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7" r:id="rId1"/>
  </p:sldMasterIdLst>
  <p:sldIdLst>
    <p:sldId id="256" r:id="rId2"/>
    <p:sldId id="257" r:id="rId3"/>
    <p:sldId id="335" r:id="rId4"/>
    <p:sldId id="272" r:id="rId5"/>
    <p:sldId id="273" r:id="rId6"/>
    <p:sldId id="265" r:id="rId7"/>
    <p:sldId id="337" r:id="rId8"/>
    <p:sldId id="267" r:id="rId9"/>
    <p:sldId id="270" r:id="rId10"/>
    <p:sldId id="341" r:id="rId11"/>
    <p:sldId id="342" r:id="rId12"/>
    <p:sldId id="271" r:id="rId13"/>
    <p:sldId id="334" r:id="rId14"/>
    <p:sldId id="343" r:id="rId15"/>
    <p:sldId id="347" r:id="rId16"/>
    <p:sldId id="333" r:id="rId17"/>
    <p:sldId id="276" r:id="rId18"/>
    <p:sldId id="346" r:id="rId19"/>
    <p:sldId id="277" r:id="rId20"/>
    <p:sldId id="316" r:id="rId21"/>
    <p:sldId id="279" r:id="rId22"/>
    <p:sldId id="344" r:id="rId23"/>
    <p:sldId id="317" r:id="rId24"/>
    <p:sldId id="294" r:id="rId25"/>
    <p:sldId id="296" r:id="rId26"/>
    <p:sldId id="295" r:id="rId27"/>
    <p:sldId id="298" r:id="rId28"/>
    <p:sldId id="338" r:id="rId29"/>
    <p:sldId id="284" r:id="rId30"/>
    <p:sldId id="318" r:id="rId31"/>
    <p:sldId id="286" r:id="rId32"/>
    <p:sldId id="345" r:id="rId33"/>
    <p:sldId id="287" r:id="rId34"/>
    <p:sldId id="288" r:id="rId35"/>
    <p:sldId id="299" r:id="rId36"/>
    <p:sldId id="300" r:id="rId37"/>
    <p:sldId id="301" r:id="rId38"/>
    <p:sldId id="302" r:id="rId39"/>
    <p:sldId id="307" r:id="rId40"/>
    <p:sldId id="309" r:id="rId41"/>
    <p:sldId id="312" r:id="rId42"/>
    <p:sldId id="339" r:id="rId43"/>
    <p:sldId id="319" r:id="rId44"/>
    <p:sldId id="320" r:id="rId45"/>
    <p:sldId id="321" r:id="rId46"/>
    <p:sldId id="322" r:id="rId47"/>
    <p:sldId id="323" r:id="rId48"/>
    <p:sldId id="324" r:id="rId49"/>
    <p:sldId id="340" r:id="rId50"/>
    <p:sldId id="325" r:id="rId51"/>
    <p:sldId id="326" r:id="rId52"/>
    <p:sldId id="327" r:id="rId53"/>
    <p:sldId id="328" r:id="rId54"/>
    <p:sldId id="329" r:id="rId55"/>
    <p:sldId id="330" r:id="rId56"/>
    <p:sldId id="331" r:id="rId57"/>
    <p:sldId id="332" r:id="rId58"/>
    <p:sldId id="314" r:id="rId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4" autoAdjust="0"/>
    <p:restoredTop sz="94660"/>
  </p:normalViewPr>
  <p:slideViewPr>
    <p:cSldViewPr snapToGrid="0">
      <p:cViewPr>
        <p:scale>
          <a:sx n="81" d="100"/>
          <a:sy n="81" d="100"/>
        </p:scale>
        <p:origin x="-216" y="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B34505-7B12-49B8-B031-E9DFB9A5F2FE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D67E98C-28C4-4892-BD32-9E43F3AFE171}">
      <dgm:prSet phldrT="[Text]"/>
      <dgm:spPr/>
      <dgm:t>
        <a:bodyPr/>
        <a:lstStyle/>
        <a:p>
          <a:r>
            <a:rPr lang="en-US" b="1" dirty="0" smtClean="0">
              <a:solidFill>
                <a:schemeClr val="bg1"/>
              </a:solidFill>
            </a:rPr>
            <a:t>PRIMARY</a:t>
          </a:r>
          <a:endParaRPr lang="en-US" b="1" dirty="0">
            <a:solidFill>
              <a:schemeClr val="bg1"/>
            </a:solidFill>
          </a:endParaRPr>
        </a:p>
      </dgm:t>
    </dgm:pt>
    <dgm:pt modelId="{7D6FD0E9-4804-4154-A66F-DCD9F1EA30BD}" type="parTrans" cxnId="{9904267A-FECE-4870-B30A-F8B669522D7E}">
      <dgm:prSet/>
      <dgm:spPr/>
      <dgm:t>
        <a:bodyPr/>
        <a:lstStyle/>
        <a:p>
          <a:endParaRPr lang="en-US"/>
        </a:p>
      </dgm:t>
    </dgm:pt>
    <dgm:pt modelId="{AD07FEFB-C710-47EC-9DB7-548F654F39C4}" type="sibTrans" cxnId="{9904267A-FECE-4870-B30A-F8B669522D7E}">
      <dgm:prSet/>
      <dgm:spPr/>
      <dgm:t>
        <a:bodyPr/>
        <a:lstStyle/>
        <a:p>
          <a:endParaRPr lang="en-US"/>
        </a:p>
      </dgm:t>
    </dgm:pt>
    <dgm:pt modelId="{7F1686C2-B106-4DCE-8E8C-CA5459EEC1C8}">
      <dgm:prSet phldrT="[Text]"/>
      <dgm:spPr/>
      <dgm:t>
        <a:bodyPr/>
        <a:lstStyle/>
        <a:p>
          <a:r>
            <a:rPr lang="en-US" b="1" dirty="0" smtClean="0">
              <a:solidFill>
                <a:schemeClr val="bg1"/>
              </a:solidFill>
            </a:rPr>
            <a:t>SECONDARY</a:t>
          </a:r>
          <a:endParaRPr lang="en-US" b="1" dirty="0">
            <a:solidFill>
              <a:schemeClr val="bg1"/>
            </a:solidFill>
          </a:endParaRPr>
        </a:p>
      </dgm:t>
    </dgm:pt>
    <dgm:pt modelId="{A8C78E21-A408-4566-BF33-F0556191AF55}" type="parTrans" cxnId="{61C6033D-2902-4291-B440-8F90D4571351}">
      <dgm:prSet/>
      <dgm:spPr/>
      <dgm:t>
        <a:bodyPr/>
        <a:lstStyle/>
        <a:p>
          <a:endParaRPr lang="en-US"/>
        </a:p>
      </dgm:t>
    </dgm:pt>
    <dgm:pt modelId="{5ADDDB86-96B5-43A7-A82D-8DC72354E2A6}" type="sibTrans" cxnId="{61C6033D-2902-4291-B440-8F90D4571351}">
      <dgm:prSet/>
      <dgm:spPr/>
      <dgm:t>
        <a:bodyPr/>
        <a:lstStyle/>
        <a:p>
          <a:endParaRPr lang="en-US"/>
        </a:p>
      </dgm:t>
    </dgm:pt>
    <dgm:pt modelId="{CECEDD29-AF55-4664-BEE6-637E323FFC9D}">
      <dgm:prSet phldrT="[Text]"/>
      <dgm:spPr/>
      <dgm:t>
        <a:bodyPr/>
        <a:lstStyle/>
        <a:p>
          <a:r>
            <a:rPr lang="en-US" b="1" dirty="0" smtClean="0">
              <a:solidFill>
                <a:schemeClr val="bg1"/>
              </a:solidFill>
            </a:rPr>
            <a:t>LATENT  (EARLY AND LATE)                                      </a:t>
          </a:r>
          <a:endParaRPr lang="en-US" b="1" dirty="0">
            <a:solidFill>
              <a:schemeClr val="bg1"/>
            </a:solidFill>
          </a:endParaRPr>
        </a:p>
      </dgm:t>
    </dgm:pt>
    <dgm:pt modelId="{0E4F4ABB-97F3-40C5-A7DE-CCF0E5165D17}" type="parTrans" cxnId="{BDD24CB6-5C2E-4994-AA90-B815899BD5C4}">
      <dgm:prSet/>
      <dgm:spPr/>
      <dgm:t>
        <a:bodyPr/>
        <a:lstStyle/>
        <a:p>
          <a:endParaRPr lang="en-US"/>
        </a:p>
      </dgm:t>
    </dgm:pt>
    <dgm:pt modelId="{9AA6CF98-3C1B-44D7-8F41-46F73ABDF290}" type="sibTrans" cxnId="{BDD24CB6-5C2E-4994-AA90-B815899BD5C4}">
      <dgm:prSet/>
      <dgm:spPr/>
      <dgm:t>
        <a:bodyPr/>
        <a:lstStyle/>
        <a:p>
          <a:endParaRPr lang="en-US"/>
        </a:p>
      </dgm:t>
    </dgm:pt>
    <dgm:pt modelId="{8E2BB2E1-2F56-4109-8CDB-CB58DB149C6D}">
      <dgm:prSet phldrT="[Text]"/>
      <dgm:spPr/>
      <dgm:t>
        <a:bodyPr/>
        <a:lstStyle/>
        <a:p>
          <a:r>
            <a:rPr lang="en-US" b="1" dirty="0" smtClean="0">
              <a:solidFill>
                <a:schemeClr val="bg1"/>
              </a:solidFill>
            </a:rPr>
            <a:t>TERTIARY</a:t>
          </a:r>
          <a:endParaRPr lang="en-US" b="1" dirty="0">
            <a:solidFill>
              <a:schemeClr val="bg1"/>
            </a:solidFill>
          </a:endParaRPr>
        </a:p>
      </dgm:t>
    </dgm:pt>
    <dgm:pt modelId="{5F5B43DD-26F6-4682-8150-3FA395B73B83}" type="parTrans" cxnId="{C8ADB156-85C7-4D97-892B-B45916F6E05A}">
      <dgm:prSet/>
      <dgm:spPr/>
      <dgm:t>
        <a:bodyPr/>
        <a:lstStyle/>
        <a:p>
          <a:endParaRPr lang="en-US"/>
        </a:p>
      </dgm:t>
    </dgm:pt>
    <dgm:pt modelId="{FB911BEB-3E75-47CC-B574-B3806B0479EF}" type="sibTrans" cxnId="{C8ADB156-85C7-4D97-892B-B45916F6E05A}">
      <dgm:prSet/>
      <dgm:spPr/>
      <dgm:t>
        <a:bodyPr/>
        <a:lstStyle/>
        <a:p>
          <a:endParaRPr lang="en-US"/>
        </a:p>
      </dgm:t>
    </dgm:pt>
    <dgm:pt modelId="{47324554-8DBE-4DD5-9C04-BD0294767F46}" type="pres">
      <dgm:prSet presAssocID="{41B34505-7B12-49B8-B031-E9DFB9A5F2F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F78A80F-1822-4E5D-900D-2E66C49EC1B5}" type="pres">
      <dgm:prSet presAssocID="{8E2BB2E1-2F56-4109-8CDB-CB58DB149C6D}" presName="boxAndChildren" presStyleCnt="0"/>
      <dgm:spPr/>
    </dgm:pt>
    <dgm:pt modelId="{4B68D446-AF26-4B70-B17D-05AB705F6867}" type="pres">
      <dgm:prSet presAssocID="{8E2BB2E1-2F56-4109-8CDB-CB58DB149C6D}" presName="parentTextBox" presStyleLbl="node1" presStyleIdx="0" presStyleCnt="4"/>
      <dgm:spPr/>
      <dgm:t>
        <a:bodyPr/>
        <a:lstStyle/>
        <a:p>
          <a:endParaRPr lang="en-US"/>
        </a:p>
      </dgm:t>
    </dgm:pt>
    <dgm:pt modelId="{6D1EDDE5-3B32-430E-A90B-81CFA477205C}" type="pres">
      <dgm:prSet presAssocID="{9AA6CF98-3C1B-44D7-8F41-46F73ABDF290}" presName="sp" presStyleCnt="0"/>
      <dgm:spPr/>
    </dgm:pt>
    <dgm:pt modelId="{F86AA5BA-F0C1-44C0-AE9D-00CB7999D65B}" type="pres">
      <dgm:prSet presAssocID="{CECEDD29-AF55-4664-BEE6-637E323FFC9D}" presName="arrowAndChildren" presStyleCnt="0"/>
      <dgm:spPr/>
    </dgm:pt>
    <dgm:pt modelId="{77F046A5-C2F2-429A-AB8E-693084F5DFD1}" type="pres">
      <dgm:prSet presAssocID="{CECEDD29-AF55-4664-BEE6-637E323FFC9D}" presName="parentTextArrow" presStyleLbl="node1" presStyleIdx="1" presStyleCnt="4"/>
      <dgm:spPr/>
      <dgm:t>
        <a:bodyPr/>
        <a:lstStyle/>
        <a:p>
          <a:endParaRPr lang="en-US"/>
        </a:p>
      </dgm:t>
    </dgm:pt>
    <dgm:pt modelId="{6F2FFEC9-9772-4231-B48D-3BE3388244C1}" type="pres">
      <dgm:prSet presAssocID="{5ADDDB86-96B5-43A7-A82D-8DC72354E2A6}" presName="sp" presStyleCnt="0"/>
      <dgm:spPr/>
    </dgm:pt>
    <dgm:pt modelId="{C4CFCA0F-3701-4EA8-BA32-E418B14AF248}" type="pres">
      <dgm:prSet presAssocID="{7F1686C2-B106-4DCE-8E8C-CA5459EEC1C8}" presName="arrowAndChildren" presStyleCnt="0"/>
      <dgm:spPr/>
    </dgm:pt>
    <dgm:pt modelId="{E2C287BD-F736-4169-9F71-270B6BDB1803}" type="pres">
      <dgm:prSet presAssocID="{7F1686C2-B106-4DCE-8E8C-CA5459EEC1C8}" presName="parentTextArrow" presStyleLbl="node1" presStyleIdx="2" presStyleCnt="4"/>
      <dgm:spPr/>
      <dgm:t>
        <a:bodyPr/>
        <a:lstStyle/>
        <a:p>
          <a:endParaRPr lang="en-US"/>
        </a:p>
      </dgm:t>
    </dgm:pt>
    <dgm:pt modelId="{2A3BBF07-928B-4D15-9B48-EEA05DE16E66}" type="pres">
      <dgm:prSet presAssocID="{AD07FEFB-C710-47EC-9DB7-548F654F39C4}" presName="sp" presStyleCnt="0"/>
      <dgm:spPr/>
    </dgm:pt>
    <dgm:pt modelId="{BA3996B2-F0B8-4854-AC64-2F25925733E4}" type="pres">
      <dgm:prSet presAssocID="{8D67E98C-28C4-4892-BD32-9E43F3AFE171}" presName="arrowAndChildren" presStyleCnt="0"/>
      <dgm:spPr/>
    </dgm:pt>
    <dgm:pt modelId="{0728D858-DEE6-4B80-BB81-50F90428F270}" type="pres">
      <dgm:prSet presAssocID="{8D67E98C-28C4-4892-BD32-9E43F3AFE171}" presName="parentTextArrow" presStyleLbl="node1" presStyleIdx="3" presStyleCnt="4" custLinFactNeighborX="155" custLinFactNeighborY="-865"/>
      <dgm:spPr/>
      <dgm:t>
        <a:bodyPr/>
        <a:lstStyle/>
        <a:p>
          <a:endParaRPr lang="en-US"/>
        </a:p>
      </dgm:t>
    </dgm:pt>
  </dgm:ptLst>
  <dgm:cxnLst>
    <dgm:cxn modelId="{DFC5A754-23CA-4ACB-89BA-714338227586}" type="presOf" srcId="{8D67E98C-28C4-4892-BD32-9E43F3AFE171}" destId="{0728D858-DEE6-4B80-BB81-50F90428F270}" srcOrd="0" destOrd="0" presId="urn:microsoft.com/office/officeart/2005/8/layout/process4"/>
    <dgm:cxn modelId="{BDD24CB6-5C2E-4994-AA90-B815899BD5C4}" srcId="{41B34505-7B12-49B8-B031-E9DFB9A5F2FE}" destId="{CECEDD29-AF55-4664-BEE6-637E323FFC9D}" srcOrd="2" destOrd="0" parTransId="{0E4F4ABB-97F3-40C5-A7DE-CCF0E5165D17}" sibTransId="{9AA6CF98-3C1B-44D7-8F41-46F73ABDF290}"/>
    <dgm:cxn modelId="{B245A9CF-DA42-41AA-AE9D-25597F8F216F}" type="presOf" srcId="{8E2BB2E1-2F56-4109-8CDB-CB58DB149C6D}" destId="{4B68D446-AF26-4B70-B17D-05AB705F6867}" srcOrd="0" destOrd="0" presId="urn:microsoft.com/office/officeart/2005/8/layout/process4"/>
    <dgm:cxn modelId="{046A12B2-74B1-447F-ABC3-77E55EA55344}" type="presOf" srcId="{41B34505-7B12-49B8-B031-E9DFB9A5F2FE}" destId="{47324554-8DBE-4DD5-9C04-BD0294767F46}" srcOrd="0" destOrd="0" presId="urn:microsoft.com/office/officeart/2005/8/layout/process4"/>
    <dgm:cxn modelId="{0CEB5B08-8234-4E8C-9420-4E97E3562927}" type="presOf" srcId="{CECEDD29-AF55-4664-BEE6-637E323FFC9D}" destId="{77F046A5-C2F2-429A-AB8E-693084F5DFD1}" srcOrd="0" destOrd="0" presId="urn:microsoft.com/office/officeart/2005/8/layout/process4"/>
    <dgm:cxn modelId="{B141D99A-638F-40C6-A4EE-AFF98E21B45F}" type="presOf" srcId="{7F1686C2-B106-4DCE-8E8C-CA5459EEC1C8}" destId="{E2C287BD-F736-4169-9F71-270B6BDB1803}" srcOrd="0" destOrd="0" presId="urn:microsoft.com/office/officeart/2005/8/layout/process4"/>
    <dgm:cxn modelId="{61C6033D-2902-4291-B440-8F90D4571351}" srcId="{41B34505-7B12-49B8-B031-E9DFB9A5F2FE}" destId="{7F1686C2-B106-4DCE-8E8C-CA5459EEC1C8}" srcOrd="1" destOrd="0" parTransId="{A8C78E21-A408-4566-BF33-F0556191AF55}" sibTransId="{5ADDDB86-96B5-43A7-A82D-8DC72354E2A6}"/>
    <dgm:cxn modelId="{C8ADB156-85C7-4D97-892B-B45916F6E05A}" srcId="{41B34505-7B12-49B8-B031-E9DFB9A5F2FE}" destId="{8E2BB2E1-2F56-4109-8CDB-CB58DB149C6D}" srcOrd="3" destOrd="0" parTransId="{5F5B43DD-26F6-4682-8150-3FA395B73B83}" sibTransId="{FB911BEB-3E75-47CC-B574-B3806B0479EF}"/>
    <dgm:cxn modelId="{9904267A-FECE-4870-B30A-F8B669522D7E}" srcId="{41B34505-7B12-49B8-B031-E9DFB9A5F2FE}" destId="{8D67E98C-28C4-4892-BD32-9E43F3AFE171}" srcOrd="0" destOrd="0" parTransId="{7D6FD0E9-4804-4154-A66F-DCD9F1EA30BD}" sibTransId="{AD07FEFB-C710-47EC-9DB7-548F654F39C4}"/>
    <dgm:cxn modelId="{2EDD4299-101A-4776-A410-142F74819353}" type="presParOf" srcId="{47324554-8DBE-4DD5-9C04-BD0294767F46}" destId="{0F78A80F-1822-4E5D-900D-2E66C49EC1B5}" srcOrd="0" destOrd="0" presId="urn:microsoft.com/office/officeart/2005/8/layout/process4"/>
    <dgm:cxn modelId="{A62FB5C8-09F4-4810-9445-9239CB88DB2F}" type="presParOf" srcId="{0F78A80F-1822-4E5D-900D-2E66C49EC1B5}" destId="{4B68D446-AF26-4B70-B17D-05AB705F6867}" srcOrd="0" destOrd="0" presId="urn:microsoft.com/office/officeart/2005/8/layout/process4"/>
    <dgm:cxn modelId="{DBA31547-2AE0-4D8A-84B1-05CCD8AC1D8A}" type="presParOf" srcId="{47324554-8DBE-4DD5-9C04-BD0294767F46}" destId="{6D1EDDE5-3B32-430E-A90B-81CFA477205C}" srcOrd="1" destOrd="0" presId="urn:microsoft.com/office/officeart/2005/8/layout/process4"/>
    <dgm:cxn modelId="{FA4BB1FF-4A67-4DE2-87BB-BBF4B6099738}" type="presParOf" srcId="{47324554-8DBE-4DD5-9C04-BD0294767F46}" destId="{F86AA5BA-F0C1-44C0-AE9D-00CB7999D65B}" srcOrd="2" destOrd="0" presId="urn:microsoft.com/office/officeart/2005/8/layout/process4"/>
    <dgm:cxn modelId="{DF2F59C0-B335-4866-8B61-CC9FEFE2032A}" type="presParOf" srcId="{F86AA5BA-F0C1-44C0-AE9D-00CB7999D65B}" destId="{77F046A5-C2F2-429A-AB8E-693084F5DFD1}" srcOrd="0" destOrd="0" presId="urn:microsoft.com/office/officeart/2005/8/layout/process4"/>
    <dgm:cxn modelId="{7AF8CA92-798F-4D29-9AFC-AFBBB43C806E}" type="presParOf" srcId="{47324554-8DBE-4DD5-9C04-BD0294767F46}" destId="{6F2FFEC9-9772-4231-B48D-3BE3388244C1}" srcOrd="3" destOrd="0" presId="urn:microsoft.com/office/officeart/2005/8/layout/process4"/>
    <dgm:cxn modelId="{B8748029-1259-4E22-81F5-C241C4F7D297}" type="presParOf" srcId="{47324554-8DBE-4DD5-9C04-BD0294767F46}" destId="{C4CFCA0F-3701-4EA8-BA32-E418B14AF248}" srcOrd="4" destOrd="0" presId="urn:microsoft.com/office/officeart/2005/8/layout/process4"/>
    <dgm:cxn modelId="{7FC6CC25-278C-4080-B89C-3B24EC113819}" type="presParOf" srcId="{C4CFCA0F-3701-4EA8-BA32-E418B14AF248}" destId="{E2C287BD-F736-4169-9F71-270B6BDB1803}" srcOrd="0" destOrd="0" presId="urn:microsoft.com/office/officeart/2005/8/layout/process4"/>
    <dgm:cxn modelId="{E6905DB4-3A48-4D23-92EE-7C363C386125}" type="presParOf" srcId="{47324554-8DBE-4DD5-9C04-BD0294767F46}" destId="{2A3BBF07-928B-4D15-9B48-EEA05DE16E66}" srcOrd="5" destOrd="0" presId="urn:microsoft.com/office/officeart/2005/8/layout/process4"/>
    <dgm:cxn modelId="{0866CC3F-A274-44BD-B563-EB1F4620F5CA}" type="presParOf" srcId="{47324554-8DBE-4DD5-9C04-BD0294767F46}" destId="{BA3996B2-F0B8-4854-AC64-2F25925733E4}" srcOrd="6" destOrd="0" presId="urn:microsoft.com/office/officeart/2005/8/layout/process4"/>
    <dgm:cxn modelId="{D4CA1B3D-A3FB-4E66-965C-2C3DFE1EF2D4}" type="presParOf" srcId="{BA3996B2-F0B8-4854-AC64-2F25925733E4}" destId="{0728D858-DEE6-4B80-BB81-50F90428F270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3E6770-EFCC-4EA7-B9FE-F064868EB6BA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040C47-CA8C-43C2-883C-C64DE98BA447}">
      <dgm:prSet phldrT="[Text]"/>
      <dgm:spPr/>
      <dgm:t>
        <a:bodyPr/>
        <a:lstStyle/>
        <a:p>
          <a:r>
            <a:rPr lang="en-US" b="1" dirty="0" smtClean="0"/>
            <a:t>D/Ds of primary </a:t>
          </a:r>
          <a:r>
            <a:rPr lang="en-US" b="1" dirty="0" smtClean="0">
              <a:solidFill>
                <a:schemeClr val="bg1"/>
              </a:solidFill>
            </a:rPr>
            <a:t>syphilis</a:t>
          </a:r>
          <a:endParaRPr lang="en-US" b="1" dirty="0">
            <a:solidFill>
              <a:schemeClr val="bg1"/>
            </a:solidFill>
          </a:endParaRPr>
        </a:p>
      </dgm:t>
    </dgm:pt>
    <dgm:pt modelId="{E2FAEEB9-141F-44FC-819E-E95F354E74AA}" type="parTrans" cxnId="{6F2AE5FB-774B-41BA-9DCC-FBA9F156A304}">
      <dgm:prSet/>
      <dgm:spPr/>
      <dgm:t>
        <a:bodyPr/>
        <a:lstStyle/>
        <a:p>
          <a:endParaRPr lang="en-US"/>
        </a:p>
      </dgm:t>
    </dgm:pt>
    <dgm:pt modelId="{7A3A87C9-6597-4C79-8B0E-D47A898E709A}" type="sibTrans" cxnId="{6F2AE5FB-774B-41BA-9DCC-FBA9F156A304}">
      <dgm:prSet/>
      <dgm:spPr/>
      <dgm:t>
        <a:bodyPr/>
        <a:lstStyle/>
        <a:p>
          <a:endParaRPr lang="en-US"/>
        </a:p>
      </dgm:t>
    </dgm:pt>
    <dgm:pt modelId="{BEBB1136-2D4C-4C78-BA4F-B40D23D5E428}">
      <dgm:prSet phldrT="[Text]" custT="1"/>
      <dgm:spPr/>
      <dgm:t>
        <a:bodyPr/>
        <a:lstStyle/>
        <a:p>
          <a:pPr algn="ctr"/>
          <a:endParaRPr lang="en-US" sz="2000" b="1" u="sng" dirty="0" smtClean="0"/>
        </a:p>
        <a:p>
          <a:pPr algn="ctr"/>
          <a:endParaRPr lang="en-US" sz="2000" b="1" u="none" dirty="0" smtClean="0"/>
        </a:p>
        <a:p>
          <a:pPr algn="ctr"/>
          <a:endParaRPr lang="en-US" sz="2000" b="1" u="none" dirty="0" smtClean="0"/>
        </a:p>
        <a:p>
          <a:pPr algn="ctr"/>
          <a:endParaRPr lang="en-US" sz="2000" b="1" u="none" dirty="0" smtClean="0"/>
        </a:p>
        <a:p>
          <a:pPr algn="ctr"/>
          <a:r>
            <a:rPr lang="en-US" sz="2800" b="1" u="sng" dirty="0" smtClean="0">
              <a:solidFill>
                <a:schemeClr val="bg1"/>
              </a:solidFill>
            </a:rPr>
            <a:t>STIs</a:t>
          </a:r>
        </a:p>
        <a:p>
          <a:pPr algn="l"/>
          <a:r>
            <a:rPr lang="en-US" sz="2400" b="1" u="none" dirty="0" smtClean="0">
              <a:solidFill>
                <a:schemeClr val="bg1"/>
              </a:solidFill>
            </a:rPr>
            <a:t>Genital herpes</a:t>
          </a:r>
        </a:p>
        <a:p>
          <a:pPr algn="l"/>
          <a:r>
            <a:rPr lang="en-US" sz="2400" b="1" u="none" dirty="0" err="1" smtClean="0">
              <a:solidFill>
                <a:schemeClr val="bg1"/>
              </a:solidFill>
            </a:rPr>
            <a:t>Chancroid</a:t>
          </a:r>
          <a:endParaRPr lang="en-US" sz="2400" b="1" u="none" dirty="0" smtClean="0">
            <a:solidFill>
              <a:schemeClr val="bg1"/>
            </a:solidFill>
          </a:endParaRPr>
        </a:p>
        <a:p>
          <a:pPr algn="l"/>
          <a:r>
            <a:rPr lang="en-US" sz="2400" b="1" u="none" dirty="0" err="1" smtClean="0">
              <a:solidFill>
                <a:schemeClr val="bg1"/>
              </a:solidFill>
            </a:rPr>
            <a:t>Lymphogranuloma</a:t>
          </a:r>
          <a:r>
            <a:rPr lang="en-US" sz="2400" b="1" u="none" dirty="0" smtClean="0">
              <a:solidFill>
                <a:schemeClr val="bg1"/>
              </a:solidFill>
            </a:rPr>
            <a:t> </a:t>
          </a:r>
          <a:r>
            <a:rPr lang="en-US" sz="2400" b="1" u="none" dirty="0" err="1" smtClean="0">
              <a:solidFill>
                <a:schemeClr val="bg1"/>
              </a:solidFill>
            </a:rPr>
            <a:t>venereum</a:t>
          </a:r>
          <a:endParaRPr lang="en-US" sz="2400" b="1" u="none" dirty="0" smtClean="0">
            <a:solidFill>
              <a:schemeClr val="bg1"/>
            </a:solidFill>
          </a:endParaRPr>
        </a:p>
        <a:p>
          <a:pPr algn="l"/>
          <a:r>
            <a:rPr lang="en-US" sz="2400" b="1" u="none" dirty="0" smtClean="0">
              <a:solidFill>
                <a:schemeClr val="bg1"/>
              </a:solidFill>
            </a:rPr>
            <a:t>HPV infection</a:t>
          </a:r>
        </a:p>
        <a:p>
          <a:pPr algn="l"/>
          <a:r>
            <a:rPr lang="en-US" sz="2400" b="1" u="none" dirty="0" err="1" smtClean="0">
              <a:solidFill>
                <a:schemeClr val="bg1"/>
              </a:solidFill>
            </a:rPr>
            <a:t>Granuloma</a:t>
          </a:r>
          <a:r>
            <a:rPr lang="en-US" sz="2400" b="1" u="none" dirty="0" smtClean="0">
              <a:solidFill>
                <a:schemeClr val="bg1"/>
              </a:solidFill>
            </a:rPr>
            <a:t> </a:t>
          </a:r>
          <a:r>
            <a:rPr lang="en-US" sz="2400" b="1" u="none" dirty="0" err="1" smtClean="0">
              <a:solidFill>
                <a:schemeClr val="bg1"/>
              </a:solidFill>
            </a:rPr>
            <a:t>inguinale</a:t>
          </a:r>
          <a:endParaRPr lang="en-US" sz="2400" b="1" u="none" dirty="0" smtClean="0">
            <a:solidFill>
              <a:schemeClr val="bg1"/>
            </a:solidFill>
          </a:endParaRPr>
        </a:p>
        <a:p>
          <a:pPr algn="ctr"/>
          <a:endParaRPr lang="en-US" sz="1500" b="1" u="none" dirty="0"/>
        </a:p>
      </dgm:t>
    </dgm:pt>
    <dgm:pt modelId="{C897F65C-6514-4828-A7C5-8B08DFEE2FC3}" type="parTrans" cxnId="{1BC3BE8E-E24F-4EA9-A029-1CEC7B814E2E}">
      <dgm:prSet/>
      <dgm:spPr/>
      <dgm:t>
        <a:bodyPr/>
        <a:lstStyle/>
        <a:p>
          <a:endParaRPr lang="en-US"/>
        </a:p>
      </dgm:t>
    </dgm:pt>
    <dgm:pt modelId="{F4DD948D-F080-4975-A32A-B20686699EC5}" type="sibTrans" cxnId="{1BC3BE8E-E24F-4EA9-A029-1CEC7B814E2E}">
      <dgm:prSet/>
      <dgm:spPr/>
      <dgm:t>
        <a:bodyPr/>
        <a:lstStyle/>
        <a:p>
          <a:endParaRPr lang="en-US"/>
        </a:p>
      </dgm:t>
    </dgm:pt>
    <dgm:pt modelId="{58D3A6F3-2B6F-4C01-A80D-2B58FA2391FE}">
      <dgm:prSet phldrT="[Text]" custT="1"/>
      <dgm:spPr/>
      <dgm:t>
        <a:bodyPr/>
        <a:lstStyle/>
        <a:p>
          <a:r>
            <a:rPr lang="en-US" sz="2400" b="1" u="sng" dirty="0" smtClean="0">
              <a:solidFill>
                <a:schemeClr val="bg1"/>
              </a:solidFill>
            </a:rPr>
            <a:t>INFLAMMATORY CONDITIONS</a:t>
          </a:r>
        </a:p>
        <a:p>
          <a:r>
            <a:rPr lang="en-US" sz="2400" b="1" dirty="0" smtClean="0">
              <a:solidFill>
                <a:schemeClr val="bg1"/>
              </a:solidFill>
            </a:rPr>
            <a:t>          Plasma cell </a:t>
          </a:r>
          <a:r>
            <a:rPr lang="en-US" sz="2400" b="1" dirty="0" err="1" smtClean="0">
              <a:solidFill>
                <a:schemeClr val="bg1"/>
              </a:solidFill>
            </a:rPr>
            <a:t>balanitis</a:t>
          </a:r>
          <a:endParaRPr lang="en-US" sz="2400" b="1" dirty="0" smtClean="0">
            <a:solidFill>
              <a:schemeClr val="bg1"/>
            </a:solidFill>
          </a:endParaRPr>
        </a:p>
        <a:p>
          <a:r>
            <a:rPr lang="en-US" sz="2400" b="1" dirty="0" err="1" smtClean="0">
              <a:solidFill>
                <a:schemeClr val="bg1"/>
              </a:solidFill>
            </a:rPr>
            <a:t>Behcet</a:t>
          </a:r>
          <a:r>
            <a:rPr lang="en-US" sz="2400" b="1" dirty="0" smtClean="0">
              <a:solidFill>
                <a:schemeClr val="bg1"/>
              </a:solidFill>
            </a:rPr>
            <a:t> disease</a:t>
          </a:r>
          <a:endParaRPr lang="en-US" sz="2400" b="1" dirty="0">
            <a:solidFill>
              <a:schemeClr val="bg1"/>
            </a:solidFill>
          </a:endParaRPr>
        </a:p>
      </dgm:t>
    </dgm:pt>
    <dgm:pt modelId="{8C79CD23-815F-4F00-AD27-8D8C9A25DA6A}" type="parTrans" cxnId="{5F1D0479-4054-44FF-9381-5F5AB46AB2D9}">
      <dgm:prSet/>
      <dgm:spPr/>
      <dgm:t>
        <a:bodyPr/>
        <a:lstStyle/>
        <a:p>
          <a:endParaRPr lang="en-US"/>
        </a:p>
      </dgm:t>
    </dgm:pt>
    <dgm:pt modelId="{EC376312-E5A6-42A9-A3C4-839CB46F19EB}" type="sibTrans" cxnId="{5F1D0479-4054-44FF-9381-5F5AB46AB2D9}">
      <dgm:prSet/>
      <dgm:spPr/>
      <dgm:t>
        <a:bodyPr/>
        <a:lstStyle/>
        <a:p>
          <a:endParaRPr lang="en-US"/>
        </a:p>
      </dgm:t>
    </dgm:pt>
    <dgm:pt modelId="{79D6F5A6-F8F0-4808-8EF3-9E05F396A179}">
      <dgm:prSet phldrT="[Text]" custT="1"/>
      <dgm:spPr/>
      <dgm:t>
        <a:bodyPr/>
        <a:lstStyle/>
        <a:p>
          <a:pPr algn="ctr"/>
          <a:r>
            <a:rPr lang="en-US" sz="2400" b="1" u="sng" dirty="0" smtClean="0">
              <a:solidFill>
                <a:schemeClr val="bg1"/>
              </a:solidFill>
            </a:rPr>
            <a:t>DERMATOSIS</a:t>
          </a:r>
        </a:p>
        <a:p>
          <a:pPr algn="ctr"/>
          <a:r>
            <a:rPr lang="en-US" sz="2400" b="1" u="none" dirty="0" smtClean="0">
              <a:solidFill>
                <a:schemeClr val="bg1"/>
              </a:solidFill>
            </a:rPr>
            <a:t> LP</a:t>
          </a:r>
        </a:p>
        <a:p>
          <a:pPr algn="ctr"/>
          <a:r>
            <a:rPr lang="en-US" sz="2400" b="1" u="none" dirty="0" smtClean="0">
              <a:solidFill>
                <a:schemeClr val="bg1"/>
              </a:solidFill>
            </a:rPr>
            <a:t>Lichen sclerosis </a:t>
          </a:r>
          <a:endParaRPr lang="en-US" sz="2400" b="1" u="none" dirty="0">
            <a:solidFill>
              <a:schemeClr val="bg1"/>
            </a:solidFill>
          </a:endParaRPr>
        </a:p>
      </dgm:t>
    </dgm:pt>
    <dgm:pt modelId="{653E3785-BEF5-4A9E-8E88-80C1D53A3EF8}" type="parTrans" cxnId="{E91B43A1-377E-4A5F-A98A-498D1F8B6607}">
      <dgm:prSet/>
      <dgm:spPr/>
      <dgm:t>
        <a:bodyPr/>
        <a:lstStyle/>
        <a:p>
          <a:endParaRPr lang="en-US"/>
        </a:p>
      </dgm:t>
    </dgm:pt>
    <dgm:pt modelId="{F66EA20A-24D7-4EDC-ABB3-C21C88642BCC}" type="sibTrans" cxnId="{E91B43A1-377E-4A5F-A98A-498D1F8B6607}">
      <dgm:prSet/>
      <dgm:spPr/>
      <dgm:t>
        <a:bodyPr/>
        <a:lstStyle/>
        <a:p>
          <a:endParaRPr lang="en-US"/>
        </a:p>
      </dgm:t>
    </dgm:pt>
    <dgm:pt modelId="{AEAEB6BA-6BA6-4690-AF6E-EBC8A3CE5EBC}">
      <dgm:prSet phldrT="[Text]" custT="1"/>
      <dgm:spPr/>
      <dgm:t>
        <a:bodyPr/>
        <a:lstStyle/>
        <a:p>
          <a:pPr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u="sng" dirty="0" smtClean="0">
              <a:solidFill>
                <a:schemeClr val="bg1"/>
              </a:solidFill>
            </a:rPr>
            <a:t>NEOPLASIA</a:t>
          </a:r>
        </a:p>
        <a:p>
          <a:pPr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u="none" dirty="0" smtClean="0">
              <a:solidFill>
                <a:schemeClr val="bg1"/>
              </a:solidFill>
            </a:rPr>
            <a:t>Bowen disease</a:t>
          </a: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400" b="1" u="none" dirty="0" err="1" smtClean="0">
              <a:solidFill>
                <a:schemeClr val="bg1"/>
              </a:solidFill>
            </a:rPr>
            <a:t>Squamous</a:t>
          </a:r>
          <a:r>
            <a:rPr lang="en-US" sz="2400" b="1" u="none" dirty="0" smtClean="0">
              <a:solidFill>
                <a:schemeClr val="bg1"/>
              </a:solidFill>
            </a:rPr>
            <a:t>  carcinoma </a:t>
          </a:r>
          <a:endParaRPr lang="en-US" sz="2400" b="1" u="sng" dirty="0" smtClean="0">
            <a:solidFill>
              <a:schemeClr val="bg1"/>
            </a:solidFill>
          </a:endParaRPr>
        </a:p>
      </dgm:t>
    </dgm:pt>
    <dgm:pt modelId="{299EAE61-F103-409F-872A-3076C5BA6088}" type="parTrans" cxnId="{7F3C0F1A-6CE9-41A0-916E-8ED0128687E3}">
      <dgm:prSet/>
      <dgm:spPr/>
      <dgm:t>
        <a:bodyPr/>
        <a:lstStyle/>
        <a:p>
          <a:endParaRPr lang="en-US"/>
        </a:p>
      </dgm:t>
    </dgm:pt>
    <dgm:pt modelId="{1F8E9D13-28B8-46E7-A2BC-F81577705139}" type="sibTrans" cxnId="{7F3C0F1A-6CE9-41A0-916E-8ED0128687E3}">
      <dgm:prSet/>
      <dgm:spPr/>
      <dgm:t>
        <a:bodyPr/>
        <a:lstStyle/>
        <a:p>
          <a:endParaRPr lang="en-US"/>
        </a:p>
      </dgm:t>
    </dgm:pt>
    <dgm:pt modelId="{60192ABD-38C2-4F2E-AAF6-40DBE50FE0D9}" type="pres">
      <dgm:prSet presAssocID="{7D3E6770-EFCC-4EA7-B9FE-F064868EB6BA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4DD2D58-7C01-4EBD-868A-413F956E1908}" type="pres">
      <dgm:prSet presAssocID="{7D3E6770-EFCC-4EA7-B9FE-F064868EB6BA}" presName="matrix" presStyleCnt="0"/>
      <dgm:spPr/>
    </dgm:pt>
    <dgm:pt modelId="{5C13B92B-C63C-4612-B2E6-B8AD6D44DE1B}" type="pres">
      <dgm:prSet presAssocID="{7D3E6770-EFCC-4EA7-B9FE-F064868EB6BA}" presName="tile1" presStyleLbl="node1" presStyleIdx="0" presStyleCnt="4"/>
      <dgm:spPr/>
      <dgm:t>
        <a:bodyPr/>
        <a:lstStyle/>
        <a:p>
          <a:endParaRPr lang="en-US"/>
        </a:p>
      </dgm:t>
    </dgm:pt>
    <dgm:pt modelId="{A9226CC1-4164-40CB-9FD5-DB5727F1FC96}" type="pres">
      <dgm:prSet presAssocID="{7D3E6770-EFCC-4EA7-B9FE-F064868EB6BA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B619FE-B76C-4011-BED2-9EBB3F0B228C}" type="pres">
      <dgm:prSet presAssocID="{7D3E6770-EFCC-4EA7-B9FE-F064868EB6BA}" presName="tile2" presStyleLbl="node1" presStyleIdx="1" presStyleCnt="4" custLinFactNeighborX="235" custLinFactNeighborY="0"/>
      <dgm:spPr/>
      <dgm:t>
        <a:bodyPr/>
        <a:lstStyle/>
        <a:p>
          <a:endParaRPr lang="en-US"/>
        </a:p>
      </dgm:t>
    </dgm:pt>
    <dgm:pt modelId="{9BF99536-0122-4EB0-B427-19A4C0CBB4E3}" type="pres">
      <dgm:prSet presAssocID="{7D3E6770-EFCC-4EA7-B9FE-F064868EB6BA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FD453F-382B-48E9-81E1-39CAE4C46D17}" type="pres">
      <dgm:prSet presAssocID="{7D3E6770-EFCC-4EA7-B9FE-F064868EB6BA}" presName="tile3" presStyleLbl="node1" presStyleIdx="2" presStyleCnt="4" custLinFactNeighborY="-853"/>
      <dgm:spPr/>
      <dgm:t>
        <a:bodyPr/>
        <a:lstStyle/>
        <a:p>
          <a:endParaRPr lang="en-US"/>
        </a:p>
      </dgm:t>
    </dgm:pt>
    <dgm:pt modelId="{8A319E07-CFB5-49C1-8A75-9EFE173C3FC2}" type="pres">
      <dgm:prSet presAssocID="{7D3E6770-EFCC-4EA7-B9FE-F064868EB6BA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01BA78-322E-4E35-BB47-D7426011CCB6}" type="pres">
      <dgm:prSet presAssocID="{7D3E6770-EFCC-4EA7-B9FE-F064868EB6BA}" presName="tile4" presStyleLbl="node1" presStyleIdx="3" presStyleCnt="4"/>
      <dgm:spPr/>
      <dgm:t>
        <a:bodyPr/>
        <a:lstStyle/>
        <a:p>
          <a:endParaRPr lang="en-US"/>
        </a:p>
      </dgm:t>
    </dgm:pt>
    <dgm:pt modelId="{852CD48C-83C6-4F7E-970B-14E7BD7E73D6}" type="pres">
      <dgm:prSet presAssocID="{7D3E6770-EFCC-4EA7-B9FE-F064868EB6BA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630C01-4DA5-46A4-88E3-33B5AB9B1D0F}" type="pres">
      <dgm:prSet presAssocID="{7D3E6770-EFCC-4EA7-B9FE-F064868EB6BA}" presName="centerTile" presStyleLbl="fgShp" presStyleIdx="0" presStyleCnt="1" custScaleX="97945" custLinFactNeighborX="1209" custLinFactNeighborY="85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9B457A2F-3B9A-46A4-B076-19F2EF50AA4D}" type="presOf" srcId="{58D3A6F3-2B6F-4C01-A80D-2B58FA2391FE}" destId="{9BF99536-0122-4EB0-B427-19A4C0CBB4E3}" srcOrd="1" destOrd="0" presId="urn:microsoft.com/office/officeart/2005/8/layout/matrix1"/>
    <dgm:cxn modelId="{4E50BAF8-38F1-4E07-BABF-EAAF9620EA70}" type="presOf" srcId="{7D3E6770-EFCC-4EA7-B9FE-F064868EB6BA}" destId="{60192ABD-38C2-4F2E-AAF6-40DBE50FE0D9}" srcOrd="0" destOrd="0" presId="urn:microsoft.com/office/officeart/2005/8/layout/matrix1"/>
    <dgm:cxn modelId="{0D144321-6E81-4B3E-9A77-D4B703459BC0}" type="presOf" srcId="{BEBB1136-2D4C-4C78-BA4F-B40D23D5E428}" destId="{5C13B92B-C63C-4612-B2E6-B8AD6D44DE1B}" srcOrd="0" destOrd="0" presId="urn:microsoft.com/office/officeart/2005/8/layout/matrix1"/>
    <dgm:cxn modelId="{71B4F6DA-9280-4ABA-BDEA-6F94797DDE53}" type="presOf" srcId="{AEAEB6BA-6BA6-4690-AF6E-EBC8A3CE5EBC}" destId="{852CD48C-83C6-4F7E-970B-14E7BD7E73D6}" srcOrd="1" destOrd="0" presId="urn:microsoft.com/office/officeart/2005/8/layout/matrix1"/>
    <dgm:cxn modelId="{6F2AE5FB-774B-41BA-9DCC-FBA9F156A304}" srcId="{7D3E6770-EFCC-4EA7-B9FE-F064868EB6BA}" destId="{3F040C47-CA8C-43C2-883C-C64DE98BA447}" srcOrd="0" destOrd="0" parTransId="{E2FAEEB9-141F-44FC-819E-E95F354E74AA}" sibTransId="{7A3A87C9-6597-4C79-8B0E-D47A898E709A}"/>
    <dgm:cxn modelId="{87440A20-F76B-4FBE-9359-DAB6E442C710}" type="presOf" srcId="{58D3A6F3-2B6F-4C01-A80D-2B58FA2391FE}" destId="{6CB619FE-B76C-4011-BED2-9EBB3F0B228C}" srcOrd="0" destOrd="0" presId="urn:microsoft.com/office/officeart/2005/8/layout/matrix1"/>
    <dgm:cxn modelId="{CFE8EDC3-9429-445F-B0BA-F35AC9697BFC}" type="presOf" srcId="{79D6F5A6-F8F0-4808-8EF3-9E05F396A179}" destId="{8A319E07-CFB5-49C1-8A75-9EFE173C3FC2}" srcOrd="1" destOrd="0" presId="urn:microsoft.com/office/officeart/2005/8/layout/matrix1"/>
    <dgm:cxn modelId="{1BC3BE8E-E24F-4EA9-A029-1CEC7B814E2E}" srcId="{3F040C47-CA8C-43C2-883C-C64DE98BA447}" destId="{BEBB1136-2D4C-4C78-BA4F-B40D23D5E428}" srcOrd="0" destOrd="0" parTransId="{C897F65C-6514-4828-A7C5-8B08DFEE2FC3}" sibTransId="{F4DD948D-F080-4975-A32A-B20686699EC5}"/>
    <dgm:cxn modelId="{5F1D0479-4054-44FF-9381-5F5AB46AB2D9}" srcId="{3F040C47-CA8C-43C2-883C-C64DE98BA447}" destId="{58D3A6F3-2B6F-4C01-A80D-2B58FA2391FE}" srcOrd="1" destOrd="0" parTransId="{8C79CD23-815F-4F00-AD27-8D8C9A25DA6A}" sibTransId="{EC376312-E5A6-42A9-A3C4-839CB46F19EB}"/>
    <dgm:cxn modelId="{955232DB-DAC7-47CB-8471-61530CECF4BF}" type="presOf" srcId="{79D6F5A6-F8F0-4808-8EF3-9E05F396A179}" destId="{7FFD453F-382B-48E9-81E1-39CAE4C46D17}" srcOrd="0" destOrd="0" presId="urn:microsoft.com/office/officeart/2005/8/layout/matrix1"/>
    <dgm:cxn modelId="{E91B43A1-377E-4A5F-A98A-498D1F8B6607}" srcId="{3F040C47-CA8C-43C2-883C-C64DE98BA447}" destId="{79D6F5A6-F8F0-4808-8EF3-9E05F396A179}" srcOrd="2" destOrd="0" parTransId="{653E3785-BEF5-4A9E-8E88-80C1D53A3EF8}" sibTransId="{F66EA20A-24D7-4EDC-ABB3-C21C88642BCC}"/>
    <dgm:cxn modelId="{7F3C0F1A-6CE9-41A0-916E-8ED0128687E3}" srcId="{3F040C47-CA8C-43C2-883C-C64DE98BA447}" destId="{AEAEB6BA-6BA6-4690-AF6E-EBC8A3CE5EBC}" srcOrd="3" destOrd="0" parTransId="{299EAE61-F103-409F-872A-3076C5BA6088}" sibTransId="{1F8E9D13-28B8-46E7-A2BC-F81577705139}"/>
    <dgm:cxn modelId="{946372C3-507B-4C9D-B59B-6D87AD9A345D}" type="presOf" srcId="{AEAEB6BA-6BA6-4690-AF6E-EBC8A3CE5EBC}" destId="{EE01BA78-322E-4E35-BB47-D7426011CCB6}" srcOrd="0" destOrd="0" presId="urn:microsoft.com/office/officeart/2005/8/layout/matrix1"/>
    <dgm:cxn modelId="{68ABDFF7-FBD3-46FD-9188-DB4389D91F89}" type="presOf" srcId="{BEBB1136-2D4C-4C78-BA4F-B40D23D5E428}" destId="{A9226CC1-4164-40CB-9FD5-DB5727F1FC96}" srcOrd="1" destOrd="0" presId="urn:microsoft.com/office/officeart/2005/8/layout/matrix1"/>
    <dgm:cxn modelId="{FCB77184-451F-48E5-81E2-BB31CCA36FAB}" type="presOf" srcId="{3F040C47-CA8C-43C2-883C-C64DE98BA447}" destId="{10630C01-4DA5-46A4-88E3-33B5AB9B1D0F}" srcOrd="0" destOrd="0" presId="urn:microsoft.com/office/officeart/2005/8/layout/matrix1"/>
    <dgm:cxn modelId="{31803589-916C-4AA4-9057-116FE9968142}" type="presParOf" srcId="{60192ABD-38C2-4F2E-AAF6-40DBE50FE0D9}" destId="{74DD2D58-7C01-4EBD-868A-413F956E1908}" srcOrd="0" destOrd="0" presId="urn:microsoft.com/office/officeart/2005/8/layout/matrix1"/>
    <dgm:cxn modelId="{7F810950-5E15-4FAE-AA1B-8295783497C3}" type="presParOf" srcId="{74DD2D58-7C01-4EBD-868A-413F956E1908}" destId="{5C13B92B-C63C-4612-B2E6-B8AD6D44DE1B}" srcOrd="0" destOrd="0" presId="urn:microsoft.com/office/officeart/2005/8/layout/matrix1"/>
    <dgm:cxn modelId="{E423778F-02B3-4E69-ADA8-334BA6A0B03A}" type="presParOf" srcId="{74DD2D58-7C01-4EBD-868A-413F956E1908}" destId="{A9226CC1-4164-40CB-9FD5-DB5727F1FC96}" srcOrd="1" destOrd="0" presId="urn:microsoft.com/office/officeart/2005/8/layout/matrix1"/>
    <dgm:cxn modelId="{67C0E2AE-96F8-4315-8306-914D0F274361}" type="presParOf" srcId="{74DD2D58-7C01-4EBD-868A-413F956E1908}" destId="{6CB619FE-B76C-4011-BED2-9EBB3F0B228C}" srcOrd="2" destOrd="0" presId="urn:microsoft.com/office/officeart/2005/8/layout/matrix1"/>
    <dgm:cxn modelId="{EE568571-CA60-4FB1-B454-6B0E422F7B4F}" type="presParOf" srcId="{74DD2D58-7C01-4EBD-868A-413F956E1908}" destId="{9BF99536-0122-4EB0-B427-19A4C0CBB4E3}" srcOrd="3" destOrd="0" presId="urn:microsoft.com/office/officeart/2005/8/layout/matrix1"/>
    <dgm:cxn modelId="{1E29F376-1861-48E9-B731-DD9F11AD5DCE}" type="presParOf" srcId="{74DD2D58-7C01-4EBD-868A-413F956E1908}" destId="{7FFD453F-382B-48E9-81E1-39CAE4C46D17}" srcOrd="4" destOrd="0" presId="urn:microsoft.com/office/officeart/2005/8/layout/matrix1"/>
    <dgm:cxn modelId="{9A0BD03A-E4E0-42BB-A0AB-F04B49C7154F}" type="presParOf" srcId="{74DD2D58-7C01-4EBD-868A-413F956E1908}" destId="{8A319E07-CFB5-49C1-8A75-9EFE173C3FC2}" srcOrd="5" destOrd="0" presId="urn:microsoft.com/office/officeart/2005/8/layout/matrix1"/>
    <dgm:cxn modelId="{B4930597-866D-4C65-A32A-42B018F4625E}" type="presParOf" srcId="{74DD2D58-7C01-4EBD-868A-413F956E1908}" destId="{EE01BA78-322E-4E35-BB47-D7426011CCB6}" srcOrd="6" destOrd="0" presId="urn:microsoft.com/office/officeart/2005/8/layout/matrix1"/>
    <dgm:cxn modelId="{A6809E34-E9DC-4CD4-A7CA-8A26AAAA4025}" type="presParOf" srcId="{74DD2D58-7C01-4EBD-868A-413F956E1908}" destId="{852CD48C-83C6-4F7E-970B-14E7BD7E73D6}" srcOrd="7" destOrd="0" presId="urn:microsoft.com/office/officeart/2005/8/layout/matrix1"/>
    <dgm:cxn modelId="{2EB1A207-E8C0-4A78-A979-929723174B65}" type="presParOf" srcId="{60192ABD-38C2-4F2E-AAF6-40DBE50FE0D9}" destId="{10630C01-4DA5-46A4-88E3-33B5AB9B1D0F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C2A77AE-6797-4F8D-B5A0-8FD36A581FE6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947D210-2E52-4744-B1F8-D148B7F39BD6}">
      <dgm:prSet phldrT="[Text]"/>
      <dgm:spPr/>
      <dgm:t>
        <a:bodyPr/>
        <a:lstStyle/>
        <a:p>
          <a:r>
            <a:rPr lang="en-US" dirty="0" err="1" smtClean="0"/>
            <a:t>Dermatosis</a:t>
          </a:r>
          <a:endParaRPr lang="en-US" dirty="0"/>
        </a:p>
      </dgm:t>
    </dgm:pt>
    <dgm:pt modelId="{43DBC764-43EF-4213-B3BF-8A2810279E6E}" type="parTrans" cxnId="{834BFE52-FBD5-433C-B0D0-3C61211B7A8C}">
      <dgm:prSet/>
      <dgm:spPr/>
      <dgm:t>
        <a:bodyPr/>
        <a:lstStyle/>
        <a:p>
          <a:endParaRPr lang="en-US"/>
        </a:p>
      </dgm:t>
    </dgm:pt>
    <dgm:pt modelId="{A17BBFEC-E88E-4C5E-BCEA-796478E2328D}" type="sibTrans" cxnId="{834BFE52-FBD5-433C-B0D0-3C61211B7A8C}">
      <dgm:prSet/>
      <dgm:spPr/>
      <dgm:t>
        <a:bodyPr/>
        <a:lstStyle/>
        <a:p>
          <a:endParaRPr lang="en-US"/>
        </a:p>
      </dgm:t>
    </dgm:pt>
    <dgm:pt modelId="{4A3E251D-E82F-48DB-A858-7698FB4A5CC6}">
      <dgm:prSet phldrT="[Text]" custT="1"/>
      <dgm:spPr/>
      <dgm:t>
        <a:bodyPr/>
        <a:lstStyle/>
        <a:p>
          <a:r>
            <a:rPr lang="en-US" sz="2000" b="1" dirty="0" err="1" smtClean="0"/>
            <a:t>Seborrhoeic</a:t>
          </a:r>
          <a:r>
            <a:rPr lang="en-US" sz="2000" b="1" dirty="0" smtClean="0"/>
            <a:t> dermatitis</a:t>
          </a:r>
          <a:endParaRPr lang="en-US" sz="2000" b="1" dirty="0"/>
        </a:p>
      </dgm:t>
    </dgm:pt>
    <dgm:pt modelId="{429340C7-D94B-4694-97EB-1026832ED2BB}" type="parTrans" cxnId="{07D03C26-CF1B-4F14-AC8B-6CCA477CB52A}">
      <dgm:prSet/>
      <dgm:spPr/>
      <dgm:t>
        <a:bodyPr/>
        <a:lstStyle/>
        <a:p>
          <a:endParaRPr lang="en-US"/>
        </a:p>
      </dgm:t>
    </dgm:pt>
    <dgm:pt modelId="{3F2FFB09-0B2E-487E-A8AA-2D3A59B9012E}" type="sibTrans" cxnId="{07D03C26-CF1B-4F14-AC8B-6CCA477CB52A}">
      <dgm:prSet/>
      <dgm:spPr/>
      <dgm:t>
        <a:bodyPr/>
        <a:lstStyle/>
        <a:p>
          <a:endParaRPr lang="en-US"/>
        </a:p>
      </dgm:t>
    </dgm:pt>
    <dgm:pt modelId="{EC3FB47C-8EB3-4F95-BE1C-A7051D5F0CC8}">
      <dgm:prSet phldrT="[Text]"/>
      <dgm:spPr/>
      <dgm:t>
        <a:bodyPr/>
        <a:lstStyle/>
        <a:p>
          <a:r>
            <a:rPr lang="en-US" dirty="0" smtClean="0"/>
            <a:t>Drugs</a:t>
          </a:r>
          <a:endParaRPr lang="en-US" dirty="0"/>
        </a:p>
      </dgm:t>
    </dgm:pt>
    <dgm:pt modelId="{89BA2BF9-E949-4CE6-BD26-9182E407D3CC}" type="parTrans" cxnId="{8F0D9EAE-46B3-4061-9FA0-C9312FA8234C}">
      <dgm:prSet/>
      <dgm:spPr/>
      <dgm:t>
        <a:bodyPr/>
        <a:lstStyle/>
        <a:p>
          <a:endParaRPr lang="en-US"/>
        </a:p>
      </dgm:t>
    </dgm:pt>
    <dgm:pt modelId="{615BF1EB-B546-4EAE-B3D1-04F060C1166A}" type="sibTrans" cxnId="{8F0D9EAE-46B3-4061-9FA0-C9312FA8234C}">
      <dgm:prSet/>
      <dgm:spPr/>
      <dgm:t>
        <a:bodyPr/>
        <a:lstStyle/>
        <a:p>
          <a:endParaRPr lang="en-US"/>
        </a:p>
      </dgm:t>
    </dgm:pt>
    <dgm:pt modelId="{6657FC02-873D-46CF-B888-B9A4288BCAFD}">
      <dgm:prSet phldrT="[Text]" custT="1"/>
      <dgm:spPr/>
      <dgm:t>
        <a:bodyPr/>
        <a:lstStyle/>
        <a:p>
          <a:r>
            <a:rPr lang="en-US" sz="2000" b="1" dirty="0" smtClean="0"/>
            <a:t>Systemic drug eruption</a:t>
          </a:r>
          <a:endParaRPr lang="en-US" sz="2000" b="1" dirty="0"/>
        </a:p>
      </dgm:t>
    </dgm:pt>
    <dgm:pt modelId="{74467BBF-999A-43DC-B1CC-B14206F04E6D}" type="parTrans" cxnId="{B3C6C2AC-6D1C-4982-AB32-ED5A5711A235}">
      <dgm:prSet/>
      <dgm:spPr/>
      <dgm:t>
        <a:bodyPr/>
        <a:lstStyle/>
        <a:p>
          <a:endParaRPr lang="en-US"/>
        </a:p>
      </dgm:t>
    </dgm:pt>
    <dgm:pt modelId="{54ED17C3-8476-4273-AB69-65447B515613}" type="sibTrans" cxnId="{B3C6C2AC-6D1C-4982-AB32-ED5A5711A235}">
      <dgm:prSet/>
      <dgm:spPr/>
      <dgm:t>
        <a:bodyPr/>
        <a:lstStyle/>
        <a:p>
          <a:endParaRPr lang="en-US"/>
        </a:p>
      </dgm:t>
    </dgm:pt>
    <dgm:pt modelId="{7C4AA680-2E7E-4011-915C-3EA915170171}">
      <dgm:prSet phldrT="[Text]"/>
      <dgm:spPr/>
      <dgm:t>
        <a:bodyPr/>
        <a:lstStyle/>
        <a:p>
          <a:r>
            <a:rPr lang="en-US" dirty="0" smtClean="0"/>
            <a:t>Infections</a:t>
          </a:r>
          <a:endParaRPr lang="en-US" dirty="0"/>
        </a:p>
      </dgm:t>
    </dgm:pt>
    <dgm:pt modelId="{1B7AA04A-B795-4B71-9480-092B64F382BF}" type="parTrans" cxnId="{C786080F-1BA8-4AAA-9212-260FF539938F}">
      <dgm:prSet/>
      <dgm:spPr/>
      <dgm:t>
        <a:bodyPr/>
        <a:lstStyle/>
        <a:p>
          <a:endParaRPr lang="en-US"/>
        </a:p>
      </dgm:t>
    </dgm:pt>
    <dgm:pt modelId="{C66A7EA1-74CF-4A95-AD3D-FFA40A334713}" type="sibTrans" cxnId="{C786080F-1BA8-4AAA-9212-260FF539938F}">
      <dgm:prSet/>
      <dgm:spPr/>
      <dgm:t>
        <a:bodyPr/>
        <a:lstStyle/>
        <a:p>
          <a:endParaRPr lang="en-US"/>
        </a:p>
      </dgm:t>
    </dgm:pt>
    <dgm:pt modelId="{FFF34BF9-3E84-45FB-9232-056418BFEC78}">
      <dgm:prSet phldrT="[Text]" custT="1"/>
      <dgm:spPr/>
      <dgm:t>
        <a:bodyPr/>
        <a:lstStyle/>
        <a:p>
          <a:r>
            <a:rPr lang="en-US" sz="2000" b="1" dirty="0" smtClean="0"/>
            <a:t>Infectious mononucleosis</a:t>
          </a:r>
          <a:endParaRPr lang="en-US" sz="2000" b="1" dirty="0"/>
        </a:p>
      </dgm:t>
    </dgm:pt>
    <dgm:pt modelId="{ED2DAFC8-B485-4DD5-B5DC-D7ACB4C3DD17}" type="parTrans" cxnId="{EDF66792-AAD4-4DBB-9B01-FC61B615B31E}">
      <dgm:prSet/>
      <dgm:spPr/>
      <dgm:t>
        <a:bodyPr/>
        <a:lstStyle/>
        <a:p>
          <a:endParaRPr lang="en-US"/>
        </a:p>
      </dgm:t>
    </dgm:pt>
    <dgm:pt modelId="{E685B911-770A-4279-B60F-3E2E993881B7}" type="sibTrans" cxnId="{EDF66792-AAD4-4DBB-9B01-FC61B615B31E}">
      <dgm:prSet/>
      <dgm:spPr/>
      <dgm:t>
        <a:bodyPr/>
        <a:lstStyle/>
        <a:p>
          <a:endParaRPr lang="en-US"/>
        </a:p>
      </dgm:t>
    </dgm:pt>
    <dgm:pt modelId="{BAE44FA3-CB1B-4964-95A4-13AF9014B40F}">
      <dgm:prSet phldrT="[Text]" custT="1"/>
      <dgm:spPr/>
      <dgm:t>
        <a:bodyPr/>
        <a:lstStyle/>
        <a:p>
          <a:r>
            <a:rPr lang="en-US" sz="2000" b="1" dirty="0" err="1" smtClean="0"/>
            <a:t>Pityriasis</a:t>
          </a:r>
          <a:r>
            <a:rPr lang="en-US" sz="2000" b="1" dirty="0" smtClean="0"/>
            <a:t> </a:t>
          </a:r>
          <a:r>
            <a:rPr lang="en-US" sz="2000" b="1" dirty="0" err="1" smtClean="0"/>
            <a:t>rosea</a:t>
          </a:r>
          <a:endParaRPr lang="en-US" sz="2000" b="1" dirty="0"/>
        </a:p>
      </dgm:t>
    </dgm:pt>
    <dgm:pt modelId="{E979F648-C8BF-4EF0-965A-3DC4CB4EE5EE}" type="parTrans" cxnId="{C87DCD8D-A8D2-4DAB-BCD1-242C6FAF2779}">
      <dgm:prSet/>
      <dgm:spPr/>
      <dgm:t>
        <a:bodyPr/>
        <a:lstStyle/>
        <a:p>
          <a:endParaRPr lang="en-US"/>
        </a:p>
      </dgm:t>
    </dgm:pt>
    <dgm:pt modelId="{A9A925EE-C21F-47A0-9F86-5D65F4CB6280}" type="sibTrans" cxnId="{C87DCD8D-A8D2-4DAB-BCD1-242C6FAF2779}">
      <dgm:prSet/>
      <dgm:spPr/>
      <dgm:t>
        <a:bodyPr/>
        <a:lstStyle/>
        <a:p>
          <a:endParaRPr lang="en-US"/>
        </a:p>
      </dgm:t>
    </dgm:pt>
    <dgm:pt modelId="{CCFE8390-E511-4161-A306-7805F70EE43A}">
      <dgm:prSet phldrT="[Text]" custT="1"/>
      <dgm:spPr/>
      <dgm:t>
        <a:bodyPr/>
        <a:lstStyle/>
        <a:p>
          <a:r>
            <a:rPr lang="en-US" sz="2000" b="1" dirty="0" smtClean="0"/>
            <a:t>Psoriasis</a:t>
          </a:r>
          <a:endParaRPr lang="en-US" sz="2000" b="1" dirty="0"/>
        </a:p>
      </dgm:t>
    </dgm:pt>
    <dgm:pt modelId="{D3222501-96BD-4D9F-8079-6596F6A5E152}" type="parTrans" cxnId="{252F6AEA-2746-4159-BD60-9544085C41DE}">
      <dgm:prSet/>
      <dgm:spPr/>
      <dgm:t>
        <a:bodyPr/>
        <a:lstStyle/>
        <a:p>
          <a:endParaRPr lang="en-US"/>
        </a:p>
      </dgm:t>
    </dgm:pt>
    <dgm:pt modelId="{F0019E3F-55F0-4882-AD36-4847CD9B13E6}" type="sibTrans" cxnId="{252F6AEA-2746-4159-BD60-9544085C41DE}">
      <dgm:prSet/>
      <dgm:spPr/>
      <dgm:t>
        <a:bodyPr/>
        <a:lstStyle/>
        <a:p>
          <a:endParaRPr lang="en-US"/>
        </a:p>
      </dgm:t>
    </dgm:pt>
    <dgm:pt modelId="{2B412F96-B066-4B83-B0BA-7AD595C9B3C2}">
      <dgm:prSet phldrT="[Text]" custT="1"/>
      <dgm:spPr/>
      <dgm:t>
        <a:bodyPr/>
        <a:lstStyle/>
        <a:p>
          <a:r>
            <a:rPr lang="en-US" sz="2000" b="1" dirty="0" smtClean="0"/>
            <a:t>Lichen </a:t>
          </a:r>
          <a:r>
            <a:rPr lang="en-US" sz="2000" b="1" dirty="0" err="1" smtClean="0"/>
            <a:t>planus</a:t>
          </a:r>
          <a:endParaRPr lang="en-US" sz="2000" b="1" dirty="0"/>
        </a:p>
      </dgm:t>
    </dgm:pt>
    <dgm:pt modelId="{20F368A5-3206-4364-8FC8-3FD36C0DE56C}" type="parTrans" cxnId="{FE3B7120-20BE-4C2F-8BBB-D4B66B57007B}">
      <dgm:prSet/>
      <dgm:spPr/>
      <dgm:t>
        <a:bodyPr/>
        <a:lstStyle/>
        <a:p>
          <a:endParaRPr lang="en-US"/>
        </a:p>
      </dgm:t>
    </dgm:pt>
    <dgm:pt modelId="{5A6FA2B0-3E4D-4B9B-B6F9-B3C011462380}" type="sibTrans" cxnId="{FE3B7120-20BE-4C2F-8BBB-D4B66B57007B}">
      <dgm:prSet/>
      <dgm:spPr/>
      <dgm:t>
        <a:bodyPr/>
        <a:lstStyle/>
        <a:p>
          <a:endParaRPr lang="en-US"/>
        </a:p>
      </dgm:t>
    </dgm:pt>
    <dgm:pt modelId="{B2417D76-C049-453A-8B14-4E443C88AE47}">
      <dgm:prSet phldrT="[Text]" custT="1"/>
      <dgm:spPr/>
      <dgm:t>
        <a:bodyPr/>
        <a:lstStyle/>
        <a:p>
          <a:r>
            <a:rPr lang="en-US" sz="2000" b="1" dirty="0" smtClean="0"/>
            <a:t>Mycosis</a:t>
          </a:r>
          <a:endParaRPr lang="en-US" sz="2000" b="1" dirty="0"/>
        </a:p>
      </dgm:t>
    </dgm:pt>
    <dgm:pt modelId="{058F3BF0-8BB3-48BB-9DE0-6AD7F3A18B0E}" type="parTrans" cxnId="{7ABD95DF-2E26-4DFC-8CB0-1966FC486584}">
      <dgm:prSet/>
      <dgm:spPr/>
      <dgm:t>
        <a:bodyPr/>
        <a:lstStyle/>
        <a:p>
          <a:endParaRPr lang="en-US"/>
        </a:p>
      </dgm:t>
    </dgm:pt>
    <dgm:pt modelId="{509AC425-9387-4460-90D4-738E2CEBD7C8}" type="sibTrans" cxnId="{7ABD95DF-2E26-4DFC-8CB0-1966FC486584}">
      <dgm:prSet/>
      <dgm:spPr/>
      <dgm:t>
        <a:bodyPr/>
        <a:lstStyle/>
        <a:p>
          <a:endParaRPr lang="en-US"/>
        </a:p>
      </dgm:t>
    </dgm:pt>
    <dgm:pt modelId="{9F8815CD-7BFE-4036-A193-EED4296FB315}">
      <dgm:prSet phldrT="[Text]" custT="1"/>
      <dgm:spPr/>
      <dgm:t>
        <a:bodyPr/>
        <a:lstStyle/>
        <a:p>
          <a:r>
            <a:rPr lang="en-US" sz="2000" b="1" dirty="0" smtClean="0"/>
            <a:t>SJS</a:t>
          </a:r>
          <a:endParaRPr lang="en-US" sz="2000" b="1" dirty="0"/>
        </a:p>
      </dgm:t>
    </dgm:pt>
    <dgm:pt modelId="{B864C964-D8D0-438D-A7B7-4DB767D7220E}" type="parTrans" cxnId="{2F10BC39-B1CB-432A-9BBB-1EBB70895C9B}">
      <dgm:prSet/>
      <dgm:spPr/>
      <dgm:t>
        <a:bodyPr/>
        <a:lstStyle/>
        <a:p>
          <a:endParaRPr lang="en-US"/>
        </a:p>
      </dgm:t>
    </dgm:pt>
    <dgm:pt modelId="{6BDEE8B7-230C-4666-8125-6F4650F7990C}" type="sibTrans" cxnId="{2F10BC39-B1CB-432A-9BBB-1EBB70895C9B}">
      <dgm:prSet/>
      <dgm:spPr/>
      <dgm:t>
        <a:bodyPr/>
        <a:lstStyle/>
        <a:p>
          <a:endParaRPr lang="en-US"/>
        </a:p>
      </dgm:t>
    </dgm:pt>
    <dgm:pt modelId="{C5FDF77C-BF53-4A74-96D8-59FFF5DA2E1B}">
      <dgm:prSet phldrT="[Text]" custT="1"/>
      <dgm:spPr/>
      <dgm:t>
        <a:bodyPr/>
        <a:lstStyle/>
        <a:p>
          <a:r>
            <a:rPr lang="en-US" sz="2000" b="1" dirty="0" smtClean="0"/>
            <a:t>Scabies</a:t>
          </a:r>
          <a:endParaRPr lang="en-US" sz="2000" b="1" dirty="0"/>
        </a:p>
      </dgm:t>
    </dgm:pt>
    <dgm:pt modelId="{0964E159-3C6E-4870-910A-6311CE9AB249}" type="parTrans" cxnId="{BEBC576C-0E8D-4511-ABD3-CB7414E72940}">
      <dgm:prSet/>
      <dgm:spPr/>
      <dgm:t>
        <a:bodyPr/>
        <a:lstStyle/>
        <a:p>
          <a:endParaRPr lang="en-US"/>
        </a:p>
      </dgm:t>
    </dgm:pt>
    <dgm:pt modelId="{7358BAA5-8583-41FF-A75F-CC5D573235DA}" type="sibTrans" cxnId="{BEBC576C-0E8D-4511-ABD3-CB7414E72940}">
      <dgm:prSet/>
      <dgm:spPr/>
      <dgm:t>
        <a:bodyPr/>
        <a:lstStyle/>
        <a:p>
          <a:endParaRPr lang="en-US"/>
        </a:p>
      </dgm:t>
    </dgm:pt>
    <dgm:pt modelId="{DFEC9612-181E-4FC2-970C-A8255D4B8218}">
      <dgm:prSet phldrT="[Text]" custT="1"/>
      <dgm:spPr/>
      <dgm:t>
        <a:bodyPr/>
        <a:lstStyle/>
        <a:p>
          <a:r>
            <a:rPr lang="en-US" sz="2000" b="1" dirty="0" smtClean="0"/>
            <a:t>Genital herpes</a:t>
          </a:r>
          <a:endParaRPr lang="en-US" sz="2000" b="1" dirty="0"/>
        </a:p>
      </dgm:t>
    </dgm:pt>
    <dgm:pt modelId="{961AAFCD-6718-43EB-BEEA-62C95624D12A}" type="parTrans" cxnId="{BC090B1A-D41E-4368-B1EC-614A0E9F97CF}">
      <dgm:prSet/>
      <dgm:spPr/>
      <dgm:t>
        <a:bodyPr/>
        <a:lstStyle/>
        <a:p>
          <a:endParaRPr lang="en-US"/>
        </a:p>
      </dgm:t>
    </dgm:pt>
    <dgm:pt modelId="{2E073B8A-8CAB-4AE9-ABFB-2DE8BB2BA026}" type="sibTrans" cxnId="{BC090B1A-D41E-4368-B1EC-614A0E9F97CF}">
      <dgm:prSet/>
      <dgm:spPr/>
      <dgm:t>
        <a:bodyPr/>
        <a:lstStyle/>
        <a:p>
          <a:endParaRPr lang="en-US"/>
        </a:p>
      </dgm:t>
    </dgm:pt>
    <dgm:pt modelId="{5A09EB73-D3FF-4705-B141-3DBB53CC5A97}" type="pres">
      <dgm:prSet presAssocID="{2C2A77AE-6797-4F8D-B5A0-8FD36A581FE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BB7781D-A7E4-4A1E-8109-E8F81AED6C3C}" type="pres">
      <dgm:prSet presAssocID="{0947D210-2E52-4744-B1F8-D148B7F39BD6}" presName="linNode" presStyleCnt="0"/>
      <dgm:spPr/>
    </dgm:pt>
    <dgm:pt modelId="{32BD2185-F827-4E70-88EE-C704F85A7A18}" type="pres">
      <dgm:prSet presAssocID="{0947D210-2E52-4744-B1F8-D148B7F39BD6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0EE8F2-3454-45AB-9C9D-805359A63FD9}" type="pres">
      <dgm:prSet presAssocID="{0947D210-2E52-4744-B1F8-D148B7F39BD6}" presName="descendantText" presStyleLbl="alignAccFollowNode1" presStyleIdx="0" presStyleCnt="3" custScaleY="125929" custLinFactNeighborX="7149" custLinFactNeighborY="-90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5C2D71-2B04-45F9-81E5-06D3675B7E2B}" type="pres">
      <dgm:prSet presAssocID="{A17BBFEC-E88E-4C5E-BCEA-796478E2328D}" presName="sp" presStyleCnt="0"/>
      <dgm:spPr/>
    </dgm:pt>
    <dgm:pt modelId="{D8174FD4-E599-43D6-A31F-6D90998A6EA1}" type="pres">
      <dgm:prSet presAssocID="{EC3FB47C-8EB3-4F95-BE1C-A7051D5F0CC8}" presName="linNode" presStyleCnt="0"/>
      <dgm:spPr/>
    </dgm:pt>
    <dgm:pt modelId="{BDC4C684-9A36-4E23-AEA1-BA0798259D90}" type="pres">
      <dgm:prSet presAssocID="{EC3FB47C-8EB3-4F95-BE1C-A7051D5F0CC8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A95F36-118F-4FFE-8B71-BF8645B45121}" type="pres">
      <dgm:prSet presAssocID="{EC3FB47C-8EB3-4F95-BE1C-A7051D5F0CC8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80944B-3B70-4A78-81E4-AD9BA5255A50}" type="pres">
      <dgm:prSet presAssocID="{615BF1EB-B546-4EAE-B3D1-04F060C1166A}" presName="sp" presStyleCnt="0"/>
      <dgm:spPr/>
    </dgm:pt>
    <dgm:pt modelId="{4BB3B190-6BB7-4F98-B731-CBDE42AABA40}" type="pres">
      <dgm:prSet presAssocID="{7C4AA680-2E7E-4011-915C-3EA915170171}" presName="linNode" presStyleCnt="0"/>
      <dgm:spPr/>
    </dgm:pt>
    <dgm:pt modelId="{35893D35-8668-44E9-A697-EF4E95C71671}" type="pres">
      <dgm:prSet presAssocID="{7C4AA680-2E7E-4011-915C-3EA915170171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B6E88D-771F-42E4-83E3-A132923D225A}" type="pres">
      <dgm:prSet presAssocID="{7C4AA680-2E7E-4011-915C-3EA915170171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52F6AEA-2746-4159-BD60-9544085C41DE}" srcId="{0947D210-2E52-4744-B1F8-D148B7F39BD6}" destId="{CCFE8390-E511-4161-A306-7805F70EE43A}" srcOrd="2" destOrd="0" parTransId="{D3222501-96BD-4D9F-8079-6596F6A5E152}" sibTransId="{F0019E3F-55F0-4882-AD36-4847CD9B13E6}"/>
    <dgm:cxn modelId="{B3C6C2AC-6D1C-4982-AB32-ED5A5711A235}" srcId="{EC3FB47C-8EB3-4F95-BE1C-A7051D5F0CC8}" destId="{6657FC02-873D-46CF-B888-B9A4288BCAFD}" srcOrd="0" destOrd="0" parTransId="{74467BBF-999A-43DC-B1CC-B14206F04E6D}" sibTransId="{54ED17C3-8476-4273-AB69-65447B515613}"/>
    <dgm:cxn modelId="{2F21D141-A65A-4EDE-B71C-1688697B1E4B}" type="presOf" srcId="{4A3E251D-E82F-48DB-A858-7698FB4A5CC6}" destId="{010EE8F2-3454-45AB-9C9D-805359A63FD9}" srcOrd="0" destOrd="0" presId="urn:microsoft.com/office/officeart/2005/8/layout/vList5"/>
    <dgm:cxn modelId="{E75E334A-ED52-42C0-A46E-0788A221A18E}" type="presOf" srcId="{0947D210-2E52-4744-B1F8-D148B7F39BD6}" destId="{32BD2185-F827-4E70-88EE-C704F85A7A18}" srcOrd="0" destOrd="0" presId="urn:microsoft.com/office/officeart/2005/8/layout/vList5"/>
    <dgm:cxn modelId="{07D03C26-CF1B-4F14-AC8B-6CCA477CB52A}" srcId="{0947D210-2E52-4744-B1F8-D148B7F39BD6}" destId="{4A3E251D-E82F-48DB-A858-7698FB4A5CC6}" srcOrd="0" destOrd="0" parTransId="{429340C7-D94B-4694-97EB-1026832ED2BB}" sibTransId="{3F2FFB09-0B2E-487E-A8AA-2D3A59B9012E}"/>
    <dgm:cxn modelId="{7ABD95DF-2E26-4DFC-8CB0-1966FC486584}" srcId="{0947D210-2E52-4744-B1F8-D148B7F39BD6}" destId="{B2417D76-C049-453A-8B14-4E443C88AE47}" srcOrd="4" destOrd="0" parTransId="{058F3BF0-8BB3-48BB-9DE0-6AD7F3A18B0E}" sibTransId="{509AC425-9387-4460-90D4-738E2CEBD7C8}"/>
    <dgm:cxn modelId="{C87DCD8D-A8D2-4DAB-BCD1-242C6FAF2779}" srcId="{0947D210-2E52-4744-B1F8-D148B7F39BD6}" destId="{BAE44FA3-CB1B-4964-95A4-13AF9014B40F}" srcOrd="1" destOrd="0" parTransId="{E979F648-C8BF-4EF0-965A-3DC4CB4EE5EE}" sibTransId="{A9A925EE-C21F-47A0-9F86-5D65F4CB6280}"/>
    <dgm:cxn modelId="{3E1F4B66-9248-465B-981E-ADAABE940A6D}" type="presOf" srcId="{DFEC9612-181E-4FC2-970C-A8255D4B8218}" destId="{3DB6E88D-771F-42E4-83E3-A132923D225A}" srcOrd="0" destOrd="2" presId="urn:microsoft.com/office/officeart/2005/8/layout/vList5"/>
    <dgm:cxn modelId="{715C380E-CCD7-4E89-AF81-1EE3B84F1D94}" type="presOf" srcId="{2C2A77AE-6797-4F8D-B5A0-8FD36A581FE6}" destId="{5A09EB73-D3FF-4705-B141-3DBB53CC5A97}" srcOrd="0" destOrd="0" presId="urn:microsoft.com/office/officeart/2005/8/layout/vList5"/>
    <dgm:cxn modelId="{8F0D9EAE-46B3-4061-9FA0-C9312FA8234C}" srcId="{2C2A77AE-6797-4F8D-B5A0-8FD36A581FE6}" destId="{EC3FB47C-8EB3-4F95-BE1C-A7051D5F0CC8}" srcOrd="1" destOrd="0" parTransId="{89BA2BF9-E949-4CE6-BD26-9182E407D3CC}" sibTransId="{615BF1EB-B546-4EAE-B3D1-04F060C1166A}"/>
    <dgm:cxn modelId="{2F10BC39-B1CB-432A-9BBB-1EBB70895C9B}" srcId="{EC3FB47C-8EB3-4F95-BE1C-A7051D5F0CC8}" destId="{9F8815CD-7BFE-4036-A193-EED4296FB315}" srcOrd="1" destOrd="0" parTransId="{B864C964-D8D0-438D-A7B7-4DB767D7220E}" sibTransId="{6BDEE8B7-230C-4666-8125-6F4650F7990C}"/>
    <dgm:cxn modelId="{EDF66792-AAD4-4DBB-9B01-FC61B615B31E}" srcId="{7C4AA680-2E7E-4011-915C-3EA915170171}" destId="{FFF34BF9-3E84-45FB-9232-056418BFEC78}" srcOrd="0" destOrd="0" parTransId="{ED2DAFC8-B485-4DD5-B5DC-D7ACB4C3DD17}" sibTransId="{E685B911-770A-4279-B60F-3E2E993881B7}"/>
    <dgm:cxn modelId="{C786080F-1BA8-4AAA-9212-260FF539938F}" srcId="{2C2A77AE-6797-4F8D-B5A0-8FD36A581FE6}" destId="{7C4AA680-2E7E-4011-915C-3EA915170171}" srcOrd="2" destOrd="0" parTransId="{1B7AA04A-B795-4B71-9480-092B64F382BF}" sibTransId="{C66A7EA1-74CF-4A95-AD3D-FFA40A334713}"/>
    <dgm:cxn modelId="{7E55E649-8E4F-4F01-8085-EFBF004DBF0B}" type="presOf" srcId="{BAE44FA3-CB1B-4964-95A4-13AF9014B40F}" destId="{010EE8F2-3454-45AB-9C9D-805359A63FD9}" srcOrd="0" destOrd="1" presId="urn:microsoft.com/office/officeart/2005/8/layout/vList5"/>
    <dgm:cxn modelId="{D3B9D86E-5D30-4042-9E36-4D5ECA747302}" type="presOf" srcId="{EC3FB47C-8EB3-4F95-BE1C-A7051D5F0CC8}" destId="{BDC4C684-9A36-4E23-AEA1-BA0798259D90}" srcOrd="0" destOrd="0" presId="urn:microsoft.com/office/officeart/2005/8/layout/vList5"/>
    <dgm:cxn modelId="{148872AB-6A9B-4E86-ADAF-49D43F35D10E}" type="presOf" srcId="{B2417D76-C049-453A-8B14-4E443C88AE47}" destId="{010EE8F2-3454-45AB-9C9D-805359A63FD9}" srcOrd="0" destOrd="4" presId="urn:microsoft.com/office/officeart/2005/8/layout/vList5"/>
    <dgm:cxn modelId="{BEBC576C-0E8D-4511-ABD3-CB7414E72940}" srcId="{7C4AA680-2E7E-4011-915C-3EA915170171}" destId="{C5FDF77C-BF53-4A74-96D8-59FFF5DA2E1B}" srcOrd="1" destOrd="0" parTransId="{0964E159-3C6E-4870-910A-6311CE9AB249}" sibTransId="{7358BAA5-8583-41FF-A75F-CC5D573235DA}"/>
    <dgm:cxn modelId="{C2CC18D1-846F-4AF7-A3F0-24886AAFFE0C}" type="presOf" srcId="{FFF34BF9-3E84-45FB-9232-056418BFEC78}" destId="{3DB6E88D-771F-42E4-83E3-A132923D225A}" srcOrd="0" destOrd="0" presId="urn:microsoft.com/office/officeart/2005/8/layout/vList5"/>
    <dgm:cxn modelId="{B6B0C3E0-6DEE-4E1F-B2F1-7E5EF6E1FB9E}" type="presOf" srcId="{7C4AA680-2E7E-4011-915C-3EA915170171}" destId="{35893D35-8668-44E9-A697-EF4E95C71671}" srcOrd="0" destOrd="0" presId="urn:microsoft.com/office/officeart/2005/8/layout/vList5"/>
    <dgm:cxn modelId="{C864F0F8-2821-4902-98B9-3FA769069E7A}" type="presOf" srcId="{CCFE8390-E511-4161-A306-7805F70EE43A}" destId="{010EE8F2-3454-45AB-9C9D-805359A63FD9}" srcOrd="0" destOrd="2" presId="urn:microsoft.com/office/officeart/2005/8/layout/vList5"/>
    <dgm:cxn modelId="{834BFE52-FBD5-433C-B0D0-3C61211B7A8C}" srcId="{2C2A77AE-6797-4F8D-B5A0-8FD36A581FE6}" destId="{0947D210-2E52-4744-B1F8-D148B7F39BD6}" srcOrd="0" destOrd="0" parTransId="{43DBC764-43EF-4213-B3BF-8A2810279E6E}" sibTransId="{A17BBFEC-E88E-4C5E-BCEA-796478E2328D}"/>
    <dgm:cxn modelId="{8266278A-0168-4D31-9CA5-444BB2A8336C}" type="presOf" srcId="{2B412F96-B066-4B83-B0BA-7AD595C9B3C2}" destId="{010EE8F2-3454-45AB-9C9D-805359A63FD9}" srcOrd="0" destOrd="3" presId="urn:microsoft.com/office/officeart/2005/8/layout/vList5"/>
    <dgm:cxn modelId="{FE3B7120-20BE-4C2F-8BBB-D4B66B57007B}" srcId="{0947D210-2E52-4744-B1F8-D148B7F39BD6}" destId="{2B412F96-B066-4B83-B0BA-7AD595C9B3C2}" srcOrd="3" destOrd="0" parTransId="{20F368A5-3206-4364-8FC8-3FD36C0DE56C}" sibTransId="{5A6FA2B0-3E4D-4B9B-B6F9-B3C011462380}"/>
    <dgm:cxn modelId="{111A0EB1-5751-4B54-A0A7-5404051F6ADE}" type="presOf" srcId="{6657FC02-873D-46CF-B888-B9A4288BCAFD}" destId="{8DA95F36-118F-4FFE-8B71-BF8645B45121}" srcOrd="0" destOrd="0" presId="urn:microsoft.com/office/officeart/2005/8/layout/vList5"/>
    <dgm:cxn modelId="{FCF7946D-823A-49F6-8DE1-6F3636850097}" type="presOf" srcId="{C5FDF77C-BF53-4A74-96D8-59FFF5DA2E1B}" destId="{3DB6E88D-771F-42E4-83E3-A132923D225A}" srcOrd="0" destOrd="1" presId="urn:microsoft.com/office/officeart/2005/8/layout/vList5"/>
    <dgm:cxn modelId="{DEC5F561-1311-460E-9CD2-DE536BEB0966}" type="presOf" srcId="{9F8815CD-7BFE-4036-A193-EED4296FB315}" destId="{8DA95F36-118F-4FFE-8B71-BF8645B45121}" srcOrd="0" destOrd="1" presId="urn:microsoft.com/office/officeart/2005/8/layout/vList5"/>
    <dgm:cxn modelId="{BC090B1A-D41E-4368-B1EC-614A0E9F97CF}" srcId="{7C4AA680-2E7E-4011-915C-3EA915170171}" destId="{DFEC9612-181E-4FC2-970C-A8255D4B8218}" srcOrd="2" destOrd="0" parTransId="{961AAFCD-6718-43EB-BEEA-62C95624D12A}" sibTransId="{2E073B8A-8CAB-4AE9-ABFB-2DE8BB2BA026}"/>
    <dgm:cxn modelId="{887E91AA-F8AB-4DFA-B1EF-B3B53474B004}" type="presParOf" srcId="{5A09EB73-D3FF-4705-B141-3DBB53CC5A97}" destId="{5BB7781D-A7E4-4A1E-8109-E8F81AED6C3C}" srcOrd="0" destOrd="0" presId="urn:microsoft.com/office/officeart/2005/8/layout/vList5"/>
    <dgm:cxn modelId="{7825EF3C-ED21-46CE-8042-14C02E0BB343}" type="presParOf" srcId="{5BB7781D-A7E4-4A1E-8109-E8F81AED6C3C}" destId="{32BD2185-F827-4E70-88EE-C704F85A7A18}" srcOrd="0" destOrd="0" presId="urn:microsoft.com/office/officeart/2005/8/layout/vList5"/>
    <dgm:cxn modelId="{A6BAADC0-5149-42CF-90AB-7A64753A1224}" type="presParOf" srcId="{5BB7781D-A7E4-4A1E-8109-E8F81AED6C3C}" destId="{010EE8F2-3454-45AB-9C9D-805359A63FD9}" srcOrd="1" destOrd="0" presId="urn:microsoft.com/office/officeart/2005/8/layout/vList5"/>
    <dgm:cxn modelId="{B108CE57-CADC-47B5-8F2E-155C82C72604}" type="presParOf" srcId="{5A09EB73-D3FF-4705-B141-3DBB53CC5A97}" destId="{925C2D71-2B04-45F9-81E5-06D3675B7E2B}" srcOrd="1" destOrd="0" presId="urn:microsoft.com/office/officeart/2005/8/layout/vList5"/>
    <dgm:cxn modelId="{1BBB708E-15EE-45B0-871B-EE069099E77F}" type="presParOf" srcId="{5A09EB73-D3FF-4705-B141-3DBB53CC5A97}" destId="{D8174FD4-E599-43D6-A31F-6D90998A6EA1}" srcOrd="2" destOrd="0" presId="urn:microsoft.com/office/officeart/2005/8/layout/vList5"/>
    <dgm:cxn modelId="{298053BC-1D52-46F1-8EC1-332255143200}" type="presParOf" srcId="{D8174FD4-E599-43D6-A31F-6D90998A6EA1}" destId="{BDC4C684-9A36-4E23-AEA1-BA0798259D90}" srcOrd="0" destOrd="0" presId="urn:microsoft.com/office/officeart/2005/8/layout/vList5"/>
    <dgm:cxn modelId="{EE8F7603-F284-4E5D-80CA-B18E377AA1AF}" type="presParOf" srcId="{D8174FD4-E599-43D6-A31F-6D90998A6EA1}" destId="{8DA95F36-118F-4FFE-8B71-BF8645B45121}" srcOrd="1" destOrd="0" presId="urn:microsoft.com/office/officeart/2005/8/layout/vList5"/>
    <dgm:cxn modelId="{E3B3ABEC-8D2B-4251-9BB8-1F3D0CC83C13}" type="presParOf" srcId="{5A09EB73-D3FF-4705-B141-3DBB53CC5A97}" destId="{8D80944B-3B70-4A78-81E4-AD9BA5255A50}" srcOrd="3" destOrd="0" presId="urn:microsoft.com/office/officeart/2005/8/layout/vList5"/>
    <dgm:cxn modelId="{6C46EBA1-D6C8-4BB0-903D-3207EF356F5E}" type="presParOf" srcId="{5A09EB73-D3FF-4705-B141-3DBB53CC5A97}" destId="{4BB3B190-6BB7-4F98-B731-CBDE42AABA40}" srcOrd="4" destOrd="0" presId="urn:microsoft.com/office/officeart/2005/8/layout/vList5"/>
    <dgm:cxn modelId="{9AFFE659-A204-4E9F-A001-9D167D615844}" type="presParOf" srcId="{4BB3B190-6BB7-4F98-B731-CBDE42AABA40}" destId="{35893D35-8668-44E9-A697-EF4E95C71671}" srcOrd="0" destOrd="0" presId="urn:microsoft.com/office/officeart/2005/8/layout/vList5"/>
    <dgm:cxn modelId="{B50E231D-28BD-4F29-82A3-FC9AD69DA388}" type="presParOf" srcId="{4BB3B190-6BB7-4F98-B731-CBDE42AABA40}" destId="{3DB6E88D-771F-42E4-83E3-A132923D225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45C787C-52E8-4A0E-A4C8-24669B77FF37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00B496C-3123-4EE5-A09A-5D5B0AA8A2F0}">
      <dgm:prSet phldrT="[Text]"/>
      <dgm:spPr/>
      <dgm:t>
        <a:bodyPr/>
        <a:lstStyle/>
        <a:p>
          <a:r>
            <a:rPr lang="en-US" b="1" dirty="0" smtClean="0"/>
            <a:t>ACUTE</a:t>
          </a:r>
          <a:endParaRPr lang="en-US" b="1" dirty="0"/>
        </a:p>
      </dgm:t>
    </dgm:pt>
    <dgm:pt modelId="{D8917362-AE6B-42FE-9312-A28757755F42}" type="parTrans" cxnId="{0C53FA89-8788-4C93-A305-D851BD06028F}">
      <dgm:prSet/>
      <dgm:spPr/>
      <dgm:t>
        <a:bodyPr/>
        <a:lstStyle/>
        <a:p>
          <a:endParaRPr lang="en-US"/>
        </a:p>
      </dgm:t>
    </dgm:pt>
    <dgm:pt modelId="{0CFC8F00-49A6-4A7B-9538-8F2F280696CB}" type="sibTrans" cxnId="{0C53FA89-8788-4C93-A305-D851BD06028F}">
      <dgm:prSet/>
      <dgm:spPr/>
      <dgm:t>
        <a:bodyPr/>
        <a:lstStyle/>
        <a:p>
          <a:endParaRPr lang="en-US"/>
        </a:p>
      </dgm:t>
    </dgm:pt>
    <dgm:pt modelId="{C6F71E6D-1202-4089-9DDC-E667B0A826A2}">
      <dgm:prSet phldrT="[Text]" custT="1"/>
      <dgm:spPr/>
      <dgm:t>
        <a:bodyPr/>
        <a:lstStyle/>
        <a:p>
          <a:r>
            <a:rPr lang="en-US" sz="1800" b="1" dirty="0" smtClean="0">
              <a:solidFill>
                <a:schemeClr val="bg2"/>
              </a:solidFill>
            </a:rPr>
            <a:t>Malaria</a:t>
          </a:r>
        </a:p>
        <a:p>
          <a:r>
            <a:rPr lang="en-US" sz="1800" b="1" dirty="0" smtClean="0">
              <a:solidFill>
                <a:schemeClr val="bg2"/>
              </a:solidFill>
            </a:rPr>
            <a:t>Leprosy</a:t>
          </a:r>
        </a:p>
        <a:p>
          <a:r>
            <a:rPr lang="en-US" sz="1800" b="1" dirty="0" smtClean="0">
              <a:solidFill>
                <a:schemeClr val="bg2"/>
              </a:solidFill>
            </a:rPr>
            <a:t>Typhus</a:t>
          </a:r>
        </a:p>
        <a:p>
          <a:r>
            <a:rPr lang="en-US" sz="1800" b="1" dirty="0" smtClean="0">
              <a:solidFill>
                <a:schemeClr val="bg2"/>
              </a:solidFill>
            </a:rPr>
            <a:t>Viral pneumonia</a:t>
          </a:r>
        </a:p>
        <a:p>
          <a:r>
            <a:rPr lang="en-US" sz="1800" b="1" dirty="0" smtClean="0">
              <a:solidFill>
                <a:schemeClr val="bg2"/>
              </a:solidFill>
            </a:rPr>
            <a:t>Infectious mononucleosis</a:t>
          </a:r>
        </a:p>
        <a:p>
          <a:r>
            <a:rPr lang="en-US" sz="1800" b="1" dirty="0" err="1" smtClean="0">
              <a:solidFill>
                <a:schemeClr val="bg2"/>
              </a:solidFill>
            </a:rPr>
            <a:t>Filiariasis</a:t>
          </a:r>
          <a:endParaRPr lang="en-US" sz="1800" b="1" dirty="0" smtClean="0">
            <a:solidFill>
              <a:schemeClr val="bg2"/>
            </a:solidFill>
          </a:endParaRPr>
        </a:p>
        <a:p>
          <a:r>
            <a:rPr lang="en-US" sz="1800" b="1" dirty="0" smtClean="0">
              <a:solidFill>
                <a:schemeClr val="bg2"/>
              </a:solidFill>
            </a:rPr>
            <a:t>Lyme disease</a:t>
          </a:r>
          <a:endParaRPr lang="en-US" sz="1800" b="1" dirty="0">
            <a:solidFill>
              <a:schemeClr val="bg2"/>
            </a:solidFill>
          </a:endParaRPr>
        </a:p>
      </dgm:t>
    </dgm:pt>
    <dgm:pt modelId="{3D2718D9-28E9-4EE3-B152-C50B260A95EC}" type="parTrans" cxnId="{84424FF7-3149-4D1B-A9BC-5D50581ED141}">
      <dgm:prSet/>
      <dgm:spPr/>
      <dgm:t>
        <a:bodyPr/>
        <a:lstStyle/>
        <a:p>
          <a:endParaRPr lang="en-US"/>
        </a:p>
      </dgm:t>
    </dgm:pt>
    <dgm:pt modelId="{A6A13AD2-6C4B-4801-B591-FCBB97F2E344}" type="sibTrans" cxnId="{84424FF7-3149-4D1B-A9BC-5D50581ED141}">
      <dgm:prSet/>
      <dgm:spPr/>
      <dgm:t>
        <a:bodyPr/>
        <a:lstStyle/>
        <a:p>
          <a:endParaRPr lang="en-US"/>
        </a:p>
      </dgm:t>
    </dgm:pt>
    <dgm:pt modelId="{07BB5037-8020-4C71-A0A9-61E233E457EE}">
      <dgm:prSet phldrT="[Text]" custT="1"/>
      <dgm:spPr/>
      <dgm:t>
        <a:bodyPr/>
        <a:lstStyle/>
        <a:p>
          <a:r>
            <a:rPr lang="en-US" sz="1800" b="1" dirty="0" smtClean="0">
              <a:solidFill>
                <a:schemeClr val="bg2"/>
              </a:solidFill>
            </a:rPr>
            <a:t>Pregnancy</a:t>
          </a:r>
        </a:p>
        <a:p>
          <a:r>
            <a:rPr lang="en-US" sz="1800" b="1" dirty="0" smtClean="0">
              <a:solidFill>
                <a:schemeClr val="bg2"/>
              </a:solidFill>
            </a:rPr>
            <a:t>Narcotic addiction</a:t>
          </a:r>
          <a:endParaRPr lang="en-US" sz="1800" b="1" dirty="0">
            <a:solidFill>
              <a:schemeClr val="bg2"/>
            </a:solidFill>
          </a:endParaRPr>
        </a:p>
      </dgm:t>
    </dgm:pt>
    <dgm:pt modelId="{19C6ADD7-7EFC-44A8-80B5-FE61B8FC3122}" type="parTrans" cxnId="{6BEAD367-CDCE-4044-A116-1C532CE53447}">
      <dgm:prSet/>
      <dgm:spPr/>
      <dgm:t>
        <a:bodyPr/>
        <a:lstStyle/>
        <a:p>
          <a:endParaRPr lang="en-US"/>
        </a:p>
      </dgm:t>
    </dgm:pt>
    <dgm:pt modelId="{452175F7-E2CA-438E-A64C-510874F30180}" type="sibTrans" cxnId="{6BEAD367-CDCE-4044-A116-1C532CE53447}">
      <dgm:prSet/>
      <dgm:spPr/>
      <dgm:t>
        <a:bodyPr/>
        <a:lstStyle/>
        <a:p>
          <a:endParaRPr lang="en-US"/>
        </a:p>
      </dgm:t>
    </dgm:pt>
    <dgm:pt modelId="{A2C49F77-015F-4948-9D2A-5BDB7EAB3CFE}">
      <dgm:prSet phldrT="[Text]"/>
      <dgm:spPr/>
      <dgm:t>
        <a:bodyPr/>
        <a:lstStyle/>
        <a:p>
          <a:r>
            <a:rPr lang="en-US" b="1" dirty="0" smtClean="0"/>
            <a:t>CHRONIC</a:t>
          </a:r>
          <a:endParaRPr lang="en-US" b="1" dirty="0"/>
        </a:p>
      </dgm:t>
    </dgm:pt>
    <dgm:pt modelId="{B64F7BE2-5F57-426A-B19A-34C3026EDA2B}" type="parTrans" cxnId="{5C11D3DC-82B2-4A8C-87C5-BAE9C6914B20}">
      <dgm:prSet/>
      <dgm:spPr/>
      <dgm:t>
        <a:bodyPr/>
        <a:lstStyle/>
        <a:p>
          <a:endParaRPr lang="en-US"/>
        </a:p>
      </dgm:t>
    </dgm:pt>
    <dgm:pt modelId="{D4486F70-B3C3-47CB-9EE6-91225E3FDC17}" type="sibTrans" cxnId="{5C11D3DC-82B2-4A8C-87C5-BAE9C6914B20}">
      <dgm:prSet/>
      <dgm:spPr/>
      <dgm:t>
        <a:bodyPr/>
        <a:lstStyle/>
        <a:p>
          <a:endParaRPr lang="en-US"/>
        </a:p>
      </dgm:t>
    </dgm:pt>
    <dgm:pt modelId="{CFA87D49-7BDE-4DC7-B882-A8A5F86E0788}">
      <dgm:prSet phldrT="[Text]" custT="1"/>
      <dgm:spPr/>
      <dgm:t>
        <a:bodyPr/>
        <a:lstStyle/>
        <a:p>
          <a:r>
            <a:rPr lang="en-US" sz="1800" b="1" dirty="0" smtClean="0">
              <a:solidFill>
                <a:schemeClr val="bg2"/>
              </a:solidFill>
            </a:rPr>
            <a:t>SLE</a:t>
          </a:r>
        </a:p>
        <a:p>
          <a:r>
            <a:rPr lang="en-US" sz="1800" b="1" dirty="0" smtClean="0">
              <a:solidFill>
                <a:schemeClr val="bg2"/>
              </a:solidFill>
            </a:rPr>
            <a:t>Rheumatoid arthritis</a:t>
          </a:r>
        </a:p>
        <a:p>
          <a:r>
            <a:rPr lang="en-US" sz="1800" b="1" dirty="0" err="1" smtClean="0">
              <a:solidFill>
                <a:schemeClr val="bg2"/>
              </a:solidFill>
            </a:rPr>
            <a:t>Polyarteritis</a:t>
          </a:r>
          <a:r>
            <a:rPr lang="en-US" sz="1800" b="1" dirty="0" smtClean="0">
              <a:solidFill>
                <a:schemeClr val="bg2"/>
              </a:solidFill>
            </a:rPr>
            <a:t> </a:t>
          </a:r>
          <a:r>
            <a:rPr lang="en-US" sz="1800" b="1" dirty="0" err="1" smtClean="0">
              <a:solidFill>
                <a:schemeClr val="bg2"/>
              </a:solidFill>
            </a:rPr>
            <a:t>nodosa</a:t>
          </a:r>
          <a:endParaRPr lang="en-US" sz="1800" b="1" dirty="0" smtClean="0">
            <a:solidFill>
              <a:schemeClr val="bg2"/>
            </a:solidFill>
          </a:endParaRPr>
        </a:p>
      </dgm:t>
    </dgm:pt>
    <dgm:pt modelId="{3277875E-C6AE-4389-BA60-4AD4678009A9}" type="parTrans" cxnId="{B25F7D3F-72F1-41F7-8E08-DFE6EF31CB34}">
      <dgm:prSet/>
      <dgm:spPr/>
      <dgm:t>
        <a:bodyPr/>
        <a:lstStyle/>
        <a:p>
          <a:endParaRPr lang="en-US"/>
        </a:p>
      </dgm:t>
    </dgm:pt>
    <dgm:pt modelId="{776C16E5-B9FE-47B3-8752-1E726F088D54}" type="sibTrans" cxnId="{B25F7D3F-72F1-41F7-8E08-DFE6EF31CB34}">
      <dgm:prSet/>
      <dgm:spPr/>
      <dgm:t>
        <a:bodyPr/>
        <a:lstStyle/>
        <a:p>
          <a:endParaRPr lang="en-US"/>
        </a:p>
      </dgm:t>
    </dgm:pt>
    <dgm:pt modelId="{9FD2EF86-DB94-444E-857F-3BF8519BDFD3}">
      <dgm:prSet custT="1"/>
      <dgm:spPr/>
      <dgm:t>
        <a:bodyPr/>
        <a:lstStyle/>
        <a:p>
          <a:r>
            <a:rPr lang="en-US" sz="1800" b="1" dirty="0" err="1" smtClean="0">
              <a:solidFill>
                <a:schemeClr val="bg2"/>
              </a:solidFill>
            </a:rPr>
            <a:t>dysgammaglobulinaemias</a:t>
          </a:r>
          <a:endParaRPr lang="en-US" sz="1800" b="1" dirty="0">
            <a:solidFill>
              <a:schemeClr val="bg2"/>
            </a:solidFill>
          </a:endParaRPr>
        </a:p>
      </dgm:t>
    </dgm:pt>
    <dgm:pt modelId="{7F639F50-0C66-4FAE-82D8-B1A6D59A8BE2}" type="parTrans" cxnId="{BB8ACB25-B438-40FB-85E7-893DC3C3AFA1}">
      <dgm:prSet/>
      <dgm:spPr/>
      <dgm:t>
        <a:bodyPr/>
        <a:lstStyle/>
        <a:p>
          <a:endParaRPr lang="en-US"/>
        </a:p>
      </dgm:t>
    </dgm:pt>
    <dgm:pt modelId="{CC538216-BA29-42A9-AF82-0267C1A12534}" type="sibTrans" cxnId="{BB8ACB25-B438-40FB-85E7-893DC3C3AFA1}">
      <dgm:prSet/>
      <dgm:spPr/>
      <dgm:t>
        <a:bodyPr/>
        <a:lstStyle/>
        <a:p>
          <a:endParaRPr lang="en-US"/>
        </a:p>
      </dgm:t>
    </dgm:pt>
    <dgm:pt modelId="{CBB8AE52-8EAD-4BB1-B0FC-06E983AAF6C4}" type="pres">
      <dgm:prSet presAssocID="{245C787C-52E8-4A0E-A4C8-24669B77FF3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525019B-2540-4B5C-BF51-8D927A992A7F}" type="pres">
      <dgm:prSet presAssocID="{500B496C-3123-4EE5-A09A-5D5B0AA8A2F0}" presName="root" presStyleCnt="0"/>
      <dgm:spPr/>
    </dgm:pt>
    <dgm:pt modelId="{EBED8099-6177-40B7-BB3B-5AEE3EA37BFF}" type="pres">
      <dgm:prSet presAssocID="{500B496C-3123-4EE5-A09A-5D5B0AA8A2F0}" presName="rootComposite" presStyleCnt="0"/>
      <dgm:spPr/>
    </dgm:pt>
    <dgm:pt modelId="{825DF6C9-E5FE-4180-92E5-2A3E894FE522}" type="pres">
      <dgm:prSet presAssocID="{500B496C-3123-4EE5-A09A-5D5B0AA8A2F0}" presName="rootText" presStyleLbl="node1" presStyleIdx="0" presStyleCnt="2" custScaleY="63129"/>
      <dgm:spPr/>
      <dgm:t>
        <a:bodyPr/>
        <a:lstStyle/>
        <a:p>
          <a:endParaRPr lang="en-US"/>
        </a:p>
      </dgm:t>
    </dgm:pt>
    <dgm:pt modelId="{A4A15CFC-7EBC-486D-9C55-C8A6B29A7DE9}" type="pres">
      <dgm:prSet presAssocID="{500B496C-3123-4EE5-A09A-5D5B0AA8A2F0}" presName="rootConnector" presStyleLbl="node1" presStyleIdx="0" presStyleCnt="2"/>
      <dgm:spPr/>
      <dgm:t>
        <a:bodyPr/>
        <a:lstStyle/>
        <a:p>
          <a:endParaRPr lang="en-US"/>
        </a:p>
      </dgm:t>
    </dgm:pt>
    <dgm:pt modelId="{5EBAFD9C-E1DF-4BB1-87DB-ACC71FAD3D26}" type="pres">
      <dgm:prSet presAssocID="{500B496C-3123-4EE5-A09A-5D5B0AA8A2F0}" presName="childShape" presStyleCnt="0"/>
      <dgm:spPr/>
    </dgm:pt>
    <dgm:pt modelId="{C050307B-2759-4D00-BC7B-31F8EB2710D9}" type="pres">
      <dgm:prSet presAssocID="{3D2718D9-28E9-4EE3-B152-C50B260A95EC}" presName="Name13" presStyleLbl="parChTrans1D2" presStyleIdx="0" presStyleCnt="4"/>
      <dgm:spPr/>
      <dgm:t>
        <a:bodyPr/>
        <a:lstStyle/>
        <a:p>
          <a:endParaRPr lang="en-US"/>
        </a:p>
      </dgm:t>
    </dgm:pt>
    <dgm:pt modelId="{0F47EEFA-21AA-4582-BBD9-DD62B0999BEB}" type="pres">
      <dgm:prSet presAssocID="{C6F71E6D-1202-4089-9DDC-E667B0A826A2}" presName="childText" presStyleLbl="bgAcc1" presStyleIdx="0" presStyleCnt="4" custScaleX="163908" custScaleY="2814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3C71C4-F837-45D1-96AE-F0BFA9BF5449}" type="pres">
      <dgm:prSet presAssocID="{19C6ADD7-7EFC-44A8-80B5-FE61B8FC3122}" presName="Name13" presStyleLbl="parChTrans1D2" presStyleIdx="1" presStyleCnt="4"/>
      <dgm:spPr/>
      <dgm:t>
        <a:bodyPr/>
        <a:lstStyle/>
        <a:p>
          <a:endParaRPr lang="en-US"/>
        </a:p>
      </dgm:t>
    </dgm:pt>
    <dgm:pt modelId="{4786FE2A-B859-44B7-B77F-D28BC3153FEC}" type="pres">
      <dgm:prSet presAssocID="{07BB5037-8020-4C71-A0A9-61E233E457EE}" presName="child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249F43-5BC8-43D4-8D45-26B59E7F9982}" type="pres">
      <dgm:prSet presAssocID="{A2C49F77-015F-4948-9D2A-5BDB7EAB3CFE}" presName="root" presStyleCnt="0"/>
      <dgm:spPr/>
    </dgm:pt>
    <dgm:pt modelId="{13EFED3C-53D9-4454-9316-48024410EBCA}" type="pres">
      <dgm:prSet presAssocID="{A2C49F77-015F-4948-9D2A-5BDB7EAB3CFE}" presName="rootComposite" presStyleCnt="0"/>
      <dgm:spPr/>
    </dgm:pt>
    <dgm:pt modelId="{864257E3-4F6B-422A-AC35-612A743C0170}" type="pres">
      <dgm:prSet presAssocID="{A2C49F77-015F-4948-9D2A-5BDB7EAB3CFE}" presName="rootText" presStyleLbl="node1" presStyleIdx="1" presStyleCnt="2" custScaleY="58275"/>
      <dgm:spPr/>
      <dgm:t>
        <a:bodyPr/>
        <a:lstStyle/>
        <a:p>
          <a:endParaRPr lang="en-US"/>
        </a:p>
      </dgm:t>
    </dgm:pt>
    <dgm:pt modelId="{3BC2DC09-43E1-44F2-9DFA-872D80454F37}" type="pres">
      <dgm:prSet presAssocID="{A2C49F77-015F-4948-9D2A-5BDB7EAB3CFE}" presName="rootConnector" presStyleLbl="node1" presStyleIdx="1" presStyleCnt="2"/>
      <dgm:spPr/>
      <dgm:t>
        <a:bodyPr/>
        <a:lstStyle/>
        <a:p>
          <a:endParaRPr lang="en-US"/>
        </a:p>
      </dgm:t>
    </dgm:pt>
    <dgm:pt modelId="{37D426C2-769B-4E65-83FD-CAEF4A897CA4}" type="pres">
      <dgm:prSet presAssocID="{A2C49F77-015F-4948-9D2A-5BDB7EAB3CFE}" presName="childShape" presStyleCnt="0"/>
      <dgm:spPr/>
    </dgm:pt>
    <dgm:pt modelId="{D97F3170-2228-4C16-8CDE-DACA202400DD}" type="pres">
      <dgm:prSet presAssocID="{3277875E-C6AE-4389-BA60-4AD4678009A9}" presName="Name13" presStyleLbl="parChTrans1D2" presStyleIdx="2" presStyleCnt="4"/>
      <dgm:spPr/>
      <dgm:t>
        <a:bodyPr/>
        <a:lstStyle/>
        <a:p>
          <a:endParaRPr lang="en-US"/>
        </a:p>
      </dgm:t>
    </dgm:pt>
    <dgm:pt modelId="{08BEE805-BE94-42CC-B40B-B56165D93B02}" type="pres">
      <dgm:prSet presAssocID="{CFA87D49-7BDE-4DC7-B882-A8A5F86E0788}" presName="childText" presStyleLbl="bgAcc1" presStyleIdx="2" presStyleCnt="4" custScaleX="1898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069001-3E4F-44DF-AFDF-A3C86D6D3EFD}" type="pres">
      <dgm:prSet presAssocID="{7F639F50-0C66-4FAE-82D8-B1A6D59A8BE2}" presName="Name13" presStyleLbl="parChTrans1D2" presStyleIdx="3" presStyleCnt="4"/>
      <dgm:spPr/>
      <dgm:t>
        <a:bodyPr/>
        <a:lstStyle/>
        <a:p>
          <a:endParaRPr lang="en-US"/>
        </a:p>
      </dgm:t>
    </dgm:pt>
    <dgm:pt modelId="{EC6BCE0D-BF34-45F1-A660-454C4B26DFE0}" type="pres">
      <dgm:prSet presAssocID="{9FD2EF86-DB94-444E-857F-3BF8519BDFD3}" presName="childText" presStyleLbl="bgAcc1" presStyleIdx="3" presStyleCnt="4" custScaleX="2070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DA595D2-081A-4C4E-981B-0AD0C8F16025}" type="presOf" srcId="{3277875E-C6AE-4389-BA60-4AD4678009A9}" destId="{D97F3170-2228-4C16-8CDE-DACA202400DD}" srcOrd="0" destOrd="0" presId="urn:microsoft.com/office/officeart/2005/8/layout/hierarchy3"/>
    <dgm:cxn modelId="{0C53FA89-8788-4C93-A305-D851BD06028F}" srcId="{245C787C-52E8-4A0E-A4C8-24669B77FF37}" destId="{500B496C-3123-4EE5-A09A-5D5B0AA8A2F0}" srcOrd="0" destOrd="0" parTransId="{D8917362-AE6B-42FE-9312-A28757755F42}" sibTransId="{0CFC8F00-49A6-4A7B-9538-8F2F280696CB}"/>
    <dgm:cxn modelId="{2CE2B0BF-360D-4463-909D-B634F96E273B}" type="presOf" srcId="{7F639F50-0C66-4FAE-82D8-B1A6D59A8BE2}" destId="{72069001-3E4F-44DF-AFDF-A3C86D6D3EFD}" srcOrd="0" destOrd="0" presId="urn:microsoft.com/office/officeart/2005/8/layout/hierarchy3"/>
    <dgm:cxn modelId="{8DA44008-1CC5-4475-A009-2A9C54301C0B}" type="presOf" srcId="{245C787C-52E8-4A0E-A4C8-24669B77FF37}" destId="{CBB8AE52-8EAD-4BB1-B0FC-06E983AAF6C4}" srcOrd="0" destOrd="0" presId="urn:microsoft.com/office/officeart/2005/8/layout/hierarchy3"/>
    <dgm:cxn modelId="{87966738-1C5C-436F-9F6E-A234C681C109}" type="presOf" srcId="{CFA87D49-7BDE-4DC7-B882-A8A5F86E0788}" destId="{08BEE805-BE94-42CC-B40B-B56165D93B02}" srcOrd="0" destOrd="0" presId="urn:microsoft.com/office/officeart/2005/8/layout/hierarchy3"/>
    <dgm:cxn modelId="{B25F7D3F-72F1-41F7-8E08-DFE6EF31CB34}" srcId="{A2C49F77-015F-4948-9D2A-5BDB7EAB3CFE}" destId="{CFA87D49-7BDE-4DC7-B882-A8A5F86E0788}" srcOrd="0" destOrd="0" parTransId="{3277875E-C6AE-4389-BA60-4AD4678009A9}" sibTransId="{776C16E5-B9FE-47B3-8752-1E726F088D54}"/>
    <dgm:cxn modelId="{BD5F814A-CD93-4C47-80E3-1CA469B43B35}" type="presOf" srcId="{07BB5037-8020-4C71-A0A9-61E233E457EE}" destId="{4786FE2A-B859-44B7-B77F-D28BC3153FEC}" srcOrd="0" destOrd="0" presId="urn:microsoft.com/office/officeart/2005/8/layout/hierarchy3"/>
    <dgm:cxn modelId="{DC701278-75B6-4AB8-A7C8-D06784CA1460}" type="presOf" srcId="{500B496C-3123-4EE5-A09A-5D5B0AA8A2F0}" destId="{825DF6C9-E5FE-4180-92E5-2A3E894FE522}" srcOrd="0" destOrd="0" presId="urn:microsoft.com/office/officeart/2005/8/layout/hierarchy3"/>
    <dgm:cxn modelId="{6BEAD367-CDCE-4044-A116-1C532CE53447}" srcId="{500B496C-3123-4EE5-A09A-5D5B0AA8A2F0}" destId="{07BB5037-8020-4C71-A0A9-61E233E457EE}" srcOrd="1" destOrd="0" parTransId="{19C6ADD7-7EFC-44A8-80B5-FE61B8FC3122}" sibTransId="{452175F7-E2CA-438E-A64C-510874F30180}"/>
    <dgm:cxn modelId="{BB8ACB25-B438-40FB-85E7-893DC3C3AFA1}" srcId="{A2C49F77-015F-4948-9D2A-5BDB7EAB3CFE}" destId="{9FD2EF86-DB94-444E-857F-3BF8519BDFD3}" srcOrd="1" destOrd="0" parTransId="{7F639F50-0C66-4FAE-82D8-B1A6D59A8BE2}" sibTransId="{CC538216-BA29-42A9-AF82-0267C1A12534}"/>
    <dgm:cxn modelId="{11163833-EA54-43E6-99FD-6D45E8F1AA6C}" type="presOf" srcId="{A2C49F77-015F-4948-9D2A-5BDB7EAB3CFE}" destId="{864257E3-4F6B-422A-AC35-612A743C0170}" srcOrd="0" destOrd="0" presId="urn:microsoft.com/office/officeart/2005/8/layout/hierarchy3"/>
    <dgm:cxn modelId="{FA8AC20D-1F5E-4E69-9841-A983B793E896}" type="presOf" srcId="{500B496C-3123-4EE5-A09A-5D5B0AA8A2F0}" destId="{A4A15CFC-7EBC-486D-9C55-C8A6B29A7DE9}" srcOrd="1" destOrd="0" presId="urn:microsoft.com/office/officeart/2005/8/layout/hierarchy3"/>
    <dgm:cxn modelId="{84424FF7-3149-4D1B-A9BC-5D50581ED141}" srcId="{500B496C-3123-4EE5-A09A-5D5B0AA8A2F0}" destId="{C6F71E6D-1202-4089-9DDC-E667B0A826A2}" srcOrd="0" destOrd="0" parTransId="{3D2718D9-28E9-4EE3-B152-C50B260A95EC}" sibTransId="{A6A13AD2-6C4B-4801-B591-FCBB97F2E344}"/>
    <dgm:cxn modelId="{5C11D3DC-82B2-4A8C-87C5-BAE9C6914B20}" srcId="{245C787C-52E8-4A0E-A4C8-24669B77FF37}" destId="{A2C49F77-015F-4948-9D2A-5BDB7EAB3CFE}" srcOrd="1" destOrd="0" parTransId="{B64F7BE2-5F57-426A-B19A-34C3026EDA2B}" sibTransId="{D4486F70-B3C3-47CB-9EE6-91225E3FDC17}"/>
    <dgm:cxn modelId="{30D1978F-26E3-45BE-9E23-F0938C11AA7E}" type="presOf" srcId="{C6F71E6D-1202-4089-9DDC-E667B0A826A2}" destId="{0F47EEFA-21AA-4582-BBD9-DD62B0999BEB}" srcOrd="0" destOrd="0" presId="urn:microsoft.com/office/officeart/2005/8/layout/hierarchy3"/>
    <dgm:cxn modelId="{B16568B6-334B-4BEE-BB5E-93A3FD884D6A}" type="presOf" srcId="{3D2718D9-28E9-4EE3-B152-C50B260A95EC}" destId="{C050307B-2759-4D00-BC7B-31F8EB2710D9}" srcOrd="0" destOrd="0" presId="urn:microsoft.com/office/officeart/2005/8/layout/hierarchy3"/>
    <dgm:cxn modelId="{B2837F74-5DE7-43A1-9BF8-E129223E5E0C}" type="presOf" srcId="{A2C49F77-015F-4948-9D2A-5BDB7EAB3CFE}" destId="{3BC2DC09-43E1-44F2-9DFA-872D80454F37}" srcOrd="1" destOrd="0" presId="urn:microsoft.com/office/officeart/2005/8/layout/hierarchy3"/>
    <dgm:cxn modelId="{50689558-6D37-4370-9616-BD036495AFFE}" type="presOf" srcId="{19C6ADD7-7EFC-44A8-80B5-FE61B8FC3122}" destId="{603C71C4-F837-45D1-96AE-F0BFA9BF5449}" srcOrd="0" destOrd="0" presId="urn:microsoft.com/office/officeart/2005/8/layout/hierarchy3"/>
    <dgm:cxn modelId="{8C608561-CFA4-4B78-B678-8B48655815F3}" type="presOf" srcId="{9FD2EF86-DB94-444E-857F-3BF8519BDFD3}" destId="{EC6BCE0D-BF34-45F1-A660-454C4B26DFE0}" srcOrd="0" destOrd="0" presId="urn:microsoft.com/office/officeart/2005/8/layout/hierarchy3"/>
    <dgm:cxn modelId="{42576CC2-0912-4050-8A41-B9B8AACAA837}" type="presParOf" srcId="{CBB8AE52-8EAD-4BB1-B0FC-06E983AAF6C4}" destId="{1525019B-2540-4B5C-BF51-8D927A992A7F}" srcOrd="0" destOrd="0" presId="urn:microsoft.com/office/officeart/2005/8/layout/hierarchy3"/>
    <dgm:cxn modelId="{7FB2B200-42DA-4575-A3F3-578642E414A1}" type="presParOf" srcId="{1525019B-2540-4B5C-BF51-8D927A992A7F}" destId="{EBED8099-6177-40B7-BB3B-5AEE3EA37BFF}" srcOrd="0" destOrd="0" presId="urn:microsoft.com/office/officeart/2005/8/layout/hierarchy3"/>
    <dgm:cxn modelId="{AE95BA3E-BC1F-4305-BDDA-F9CB94220F56}" type="presParOf" srcId="{EBED8099-6177-40B7-BB3B-5AEE3EA37BFF}" destId="{825DF6C9-E5FE-4180-92E5-2A3E894FE522}" srcOrd="0" destOrd="0" presId="urn:microsoft.com/office/officeart/2005/8/layout/hierarchy3"/>
    <dgm:cxn modelId="{94D06852-ED80-4ED1-B4CA-2DAE23E718DA}" type="presParOf" srcId="{EBED8099-6177-40B7-BB3B-5AEE3EA37BFF}" destId="{A4A15CFC-7EBC-486D-9C55-C8A6B29A7DE9}" srcOrd="1" destOrd="0" presId="urn:microsoft.com/office/officeart/2005/8/layout/hierarchy3"/>
    <dgm:cxn modelId="{3F88E210-1523-431F-8016-49C85D59A1B6}" type="presParOf" srcId="{1525019B-2540-4B5C-BF51-8D927A992A7F}" destId="{5EBAFD9C-E1DF-4BB1-87DB-ACC71FAD3D26}" srcOrd="1" destOrd="0" presId="urn:microsoft.com/office/officeart/2005/8/layout/hierarchy3"/>
    <dgm:cxn modelId="{CD6E08BD-2C23-4986-8D95-E67C01922C2D}" type="presParOf" srcId="{5EBAFD9C-E1DF-4BB1-87DB-ACC71FAD3D26}" destId="{C050307B-2759-4D00-BC7B-31F8EB2710D9}" srcOrd="0" destOrd="0" presId="urn:microsoft.com/office/officeart/2005/8/layout/hierarchy3"/>
    <dgm:cxn modelId="{4E4E7727-2F1A-4C3B-A8E6-F67B13B0F136}" type="presParOf" srcId="{5EBAFD9C-E1DF-4BB1-87DB-ACC71FAD3D26}" destId="{0F47EEFA-21AA-4582-BBD9-DD62B0999BEB}" srcOrd="1" destOrd="0" presId="urn:microsoft.com/office/officeart/2005/8/layout/hierarchy3"/>
    <dgm:cxn modelId="{7285E6AF-4DC5-4CC8-8EFE-1FFE2C30C493}" type="presParOf" srcId="{5EBAFD9C-E1DF-4BB1-87DB-ACC71FAD3D26}" destId="{603C71C4-F837-45D1-96AE-F0BFA9BF5449}" srcOrd="2" destOrd="0" presId="urn:microsoft.com/office/officeart/2005/8/layout/hierarchy3"/>
    <dgm:cxn modelId="{228CEC50-BC0D-487A-9F7C-55D0605CC78F}" type="presParOf" srcId="{5EBAFD9C-E1DF-4BB1-87DB-ACC71FAD3D26}" destId="{4786FE2A-B859-44B7-B77F-D28BC3153FEC}" srcOrd="3" destOrd="0" presId="urn:microsoft.com/office/officeart/2005/8/layout/hierarchy3"/>
    <dgm:cxn modelId="{505F7193-4A38-4CD2-B0D8-F04BE1466356}" type="presParOf" srcId="{CBB8AE52-8EAD-4BB1-B0FC-06E983AAF6C4}" destId="{F5249F43-5BC8-43D4-8D45-26B59E7F9982}" srcOrd="1" destOrd="0" presId="urn:microsoft.com/office/officeart/2005/8/layout/hierarchy3"/>
    <dgm:cxn modelId="{0F199E72-4053-4824-9EAB-95147DF89433}" type="presParOf" srcId="{F5249F43-5BC8-43D4-8D45-26B59E7F9982}" destId="{13EFED3C-53D9-4454-9316-48024410EBCA}" srcOrd="0" destOrd="0" presId="urn:microsoft.com/office/officeart/2005/8/layout/hierarchy3"/>
    <dgm:cxn modelId="{B131DC5D-752E-481D-B980-AD9D5A154A68}" type="presParOf" srcId="{13EFED3C-53D9-4454-9316-48024410EBCA}" destId="{864257E3-4F6B-422A-AC35-612A743C0170}" srcOrd="0" destOrd="0" presId="urn:microsoft.com/office/officeart/2005/8/layout/hierarchy3"/>
    <dgm:cxn modelId="{8D4C4CED-938F-43B8-BE2B-F4C3B151A06C}" type="presParOf" srcId="{13EFED3C-53D9-4454-9316-48024410EBCA}" destId="{3BC2DC09-43E1-44F2-9DFA-872D80454F37}" srcOrd="1" destOrd="0" presId="urn:microsoft.com/office/officeart/2005/8/layout/hierarchy3"/>
    <dgm:cxn modelId="{D9B88156-66AC-4D59-9AE8-03D75F3B78BB}" type="presParOf" srcId="{F5249F43-5BC8-43D4-8D45-26B59E7F9982}" destId="{37D426C2-769B-4E65-83FD-CAEF4A897CA4}" srcOrd="1" destOrd="0" presId="urn:microsoft.com/office/officeart/2005/8/layout/hierarchy3"/>
    <dgm:cxn modelId="{AAC53C24-9151-4EBF-BE27-B8188ED51BDF}" type="presParOf" srcId="{37D426C2-769B-4E65-83FD-CAEF4A897CA4}" destId="{D97F3170-2228-4C16-8CDE-DACA202400DD}" srcOrd="0" destOrd="0" presId="urn:microsoft.com/office/officeart/2005/8/layout/hierarchy3"/>
    <dgm:cxn modelId="{91AC40CB-2CAD-47DE-ABBA-87AA2F12DF88}" type="presParOf" srcId="{37D426C2-769B-4E65-83FD-CAEF4A897CA4}" destId="{08BEE805-BE94-42CC-B40B-B56165D93B02}" srcOrd="1" destOrd="0" presId="urn:microsoft.com/office/officeart/2005/8/layout/hierarchy3"/>
    <dgm:cxn modelId="{0C272E6E-D988-48DA-8402-AA539C3373A3}" type="presParOf" srcId="{37D426C2-769B-4E65-83FD-CAEF4A897CA4}" destId="{72069001-3E4F-44DF-AFDF-A3C86D6D3EFD}" srcOrd="2" destOrd="0" presId="urn:microsoft.com/office/officeart/2005/8/layout/hierarchy3"/>
    <dgm:cxn modelId="{AD359E13-1C57-4D0D-A781-EB38EF78126B}" type="presParOf" srcId="{37D426C2-769B-4E65-83FD-CAEF4A897CA4}" destId="{EC6BCE0D-BF34-45F1-A660-454C4B26DFE0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68D446-AF26-4B70-B17D-05AB705F6867}">
      <dsp:nvSpPr>
        <dsp:cNvPr id="0" name=""/>
        <dsp:cNvSpPr/>
      </dsp:nvSpPr>
      <dsp:spPr>
        <a:xfrm>
          <a:off x="0" y="4489007"/>
          <a:ext cx="8440457" cy="9820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b="1" kern="1200" dirty="0" smtClean="0">
              <a:solidFill>
                <a:schemeClr val="bg1"/>
              </a:solidFill>
            </a:rPr>
            <a:t>TERTIARY</a:t>
          </a:r>
          <a:endParaRPr lang="en-US" sz="3500" b="1" kern="1200" dirty="0">
            <a:solidFill>
              <a:schemeClr val="bg1"/>
            </a:solidFill>
          </a:endParaRPr>
        </a:p>
      </dsp:txBody>
      <dsp:txXfrm>
        <a:off x="0" y="4489007"/>
        <a:ext cx="8440457" cy="982085"/>
      </dsp:txXfrm>
    </dsp:sp>
    <dsp:sp modelId="{77F046A5-C2F2-429A-AB8E-693084F5DFD1}">
      <dsp:nvSpPr>
        <dsp:cNvPr id="0" name=""/>
        <dsp:cNvSpPr/>
      </dsp:nvSpPr>
      <dsp:spPr>
        <a:xfrm rot="10800000">
          <a:off x="0" y="2993291"/>
          <a:ext cx="8440457" cy="151044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b="1" kern="1200" dirty="0" smtClean="0">
              <a:solidFill>
                <a:schemeClr val="bg1"/>
              </a:solidFill>
            </a:rPr>
            <a:t>LATENT  (EARLY AND LATE)                                      </a:t>
          </a:r>
          <a:endParaRPr lang="en-US" sz="3500" b="1" kern="1200" dirty="0">
            <a:solidFill>
              <a:schemeClr val="bg1"/>
            </a:solidFill>
          </a:endParaRPr>
        </a:p>
      </dsp:txBody>
      <dsp:txXfrm rot="10800000">
        <a:off x="0" y="2993291"/>
        <a:ext cx="8440457" cy="981442"/>
      </dsp:txXfrm>
    </dsp:sp>
    <dsp:sp modelId="{E2C287BD-F736-4169-9F71-270B6BDB1803}">
      <dsp:nvSpPr>
        <dsp:cNvPr id="0" name=""/>
        <dsp:cNvSpPr/>
      </dsp:nvSpPr>
      <dsp:spPr>
        <a:xfrm rot="10800000">
          <a:off x="0" y="1497576"/>
          <a:ext cx="8440457" cy="151044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b="1" kern="1200" dirty="0" smtClean="0">
              <a:solidFill>
                <a:schemeClr val="bg1"/>
              </a:solidFill>
            </a:rPr>
            <a:t>SECONDARY</a:t>
          </a:r>
          <a:endParaRPr lang="en-US" sz="3500" b="1" kern="1200" dirty="0">
            <a:solidFill>
              <a:schemeClr val="bg1"/>
            </a:solidFill>
          </a:endParaRPr>
        </a:p>
      </dsp:txBody>
      <dsp:txXfrm rot="10800000">
        <a:off x="0" y="1497576"/>
        <a:ext cx="8440457" cy="981442"/>
      </dsp:txXfrm>
    </dsp:sp>
    <dsp:sp modelId="{0728D858-DEE6-4B80-BB81-50F90428F270}">
      <dsp:nvSpPr>
        <dsp:cNvPr id="0" name=""/>
        <dsp:cNvSpPr/>
      </dsp:nvSpPr>
      <dsp:spPr>
        <a:xfrm rot="10800000">
          <a:off x="0" y="0"/>
          <a:ext cx="8440457" cy="151044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b="1" kern="1200" dirty="0" smtClean="0">
              <a:solidFill>
                <a:schemeClr val="bg1"/>
              </a:solidFill>
            </a:rPr>
            <a:t>PRIMARY</a:t>
          </a:r>
          <a:endParaRPr lang="en-US" sz="3500" b="1" kern="1200" dirty="0">
            <a:solidFill>
              <a:schemeClr val="bg1"/>
            </a:solidFill>
          </a:endParaRPr>
        </a:p>
      </dsp:txBody>
      <dsp:txXfrm rot="10800000">
        <a:off x="0" y="0"/>
        <a:ext cx="8440457" cy="9814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13B92B-C63C-4612-B2E6-B8AD6D44DE1B}">
      <dsp:nvSpPr>
        <dsp:cNvPr id="0" name=""/>
        <dsp:cNvSpPr/>
      </dsp:nvSpPr>
      <dsp:spPr>
        <a:xfrm rot="16200000">
          <a:off x="1202998" y="-1202998"/>
          <a:ext cx="3154363" cy="5560359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u="sng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u="none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u="none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u="none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u="sng" kern="1200" dirty="0" smtClean="0">
              <a:solidFill>
                <a:schemeClr val="bg1"/>
              </a:solidFill>
            </a:rPr>
            <a:t>STIs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u="none" kern="1200" dirty="0" smtClean="0">
              <a:solidFill>
                <a:schemeClr val="bg1"/>
              </a:solidFill>
            </a:rPr>
            <a:t>Genital herpes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u="none" kern="1200" dirty="0" err="1" smtClean="0">
              <a:solidFill>
                <a:schemeClr val="bg1"/>
              </a:solidFill>
            </a:rPr>
            <a:t>Chancroid</a:t>
          </a:r>
          <a:endParaRPr lang="en-US" sz="2400" b="1" u="none" kern="1200" dirty="0" smtClean="0">
            <a:solidFill>
              <a:schemeClr val="bg1"/>
            </a:solidFill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u="none" kern="1200" dirty="0" err="1" smtClean="0">
              <a:solidFill>
                <a:schemeClr val="bg1"/>
              </a:solidFill>
            </a:rPr>
            <a:t>Lymphogranuloma</a:t>
          </a:r>
          <a:r>
            <a:rPr lang="en-US" sz="2400" b="1" u="none" kern="1200" dirty="0" smtClean="0">
              <a:solidFill>
                <a:schemeClr val="bg1"/>
              </a:solidFill>
            </a:rPr>
            <a:t> </a:t>
          </a:r>
          <a:r>
            <a:rPr lang="en-US" sz="2400" b="1" u="none" kern="1200" dirty="0" err="1" smtClean="0">
              <a:solidFill>
                <a:schemeClr val="bg1"/>
              </a:solidFill>
            </a:rPr>
            <a:t>venereum</a:t>
          </a:r>
          <a:endParaRPr lang="en-US" sz="2400" b="1" u="none" kern="1200" dirty="0" smtClean="0">
            <a:solidFill>
              <a:schemeClr val="bg1"/>
            </a:solidFill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u="none" kern="1200" dirty="0" smtClean="0">
              <a:solidFill>
                <a:schemeClr val="bg1"/>
              </a:solidFill>
            </a:rPr>
            <a:t>HPV infection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u="none" kern="1200" dirty="0" err="1" smtClean="0">
              <a:solidFill>
                <a:schemeClr val="bg1"/>
              </a:solidFill>
            </a:rPr>
            <a:t>Granuloma</a:t>
          </a:r>
          <a:r>
            <a:rPr lang="en-US" sz="2400" b="1" u="none" kern="1200" dirty="0" smtClean="0">
              <a:solidFill>
                <a:schemeClr val="bg1"/>
              </a:solidFill>
            </a:rPr>
            <a:t> </a:t>
          </a:r>
          <a:r>
            <a:rPr lang="en-US" sz="2400" b="1" u="none" kern="1200" dirty="0" err="1" smtClean="0">
              <a:solidFill>
                <a:schemeClr val="bg1"/>
              </a:solidFill>
            </a:rPr>
            <a:t>inguinale</a:t>
          </a:r>
          <a:endParaRPr lang="en-US" sz="2400" b="1" u="none" kern="1200" dirty="0" smtClean="0">
            <a:solidFill>
              <a:schemeClr val="bg1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b="1" u="none" kern="1200" dirty="0"/>
        </a:p>
      </dsp:txBody>
      <dsp:txXfrm rot="5400000">
        <a:off x="0" y="0"/>
        <a:ext cx="5560359" cy="2365772"/>
      </dsp:txXfrm>
    </dsp:sp>
    <dsp:sp modelId="{6CB619FE-B76C-4011-BED2-9EBB3F0B228C}">
      <dsp:nvSpPr>
        <dsp:cNvPr id="0" name=""/>
        <dsp:cNvSpPr/>
      </dsp:nvSpPr>
      <dsp:spPr>
        <a:xfrm>
          <a:off x="5560359" y="0"/>
          <a:ext cx="5560359" cy="3154363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u="sng" kern="1200" dirty="0" smtClean="0">
              <a:solidFill>
                <a:schemeClr val="bg1"/>
              </a:solidFill>
            </a:rPr>
            <a:t>INFLAMMATORY CONDITIONS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bg1"/>
              </a:solidFill>
            </a:rPr>
            <a:t>          Plasma cell </a:t>
          </a:r>
          <a:r>
            <a:rPr lang="en-US" sz="2400" b="1" kern="1200" dirty="0" err="1" smtClean="0">
              <a:solidFill>
                <a:schemeClr val="bg1"/>
              </a:solidFill>
            </a:rPr>
            <a:t>balanitis</a:t>
          </a:r>
          <a:endParaRPr lang="en-US" sz="2400" b="1" kern="1200" dirty="0" smtClean="0">
            <a:solidFill>
              <a:schemeClr val="bg1"/>
            </a:solidFill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 smtClean="0">
              <a:solidFill>
                <a:schemeClr val="bg1"/>
              </a:solidFill>
            </a:rPr>
            <a:t>Behcet</a:t>
          </a:r>
          <a:r>
            <a:rPr lang="en-US" sz="2400" b="1" kern="1200" dirty="0" smtClean="0">
              <a:solidFill>
                <a:schemeClr val="bg1"/>
              </a:solidFill>
            </a:rPr>
            <a:t> disease</a:t>
          </a:r>
          <a:endParaRPr lang="en-US" sz="2400" b="1" kern="1200" dirty="0">
            <a:solidFill>
              <a:schemeClr val="bg1"/>
            </a:solidFill>
          </a:endParaRPr>
        </a:p>
      </dsp:txBody>
      <dsp:txXfrm>
        <a:off x="5560359" y="0"/>
        <a:ext cx="5560359" cy="2365772"/>
      </dsp:txXfrm>
    </dsp:sp>
    <dsp:sp modelId="{7FFD453F-382B-48E9-81E1-39CAE4C46D17}">
      <dsp:nvSpPr>
        <dsp:cNvPr id="0" name=""/>
        <dsp:cNvSpPr/>
      </dsp:nvSpPr>
      <dsp:spPr>
        <a:xfrm rot="10800000">
          <a:off x="0" y="3127456"/>
          <a:ext cx="5560359" cy="3154363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u="sng" kern="1200" dirty="0" smtClean="0">
              <a:solidFill>
                <a:schemeClr val="bg1"/>
              </a:solidFill>
            </a:rPr>
            <a:t>DERMATOSIS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u="none" kern="1200" dirty="0" smtClean="0">
              <a:solidFill>
                <a:schemeClr val="bg1"/>
              </a:solidFill>
            </a:rPr>
            <a:t> LP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u="none" kern="1200" dirty="0" smtClean="0">
              <a:solidFill>
                <a:schemeClr val="bg1"/>
              </a:solidFill>
            </a:rPr>
            <a:t>Lichen sclerosis </a:t>
          </a:r>
          <a:endParaRPr lang="en-US" sz="2400" b="1" u="none" kern="1200" dirty="0">
            <a:solidFill>
              <a:schemeClr val="bg1"/>
            </a:solidFill>
          </a:endParaRPr>
        </a:p>
      </dsp:txBody>
      <dsp:txXfrm rot="10800000">
        <a:off x="0" y="3916047"/>
        <a:ext cx="5560359" cy="2365772"/>
      </dsp:txXfrm>
    </dsp:sp>
    <dsp:sp modelId="{EE01BA78-322E-4E35-BB47-D7426011CCB6}">
      <dsp:nvSpPr>
        <dsp:cNvPr id="0" name=""/>
        <dsp:cNvSpPr/>
      </dsp:nvSpPr>
      <dsp:spPr>
        <a:xfrm rot="5400000">
          <a:off x="6763357" y="1951364"/>
          <a:ext cx="3154363" cy="5560359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u="sng" kern="1200" dirty="0" smtClean="0">
              <a:solidFill>
                <a:schemeClr val="bg1"/>
              </a:solidFill>
            </a:rPr>
            <a:t>NEOPLASIA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u="none" kern="1200" dirty="0" smtClean="0">
              <a:solidFill>
                <a:schemeClr val="bg1"/>
              </a:solidFill>
            </a:rPr>
            <a:t>Bowen disease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400" b="1" u="none" kern="1200" dirty="0" err="1" smtClean="0">
              <a:solidFill>
                <a:schemeClr val="bg1"/>
              </a:solidFill>
            </a:rPr>
            <a:t>Squamous</a:t>
          </a:r>
          <a:r>
            <a:rPr lang="en-US" sz="2400" b="1" u="none" kern="1200" dirty="0" smtClean="0">
              <a:solidFill>
                <a:schemeClr val="bg1"/>
              </a:solidFill>
            </a:rPr>
            <a:t>  carcinoma </a:t>
          </a:r>
          <a:endParaRPr lang="en-US" sz="2400" b="1" u="sng" kern="1200" dirty="0" smtClean="0">
            <a:solidFill>
              <a:schemeClr val="bg1"/>
            </a:solidFill>
          </a:endParaRPr>
        </a:p>
      </dsp:txBody>
      <dsp:txXfrm rot="-5400000">
        <a:off x="5560359" y="3942953"/>
        <a:ext cx="5560359" cy="2365772"/>
      </dsp:txXfrm>
    </dsp:sp>
    <dsp:sp modelId="{10630C01-4DA5-46A4-88E3-33B5AB9B1D0F}">
      <dsp:nvSpPr>
        <dsp:cNvPr id="0" name=""/>
        <dsp:cNvSpPr/>
      </dsp:nvSpPr>
      <dsp:spPr>
        <a:xfrm>
          <a:off x="3966865" y="2379225"/>
          <a:ext cx="3267656" cy="1577181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/>
            <a:t>D/Ds of primary </a:t>
          </a:r>
          <a:r>
            <a:rPr lang="en-US" sz="3000" b="1" kern="1200" dirty="0" smtClean="0">
              <a:solidFill>
                <a:schemeClr val="bg1"/>
              </a:solidFill>
            </a:rPr>
            <a:t>syphilis</a:t>
          </a:r>
          <a:endParaRPr lang="en-US" sz="3000" b="1" kern="1200" dirty="0">
            <a:solidFill>
              <a:schemeClr val="bg1"/>
            </a:solidFill>
          </a:endParaRPr>
        </a:p>
      </dsp:txBody>
      <dsp:txXfrm>
        <a:off x="4043857" y="2456217"/>
        <a:ext cx="3113672" cy="14231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0EE8F2-3454-45AB-9C9D-805359A63FD9}">
      <dsp:nvSpPr>
        <dsp:cNvPr id="0" name=""/>
        <dsp:cNvSpPr/>
      </dsp:nvSpPr>
      <dsp:spPr>
        <a:xfrm rot="5400000">
          <a:off x="6821501" y="-2759366"/>
          <a:ext cx="1683285" cy="720201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err="1" smtClean="0"/>
            <a:t>Seborrhoeic</a:t>
          </a:r>
          <a:r>
            <a:rPr lang="en-US" sz="2000" b="1" kern="1200" dirty="0" smtClean="0"/>
            <a:t> dermatitis</a:t>
          </a:r>
          <a:endParaRPr lang="en-US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err="1" smtClean="0"/>
            <a:t>Pityriasis</a:t>
          </a:r>
          <a:r>
            <a:rPr lang="en-US" sz="2000" b="1" kern="1200" dirty="0" smtClean="0"/>
            <a:t> </a:t>
          </a:r>
          <a:r>
            <a:rPr lang="en-US" sz="2000" b="1" kern="1200" dirty="0" err="1" smtClean="0"/>
            <a:t>rosea</a:t>
          </a:r>
          <a:endParaRPr lang="en-US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/>
            <a:t>Psoriasis</a:t>
          </a:r>
          <a:endParaRPr lang="en-US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/>
            <a:t>Lichen </a:t>
          </a:r>
          <a:r>
            <a:rPr lang="en-US" sz="2000" b="1" kern="1200" dirty="0" err="1" smtClean="0"/>
            <a:t>planus</a:t>
          </a:r>
          <a:endParaRPr lang="en-US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/>
            <a:t>Mycosis</a:t>
          </a:r>
          <a:endParaRPr lang="en-US" sz="2000" b="1" kern="1200" dirty="0"/>
        </a:p>
      </dsp:txBody>
      <dsp:txXfrm rot="-5400000">
        <a:off x="4062136" y="82170"/>
        <a:ext cx="7119846" cy="1518943"/>
      </dsp:txXfrm>
    </dsp:sp>
    <dsp:sp modelId="{32BD2185-F827-4E70-88EE-C704F85A7A18}">
      <dsp:nvSpPr>
        <dsp:cNvPr id="0" name=""/>
        <dsp:cNvSpPr/>
      </dsp:nvSpPr>
      <dsp:spPr>
        <a:xfrm>
          <a:off x="0" y="6465"/>
          <a:ext cx="4051135" cy="16708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99060" rIns="198120" bIns="9906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200" kern="1200" dirty="0" err="1" smtClean="0"/>
            <a:t>Dermatosis</a:t>
          </a:r>
          <a:endParaRPr lang="en-US" sz="5200" kern="1200" dirty="0"/>
        </a:p>
      </dsp:txBody>
      <dsp:txXfrm>
        <a:off x="81565" y="88030"/>
        <a:ext cx="3888005" cy="1507737"/>
      </dsp:txXfrm>
    </dsp:sp>
    <dsp:sp modelId="{8DA95F36-118F-4FFE-8B71-BF8645B45121}">
      <dsp:nvSpPr>
        <dsp:cNvPr id="0" name=""/>
        <dsp:cNvSpPr/>
      </dsp:nvSpPr>
      <dsp:spPr>
        <a:xfrm rot="5400000">
          <a:off x="6991277" y="-1002010"/>
          <a:ext cx="1336693" cy="720905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/>
            <a:t>Systemic drug eruption</a:t>
          </a:r>
          <a:endParaRPr lang="en-US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/>
            <a:t>SJS</a:t>
          </a:r>
          <a:endParaRPr lang="en-US" sz="2000" b="1" kern="1200" dirty="0"/>
        </a:p>
      </dsp:txBody>
      <dsp:txXfrm rot="-5400000">
        <a:off x="4055095" y="1999424"/>
        <a:ext cx="7143805" cy="1206189"/>
      </dsp:txXfrm>
    </dsp:sp>
    <dsp:sp modelId="{BDC4C684-9A36-4E23-AEA1-BA0798259D90}">
      <dsp:nvSpPr>
        <dsp:cNvPr id="0" name=""/>
        <dsp:cNvSpPr/>
      </dsp:nvSpPr>
      <dsp:spPr>
        <a:xfrm>
          <a:off x="0" y="1767084"/>
          <a:ext cx="4055095" cy="16708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99060" rIns="198120" bIns="9906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200" kern="1200" dirty="0" smtClean="0"/>
            <a:t>Drugs</a:t>
          </a:r>
          <a:endParaRPr lang="en-US" sz="5200" kern="1200" dirty="0"/>
        </a:p>
      </dsp:txBody>
      <dsp:txXfrm>
        <a:off x="81565" y="1848649"/>
        <a:ext cx="3891965" cy="1507737"/>
      </dsp:txXfrm>
    </dsp:sp>
    <dsp:sp modelId="{3DB6E88D-771F-42E4-83E3-A132923D225A}">
      <dsp:nvSpPr>
        <dsp:cNvPr id="0" name=""/>
        <dsp:cNvSpPr/>
      </dsp:nvSpPr>
      <dsp:spPr>
        <a:xfrm rot="5400000">
          <a:off x="6991277" y="752399"/>
          <a:ext cx="1336693" cy="720905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/>
            <a:t>Infectious mononucleosis</a:t>
          </a:r>
          <a:endParaRPr lang="en-US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/>
            <a:t>Scabies</a:t>
          </a:r>
          <a:endParaRPr lang="en-US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/>
            <a:t>Genital herpes</a:t>
          </a:r>
          <a:endParaRPr lang="en-US" sz="2000" b="1" kern="1200" dirty="0"/>
        </a:p>
      </dsp:txBody>
      <dsp:txXfrm rot="-5400000">
        <a:off x="4055095" y="3753833"/>
        <a:ext cx="7143805" cy="1206189"/>
      </dsp:txXfrm>
    </dsp:sp>
    <dsp:sp modelId="{35893D35-8668-44E9-A697-EF4E95C71671}">
      <dsp:nvSpPr>
        <dsp:cNvPr id="0" name=""/>
        <dsp:cNvSpPr/>
      </dsp:nvSpPr>
      <dsp:spPr>
        <a:xfrm>
          <a:off x="0" y="3521495"/>
          <a:ext cx="4055095" cy="16708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99060" rIns="198120" bIns="9906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200" kern="1200" dirty="0" smtClean="0"/>
            <a:t>Infections</a:t>
          </a:r>
          <a:endParaRPr lang="en-US" sz="5200" kern="1200" dirty="0"/>
        </a:p>
      </dsp:txBody>
      <dsp:txXfrm>
        <a:off x="81565" y="3603060"/>
        <a:ext cx="3891965" cy="15077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0AEF25-CBAF-47BB-80BE-FFDBC5CBB186}" type="datetimeFigureOut">
              <a:rPr lang="en-GB" smtClean="0"/>
              <a:pPr/>
              <a:t>12/07/2021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966C5E-F46F-48FD-8F75-1ED8D3DE645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48768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412744" y="680477"/>
            <a:ext cx="6096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358764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333360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95691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4343400"/>
            <a:ext cx="103632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2834640"/>
            <a:ext cx="103632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340388" y="5047394"/>
            <a:ext cx="97536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340388" y="4796819"/>
            <a:ext cx="97536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340388" y="4637685"/>
            <a:ext cx="97536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340388" y="4542559"/>
            <a:ext cx="97536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0AEF25-CBAF-47BB-80BE-FFDBC5CBB186}" type="datetimeFigureOut">
              <a:rPr lang="en-GB" smtClean="0"/>
              <a:pPr/>
              <a:t>12/07/2021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966C5E-F46F-48FD-8F75-1ED8D3DE645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6416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0"/>
            <a:ext cx="78232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0AEF25-CBAF-47BB-80BE-FFDBC5CBB186}" type="datetimeFigureOut">
              <a:rPr lang="en-GB" smtClean="0"/>
              <a:pPr/>
              <a:t>12/07/2021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966C5E-F46F-48FD-8F75-1ED8D3DE645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0AEF25-CBAF-47BB-80BE-FFDBC5CBB186}" type="datetimeFigureOut">
              <a:rPr lang="en-GB" smtClean="0"/>
              <a:pPr/>
              <a:t>12/07/2021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966C5E-F46F-48FD-8F75-1ED8D3DE645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6438603" y="1073888"/>
            <a:ext cx="5762848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498621" y="0"/>
            <a:ext cx="7352715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6635304" y="1285480"/>
            <a:ext cx="4114800" cy="1584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924800" y="0"/>
            <a:ext cx="3657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7924800" y="4267200"/>
            <a:ext cx="42672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7924800" y="0"/>
            <a:ext cx="18288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7931152" y="4246564"/>
            <a:ext cx="2787649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7924800" y="4267200"/>
            <a:ext cx="2133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7924800" y="1371600"/>
            <a:ext cx="42672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7924800" y="1752600"/>
            <a:ext cx="42672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1320800" y="4267200"/>
            <a:ext cx="660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711200" y="4267200"/>
            <a:ext cx="7112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489099" y="2438400"/>
            <a:ext cx="75184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489099" y="2133600"/>
            <a:ext cx="75184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6096000" y="4267200"/>
            <a:ext cx="18288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536" y="1351672"/>
            <a:ext cx="7624064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0AEF25-CBAF-47BB-80BE-FFDBC5CBB186}" type="datetimeFigureOut">
              <a:rPr lang="en-GB" smtClean="0"/>
              <a:pPr/>
              <a:t>12/07/2021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966C5E-F46F-48FD-8F75-1ED8D3DE645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484213" y="402265"/>
            <a:ext cx="1133856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536" y="512064"/>
            <a:ext cx="10875264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495384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548145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597933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635603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67304" y="680477"/>
            <a:ext cx="48768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2064"/>
            <a:ext cx="109728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9125" y="17705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7125" y="17705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0AEF25-CBAF-47BB-80BE-FFDBC5CBB186}" type="datetimeFigureOut">
              <a:rPr lang="en-GB" smtClean="0"/>
              <a:pPr/>
              <a:t>12/07/2021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966C5E-F46F-48FD-8F75-1ED8D3DE645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6"/>
            <a:ext cx="11822773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099" y="512064"/>
            <a:ext cx="103632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09750"/>
            <a:ext cx="5386917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09750"/>
            <a:ext cx="5389033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459037"/>
            <a:ext cx="5386917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459037"/>
            <a:ext cx="5389033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0AEF25-CBAF-47BB-80BE-FFDBC5CBB186}" type="datetimeFigureOut">
              <a:rPr lang="en-GB" smtClean="0"/>
              <a:pPr/>
              <a:t>12/07/2021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966C5E-F46F-48FD-8F75-1ED8D3DE645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17053" y="680477"/>
            <a:ext cx="6096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3073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7669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99693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252455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302243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339912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371613" y="680477"/>
            <a:ext cx="48768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12064"/>
            <a:ext cx="103632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0AEF25-CBAF-47BB-80BE-FFDBC5CBB186}" type="datetimeFigureOut">
              <a:rPr lang="en-GB" smtClean="0"/>
              <a:pPr/>
              <a:t>12/07/2021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966C5E-F46F-48FD-8F75-1ED8D3DE645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0AEF25-CBAF-47BB-80BE-FFDBC5CBB186}" type="datetimeFigureOut">
              <a:rPr lang="en-GB" smtClean="0"/>
              <a:pPr/>
              <a:t>12/07/2021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966C5E-F46F-48FD-8F75-1ED8D3DE645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109728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435100"/>
            <a:ext cx="33528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0" y="1435100"/>
            <a:ext cx="73152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0AEF25-CBAF-47BB-80BE-FFDBC5CBB186}" type="datetimeFigureOut">
              <a:rPr lang="en-GB" smtClean="0"/>
              <a:pPr/>
              <a:t>12/07/2021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966C5E-F46F-48FD-8F75-1ED8D3DE645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90709" y="0"/>
            <a:ext cx="1170432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84260" y="1885028"/>
            <a:ext cx="11710163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11374903" y="1197789"/>
            <a:ext cx="132763" cy="171288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1219200" y="441252"/>
            <a:ext cx="9144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90709" y="1893781"/>
            <a:ext cx="1170432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1219200" y="1150144"/>
            <a:ext cx="9144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11578103" y="1350189"/>
            <a:ext cx="132763" cy="171288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11115579" y="1453352"/>
            <a:ext cx="132763" cy="171288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36000" y="55499"/>
            <a:ext cx="2844800" cy="365125"/>
          </a:xfrm>
        </p:spPr>
        <p:txBody>
          <a:bodyPr/>
          <a:lstStyle>
            <a:extLst/>
          </a:lstStyle>
          <a:p>
            <a:fld id="{530AEF25-CBAF-47BB-80BE-FFDBC5CBB186}" type="datetimeFigureOut">
              <a:rPr lang="en-GB" smtClean="0"/>
              <a:pPr/>
              <a:t>12/07/2021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19200" y="55499"/>
            <a:ext cx="7416800" cy="365125"/>
          </a:xfrm>
        </p:spPr>
        <p:txBody>
          <a:bodyPr/>
          <a:lstStyle>
            <a:extLst/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480800" y="55499"/>
            <a:ext cx="609600" cy="365125"/>
          </a:xfrm>
        </p:spPr>
        <p:txBody>
          <a:bodyPr/>
          <a:lstStyle>
            <a:extLst/>
          </a:lstStyle>
          <a:p>
            <a:fld id="{70966C5E-F46F-48FD-8F75-1ED8D3DE645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48768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340388" y="5047394"/>
            <a:ext cx="97536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340388" y="4796819"/>
            <a:ext cx="97536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340388" y="4637685"/>
            <a:ext cx="97536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340388" y="4542559"/>
            <a:ext cx="97536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12744" y="680477"/>
            <a:ext cx="6096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58764" y="680477"/>
            <a:ext cx="36576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33360" y="680477"/>
            <a:ext cx="1219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95691" y="680477"/>
            <a:ext cx="1219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219200" y="512064"/>
            <a:ext cx="103632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219200" y="1783560"/>
            <a:ext cx="103632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6360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530AEF25-CBAF-47BB-80BE-FFDBC5CBB186}" type="datetimeFigureOut">
              <a:rPr lang="en-GB" smtClean="0"/>
              <a:pPr/>
              <a:t>12/07/2021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19200" y="6416676"/>
            <a:ext cx="74168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GB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1480800" y="6416676"/>
            <a:ext cx="609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70966C5E-F46F-48FD-8F75-1ED8D3DE6453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ransition spd="slow">
    <p:wipe/>
  </p:transition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A31F1B-4BF3-4B16-B551-7D94F2EA6C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11500" dirty="0"/>
              <a:t>SYPHILIS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8C2C1F7-020C-4E03-A94F-650E0EA486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DR. </a:t>
            </a:r>
            <a:r>
              <a:rPr lang="en-GB" b="1" dirty="0" smtClean="0"/>
              <a:t>SHIFA</a:t>
            </a:r>
            <a:endParaRPr lang="en-GB" b="1" dirty="0"/>
          </a:p>
          <a:p>
            <a:r>
              <a:rPr lang="en-GB" b="1" dirty="0" smtClean="0"/>
              <a:t>PGR DERMA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9540621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46" y="234461"/>
            <a:ext cx="10234246" cy="6435969"/>
          </a:xfrm>
        </p:spPr>
      </p:pic>
    </p:spTree>
    <p:extLst>
      <p:ext uri="{BB962C8B-B14F-4D97-AF65-F5344CB8AC3E}">
        <p14:creationId xmlns:p14="http://schemas.microsoft.com/office/powerpoint/2010/main" val="7015386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47" y="246186"/>
            <a:ext cx="11558954" cy="6611814"/>
          </a:xfrm>
        </p:spPr>
      </p:pic>
    </p:spTree>
    <p:extLst>
      <p:ext uri="{BB962C8B-B14F-4D97-AF65-F5344CB8AC3E}">
        <p14:creationId xmlns:p14="http://schemas.microsoft.com/office/powerpoint/2010/main" val="22729562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D7B9C3-A9C2-4809-B3A3-D428ACDB9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2038" y="5882844"/>
            <a:ext cx="7736750" cy="524393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en-GB" dirty="0"/>
              <a:t> </a:t>
            </a:r>
            <a:r>
              <a:rPr lang="en-GB" sz="3500" b="1" dirty="0"/>
              <a:t>Secondary syphilis. Immunohistochemistry shows numerous </a:t>
            </a:r>
            <a:r>
              <a:rPr lang="en-GB" sz="3500" b="1" dirty="0" err="1"/>
              <a:t>spirochaetes</a:t>
            </a:r>
            <a:r>
              <a:rPr lang="en-GB" sz="3500" b="1" dirty="0"/>
              <a:t> within the epidermis.</a:t>
            </a:r>
            <a:endParaRPr lang="en-GB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8B07EDB-2E82-4615-92DA-A21DB88D6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044" y="715239"/>
            <a:ext cx="6672359" cy="493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2001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002833"/>
          </a:xfrm>
        </p:spPr>
        <p:txBody>
          <a:bodyPr/>
          <a:lstStyle/>
          <a:p>
            <a:r>
              <a:rPr lang="en-US" b="1" u="sng" dirty="0" smtClean="0"/>
              <a:t>HISTOPATHOLOGY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04365"/>
            <a:ext cx="10972800" cy="5004995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400" b="1" dirty="0" smtClean="0"/>
              <a:t>GUMMA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 err="1" smtClean="0"/>
              <a:t>Histologically</a:t>
            </a:r>
            <a:r>
              <a:rPr lang="en-US" sz="2400" b="1" dirty="0" smtClean="0"/>
              <a:t> the </a:t>
            </a:r>
            <a:r>
              <a:rPr lang="en-US" sz="2400" b="1" dirty="0" err="1" smtClean="0"/>
              <a:t>gumma</a:t>
            </a:r>
            <a:r>
              <a:rPr lang="en-US" sz="2400" b="1" dirty="0" smtClean="0"/>
              <a:t> is a </a:t>
            </a:r>
            <a:r>
              <a:rPr lang="en-US" sz="2400" b="1" dirty="0" err="1" smtClean="0"/>
              <a:t>granuloma</a:t>
            </a:r>
            <a:r>
              <a:rPr lang="en-US" sz="2400" b="1" dirty="0" smtClean="0"/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 smtClean="0"/>
              <a:t>Endarteritis </a:t>
            </a:r>
            <a:r>
              <a:rPr lang="en-US" sz="2400" b="1" dirty="0" err="1" smtClean="0"/>
              <a:t>obliterans</a:t>
            </a:r>
            <a:r>
              <a:rPr lang="en-US" sz="2400" b="1" dirty="0" smtClean="0"/>
              <a:t>  and  necrotic areas are pronounced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 smtClean="0"/>
              <a:t>Spirochetes are not demonstrable in these lesions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 smtClean="0"/>
              <a:t>There will be central necrosis, similar to </a:t>
            </a:r>
            <a:r>
              <a:rPr lang="en-US" sz="2400" b="1" dirty="0" err="1" smtClean="0"/>
              <a:t>caseous</a:t>
            </a:r>
            <a:r>
              <a:rPr lang="en-US" sz="2400" b="1" dirty="0" smtClean="0"/>
              <a:t> necrosis  with </a:t>
            </a:r>
            <a:r>
              <a:rPr lang="en-US" sz="2400" b="1" dirty="0" err="1" smtClean="0"/>
              <a:t>histiocytes</a:t>
            </a:r>
            <a:r>
              <a:rPr lang="en-US" sz="2400" b="1" dirty="0" smtClean="0"/>
              <a:t>, fibroblasts and  </a:t>
            </a:r>
            <a:r>
              <a:rPr lang="en-US" sz="2400" b="1" dirty="0" err="1" smtClean="0"/>
              <a:t>epitheliod</a:t>
            </a:r>
            <a:r>
              <a:rPr lang="en-US" sz="2400" b="1" dirty="0" smtClean="0"/>
              <a:t> cells</a:t>
            </a:r>
          </a:p>
          <a:p>
            <a:pPr>
              <a:buNone/>
            </a:pPr>
            <a:r>
              <a:rPr lang="en-US" sz="2000" b="1" dirty="0" smtClean="0"/>
              <a:t> </a:t>
            </a:r>
            <a:r>
              <a:rPr lang="en-US" sz="2400" b="1" dirty="0" smtClean="0"/>
              <a:t>HEUBNER ARTERITIS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 smtClean="0"/>
              <a:t>In Cardiovascular and </a:t>
            </a:r>
            <a:r>
              <a:rPr lang="en-US" sz="2400" b="1" dirty="0" err="1" smtClean="0"/>
              <a:t>meningovascular</a:t>
            </a:r>
            <a:r>
              <a:rPr lang="en-US" sz="2400" b="1" dirty="0" smtClean="0"/>
              <a:t>  syphilis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 smtClean="0"/>
              <a:t>Lymphocytes and plasma cell infiltration  of the </a:t>
            </a:r>
            <a:r>
              <a:rPr lang="en-US" sz="2400" b="1" dirty="0" err="1" smtClean="0"/>
              <a:t>vasa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vasorum</a:t>
            </a:r>
            <a:r>
              <a:rPr lang="en-US" sz="2400" b="1" dirty="0" smtClean="0"/>
              <a:t> and adventitia of large and medium sized vessels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 smtClean="0"/>
              <a:t>Occlusion of vas </a:t>
            </a:r>
            <a:r>
              <a:rPr lang="en-US" sz="2400" b="1" dirty="0" err="1" smtClean="0"/>
              <a:t>vasorum</a:t>
            </a:r>
            <a:r>
              <a:rPr lang="en-US" sz="2400" b="1" dirty="0" smtClean="0"/>
              <a:t> leads to medial necrosis and fibroblast proliferation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08" y="1395046"/>
            <a:ext cx="4741517" cy="403538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323" y="539262"/>
            <a:ext cx="5990492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0271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92" y="-117231"/>
            <a:ext cx="11535508" cy="6858000"/>
          </a:xfrm>
        </p:spPr>
      </p:pic>
    </p:spTree>
    <p:extLst>
      <p:ext uri="{BB962C8B-B14F-4D97-AF65-F5344CB8AC3E}">
        <p14:creationId xmlns:p14="http://schemas.microsoft.com/office/powerpoint/2010/main" val="1267041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95835"/>
            <a:ext cx="8596668" cy="618565"/>
          </a:xfrm>
        </p:spPr>
        <p:txBody>
          <a:bodyPr>
            <a:normAutofit fontScale="90000"/>
          </a:bodyPr>
          <a:lstStyle/>
          <a:p>
            <a:pPr algn="l"/>
            <a:r>
              <a:rPr lang="en-US" b="1" u="sng" dirty="0" smtClean="0"/>
              <a:t>STAGES OF SYPHILIS</a:t>
            </a:r>
            <a:endParaRPr lang="en-US" b="1" u="sng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2770414"/>
              </p:ext>
            </p:extLst>
          </p:nvPr>
        </p:nvGraphicFramePr>
        <p:xfrm>
          <a:off x="2296757" y="1091516"/>
          <a:ext cx="8440457" cy="54729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1BA08D-2970-4AB9-BDC4-558D59F1F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9B07841-94E3-4F32-BB19-6E0909AA3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930399"/>
            <a:ext cx="9596219" cy="4927601"/>
          </a:xfrm>
        </p:spPr>
        <p:txBody>
          <a:bodyPr>
            <a:normAutofit/>
          </a:bodyPr>
          <a:lstStyle/>
          <a:p>
            <a:r>
              <a:rPr lang="en-GB" b="1" u="sng" dirty="0"/>
              <a:t>NATURAL </a:t>
            </a:r>
            <a:r>
              <a:rPr lang="en-GB" b="1" u="sng" dirty="0" smtClean="0"/>
              <a:t>HISTORY</a:t>
            </a:r>
            <a:endParaRPr lang="en-GB" dirty="0"/>
          </a:p>
          <a:p>
            <a:pPr marL="400050" lvl="1" indent="0">
              <a:buNone/>
            </a:pPr>
            <a:endParaRPr lang="en-GB" dirty="0"/>
          </a:p>
          <a:p>
            <a:pPr marL="685800" lvl="1">
              <a:buFont typeface="Wingdings" pitchFamily="2" charset="2"/>
              <a:buChar char="Ø"/>
            </a:pPr>
            <a:r>
              <a:rPr lang="en-GB" b="1" dirty="0" smtClean="0"/>
              <a:t>Primary and secondary stages </a:t>
            </a:r>
            <a:r>
              <a:rPr lang="en-GB" b="1" dirty="0"/>
              <a:t>are contagious, lasting between 2-4 years. Latent period after the primary and secondary stage is usually 5 to 50 years. </a:t>
            </a:r>
          </a:p>
          <a:p>
            <a:pPr marL="400050" lvl="1" indent="0">
              <a:buFont typeface="Wingdings" pitchFamily="2" charset="2"/>
              <a:buChar char="Ø"/>
            </a:pPr>
            <a:endParaRPr lang="en-GB" b="1" dirty="0"/>
          </a:p>
          <a:p>
            <a:pPr marL="685800" lvl="1">
              <a:buFont typeface="Wingdings" pitchFamily="2" charset="2"/>
              <a:buChar char="Ø"/>
            </a:pPr>
            <a:r>
              <a:rPr lang="en-GB" b="1" dirty="0" smtClean="0"/>
              <a:t>Only 25-30% of patients in late latent stage end up with late, chronic, crippling or killing manifestations.</a:t>
            </a:r>
            <a:endParaRPr lang="en-GB" b="1" dirty="0"/>
          </a:p>
          <a:p>
            <a:pPr marL="400050" lvl="1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6190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62" y="293077"/>
            <a:ext cx="11336215" cy="6564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57989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43CC2C-96A6-4DC5-A9E3-F7FE9AB5A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538" y="359664"/>
            <a:ext cx="10363200" cy="914400"/>
          </a:xfrm>
        </p:spPr>
        <p:txBody>
          <a:bodyPr/>
          <a:lstStyle/>
          <a:p>
            <a:pPr algn="l"/>
            <a:r>
              <a:rPr lang="en-GB" b="1" u="sng" dirty="0" smtClean="0"/>
              <a:t>VARIOUS MILESTONES</a:t>
            </a:r>
            <a:endParaRPr lang="en-GB" b="1" u="sng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rtl="0"/>
            <a:r>
              <a:rPr lang="en-GB" sz="2400" b="1" dirty="0" smtClean="0"/>
              <a:t>Incubation  period       :    9-90 days  </a:t>
            </a:r>
            <a:endParaRPr lang="en-US" sz="2400" b="1" dirty="0"/>
          </a:p>
          <a:p>
            <a:pPr lvl="0" rtl="0"/>
            <a:r>
              <a:rPr lang="en-GB" sz="2400" b="1" dirty="0" smtClean="0"/>
              <a:t>Primary sore appear   :  3 </a:t>
            </a:r>
            <a:r>
              <a:rPr lang="en-GB" sz="2400" b="1" dirty="0" err="1" smtClean="0"/>
              <a:t>wks</a:t>
            </a:r>
            <a:endParaRPr lang="en-US" sz="2400" b="1" dirty="0"/>
          </a:p>
          <a:p>
            <a:pPr lvl="0" rtl="0"/>
            <a:r>
              <a:rPr lang="en-GB" sz="2400" b="1" dirty="0" smtClean="0"/>
              <a:t>Unilateral  inguinal  lymphadenopathy    :  4 </a:t>
            </a:r>
            <a:r>
              <a:rPr lang="en-GB" sz="2400" b="1" dirty="0" err="1" smtClean="0"/>
              <a:t>wks</a:t>
            </a:r>
            <a:r>
              <a:rPr lang="en-GB" sz="2400" b="1" dirty="0" smtClean="0"/>
              <a:t> </a:t>
            </a:r>
            <a:endParaRPr lang="en-US" sz="2400" b="1" dirty="0"/>
          </a:p>
          <a:p>
            <a:pPr lvl="0" rtl="0"/>
            <a:r>
              <a:rPr lang="en-GB" sz="2400" b="1" dirty="0" smtClean="0"/>
              <a:t>Bilateral  inguinal  lymphadenopathy       : 5 </a:t>
            </a:r>
            <a:r>
              <a:rPr lang="en-GB" sz="2400" b="1" dirty="0" err="1" smtClean="0"/>
              <a:t>wks</a:t>
            </a:r>
            <a:endParaRPr lang="en-US" sz="2400" b="1" dirty="0"/>
          </a:p>
          <a:p>
            <a:pPr lvl="0" rtl="0"/>
            <a:r>
              <a:rPr lang="en-GB" sz="2400" b="1" dirty="0" smtClean="0"/>
              <a:t>Reactive  </a:t>
            </a:r>
            <a:r>
              <a:rPr lang="en-GB" sz="2400" b="1" dirty="0" err="1" smtClean="0"/>
              <a:t>reaginic</a:t>
            </a:r>
            <a:r>
              <a:rPr lang="en-GB" sz="2400" b="1" dirty="0" smtClean="0"/>
              <a:t>   serological tests          :        6 </a:t>
            </a:r>
            <a:r>
              <a:rPr lang="en-GB" sz="2400" b="1" dirty="0" err="1" smtClean="0"/>
              <a:t>wks</a:t>
            </a:r>
            <a:endParaRPr lang="en-US" sz="2400" b="1" dirty="0"/>
          </a:p>
          <a:p>
            <a:pPr lvl="0" rtl="0"/>
            <a:r>
              <a:rPr lang="en-GB" sz="2400" b="1" dirty="0" smtClean="0"/>
              <a:t>Macular rash        :       8 </a:t>
            </a:r>
            <a:r>
              <a:rPr lang="en-GB" sz="2400" b="1" dirty="0" err="1" smtClean="0"/>
              <a:t>wks</a:t>
            </a:r>
            <a:r>
              <a:rPr lang="en-GB" sz="2400" b="1" dirty="0" smtClean="0"/>
              <a:t> </a:t>
            </a:r>
            <a:endParaRPr lang="en-US" sz="2400" b="1" dirty="0"/>
          </a:p>
          <a:p>
            <a:pPr lvl="0" rtl="0"/>
            <a:r>
              <a:rPr lang="en-GB" sz="2400" b="1" dirty="0" err="1" smtClean="0"/>
              <a:t>Papular</a:t>
            </a:r>
            <a:r>
              <a:rPr lang="en-GB" sz="2400" b="1" dirty="0" smtClean="0"/>
              <a:t> lesions    :       3 months</a:t>
            </a:r>
            <a:endParaRPr lang="en-US" sz="2400" b="1" dirty="0"/>
          </a:p>
          <a:p>
            <a:pPr lvl="0" rtl="0"/>
            <a:r>
              <a:rPr lang="en-GB" sz="2400" b="1" dirty="0" err="1" smtClean="0"/>
              <a:t>Condylomas</a:t>
            </a:r>
            <a:r>
              <a:rPr lang="en-GB" sz="2400" b="1" dirty="0" smtClean="0"/>
              <a:t>          :      6 months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6369514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254B30-5084-4093-8319-BD53673A7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DEFINITION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B9EC195-1525-40AE-904F-E973D6436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988" y="1444487"/>
            <a:ext cx="10582836" cy="5009322"/>
          </a:xfrm>
        </p:spPr>
        <p:txBody>
          <a:bodyPr>
            <a:normAutofit fontScale="25000" lnSpcReduction="20000"/>
          </a:bodyPr>
          <a:lstStyle/>
          <a:p>
            <a:pPr>
              <a:buFont typeface="Wingdings" pitchFamily="2" charset="2"/>
              <a:buChar char="§"/>
            </a:pPr>
            <a:r>
              <a:rPr lang="en-GB" sz="9600" b="1" dirty="0" smtClean="0"/>
              <a:t>AKA Great imitator or Great pox</a:t>
            </a:r>
            <a:r>
              <a:rPr lang="en-GB" sz="9600" b="1" i="1" dirty="0" smtClean="0"/>
              <a:t> </a:t>
            </a:r>
          </a:p>
          <a:p>
            <a:pPr>
              <a:buFont typeface="Wingdings" pitchFamily="2" charset="2"/>
              <a:buChar char="§"/>
            </a:pPr>
            <a:endParaRPr lang="en-GB" sz="9600" b="1" i="1" dirty="0" smtClean="0"/>
          </a:p>
          <a:p>
            <a:pPr>
              <a:buFont typeface="Wingdings" pitchFamily="2" charset="2"/>
              <a:buChar char="§"/>
            </a:pPr>
            <a:r>
              <a:rPr lang="en-GB" sz="9600" b="1" i="1" dirty="0" smtClean="0"/>
              <a:t> </a:t>
            </a:r>
            <a:r>
              <a:rPr lang="en-GB" sz="9600" b="1" dirty="0" smtClean="0"/>
              <a:t>Sexually transmitted disease caused by </a:t>
            </a:r>
            <a:r>
              <a:rPr lang="en-GB" sz="9600" b="1" dirty="0" err="1" smtClean="0"/>
              <a:t>treponema</a:t>
            </a:r>
            <a:r>
              <a:rPr lang="en-GB" sz="9600" b="1" dirty="0" smtClean="0"/>
              <a:t> </a:t>
            </a:r>
            <a:r>
              <a:rPr lang="en-GB" sz="9600" b="1" dirty="0" err="1" smtClean="0"/>
              <a:t>pallidum</a:t>
            </a:r>
            <a:r>
              <a:rPr lang="en-GB" sz="9600" b="1" dirty="0" smtClean="0"/>
              <a:t> </a:t>
            </a:r>
            <a:r>
              <a:rPr lang="en-GB" sz="9600" b="1" dirty="0" err="1" smtClean="0"/>
              <a:t>subsp.pallidum</a:t>
            </a:r>
            <a:endParaRPr lang="en-GB" sz="9600" b="1" dirty="0"/>
          </a:p>
          <a:p>
            <a:pPr marL="400050" lvl="1" indent="0">
              <a:buNone/>
            </a:pPr>
            <a:endParaRPr lang="en-GB" sz="9600" b="1" i="1" dirty="0"/>
          </a:p>
          <a:p>
            <a:pPr>
              <a:buFont typeface="Wingdings" pitchFamily="2" charset="2"/>
              <a:buChar char="§"/>
            </a:pPr>
            <a:r>
              <a:rPr lang="en-GB" sz="9600" b="1" i="1" dirty="0"/>
              <a:t>T. pallidum </a:t>
            </a:r>
            <a:r>
              <a:rPr lang="en-GB" sz="9600" b="1" dirty="0"/>
              <a:t>was identified in 1905 by </a:t>
            </a:r>
            <a:r>
              <a:rPr lang="en-GB" sz="9600" b="1" dirty="0" err="1"/>
              <a:t>Schaudinn</a:t>
            </a:r>
            <a:r>
              <a:rPr lang="en-GB" sz="9600" b="1" dirty="0"/>
              <a:t> and Hoffmann</a:t>
            </a:r>
            <a:endParaRPr lang="en-GB" sz="9600" b="1" i="1" dirty="0"/>
          </a:p>
          <a:p>
            <a:pPr>
              <a:buFont typeface="Wingdings" pitchFamily="2" charset="2"/>
              <a:buChar char="§"/>
            </a:pPr>
            <a:r>
              <a:rPr lang="en-GB" sz="9600" b="1" dirty="0" smtClean="0"/>
              <a:t>Occurs in sexually active </a:t>
            </a:r>
            <a:r>
              <a:rPr lang="en-GB" sz="9600" b="1" dirty="0" err="1" smtClean="0"/>
              <a:t>individuals,mostly</a:t>
            </a:r>
            <a:r>
              <a:rPr lang="en-GB" sz="9600" b="1" dirty="0" smtClean="0"/>
              <a:t> young adults or newborns in case of congenital syphilis</a:t>
            </a:r>
          </a:p>
          <a:p>
            <a:pPr>
              <a:buFont typeface="Wingdings" pitchFamily="2" charset="2"/>
              <a:buChar char="§"/>
            </a:pPr>
            <a:r>
              <a:rPr lang="en-GB" sz="9600" b="1" dirty="0" err="1" smtClean="0"/>
              <a:t>Prevelant</a:t>
            </a:r>
            <a:r>
              <a:rPr lang="en-GB" sz="9600" b="1" dirty="0" smtClean="0"/>
              <a:t> in all races</a:t>
            </a:r>
          </a:p>
          <a:p>
            <a:pPr>
              <a:buFont typeface="Wingdings" pitchFamily="2" charset="2"/>
              <a:buChar char="§"/>
            </a:pPr>
            <a:r>
              <a:rPr lang="en-GB" sz="9600" b="1" dirty="0" smtClean="0"/>
              <a:t>Strongly associated with other STIs</a:t>
            </a:r>
          </a:p>
          <a:p>
            <a:pPr lvl="1"/>
            <a:endParaRPr lang="en-GB" sz="9600" b="1" i="1" dirty="0"/>
          </a:p>
          <a:p>
            <a:pPr>
              <a:buFont typeface="Wingdings" pitchFamily="2" charset="2"/>
              <a:buChar char="§"/>
            </a:pPr>
            <a:r>
              <a:rPr lang="en-GB" sz="9600" b="1" dirty="0" smtClean="0"/>
              <a:t>Two </a:t>
            </a:r>
            <a:r>
              <a:rPr lang="en-GB" sz="9600" b="1" dirty="0"/>
              <a:t>modes of transmission</a:t>
            </a:r>
            <a:r>
              <a:rPr lang="en-GB" sz="9600" b="1" dirty="0" smtClean="0"/>
              <a:t>:</a:t>
            </a:r>
            <a:endParaRPr lang="en-GB" sz="9600" b="1" dirty="0"/>
          </a:p>
          <a:p>
            <a:pPr marL="934974" lvl="1" indent="-400050">
              <a:buFont typeface="+mj-lt"/>
              <a:buAutoNum type="romanUcPeriod"/>
            </a:pPr>
            <a:r>
              <a:rPr lang="en-GB" sz="9600" b="1" dirty="0"/>
              <a:t>Sexual contact</a:t>
            </a:r>
          </a:p>
          <a:p>
            <a:pPr marL="934974" lvl="1" indent="-400050">
              <a:buFont typeface="+mj-lt"/>
              <a:buAutoNum type="romanUcPeriod"/>
            </a:pPr>
            <a:r>
              <a:rPr lang="en-GB" sz="9600" b="1" dirty="0" err="1"/>
              <a:t>Transplacental</a:t>
            </a:r>
            <a:r>
              <a:rPr lang="en-GB" sz="9600" b="1" dirty="0"/>
              <a:t> </a:t>
            </a:r>
            <a:r>
              <a:rPr lang="en-GB" sz="9600" b="1" dirty="0" smtClean="0"/>
              <a:t>transmission</a:t>
            </a:r>
          </a:p>
          <a:p>
            <a:pPr marL="614934" indent="-400050">
              <a:buFont typeface="Wingdings" pitchFamily="2" charset="2"/>
              <a:buChar char="Ø"/>
            </a:pPr>
            <a:endParaRPr lang="en-GB" dirty="0"/>
          </a:p>
          <a:p>
            <a:pPr marL="1200150" lvl="2" indent="-400050">
              <a:buFont typeface="+mj-lt"/>
              <a:buAutoNum type="romanUcPeriod"/>
            </a:pPr>
            <a:endParaRPr lang="en-GB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05231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u="sng" dirty="0" smtClean="0"/>
              <a:t>SPREAD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398494"/>
            <a:ext cx="10779561" cy="5082987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b="1" dirty="0" smtClean="0"/>
              <a:t>    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SEXUAL TRANSMISSION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/>
              <a:t>Associated with other STI.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/>
              <a:t>In an unprotected sexual encounter chances of spread to partner is one in three.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/>
              <a:t>Incident increased since 2000 in homosexuals and person infected with HIV.</a:t>
            </a:r>
          </a:p>
          <a:p>
            <a:pPr>
              <a:buNone/>
            </a:pPr>
            <a:r>
              <a:rPr lang="en-US" b="1" dirty="0" smtClean="0"/>
              <a:t>   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NON-SEXUAL SPREAD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/>
              <a:t>By blood transfusion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/>
              <a:t>In deep inoculation, as by accidental puncture or in transfusion, no primary lesion appears. This  is  called  </a:t>
            </a:r>
            <a:r>
              <a:rPr lang="en-US" b="1" dirty="0" smtClean="0">
                <a:solidFill>
                  <a:srgbClr val="FFC000"/>
                </a:solidFill>
              </a:rPr>
              <a:t>Syphilis </a:t>
            </a:r>
            <a:r>
              <a:rPr lang="en-US" b="1" dirty="0" err="1" smtClean="0">
                <a:solidFill>
                  <a:srgbClr val="FFC000"/>
                </a:solidFill>
              </a:rPr>
              <a:t>d’emblee</a:t>
            </a:r>
            <a:r>
              <a:rPr lang="en-US" b="1" dirty="0" smtClean="0">
                <a:solidFill>
                  <a:srgbClr val="FFC000"/>
                </a:solidFill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/>
              <a:t>By Placental transmission</a:t>
            </a:r>
          </a:p>
          <a:p>
            <a:pPr>
              <a:buFont typeface="Wingdings" pitchFamily="2" charset="2"/>
              <a:buChar char="Ø"/>
            </a:pPr>
            <a:endParaRPr lang="en-US" b="1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EFC817-6898-471D-9E60-72E27234F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b="1" u="sng" dirty="0" smtClean="0"/>
              <a:t>PRIMARY SYPHILIS</a:t>
            </a:r>
            <a:endParaRPr lang="en-GB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9BD83AC-574C-450A-92EF-469321F5E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411941"/>
            <a:ext cx="10026525" cy="5147885"/>
          </a:xfrm>
        </p:spPr>
        <p:txBody>
          <a:bodyPr>
            <a:normAutofit/>
          </a:bodyPr>
          <a:lstStyle/>
          <a:p>
            <a:pPr lvl="1">
              <a:buFont typeface="Wingdings" pitchFamily="2" charset="2"/>
              <a:buChar char="Ø"/>
            </a:pPr>
            <a:r>
              <a:rPr lang="en-GB" b="1" dirty="0"/>
              <a:t> </a:t>
            </a:r>
            <a:r>
              <a:rPr lang="en-GB" b="1" dirty="0" smtClean="0"/>
              <a:t>The primary chancre(</a:t>
            </a:r>
            <a:r>
              <a:rPr lang="en-GB" b="1" dirty="0" err="1" smtClean="0"/>
              <a:t>Hunterian</a:t>
            </a:r>
            <a:r>
              <a:rPr lang="en-GB" b="1" dirty="0" smtClean="0"/>
              <a:t> chancre)appears at the site of initial </a:t>
            </a:r>
            <a:r>
              <a:rPr lang="en-GB" b="1" dirty="0" err="1" smtClean="0"/>
              <a:t>treponemal</a:t>
            </a:r>
            <a:r>
              <a:rPr lang="en-GB" b="1" dirty="0" smtClean="0"/>
              <a:t> invasion of external genitalia(or other mucous membranes)</a:t>
            </a:r>
          </a:p>
          <a:p>
            <a:pPr lvl="1">
              <a:buFont typeface="Wingdings" pitchFamily="2" charset="2"/>
              <a:buChar char="Ø"/>
            </a:pPr>
            <a:r>
              <a:rPr lang="en-GB" b="1" dirty="0" smtClean="0"/>
              <a:t>Papule progress to Ulcer</a:t>
            </a:r>
          </a:p>
          <a:p>
            <a:pPr lvl="1">
              <a:buFont typeface="Wingdings" pitchFamily="2" charset="2"/>
              <a:buChar char="Ø"/>
            </a:pPr>
            <a:r>
              <a:rPr lang="en-GB" sz="2800" b="1" dirty="0" smtClean="0"/>
              <a:t>Painless, </a:t>
            </a:r>
            <a:r>
              <a:rPr lang="en-GB" sz="2800" b="1" dirty="0" err="1" smtClean="0"/>
              <a:t>indurated</a:t>
            </a:r>
            <a:r>
              <a:rPr lang="en-GB" sz="2800" b="1" dirty="0" smtClean="0">
                <a:solidFill>
                  <a:srgbClr val="002060"/>
                </a:solidFill>
              </a:rPr>
              <a:t>  </a:t>
            </a:r>
            <a:r>
              <a:rPr lang="en-GB" b="1" dirty="0" smtClean="0">
                <a:solidFill>
                  <a:schemeClr val="tx1"/>
                </a:solidFill>
              </a:rPr>
              <a:t>ulcer with  regular edges.</a:t>
            </a:r>
            <a:endParaRPr lang="en-GB" b="1" dirty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en-GB" b="1" dirty="0" smtClean="0"/>
              <a:t>Single or may be multiple in number</a:t>
            </a:r>
            <a:endParaRPr lang="en-GB" b="1" dirty="0" smtClean="0">
              <a:solidFill>
                <a:srgbClr val="FF0000"/>
              </a:solidFill>
            </a:endParaRPr>
          </a:p>
          <a:p>
            <a:pPr lvl="1">
              <a:buFont typeface="Wingdings" pitchFamily="2" charset="2"/>
              <a:buChar char="Ø"/>
            </a:pPr>
            <a:endParaRPr lang="en-GB" dirty="0"/>
          </a:p>
          <a:p>
            <a:pPr marL="457200" lvl="1" indent="0">
              <a:buNone/>
            </a:pPr>
            <a:endParaRPr lang="en-GB" dirty="0"/>
          </a:p>
          <a:p>
            <a:pPr lvl="1">
              <a:buNone/>
            </a:pPr>
            <a:endParaRPr lang="en-GB" dirty="0"/>
          </a:p>
          <a:p>
            <a:pPr lvl="1">
              <a:buFont typeface="Wingdings" panose="05000000000000000000" pitchFamily="2" charset="2"/>
              <a:buChar char="§"/>
            </a:pPr>
            <a:endParaRPr lang="en-GB" dirty="0"/>
          </a:p>
          <a:p>
            <a:pPr lvl="1">
              <a:buFont typeface="Wingdings" panose="05000000000000000000" pitchFamily="2" charset="2"/>
              <a:buChar char="§"/>
            </a:pPr>
            <a:endParaRPr lang="en-GB" dirty="0"/>
          </a:p>
          <a:p>
            <a:endParaRPr lang="en-GB" b="1" i="1" dirty="0"/>
          </a:p>
        </p:txBody>
      </p:sp>
    </p:spTree>
    <p:extLst>
      <p:ext uri="{BB962C8B-B14F-4D97-AF65-F5344CB8AC3E}">
        <p14:creationId xmlns:p14="http://schemas.microsoft.com/office/powerpoint/2010/main" val="36538168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0585" y="1349806"/>
            <a:ext cx="10363200" cy="4572000"/>
          </a:xfrm>
        </p:spPr>
        <p:txBody>
          <a:bodyPr/>
          <a:lstStyle/>
          <a:p>
            <a:pPr lvl="1">
              <a:buFont typeface="Wingdings" pitchFamily="2" charset="2"/>
              <a:buChar char="Ø"/>
            </a:pPr>
            <a:r>
              <a:rPr lang="en-GB" b="1" dirty="0" err="1"/>
              <a:t>Extragenital</a:t>
            </a:r>
            <a:r>
              <a:rPr lang="en-GB" b="1" dirty="0"/>
              <a:t> chancre may also occur</a:t>
            </a:r>
          </a:p>
          <a:p>
            <a:pPr lvl="1">
              <a:buFont typeface="Wingdings" pitchFamily="2" charset="2"/>
              <a:buChar char="Ø"/>
            </a:pPr>
            <a:r>
              <a:rPr lang="en-GB" b="1" dirty="0"/>
              <a:t>As a rule, it heals spontaneously in 3-8 </a:t>
            </a:r>
            <a:r>
              <a:rPr lang="en-GB" b="1" dirty="0" err="1"/>
              <a:t>wks</a:t>
            </a:r>
            <a:r>
              <a:rPr lang="en-GB" b="1" dirty="0"/>
              <a:t>, leaving regularly edged, slightly depressed, depigmented atrophic scar.</a:t>
            </a:r>
          </a:p>
          <a:p>
            <a:pPr lvl="1">
              <a:buFont typeface="Wingdings" pitchFamily="2" charset="2"/>
              <a:buChar char="Ø"/>
            </a:pPr>
            <a:r>
              <a:rPr lang="en-GB" b="1" dirty="0"/>
              <a:t>Relapsing primary chancre is called </a:t>
            </a:r>
            <a:r>
              <a:rPr lang="en-GB" b="1" dirty="0">
                <a:solidFill>
                  <a:srgbClr val="FFC000"/>
                </a:solidFill>
              </a:rPr>
              <a:t>Chancre Redux</a:t>
            </a:r>
          </a:p>
          <a:p>
            <a:pPr lvl="1">
              <a:buFont typeface="Wingdings" pitchFamily="2" charset="2"/>
              <a:buChar char="Ø"/>
            </a:pP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US" b="1" dirty="0"/>
              <a:t>Kissing ulcers – hourglass in shape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045" y="3423138"/>
            <a:ext cx="2561493" cy="296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006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u="sng" dirty="0" smtClean="0"/>
              <a:t>PRIMARY SYPHILIS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86753"/>
            <a:ext cx="10322360" cy="4454609"/>
          </a:xfrm>
        </p:spPr>
        <p:txBody>
          <a:bodyPr>
            <a:normAutofit lnSpcReduction="10000"/>
          </a:bodyPr>
          <a:lstStyle/>
          <a:p>
            <a:pPr marL="342900" lvl="3" indent="-342900">
              <a:buFont typeface="Wingdings" pitchFamily="2" charset="2"/>
              <a:buChar char="Ø"/>
            </a:pPr>
            <a:r>
              <a:rPr lang="en-US" sz="2400" b="1" dirty="0" smtClean="0"/>
              <a:t>Genital and </a:t>
            </a:r>
            <a:r>
              <a:rPr lang="en-US" sz="2400" b="1" dirty="0" err="1" smtClean="0"/>
              <a:t>perianal</a:t>
            </a:r>
            <a:r>
              <a:rPr lang="en-US" sz="2400" b="1" dirty="0" smtClean="0"/>
              <a:t> chancre </a:t>
            </a:r>
            <a:r>
              <a:rPr lang="en-US" sz="2400" b="1" dirty="0" err="1" smtClean="0"/>
              <a:t>fol</a:t>
            </a:r>
            <a:r>
              <a:rPr lang="en-US" sz="2400" b="1" dirty="0" smtClean="0"/>
              <a:t> by inguinal L.N swelling (rubbery , not fixed)</a:t>
            </a:r>
          </a:p>
          <a:p>
            <a:pPr marL="342900" lvl="3" indent="-342900">
              <a:buFont typeface="Wingdings" pitchFamily="2" charset="2"/>
              <a:buChar char="Ø"/>
            </a:pPr>
            <a:r>
              <a:rPr lang="en-US" sz="2400" b="1" dirty="0" smtClean="0"/>
              <a:t>Penis – </a:t>
            </a:r>
            <a:r>
              <a:rPr lang="en-US" sz="2400" b="1" dirty="0" err="1" smtClean="0"/>
              <a:t>glans</a:t>
            </a:r>
            <a:r>
              <a:rPr lang="en-US" sz="2400" b="1" dirty="0" smtClean="0"/>
              <a:t>, near </a:t>
            </a:r>
            <a:r>
              <a:rPr lang="en-US" sz="2400" b="1" dirty="0" err="1" smtClean="0"/>
              <a:t>frenulum</a:t>
            </a:r>
            <a:r>
              <a:rPr lang="en-US" sz="2400" b="1" dirty="0" smtClean="0"/>
              <a:t>, prepuce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 smtClean="0"/>
              <a:t>Condom chancre – near hilt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 smtClean="0"/>
              <a:t>Ext urinary </a:t>
            </a:r>
            <a:r>
              <a:rPr lang="en-US" sz="2400" b="1" dirty="0" err="1" smtClean="0"/>
              <a:t>meatus</a:t>
            </a:r>
            <a:r>
              <a:rPr lang="en-US" sz="2400" b="1" dirty="0" smtClean="0"/>
              <a:t> &amp; pubic – </a:t>
            </a:r>
            <a:r>
              <a:rPr lang="en-US" sz="2400" b="1" dirty="0" err="1" smtClean="0"/>
              <a:t>urethritis</a:t>
            </a:r>
            <a:r>
              <a:rPr lang="en-US" sz="2400" b="1" dirty="0" smtClean="0"/>
              <a:t> with serous discharge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 smtClean="0"/>
              <a:t>Acquired </a:t>
            </a:r>
            <a:r>
              <a:rPr lang="en-US" sz="2400" b="1" dirty="0" err="1" smtClean="0"/>
              <a:t>phimoses</a:t>
            </a:r>
            <a:endParaRPr lang="en-US" sz="2400" b="1" dirty="0" smtClean="0"/>
          </a:p>
          <a:p>
            <a:pPr>
              <a:buFont typeface="Wingdings" pitchFamily="2" charset="2"/>
              <a:buChar char="Ø"/>
            </a:pPr>
            <a:r>
              <a:rPr lang="en-US" sz="2400" b="1" dirty="0" err="1" smtClean="0"/>
              <a:t>Lymphangitis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dorsalis</a:t>
            </a:r>
            <a:r>
              <a:rPr lang="en-US" sz="2400" b="1" dirty="0" smtClean="0"/>
              <a:t> penis – 2mm indolent string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 smtClean="0"/>
              <a:t>MSM – anus, rectum (itch, bleed after defecation)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 smtClean="0"/>
              <a:t>Females – cervix 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 err="1" smtClean="0"/>
              <a:t>Vulvar</a:t>
            </a:r>
            <a:r>
              <a:rPr lang="en-US" sz="2400" b="1" dirty="0" smtClean="0"/>
              <a:t> chancre – labia </a:t>
            </a:r>
            <a:r>
              <a:rPr lang="en-US" sz="2400" b="1" dirty="0" err="1" smtClean="0"/>
              <a:t>maj</a:t>
            </a:r>
            <a:r>
              <a:rPr lang="en-US" sz="2400" b="1" dirty="0" smtClean="0"/>
              <a:t>/min, around urethral orifice, clitoris, </a:t>
            </a:r>
            <a:r>
              <a:rPr lang="en-US" sz="2400" b="1" dirty="0" err="1" smtClean="0"/>
              <a:t>postcommisure</a:t>
            </a:r>
            <a:r>
              <a:rPr lang="en-US" sz="2400" b="1" dirty="0" smtClean="0"/>
              <a:t> as </a:t>
            </a:r>
            <a:r>
              <a:rPr lang="en-US" sz="2400" b="1" dirty="0" err="1" smtClean="0"/>
              <a:t>irreg</a:t>
            </a:r>
            <a:r>
              <a:rPr lang="en-US" sz="2400" b="1" dirty="0" smtClean="0"/>
              <a:t> fissure, </a:t>
            </a:r>
            <a:r>
              <a:rPr lang="en-US" sz="2400" b="1" dirty="0" err="1" smtClean="0"/>
              <a:t>vulval</a:t>
            </a:r>
            <a:r>
              <a:rPr lang="en-US" sz="2400" b="1" dirty="0" smtClean="0"/>
              <a:t> edema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F1240433-E922-4673-B455-FAC0DB99F8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3585" y="848139"/>
            <a:ext cx="8807006" cy="37476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711D5F-F3B4-4C89-A77B-0573F5A3AB1B}"/>
              </a:ext>
            </a:extLst>
          </p:cNvPr>
          <p:cNvSpPr txBox="1"/>
          <p:nvPr/>
        </p:nvSpPr>
        <p:spPr>
          <a:xfrm>
            <a:off x="1683025" y="4943061"/>
            <a:ext cx="71694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Penile chancres. (a) Primary syphilis showing chancres on the glans and shaft of the penis. (b) Taking specimens for dark ground microscopy from a penile </a:t>
            </a:r>
            <a:r>
              <a:rPr lang="en-GB" sz="1600" b="1" dirty="0" smtClean="0"/>
              <a:t>chancre on </a:t>
            </a:r>
            <a:r>
              <a:rPr lang="en-GB" sz="1600" b="1" dirty="0"/>
              <a:t>the coronal sulcus –. (c) A penile meatal chancre, which may be mistaken for </a:t>
            </a:r>
            <a:r>
              <a:rPr lang="en-GB" sz="1600" b="1" dirty="0" err="1"/>
              <a:t>meatitis</a:t>
            </a:r>
            <a:r>
              <a:rPr lang="en-GB" sz="1600" b="1" dirty="0"/>
              <a:t> associated with urethritis.</a:t>
            </a:r>
          </a:p>
        </p:txBody>
      </p:sp>
    </p:spTree>
    <p:extLst>
      <p:ext uri="{BB962C8B-B14F-4D97-AF65-F5344CB8AC3E}">
        <p14:creationId xmlns:p14="http://schemas.microsoft.com/office/powerpoint/2010/main" val="27903960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1EDF44-23EB-40A5-90E7-58432A3B4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914983"/>
            <a:ext cx="8596668" cy="25275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1600" b="1" dirty="0"/>
              <a:t>Perianal lesions in syphilis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08E1BA1-2E53-4628-AF54-B2A955521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4030" y="816638"/>
            <a:ext cx="3343275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926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BFCAC28-97EC-4466-B9C0-1BDCBAAB9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9056" y="5333808"/>
            <a:ext cx="9288301" cy="67586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1600" b="1" dirty="0"/>
              <a:t>(a) Bilateral early chancres of the labia majora. (b) Chancre of the fourchette with surrounding oedema. This patient also had accompanying gonorrhoea, genital </a:t>
            </a:r>
            <a:r>
              <a:rPr lang="en-GB" sz="1600" b="1" i="1" dirty="0"/>
              <a:t>Chlamydia </a:t>
            </a:r>
            <a:r>
              <a:rPr lang="en-GB" sz="1600" b="1" dirty="0"/>
              <a:t>and trichomoniasis causing the accompanying </a:t>
            </a:r>
            <a:r>
              <a:rPr lang="en-GB" sz="1600" b="1" dirty="0" err="1"/>
              <a:t>vulvo</a:t>
            </a:r>
            <a:r>
              <a:rPr lang="en-GB" sz="1600" b="1" dirty="0"/>
              <a:t>‐vaginitis. This illustrates how STIs frequently occur as multiple infections in the same patient.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B52CCE-A2B5-4D17-BC78-4F4FD5E62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643" y="248005"/>
            <a:ext cx="6509996" cy="462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7188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D7BC43-DB96-4C0A-93A3-E66CD19B0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CLINICAL FEATURES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FC08E15-B652-4706-B36A-2E7C576A9B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90745"/>
            <a:ext cx="8596668" cy="3880773"/>
          </a:xfrm>
        </p:spPr>
        <p:txBody>
          <a:bodyPr/>
          <a:lstStyle/>
          <a:p>
            <a:pPr>
              <a:buNone/>
            </a:pPr>
            <a:endParaRPr lang="en-GB" dirty="0"/>
          </a:p>
          <a:p>
            <a:pPr lvl="1"/>
            <a:endParaRPr lang="en-GB" dirty="0"/>
          </a:p>
          <a:p>
            <a:pPr lvl="1">
              <a:buNone/>
            </a:pPr>
            <a:endParaRPr lang="en-GB" dirty="0"/>
          </a:p>
          <a:p>
            <a:pPr lvl="1"/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F2C7F95-6260-45DF-AB37-501DD4B83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236" y="1922929"/>
            <a:ext cx="5876364" cy="420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4781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4222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8680979"/>
              </p:ext>
            </p:extLst>
          </p:nvPr>
        </p:nvGraphicFramePr>
        <p:xfrm>
          <a:off x="550944" y="274704"/>
          <a:ext cx="11120718" cy="6308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086915-60D6-4DCB-94AA-6D0F99DE4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b="1" u="sng" dirty="0" smtClean="0"/>
              <a:t>SECONDARY SYPHILIS</a:t>
            </a:r>
            <a:endParaRPr lang="en-GB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5A3EC01-1B75-4E2F-8F88-3D4B181F2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317812"/>
            <a:ext cx="10833349" cy="5255266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en-GB" b="1" i="1" dirty="0"/>
          </a:p>
          <a:p>
            <a:pPr lvl="1" algn="just">
              <a:buFont typeface="Wingdings" pitchFamily="2" charset="2"/>
              <a:buChar char="Ø"/>
            </a:pPr>
            <a:r>
              <a:rPr lang="en-GB" b="1" dirty="0"/>
              <a:t>This stage is characterized by generalized manifestations occurring on the skin and mucous membranes. Serological tests are always positive in immunocompetent persons</a:t>
            </a:r>
            <a:r>
              <a:rPr lang="en-GB" b="1" dirty="0" smtClean="0"/>
              <a:t>. </a:t>
            </a:r>
          </a:p>
          <a:p>
            <a:pPr lvl="1" algn="just">
              <a:buFont typeface="Wingdings" pitchFamily="2" charset="2"/>
              <a:buChar char="Ø"/>
            </a:pPr>
            <a:r>
              <a:rPr lang="en-GB" b="1" dirty="0" smtClean="0"/>
              <a:t>Rashes (</a:t>
            </a:r>
            <a:r>
              <a:rPr lang="en-GB" b="1" dirty="0" err="1" smtClean="0"/>
              <a:t>Syphiloderm</a:t>
            </a:r>
            <a:r>
              <a:rPr lang="en-GB" b="1" dirty="0" smtClean="0"/>
              <a:t>) in secondary syphilis have three common features</a:t>
            </a:r>
            <a:endParaRPr lang="en-GB" b="1" dirty="0"/>
          </a:p>
          <a:p>
            <a:pPr marL="1257300" lvl="2" indent="-457200" algn="just">
              <a:buFont typeface="+mj-lt"/>
              <a:buAutoNum type="arabicPeriod"/>
            </a:pPr>
            <a:r>
              <a:rPr lang="en-GB" sz="2400" b="1" dirty="0" smtClean="0">
                <a:solidFill>
                  <a:srgbClr val="FFC000"/>
                </a:solidFill>
              </a:rPr>
              <a:t>The rashes do not itch.</a:t>
            </a:r>
          </a:p>
          <a:p>
            <a:pPr marL="1257300" lvl="2" indent="-457200" algn="just">
              <a:buFont typeface="+mj-lt"/>
              <a:buAutoNum type="arabicPeriod"/>
            </a:pPr>
            <a:r>
              <a:rPr lang="en-GB" sz="2400" b="1" dirty="0" smtClean="0">
                <a:solidFill>
                  <a:srgbClr val="FFC000"/>
                </a:solidFill>
              </a:rPr>
              <a:t>The rashes are coppery red.</a:t>
            </a:r>
          </a:p>
          <a:p>
            <a:pPr marL="1257300" lvl="2" indent="-457200" algn="just">
              <a:buFont typeface="+mj-lt"/>
              <a:buAutoNum type="arabicPeriod"/>
            </a:pPr>
            <a:r>
              <a:rPr lang="en-GB" sz="2400" b="1" dirty="0" smtClean="0">
                <a:solidFill>
                  <a:srgbClr val="FFC000"/>
                </a:solidFill>
              </a:rPr>
              <a:t> The lesions are symmetrically distributed</a:t>
            </a:r>
          </a:p>
          <a:p>
            <a:pPr marL="400050" lvl="1" indent="0" algn="just">
              <a:buFont typeface="Wingdings" pitchFamily="2" charset="2"/>
              <a:buChar char="Ø"/>
            </a:pPr>
            <a:r>
              <a:rPr lang="en-GB" b="1" dirty="0" smtClean="0">
                <a:solidFill>
                  <a:schemeClr val="tx1"/>
                </a:solidFill>
              </a:rPr>
              <a:t>   Constitutional symptoms of </a:t>
            </a:r>
            <a:r>
              <a:rPr lang="en-GB" b="1" dirty="0" err="1" smtClean="0">
                <a:solidFill>
                  <a:schemeClr val="tx1"/>
                </a:solidFill>
              </a:rPr>
              <a:t>fever,headache,bone</a:t>
            </a:r>
            <a:r>
              <a:rPr lang="en-GB" b="1" dirty="0" smtClean="0">
                <a:solidFill>
                  <a:schemeClr val="tx1"/>
                </a:solidFill>
              </a:rPr>
              <a:t> and joint pains are  more </a:t>
            </a:r>
            <a:r>
              <a:rPr lang="en-GB" b="1" dirty="0" err="1" smtClean="0">
                <a:solidFill>
                  <a:schemeClr val="tx1"/>
                </a:solidFill>
              </a:rPr>
              <a:t>pronunced</a:t>
            </a:r>
            <a:r>
              <a:rPr lang="en-GB" b="1" dirty="0" smtClean="0">
                <a:solidFill>
                  <a:schemeClr val="tx1"/>
                </a:solidFill>
              </a:rPr>
              <a:t> at night.</a:t>
            </a:r>
          </a:p>
        </p:txBody>
      </p:sp>
    </p:spTree>
    <p:extLst>
      <p:ext uri="{BB962C8B-B14F-4D97-AF65-F5344CB8AC3E}">
        <p14:creationId xmlns:p14="http://schemas.microsoft.com/office/powerpoint/2010/main" val="30178996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976FEC-0B68-4F1B-AB43-D80DEDFC6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289326"/>
            <a:ext cx="10363200" cy="914400"/>
          </a:xfrm>
        </p:spPr>
        <p:txBody>
          <a:bodyPr/>
          <a:lstStyle/>
          <a:p>
            <a:r>
              <a:rPr lang="en-GB" b="1" dirty="0"/>
              <a:t>MORPHOLOGY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EEA2D8A-ED67-4758-B03D-185E91A13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596" y="1230923"/>
            <a:ext cx="9407960" cy="5068957"/>
          </a:xfrm>
        </p:spPr>
        <p:txBody>
          <a:bodyPr>
            <a:noAutofit/>
          </a:bodyPr>
          <a:lstStyle/>
          <a:p>
            <a:pPr lvl="1"/>
            <a:r>
              <a:rPr lang="en-GB" sz="2400" b="1" dirty="0"/>
              <a:t>Dark‐field microscopy shows </a:t>
            </a:r>
            <a:r>
              <a:rPr lang="en-GB" sz="2400" b="1" dirty="0" smtClean="0"/>
              <a:t> </a:t>
            </a:r>
            <a:r>
              <a:rPr lang="en-GB" sz="2400" b="1" dirty="0"/>
              <a:t>corkscrew organism with close and very regular coils. </a:t>
            </a:r>
          </a:p>
          <a:p>
            <a:pPr lvl="1"/>
            <a:endParaRPr lang="en-GB" sz="2400" b="1" dirty="0"/>
          </a:p>
          <a:p>
            <a:pPr lvl="1"/>
            <a:r>
              <a:rPr lang="en-GB" sz="2400" b="1" dirty="0"/>
              <a:t>Length: 6 to 15 </a:t>
            </a:r>
            <a:r>
              <a:rPr lang="en-GB" sz="2400" b="1" dirty="0" err="1"/>
              <a:t>μm</a:t>
            </a:r>
            <a:r>
              <a:rPr lang="en-GB" sz="2400" b="1" dirty="0"/>
              <a:t> </a:t>
            </a:r>
            <a:r>
              <a:rPr lang="en-GB" sz="2400" b="1" dirty="0" smtClean="0"/>
              <a:t>. </a:t>
            </a:r>
            <a:r>
              <a:rPr lang="en-GB" sz="2400" b="1" dirty="0"/>
              <a:t>There are between eight </a:t>
            </a:r>
            <a:r>
              <a:rPr lang="en-GB" sz="2400" b="1" dirty="0" smtClean="0"/>
              <a:t> to 20 </a:t>
            </a:r>
            <a:r>
              <a:rPr lang="en-GB" sz="2400" b="1" dirty="0"/>
              <a:t>coils.</a:t>
            </a:r>
          </a:p>
          <a:p>
            <a:pPr lvl="1"/>
            <a:endParaRPr lang="en-GB" sz="2400" b="1" dirty="0"/>
          </a:p>
          <a:p>
            <a:pPr lvl="1"/>
            <a:r>
              <a:rPr lang="en-GB" sz="2400" b="1" dirty="0"/>
              <a:t>Actively motile due to its flagellate morphology, with pathognomonic movements. </a:t>
            </a:r>
          </a:p>
          <a:p>
            <a:pPr lvl="1"/>
            <a:endParaRPr lang="en-GB" sz="2400" b="1" dirty="0"/>
          </a:p>
          <a:p>
            <a:pPr lvl="1"/>
            <a:r>
              <a:rPr lang="en-GB" sz="2400" b="1" dirty="0"/>
              <a:t>Treponemes can also be demonstrated by the direct fluorescent antibody method, and by rapid immunofluorescent staining (RIS) of smears from lesions.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231" y="468191"/>
            <a:ext cx="2930769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8375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u="sng" dirty="0" smtClean="0"/>
              <a:t>CLINICAL FEATURES OF SECONDARY SYPHILIS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586753"/>
            <a:ext cx="10887137" cy="445461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600" b="1" dirty="0" smtClean="0">
                <a:solidFill>
                  <a:schemeClr val="tx1"/>
                </a:solidFill>
              </a:rPr>
              <a:t>MACULAR SYPHILIDE(ROSEOLAR RASH</a:t>
            </a:r>
            <a:r>
              <a:rPr lang="en-US" sz="2000" b="1" dirty="0" smtClean="0">
                <a:solidFill>
                  <a:schemeClr val="tx1"/>
                </a:solidFill>
              </a:rPr>
              <a:t>)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/>
              <a:t> </a:t>
            </a:r>
            <a:r>
              <a:rPr lang="en-US" sz="2600" b="1" dirty="0" smtClean="0"/>
              <a:t>Earliest generalized </a:t>
            </a:r>
            <a:r>
              <a:rPr lang="en-US" sz="2600" b="1" dirty="0" err="1" smtClean="0"/>
              <a:t>syphilide</a:t>
            </a:r>
            <a:endParaRPr lang="en-US" sz="2600" b="1" dirty="0" smtClean="0"/>
          </a:p>
          <a:p>
            <a:pPr>
              <a:buFont typeface="Wingdings" pitchFamily="2" charset="2"/>
              <a:buChar char="Ø"/>
            </a:pPr>
            <a:r>
              <a:rPr lang="en-US" sz="2600" b="1" dirty="0" smtClean="0"/>
              <a:t> Symmetrical coppery red, round and oval spots</a:t>
            </a:r>
          </a:p>
          <a:p>
            <a:pPr>
              <a:buFont typeface="Wingdings" pitchFamily="2" charset="2"/>
              <a:buChar char="Ø"/>
            </a:pPr>
            <a:r>
              <a:rPr lang="en-US" sz="2600" b="1" dirty="0" smtClean="0"/>
              <a:t> Do not scale or itch</a:t>
            </a:r>
          </a:p>
          <a:p>
            <a:pPr>
              <a:buFont typeface="Wingdings" pitchFamily="2" charset="2"/>
              <a:buChar char="Ø"/>
            </a:pPr>
            <a:r>
              <a:rPr lang="en-US" sz="2600" b="1" dirty="0" smtClean="0"/>
              <a:t> Fading </a:t>
            </a:r>
            <a:r>
              <a:rPr lang="en-US" sz="2600" b="1" dirty="0" err="1" smtClean="0"/>
              <a:t>roseola</a:t>
            </a:r>
            <a:r>
              <a:rPr lang="en-US" sz="2600" b="1" dirty="0" smtClean="0"/>
              <a:t> sometimes leave a pattern of </a:t>
            </a:r>
            <a:r>
              <a:rPr lang="en-US" sz="2600" b="1" dirty="0" err="1" smtClean="0"/>
              <a:t>depigmented</a:t>
            </a:r>
            <a:r>
              <a:rPr lang="en-US" sz="2600" b="1" dirty="0" smtClean="0"/>
              <a:t> spots on a  </a:t>
            </a:r>
            <a:r>
              <a:rPr lang="en-US" sz="2600" b="1" dirty="0" err="1" smtClean="0"/>
              <a:t>hyperpigmented</a:t>
            </a:r>
            <a:r>
              <a:rPr lang="en-US" sz="2600" b="1" dirty="0" smtClean="0"/>
              <a:t> background(</a:t>
            </a:r>
            <a:r>
              <a:rPr lang="en-US" sz="2600" b="1" dirty="0" err="1" smtClean="0"/>
              <a:t>Leukoderma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syphiliticum</a:t>
            </a:r>
            <a:r>
              <a:rPr lang="en-US" sz="2600" b="1" dirty="0" smtClean="0"/>
              <a:t>).It is most  commonly located on back or sides of the neck and was known as necklace of </a:t>
            </a:r>
            <a:r>
              <a:rPr lang="en-US" sz="2600" b="1" dirty="0" err="1" smtClean="0"/>
              <a:t>venus</a:t>
            </a:r>
            <a:r>
              <a:rPr lang="en-US" sz="2600" b="1" dirty="0" smtClean="0"/>
              <a:t>.              </a:t>
            </a:r>
            <a:endParaRPr lang="en-US" sz="2600" b="1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A8100A-70CF-4C84-B62A-E327F0B9B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CLINICAL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31C600-1CD9-4433-9ACF-A5E8F742B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153561"/>
            <a:ext cx="8596668" cy="3880773"/>
          </a:xfrm>
        </p:spPr>
        <p:txBody>
          <a:bodyPr/>
          <a:lstStyle/>
          <a:p>
            <a:pPr>
              <a:buNone/>
            </a:pPr>
            <a:endParaRPr lang="en-GB" i="1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6D8BFE1-153F-4E64-9801-A253ED483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66" y="2333013"/>
            <a:ext cx="2775731" cy="42135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C684E0-480A-422B-9966-1AD4FD0D0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0140" y="2333013"/>
            <a:ext cx="2825860" cy="42135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91C86A7-C6B9-421E-950B-8FCC90099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5794" y="2315752"/>
            <a:ext cx="3656345" cy="21561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B354756-EF05-4B52-8662-9CCE518BC7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5794" y="4662592"/>
            <a:ext cx="3656345" cy="194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908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7" y="221273"/>
            <a:ext cx="6928338" cy="6260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05508"/>
            <a:ext cx="4876800" cy="637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23936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FA9975-6B6D-4589-B8EB-755BC5D0B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CLINICAL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58C981-3984-494F-B342-7503F435F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88613"/>
            <a:ext cx="9098678" cy="4576011"/>
          </a:xfrm>
        </p:spPr>
        <p:txBody>
          <a:bodyPr/>
          <a:lstStyle/>
          <a:p>
            <a:pPr>
              <a:buNone/>
            </a:pPr>
            <a:endParaRPr lang="en-GB" b="1" u="sng" dirty="0"/>
          </a:p>
          <a:p>
            <a:pPr>
              <a:buNone/>
            </a:pPr>
            <a:endParaRPr lang="en-GB" i="1" dirty="0"/>
          </a:p>
          <a:p>
            <a:pPr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188C849-E35D-4B2F-B28E-3644319C2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9036" y="1684425"/>
            <a:ext cx="5077481" cy="37875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9897" y="2743201"/>
            <a:ext cx="478100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Syphilitic </a:t>
            </a:r>
            <a:r>
              <a:rPr lang="en-GB" sz="2000" b="1" dirty="0" err="1" smtClean="0"/>
              <a:t>leukoderma</a:t>
            </a:r>
            <a:r>
              <a:rPr lang="en-GB" sz="2000" b="1" dirty="0" smtClean="0"/>
              <a:t> showing </a:t>
            </a:r>
            <a:r>
              <a:rPr lang="en-GB" sz="2000" b="1" dirty="0" err="1" smtClean="0"/>
              <a:t>depigmentation</a:t>
            </a:r>
            <a:r>
              <a:rPr lang="en-GB" sz="2000" b="1" dirty="0" smtClean="0"/>
              <a:t> at sites of healed secondary lesions on the neck and upper back</a:t>
            </a:r>
            <a:r>
              <a:rPr lang="en-GB" sz="2000" dirty="0" smtClean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7237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696D5E-EAA5-437D-B7DD-EE9374C51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 </a:t>
            </a:r>
            <a:r>
              <a:rPr lang="en-GB" b="1" u="sng" dirty="0" smtClean="0"/>
              <a:t>SECONDARY SYPHILIS</a:t>
            </a:r>
            <a:endParaRPr lang="en-GB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75406B-0332-4887-99D2-252B337AA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65356"/>
            <a:ext cx="10631642" cy="4775785"/>
          </a:xfrm>
        </p:spPr>
        <p:txBody>
          <a:bodyPr>
            <a:normAutofit/>
          </a:bodyPr>
          <a:lstStyle/>
          <a:p>
            <a:pPr lvl="1">
              <a:buNone/>
            </a:pPr>
            <a:r>
              <a:rPr lang="en-GB" sz="2800" b="1" dirty="0" smtClean="0"/>
              <a:t>PAPULAR SYPHILIDE</a:t>
            </a:r>
            <a:endParaRPr lang="en-GB" sz="2800" b="1" dirty="0"/>
          </a:p>
          <a:p>
            <a:pPr lvl="1">
              <a:buFont typeface="Wingdings" pitchFamily="2" charset="2"/>
              <a:buChar char="Ø"/>
            </a:pPr>
            <a:endParaRPr lang="en-GB" i="1" dirty="0"/>
          </a:p>
          <a:p>
            <a:pPr lvl="2">
              <a:buFont typeface="Wingdings" pitchFamily="2" charset="2"/>
              <a:buChar char="Ø"/>
            </a:pPr>
            <a:r>
              <a:rPr lang="en-GB" sz="2400" b="1" dirty="0"/>
              <a:t>The papule is the basic lesion of secondary syphilis, seldom exceeding 0.5 cm in </a:t>
            </a:r>
            <a:r>
              <a:rPr lang="en-GB" sz="2400" b="1" dirty="0" smtClean="0"/>
              <a:t>diameter</a:t>
            </a:r>
          </a:p>
          <a:p>
            <a:pPr lvl="2">
              <a:buFont typeface="Wingdings" pitchFamily="2" charset="2"/>
              <a:buChar char="Ø"/>
            </a:pPr>
            <a:r>
              <a:rPr lang="en-GB" sz="2400" b="1" dirty="0" smtClean="0"/>
              <a:t>Clinical </a:t>
            </a:r>
            <a:r>
              <a:rPr lang="en-GB" sz="2400" b="1" dirty="0"/>
              <a:t>picture of the lesions varies </a:t>
            </a:r>
            <a:r>
              <a:rPr lang="en-GB" sz="2400" b="1" dirty="0" smtClean="0"/>
              <a:t>widely</a:t>
            </a:r>
          </a:p>
          <a:p>
            <a:pPr lvl="2">
              <a:buFont typeface="Wingdings" pitchFamily="2" charset="2"/>
              <a:buChar char="Ø"/>
            </a:pPr>
            <a:r>
              <a:rPr lang="en-GB" sz="2400" b="1" dirty="0" smtClean="0"/>
              <a:t>Early lesions are </a:t>
            </a:r>
            <a:r>
              <a:rPr lang="en-GB" sz="2400" b="1" dirty="0" err="1" smtClean="0"/>
              <a:t>maculopapular</a:t>
            </a:r>
            <a:r>
              <a:rPr lang="en-GB" sz="2400" b="1" dirty="0" smtClean="0"/>
              <a:t> with a generalized distribution all over the body</a:t>
            </a:r>
          </a:p>
          <a:p>
            <a:pPr lvl="2">
              <a:buFont typeface="Wingdings" pitchFamily="2" charset="2"/>
              <a:buChar char="Ø"/>
            </a:pPr>
            <a:r>
              <a:rPr lang="en-GB" sz="2400" b="1" dirty="0" smtClean="0"/>
              <a:t>The typical papule is firm and round, with a thin layer of scale which is quickly shed. This is the typical </a:t>
            </a:r>
            <a:r>
              <a:rPr lang="en-GB" sz="2400" b="1" dirty="0" err="1" smtClean="0"/>
              <a:t>papulosquamous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syphilide</a:t>
            </a:r>
            <a:endParaRPr lang="en-GB" sz="2400" b="1" dirty="0" smtClean="0"/>
          </a:p>
          <a:p>
            <a:pPr lvl="2">
              <a:buFont typeface="Wingdings" pitchFamily="2" charset="2"/>
              <a:buChar char="Ø"/>
            </a:pPr>
            <a:r>
              <a:rPr lang="en-GB" sz="2400" b="1" dirty="0" err="1" smtClean="0"/>
              <a:t>Psoriasiform</a:t>
            </a:r>
            <a:r>
              <a:rPr lang="en-GB" sz="2400" b="1" dirty="0" smtClean="0"/>
              <a:t> papules of the palms and soles are common  in black people </a:t>
            </a:r>
          </a:p>
          <a:p>
            <a:pPr lvl="2">
              <a:buFont typeface="Wingdings" panose="05000000000000000000" pitchFamily="2" charset="2"/>
              <a:buChar char="v"/>
            </a:pPr>
            <a:endParaRPr lang="en-GB" sz="1600" dirty="0" smtClean="0"/>
          </a:p>
          <a:p>
            <a:pPr lvl="2">
              <a:buFont typeface="Wingdings" panose="05000000000000000000" pitchFamily="2" charset="2"/>
              <a:buChar char="v"/>
            </a:pPr>
            <a:endParaRPr lang="en-GB" sz="1600" i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84226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92F206-1D2C-4FA7-A464-CA575984E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 </a:t>
            </a:r>
            <a:r>
              <a:rPr lang="en-GB" b="1" u="sng" dirty="0" smtClean="0"/>
              <a:t>SECONDARY SYPHILIS</a:t>
            </a:r>
            <a:endParaRPr lang="en-GB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C6DCD8C-8A51-4224-8640-1726062E6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526" y="1488613"/>
            <a:ext cx="11529568" cy="5256744"/>
          </a:xfrm>
        </p:spPr>
        <p:txBody>
          <a:bodyPr>
            <a:normAutofit/>
          </a:bodyPr>
          <a:lstStyle/>
          <a:p>
            <a:pPr lvl="1">
              <a:buNone/>
            </a:pPr>
            <a:r>
              <a:rPr lang="en-GB" sz="2800" b="1" dirty="0" err="1" smtClean="0"/>
              <a:t>Papular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syphilide</a:t>
            </a:r>
            <a:endParaRPr lang="en-GB" sz="2800" b="1" dirty="0" smtClean="0"/>
          </a:p>
          <a:p>
            <a:pPr lvl="2">
              <a:buFont typeface="Wingdings" pitchFamily="2" charset="2"/>
              <a:buChar char="Ø"/>
            </a:pPr>
            <a:r>
              <a:rPr lang="en-GB" sz="2400" b="1" dirty="0" smtClean="0"/>
              <a:t>At  genital areas, small eroded papules flush with the skin or hypertrophic, coalesced papules (</a:t>
            </a:r>
            <a:r>
              <a:rPr lang="en-GB" sz="2400" b="1" dirty="0" err="1" smtClean="0"/>
              <a:t>condylomata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lata</a:t>
            </a:r>
            <a:r>
              <a:rPr lang="en-GB" sz="2400" b="1" dirty="0" smtClean="0"/>
              <a:t>) are seen.</a:t>
            </a:r>
          </a:p>
          <a:p>
            <a:pPr lvl="2">
              <a:buFont typeface="Wingdings" pitchFamily="2" charset="2"/>
              <a:buChar char="Ø"/>
            </a:pPr>
            <a:r>
              <a:rPr lang="en-GB" sz="2400" b="1" dirty="0" smtClean="0"/>
              <a:t>Sometimes, the papules form a line along the hair margin, the corona </a:t>
            </a:r>
            <a:r>
              <a:rPr lang="en-GB" sz="2400" b="1" dirty="0" err="1" smtClean="0"/>
              <a:t>veneris</a:t>
            </a:r>
            <a:r>
              <a:rPr lang="en-GB" sz="2400" b="1" dirty="0" smtClean="0"/>
              <a:t>.</a:t>
            </a:r>
          </a:p>
          <a:p>
            <a:pPr lvl="2">
              <a:buFont typeface="Wingdings" pitchFamily="2" charset="2"/>
              <a:buChar char="Ø"/>
            </a:pPr>
            <a:r>
              <a:rPr lang="en-GB" sz="2400" b="1" dirty="0" smtClean="0"/>
              <a:t>A </a:t>
            </a:r>
            <a:r>
              <a:rPr lang="en-GB" sz="2400" b="1" dirty="0" err="1" smtClean="0"/>
              <a:t>corymbose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syphilide</a:t>
            </a:r>
            <a:r>
              <a:rPr lang="en-GB" sz="2400" b="1" dirty="0" smtClean="0"/>
              <a:t> is one with a large central papule surrounded by small satellite papules.</a:t>
            </a:r>
          </a:p>
          <a:p>
            <a:pPr lvl="2">
              <a:buFont typeface="Wingdings" pitchFamily="2" charset="2"/>
              <a:buChar char="Ø"/>
            </a:pPr>
            <a:r>
              <a:rPr lang="en-GB" sz="2400" b="1" dirty="0" smtClean="0"/>
              <a:t>Atypical facial plaques or ulcerated nodules(</a:t>
            </a:r>
            <a:r>
              <a:rPr lang="en-GB" sz="2400" b="1" dirty="0" err="1" smtClean="0"/>
              <a:t>lues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maligna</a:t>
            </a:r>
            <a:r>
              <a:rPr lang="en-GB" sz="2400" b="1" dirty="0" smtClean="0"/>
              <a:t>)are more common with co-existing HIV infection</a:t>
            </a:r>
            <a:r>
              <a:rPr lang="en-GB" sz="1600" b="1" dirty="0" smtClean="0"/>
              <a:t>.</a:t>
            </a:r>
          </a:p>
          <a:p>
            <a:pPr>
              <a:buNone/>
            </a:pPr>
            <a:endParaRPr lang="en-GB" b="1" i="1" dirty="0"/>
          </a:p>
        </p:txBody>
      </p:sp>
    </p:spTree>
    <p:extLst>
      <p:ext uri="{BB962C8B-B14F-4D97-AF65-F5344CB8AC3E}">
        <p14:creationId xmlns:p14="http://schemas.microsoft.com/office/powerpoint/2010/main" val="14276694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3720A9-F197-452D-B001-ACE5D5E06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b="1" u="sng" dirty="0" smtClean="0"/>
              <a:t>SECONDARY SYPHILIS</a:t>
            </a:r>
            <a:endParaRPr lang="en-GB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176A3AB-B602-473C-8B16-2613B94C8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79176"/>
            <a:ext cx="8596668" cy="476922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GB" sz="2400" b="1" dirty="0" smtClean="0"/>
              <a:t>SYPHILITIC ALOPECIA</a:t>
            </a:r>
          </a:p>
          <a:p>
            <a:pPr>
              <a:buNone/>
            </a:pPr>
            <a:r>
              <a:rPr lang="en-GB" sz="2400" b="1" dirty="0" smtClean="0"/>
              <a:t>          Moth eaten alopecia</a:t>
            </a:r>
          </a:p>
          <a:p>
            <a:pPr>
              <a:buFont typeface="Wingdings" pitchFamily="2" charset="2"/>
              <a:buChar char="Ø"/>
            </a:pPr>
            <a:r>
              <a:rPr lang="en-GB" sz="2400" b="1" dirty="0" smtClean="0"/>
              <a:t>SYPHILITIC PARONYCHIA</a:t>
            </a:r>
          </a:p>
          <a:p>
            <a:pPr>
              <a:buFont typeface="Wingdings" pitchFamily="2" charset="2"/>
              <a:buChar char="Ø"/>
            </a:pPr>
            <a:r>
              <a:rPr lang="en-GB" sz="2400" b="1" dirty="0" smtClean="0"/>
              <a:t>ORAL LESIONS</a:t>
            </a:r>
          </a:p>
          <a:p>
            <a:pPr>
              <a:buNone/>
            </a:pPr>
            <a:r>
              <a:rPr lang="en-GB" sz="2400" b="1" dirty="0" smtClean="0"/>
              <a:t>          Snail-track ulcers</a:t>
            </a:r>
          </a:p>
          <a:p>
            <a:pPr>
              <a:buNone/>
            </a:pPr>
            <a:r>
              <a:rPr lang="en-GB" sz="2400" b="1" dirty="0" smtClean="0"/>
              <a:t>          Syphilitic tonsillitis</a:t>
            </a:r>
          </a:p>
          <a:p>
            <a:pPr>
              <a:buFont typeface="Wingdings" pitchFamily="2" charset="2"/>
              <a:buChar char="Ø"/>
            </a:pPr>
            <a:r>
              <a:rPr lang="en-GB" sz="2400" b="1" dirty="0" smtClean="0"/>
              <a:t>GENERALIZED LYMPHADENOPATHY</a:t>
            </a:r>
          </a:p>
          <a:p>
            <a:pPr>
              <a:buNone/>
            </a:pPr>
            <a:r>
              <a:rPr lang="en-GB" sz="2400" b="1" dirty="0" smtClean="0"/>
              <a:t>           In 50% of secondary cases</a:t>
            </a:r>
          </a:p>
          <a:p>
            <a:pPr>
              <a:buNone/>
            </a:pPr>
            <a:r>
              <a:rPr lang="en-GB" sz="2400" b="1" dirty="0" smtClean="0"/>
              <a:t>           Nodes are painless, discrete and rubbery</a:t>
            </a:r>
            <a:r>
              <a:rPr lang="en-GB" b="1" dirty="0" smtClean="0"/>
              <a:t>.</a:t>
            </a:r>
          </a:p>
          <a:p>
            <a:endParaRPr lang="en-GB" b="1" dirty="0" smtClean="0"/>
          </a:p>
          <a:p>
            <a:endParaRPr lang="en-GB" b="1" dirty="0" smtClean="0"/>
          </a:p>
          <a:p>
            <a:pPr>
              <a:buNone/>
            </a:pP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6822695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EAEF40-D3B2-4C86-A214-4756626B9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CLINICAL FEATURES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4F81396-9F38-4AC6-B592-47231AA0A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612" y="1428947"/>
            <a:ext cx="2660506" cy="32602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194C2E6-23E4-4F37-B220-003B77C2E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412" y="1428947"/>
            <a:ext cx="3475173" cy="39557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9466D35-E332-4DB2-B9E9-54185CFDB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591" y="4968379"/>
            <a:ext cx="2351039" cy="17912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1D0DE11-3F9A-4B74-B49D-96FC40BBF0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153508"/>
            <a:ext cx="2257412" cy="36061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4C29B46-EB46-4910-A0E6-C8718B55B1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3612" y="4968378"/>
            <a:ext cx="2660506" cy="179125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586" y="1637596"/>
            <a:ext cx="10363200" cy="4572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6405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52B986-D859-4D7A-B067-5B424DE1F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CLINICAL FEATURES</a:t>
            </a:r>
          </a:p>
        </p:txBody>
      </p:sp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xmlns="" id="{669C618D-AF26-4D46-89F3-BA530EC06F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6378" y="1557062"/>
            <a:ext cx="4690648" cy="313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BFA2FA-F481-4653-96A2-2BF8148F1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276" y="4927601"/>
            <a:ext cx="2107096" cy="19085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567365B-9420-4F4D-95BE-36686020C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0384" y="1557062"/>
            <a:ext cx="2769704" cy="383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329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AE108E-36DC-4BED-9172-D496840FA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CLINICAL FEATURES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26B57F-4C4F-45B8-8379-A99CEC2FA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463" y="1405982"/>
            <a:ext cx="3224820" cy="31483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689DBBB-BC19-4015-B310-575A8A0FE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983" y="1405982"/>
            <a:ext cx="4388926" cy="28893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2A6F5DE-B524-4B38-A81F-FD18DA6CF2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4983" y="4687627"/>
            <a:ext cx="2057342" cy="1994846"/>
          </a:xfrm>
          <a:prstGeom prst="rect">
            <a:avLst/>
          </a:prstGeom>
        </p:spPr>
      </p:pic>
      <p:pic>
        <p:nvPicPr>
          <p:cNvPr id="1026" name="Picture 2" descr="Image result for snail track ulcers syphilis">
            <a:extLst>
              <a:ext uri="{FF2B5EF4-FFF2-40B4-BE49-F238E27FC236}">
                <a16:creationId xmlns:a16="http://schemas.microsoft.com/office/drawing/2014/main" xmlns="" id="{1EF69554-73D9-45A1-BBCC-4893AB663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537" y="4687627"/>
            <a:ext cx="2301746" cy="199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3136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D10726C-7425-4545-B479-7BF81D845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7666" y="5373248"/>
            <a:ext cx="8596668" cy="43569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GB" b="1" i="1" dirty="0"/>
              <a:t>Treponema pallidum </a:t>
            </a:r>
            <a:r>
              <a:rPr lang="en-GB" b="1" dirty="0"/>
              <a:t>showing typical morphology.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99" y="337039"/>
            <a:ext cx="814900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39834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BAE63F-1FC7-4BFC-A6C4-91D1FFA6B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b="1" u="sng" dirty="0" smtClean="0"/>
              <a:t>SECONDARY SYPHILIS</a:t>
            </a:r>
            <a:endParaRPr lang="en-GB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150F19-7CA8-4584-9ACD-750669CAB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GB" b="1" dirty="0" smtClean="0"/>
              <a:t>Neurological involvement</a:t>
            </a:r>
            <a:endParaRPr lang="en-GB" b="1" dirty="0"/>
          </a:p>
          <a:p>
            <a:pPr lvl="1">
              <a:buFont typeface="Wingdings" pitchFamily="2" charset="2"/>
              <a:buChar char="Ø"/>
            </a:pPr>
            <a:r>
              <a:rPr lang="en-GB" b="1" dirty="0" smtClean="0"/>
              <a:t>CNS involvement can be seen. CSF may show raised cell count and  increased protein. Serological tests maybe positive in the CSF</a:t>
            </a:r>
            <a:endParaRPr lang="en-GB" b="1" i="1" dirty="0"/>
          </a:p>
          <a:p>
            <a:pPr lvl="1">
              <a:buFont typeface="Wingdings" pitchFamily="2" charset="2"/>
              <a:buChar char="Ø"/>
            </a:pPr>
            <a:r>
              <a:rPr lang="en-GB" b="1" dirty="0" smtClean="0"/>
              <a:t>The patient may complain of headache only.</a:t>
            </a:r>
            <a:endParaRPr lang="en-GB" b="1" dirty="0"/>
          </a:p>
          <a:p>
            <a:pPr lvl="1">
              <a:buFont typeface="Wingdings" pitchFamily="2" charset="2"/>
              <a:buChar char="Ø"/>
            </a:pPr>
            <a:r>
              <a:rPr lang="en-GB" b="1" dirty="0" smtClean="0"/>
              <a:t>Occasionally, meningitis may present as paralysis of one or more cranial nerves. </a:t>
            </a:r>
          </a:p>
          <a:p>
            <a:pPr>
              <a:buNone/>
            </a:pPr>
            <a:r>
              <a:rPr lang="en-GB" sz="2400" b="1" dirty="0" smtClean="0"/>
              <a:t>OTHER SYSTEMIC FEATURES:</a:t>
            </a:r>
          </a:p>
          <a:p>
            <a:pPr>
              <a:buNone/>
            </a:pPr>
            <a:r>
              <a:rPr lang="en-GB" b="1" dirty="0" smtClean="0"/>
              <a:t>    </a:t>
            </a:r>
            <a:r>
              <a:rPr lang="en-GB" sz="2800" b="1" dirty="0" err="1" smtClean="0"/>
              <a:t>Panuveitis</a:t>
            </a:r>
            <a:r>
              <a:rPr lang="en-GB" sz="2800" b="1" dirty="0" smtClean="0"/>
              <a:t>, </a:t>
            </a:r>
            <a:r>
              <a:rPr lang="en-GB" sz="2800" b="1" dirty="0" err="1" smtClean="0"/>
              <a:t>periostitis</a:t>
            </a:r>
            <a:r>
              <a:rPr lang="en-GB" sz="2800" b="1" dirty="0" smtClean="0"/>
              <a:t>, joint effusions, </a:t>
            </a:r>
            <a:r>
              <a:rPr lang="en-GB" sz="2800" b="1" dirty="0" err="1" smtClean="0"/>
              <a:t>glomerulonephritis</a:t>
            </a:r>
            <a:r>
              <a:rPr lang="en-GB" sz="2800" b="1" dirty="0" smtClean="0"/>
              <a:t>, hepatitis, gastritis and </a:t>
            </a:r>
            <a:r>
              <a:rPr lang="en-GB" sz="2800" b="1" dirty="0" err="1" smtClean="0"/>
              <a:t>myocarditis</a:t>
            </a:r>
            <a:r>
              <a:rPr lang="en-GB" sz="2800" b="1" dirty="0" smtClean="0"/>
              <a:t>.</a:t>
            </a:r>
            <a:endParaRPr lang="en-GB" b="1" dirty="0" smtClean="0"/>
          </a:p>
        </p:txBody>
      </p:sp>
    </p:spTree>
    <p:extLst>
      <p:ext uri="{BB962C8B-B14F-4D97-AF65-F5344CB8AC3E}">
        <p14:creationId xmlns:p14="http://schemas.microsoft.com/office/powerpoint/2010/main" val="20718796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5837A6-B98F-4E42-A2EE-4F522430D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b="1" u="sng" dirty="0" smtClean="0"/>
              <a:t>SECONDARY SYPHILIS</a:t>
            </a:r>
            <a:endParaRPr lang="en-GB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00F89C3-5CCE-4F2D-9246-0ECCC6F8B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1635" y="1417800"/>
            <a:ext cx="10363200" cy="4572000"/>
          </a:xfrm>
        </p:spPr>
        <p:txBody>
          <a:bodyPr/>
          <a:lstStyle/>
          <a:p>
            <a:pPr>
              <a:buNone/>
            </a:pPr>
            <a:endParaRPr lang="en-GB" i="1" dirty="0"/>
          </a:p>
          <a:p>
            <a:endParaRPr lang="en-GB" i="1" dirty="0"/>
          </a:p>
          <a:p>
            <a:pPr lvl="1"/>
            <a:r>
              <a:rPr lang="en-GB" b="1" dirty="0"/>
              <a:t>The lesions of secondary syphilis resolve spontaneously in a variable time period and most patients enter the latency stage within the first year of infection.</a:t>
            </a:r>
          </a:p>
          <a:p>
            <a:pPr lvl="1"/>
            <a:endParaRPr lang="en-GB" b="1" dirty="0"/>
          </a:p>
          <a:p>
            <a:pPr lvl="1"/>
            <a:r>
              <a:rPr lang="en-GB" b="1" dirty="0"/>
              <a:t>In some, especially the immunocompromised, there is recurrence of primary or secondary lesions, especially with mucosal and anogenital manifestations.</a:t>
            </a:r>
          </a:p>
        </p:txBody>
      </p:sp>
    </p:spTree>
    <p:extLst>
      <p:ext uri="{BB962C8B-B14F-4D97-AF65-F5344CB8AC3E}">
        <p14:creationId xmlns:p14="http://schemas.microsoft.com/office/powerpoint/2010/main" val="38355475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32186"/>
          </a:xfrm>
        </p:spPr>
        <p:txBody>
          <a:bodyPr>
            <a:normAutofit fontScale="90000"/>
          </a:bodyPr>
          <a:lstStyle/>
          <a:p>
            <a:pPr algn="l"/>
            <a:r>
              <a:rPr lang="en-US" u="sng" dirty="0" smtClean="0"/>
              <a:t>D/Ds OF SECONDARY SYPHILIS</a:t>
            </a:r>
            <a:endParaRPr lang="en-US" u="sng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09599" y="1143000"/>
          <a:ext cx="11264153" cy="5192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u="sng" dirty="0" smtClean="0"/>
              <a:t>LATENT SYPHILIS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28355"/>
            <a:ext cx="8596668" cy="4513008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en-US" b="1" dirty="0" smtClean="0"/>
              <a:t>No clinical stigmata of active disease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/>
              <a:t>Positive serological tests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/>
              <a:t>Occur within 1 yr of infection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/>
              <a:t>Vertical transmission of infection may occur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/>
              <a:t>Sexual transmission is less likely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/>
              <a:t>Criteria  for </a:t>
            </a:r>
            <a:r>
              <a:rPr lang="en-US" b="1" dirty="0" err="1" smtClean="0"/>
              <a:t>dx</a:t>
            </a:r>
            <a:r>
              <a:rPr lang="en-US" b="1" dirty="0" smtClean="0"/>
              <a:t> of latent syphilis</a:t>
            </a:r>
          </a:p>
          <a:p>
            <a:pPr lvl="1">
              <a:buFont typeface="Wingdings" pitchFamily="2" charset="2"/>
              <a:buChar char="v"/>
            </a:pPr>
            <a:r>
              <a:rPr lang="en-US" b="1" dirty="0" smtClean="0"/>
              <a:t>Absence of  </a:t>
            </a:r>
            <a:r>
              <a:rPr lang="en-US" b="1" dirty="0" err="1" smtClean="0"/>
              <a:t>active,early,late</a:t>
            </a:r>
            <a:r>
              <a:rPr lang="en-US" b="1" dirty="0" smtClean="0"/>
              <a:t> or congenital syphilis</a:t>
            </a:r>
          </a:p>
          <a:p>
            <a:pPr lvl="1">
              <a:buFont typeface="Wingdings" pitchFamily="2" charset="2"/>
              <a:buChar char="v"/>
            </a:pPr>
            <a:r>
              <a:rPr lang="en-US" b="1" dirty="0" smtClean="0"/>
              <a:t>CSF must be normal</a:t>
            </a:r>
          </a:p>
          <a:p>
            <a:pPr lvl="1">
              <a:buFont typeface="Wingdings" pitchFamily="2" charset="2"/>
              <a:buChar char="v"/>
            </a:pPr>
            <a:r>
              <a:rPr lang="en-US" b="1" dirty="0" smtClean="0"/>
              <a:t>Chest  X-ray must also be normal</a:t>
            </a:r>
          </a:p>
          <a:p>
            <a:pPr lvl="1">
              <a:buFont typeface="Wingdings" pitchFamily="2" charset="2"/>
              <a:buChar char="v"/>
            </a:pPr>
            <a:r>
              <a:rPr lang="en-US" b="1" dirty="0" smtClean="0"/>
              <a:t>Positive(reactive) serological  tests  for syphilis  must  be confirmed by examination  of  second specimen.    </a:t>
            </a:r>
            <a:endParaRPr lang="en-US" b="1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u="sng" dirty="0" smtClean="0"/>
              <a:t>TERTIARY SYPHILIS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02229"/>
            <a:ext cx="9582772" cy="453913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b="1" dirty="0" smtClean="0"/>
              <a:t>1/3 pts with untreated syphilis enter this stage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 smtClean="0"/>
              <a:t>After  a period of latency of up to 20yrs, manifestations of late syphilis occur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 smtClean="0"/>
              <a:t>Rare nowadays(happenstance antibiotic therapy)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 smtClean="0"/>
              <a:t>Skin, bones, cardiovascular and neurological involvement</a:t>
            </a:r>
            <a:endParaRPr lang="en-US" sz="2400" b="1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124CB2-452F-4B44-A035-634039F1B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338" y="0"/>
            <a:ext cx="12192000" cy="986977"/>
          </a:xfrm>
        </p:spPr>
        <p:txBody>
          <a:bodyPr anchor="ctr"/>
          <a:lstStyle/>
          <a:p>
            <a:pPr algn="l"/>
            <a:r>
              <a:rPr lang="en-US" b="1" u="sng" dirty="0" smtClean="0"/>
              <a:t>NODULAR SYPHILIDE</a:t>
            </a:r>
            <a:endParaRPr lang="en-US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1039135-A8FF-4164-8735-A201FA735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10" y="1102659"/>
            <a:ext cx="12178190" cy="5687244"/>
          </a:xfrm>
        </p:spPr>
        <p:txBody>
          <a:bodyPr>
            <a:normAutofit/>
          </a:bodyPr>
          <a:lstStyle/>
          <a:p>
            <a:pPr marL="342900" lvl="1" indent="-342900">
              <a:buNone/>
            </a:pPr>
            <a:endParaRPr lang="en-US" sz="2800" b="1" u="sng" dirty="0" smtClean="0"/>
          </a:p>
          <a:p>
            <a:pPr lvl="2">
              <a:buFont typeface="Wingdings" pitchFamily="2" charset="2"/>
              <a:buChar char="Ø"/>
            </a:pPr>
            <a:r>
              <a:rPr lang="en-US" sz="2800" b="1" dirty="0" err="1" smtClean="0">
                <a:solidFill>
                  <a:schemeClr val="tx1"/>
                </a:solidFill>
              </a:rPr>
              <a:t>Protruding,firm</a:t>
            </a:r>
            <a:r>
              <a:rPr lang="en-US" sz="2800" b="1" dirty="0" smtClean="0">
                <a:solidFill>
                  <a:schemeClr val="tx1"/>
                </a:solidFill>
              </a:rPr>
              <a:t>  coppery red nodules </a:t>
            </a:r>
          </a:p>
          <a:p>
            <a:pPr lvl="2">
              <a:buFont typeface="Wingdings" pitchFamily="2" charset="2"/>
              <a:buChar char="Ø"/>
            </a:pPr>
            <a:r>
              <a:rPr lang="en-US" sz="2800" b="1" dirty="0" smtClean="0">
                <a:solidFill>
                  <a:schemeClr val="tx1"/>
                </a:solidFill>
              </a:rPr>
              <a:t>Larger than 0.5cm</a:t>
            </a:r>
          </a:p>
          <a:p>
            <a:pPr lvl="2">
              <a:buFont typeface="Wingdings" pitchFamily="2" charset="2"/>
              <a:buChar char="Ø"/>
            </a:pPr>
            <a:r>
              <a:rPr lang="en-US" sz="2800" b="1" dirty="0" smtClean="0">
                <a:solidFill>
                  <a:schemeClr val="tx1"/>
                </a:solidFill>
              </a:rPr>
              <a:t>Nodules appear in groups with tendency to </a:t>
            </a:r>
            <a:r>
              <a:rPr lang="en-US" sz="2800" b="1" dirty="0" err="1" smtClean="0">
                <a:solidFill>
                  <a:schemeClr val="tx1"/>
                </a:solidFill>
              </a:rPr>
              <a:t>circinate</a:t>
            </a:r>
            <a:r>
              <a:rPr lang="en-US" sz="2800" b="1" dirty="0" smtClean="0">
                <a:solidFill>
                  <a:schemeClr val="tx1"/>
                </a:solidFill>
              </a:rPr>
              <a:t> arrangement</a:t>
            </a:r>
          </a:p>
          <a:p>
            <a:pPr lvl="2">
              <a:buFont typeface="Wingdings" pitchFamily="2" charset="2"/>
              <a:buChar char="Ø"/>
            </a:pPr>
            <a:r>
              <a:rPr lang="en-US" sz="2800" b="1" dirty="0" smtClean="0">
                <a:solidFill>
                  <a:schemeClr val="tx1"/>
                </a:solidFill>
              </a:rPr>
              <a:t>Healing central – extends peripheral</a:t>
            </a:r>
          </a:p>
          <a:p>
            <a:pPr lvl="2">
              <a:buFont typeface="Wingdings" pitchFamily="2" charset="2"/>
              <a:buChar char="Ø"/>
            </a:pPr>
            <a:r>
              <a:rPr lang="en-US" sz="2800" b="1" dirty="0" err="1" smtClean="0">
                <a:solidFill>
                  <a:schemeClr val="tx1"/>
                </a:solidFill>
              </a:rPr>
              <a:t>Serpiginous</a:t>
            </a:r>
            <a:r>
              <a:rPr lang="en-US" sz="2800" b="1" dirty="0" smtClean="0">
                <a:solidFill>
                  <a:schemeClr val="tx1"/>
                </a:solidFill>
              </a:rPr>
              <a:t> – </a:t>
            </a:r>
            <a:r>
              <a:rPr lang="en-US" sz="2800" b="1" dirty="0" err="1" smtClean="0">
                <a:solidFill>
                  <a:schemeClr val="tx1"/>
                </a:solidFill>
              </a:rPr>
              <a:t>noduloulcerative</a:t>
            </a:r>
            <a:r>
              <a:rPr lang="en-US" sz="2800" b="1" dirty="0" smtClean="0">
                <a:solidFill>
                  <a:schemeClr val="tx1"/>
                </a:solidFill>
              </a:rPr>
              <a:t> lesion </a:t>
            </a:r>
            <a:r>
              <a:rPr lang="en-US" sz="2800" b="1" dirty="0" err="1" smtClean="0">
                <a:solidFill>
                  <a:schemeClr val="tx1"/>
                </a:solidFill>
              </a:rPr>
              <a:t>coverd</a:t>
            </a:r>
            <a:r>
              <a:rPr lang="en-US" sz="2800" b="1" dirty="0" smtClean="0">
                <a:solidFill>
                  <a:schemeClr val="tx1"/>
                </a:solidFill>
              </a:rPr>
              <a:t> by crusts</a:t>
            </a:r>
          </a:p>
          <a:p>
            <a:pPr lvl="2">
              <a:buFont typeface="Wingdings" pitchFamily="2" charset="2"/>
              <a:buChar char="Ø"/>
            </a:pPr>
            <a:r>
              <a:rPr lang="en-US" sz="2800" b="1" dirty="0" smtClean="0">
                <a:solidFill>
                  <a:schemeClr val="tx1"/>
                </a:solidFill>
              </a:rPr>
              <a:t>Extensor surfaces of arms, back, face</a:t>
            </a:r>
          </a:p>
          <a:p>
            <a:pPr lvl="2">
              <a:buFont typeface="Wingdings" pitchFamily="2" charset="2"/>
              <a:buChar char="Ø"/>
            </a:pPr>
            <a:r>
              <a:rPr lang="en-US" sz="2800" b="1" dirty="0" smtClean="0">
                <a:solidFill>
                  <a:schemeClr val="tx1"/>
                </a:solidFill>
              </a:rPr>
              <a:t>Symptomless</a:t>
            </a:r>
          </a:p>
          <a:p>
            <a:pPr lvl="2">
              <a:buFont typeface="Wingdings" pitchFamily="2" charset="2"/>
              <a:buChar char="Ø"/>
            </a:pPr>
            <a:r>
              <a:rPr lang="en-US" sz="2800" b="1" dirty="0" smtClean="0">
                <a:solidFill>
                  <a:schemeClr val="tx1"/>
                </a:solidFill>
              </a:rPr>
              <a:t>Heals with finely wrinkled central scarring(cigarette paper)</a:t>
            </a:r>
          </a:p>
          <a:p>
            <a:pPr>
              <a:buNone/>
            </a:pPr>
            <a:endParaRPr lang="en-US" sz="3200" b="1" u="sng" dirty="0">
              <a:solidFill>
                <a:schemeClr val="tx1"/>
              </a:solidFill>
            </a:endParaRPr>
          </a:p>
          <a:p>
            <a:pPr marL="914400" lvl="2" indent="0">
              <a:buNone/>
            </a:pPr>
            <a:endParaRPr lang="en-US" sz="2800" b="1" u="sng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FA7BA71-4B76-441A-A168-0CEB92136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B616A9E5-D522-4D63-9097-7771AC50FB75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6796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u="sng" dirty="0" smtClean="0"/>
              <a:t>GUMMATA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476103"/>
            <a:ext cx="9999631" cy="4565259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b="1" dirty="0" smtClean="0"/>
              <a:t>Characteristic lesions of late syphilis appear 3-10 yrs after infection and consist of </a:t>
            </a:r>
            <a:r>
              <a:rPr lang="en-US" sz="2400" b="1" dirty="0" err="1" smtClean="0"/>
              <a:t>granulomas</a:t>
            </a:r>
            <a:r>
              <a:rPr lang="en-US" sz="2400" b="1" dirty="0" smtClean="0"/>
              <a:t> or </a:t>
            </a:r>
            <a:r>
              <a:rPr lang="en-US" sz="2400" b="1" dirty="0" err="1" smtClean="0"/>
              <a:t>gummata</a:t>
            </a:r>
            <a:endParaRPr lang="en-US" sz="2400" b="1" dirty="0" smtClean="0"/>
          </a:p>
          <a:p>
            <a:pPr>
              <a:buFont typeface="Wingdings" pitchFamily="2" charset="2"/>
              <a:buChar char="Ø"/>
            </a:pPr>
            <a:r>
              <a:rPr lang="en-US" sz="2400" b="1" dirty="0" smtClean="0"/>
              <a:t>Painless and size varies from 2-10 cm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 smtClean="0"/>
              <a:t>Commonly affects  </a:t>
            </a:r>
            <a:r>
              <a:rPr lang="en-US" sz="2400" b="1" dirty="0" err="1" smtClean="0"/>
              <a:t>Scalp,face,sternoclavicular</a:t>
            </a:r>
            <a:r>
              <a:rPr lang="en-US" sz="2400" b="1" dirty="0" smtClean="0"/>
              <a:t> areas of chest and lateral calf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 smtClean="0"/>
              <a:t>Mostly originate in subcutaneous tissues and appear as </a:t>
            </a:r>
            <a:r>
              <a:rPr lang="en-US" sz="2400" b="1" dirty="0" err="1" smtClean="0"/>
              <a:t>cutaneous</a:t>
            </a:r>
            <a:r>
              <a:rPr lang="en-US" sz="2400" b="1" dirty="0" smtClean="0"/>
              <a:t> plaques or nodules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 smtClean="0"/>
              <a:t>Tendency for central necrosis and ulceration and for peripheral healing with tissue-paper scarring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 smtClean="0"/>
              <a:t>Can affect bone and muscles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 smtClean="0"/>
              <a:t>Central necrotic tissue may turn into a </a:t>
            </a:r>
            <a:r>
              <a:rPr lang="en-US" sz="2400" b="1" dirty="0" err="1" smtClean="0"/>
              <a:t>slimy,stringy</a:t>
            </a:r>
            <a:r>
              <a:rPr lang="en-US" sz="2400" b="1" dirty="0" smtClean="0"/>
              <a:t> mass(</a:t>
            </a:r>
            <a:r>
              <a:rPr lang="en-US" sz="2400" b="1" dirty="0" err="1" smtClean="0"/>
              <a:t>gumma</a:t>
            </a:r>
            <a:r>
              <a:rPr lang="en-US" sz="2400" b="1" dirty="0" smtClean="0"/>
              <a:t>)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 smtClean="0"/>
              <a:t>A punched-out appearance is characteristic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u="sng" dirty="0" smtClean="0"/>
              <a:t>CARDIOVASCULAR SYPHILIS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53988"/>
            <a:ext cx="9865160" cy="438737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b="1" dirty="0" smtClean="0"/>
              <a:t>Typical lesion is  </a:t>
            </a:r>
            <a:r>
              <a:rPr lang="en-US" sz="2800" b="1" dirty="0" err="1" smtClean="0"/>
              <a:t>Aortitis</a:t>
            </a:r>
            <a:r>
              <a:rPr lang="en-US" sz="2800" b="1" dirty="0" smtClean="0"/>
              <a:t>  affecting ascending aorta</a:t>
            </a:r>
          </a:p>
          <a:p>
            <a:pPr>
              <a:buFont typeface="Wingdings" pitchFamily="2" charset="2"/>
              <a:buChar char="Ø"/>
            </a:pPr>
            <a:r>
              <a:rPr lang="en-US" sz="2800" b="1" dirty="0" smtClean="0"/>
              <a:t>10-30 yrs after infection</a:t>
            </a:r>
          </a:p>
          <a:p>
            <a:pPr>
              <a:buFont typeface="Wingdings" pitchFamily="2" charset="2"/>
              <a:buChar char="Ø"/>
            </a:pPr>
            <a:r>
              <a:rPr lang="en-US" sz="2800" b="1" dirty="0" smtClean="0"/>
              <a:t>May be asymptomatic  and detected as dilatation of ascending aorta on CXR</a:t>
            </a:r>
          </a:p>
          <a:p>
            <a:pPr>
              <a:buFont typeface="Wingdings" pitchFamily="2" charset="2"/>
              <a:buChar char="Ø"/>
            </a:pPr>
            <a:r>
              <a:rPr lang="en-US" sz="2800" b="1" dirty="0" smtClean="0"/>
              <a:t>Aortic valve incompetence, left ventricular failure or aneurysm formation</a:t>
            </a:r>
            <a:endParaRPr lang="en-US" sz="2800" b="1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u="sng" dirty="0" smtClean="0"/>
              <a:t>NEURO SYPHILIS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384663"/>
            <a:ext cx="8596668" cy="4656699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800" b="1" dirty="0" smtClean="0"/>
              <a:t>Asymptomatic  </a:t>
            </a:r>
            <a:r>
              <a:rPr lang="en-US" sz="2800" b="1" dirty="0" err="1" smtClean="0"/>
              <a:t>neurosyphilis</a:t>
            </a:r>
            <a:endParaRPr lang="en-US" sz="2800" b="1" dirty="0" smtClean="0"/>
          </a:p>
          <a:p>
            <a:pPr>
              <a:buFont typeface="Wingdings" pitchFamily="2" charset="2"/>
              <a:buChar char="Ø"/>
            </a:pPr>
            <a:r>
              <a:rPr lang="en-US" sz="2800" b="1" dirty="0" err="1" smtClean="0"/>
              <a:t>Meningeal</a:t>
            </a:r>
            <a:r>
              <a:rPr lang="en-US" sz="2800" b="1" dirty="0" smtClean="0"/>
              <a:t>  </a:t>
            </a:r>
            <a:r>
              <a:rPr lang="en-US" sz="2800" b="1" dirty="0" err="1" smtClean="0"/>
              <a:t>neurosyphilis</a:t>
            </a:r>
            <a:endParaRPr lang="en-US" sz="2800" b="1" dirty="0" smtClean="0"/>
          </a:p>
          <a:p>
            <a:pPr>
              <a:buFont typeface="Wingdings" pitchFamily="2" charset="2"/>
              <a:buChar char="Ø"/>
            </a:pPr>
            <a:r>
              <a:rPr lang="en-US" sz="2800" b="1" dirty="0" err="1" smtClean="0"/>
              <a:t>Meningovascular</a:t>
            </a:r>
            <a:r>
              <a:rPr lang="en-US" sz="2800" b="1" dirty="0" smtClean="0"/>
              <a:t> syphilis</a:t>
            </a:r>
          </a:p>
          <a:p>
            <a:pPr>
              <a:buFont typeface="Wingdings" pitchFamily="2" charset="2"/>
              <a:buChar char="Ø"/>
            </a:pPr>
            <a:r>
              <a:rPr lang="en-US" sz="2800" b="1" dirty="0" err="1" smtClean="0"/>
              <a:t>Gummatous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neurosyphilis</a:t>
            </a:r>
            <a:endParaRPr lang="en-US" sz="2800" b="1" dirty="0" smtClean="0"/>
          </a:p>
          <a:p>
            <a:pPr>
              <a:buFont typeface="Wingdings" pitchFamily="2" charset="2"/>
              <a:buChar char="Ø"/>
            </a:pPr>
            <a:r>
              <a:rPr lang="en-US" sz="2800" b="1" dirty="0" err="1" smtClean="0"/>
              <a:t>Parenchymatous</a:t>
            </a:r>
            <a:r>
              <a:rPr lang="en-US" sz="2800" b="1" dirty="0" smtClean="0"/>
              <a:t>  syphilis or general paralysis of insane</a:t>
            </a:r>
          </a:p>
          <a:p>
            <a:pPr>
              <a:buFont typeface="Wingdings" pitchFamily="2" charset="2"/>
              <a:buChar char="Ø"/>
            </a:pPr>
            <a:r>
              <a:rPr lang="en-US" sz="2800" b="1" dirty="0" err="1" smtClean="0"/>
              <a:t>Tabetic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neurosyphilis</a:t>
            </a:r>
            <a:endParaRPr lang="en-US" sz="2800" b="1" dirty="0" smtClean="0"/>
          </a:p>
          <a:p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u="sng" dirty="0" smtClean="0"/>
              <a:t>D/Ds OF TERTIARY SYPHILIS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b="1" dirty="0" smtClean="0"/>
              <a:t>Lupus </a:t>
            </a:r>
            <a:r>
              <a:rPr lang="en-US" sz="2800" b="1" dirty="0" err="1" smtClean="0"/>
              <a:t>vulgaris</a:t>
            </a:r>
            <a:endParaRPr lang="en-US" sz="2800" b="1" dirty="0" smtClean="0"/>
          </a:p>
          <a:p>
            <a:pPr>
              <a:buFont typeface="Wingdings" pitchFamily="2" charset="2"/>
              <a:buChar char="Ø"/>
            </a:pPr>
            <a:r>
              <a:rPr lang="en-US" sz="2800" b="1" dirty="0" smtClean="0"/>
              <a:t>Lupus </a:t>
            </a:r>
            <a:r>
              <a:rPr lang="en-US" sz="2800" b="1" dirty="0" err="1" smtClean="0"/>
              <a:t>erythematosis</a:t>
            </a:r>
            <a:endParaRPr lang="en-US" sz="2800" b="1" dirty="0" smtClean="0"/>
          </a:p>
          <a:p>
            <a:pPr>
              <a:buFont typeface="Wingdings" pitchFamily="2" charset="2"/>
              <a:buChar char="Ø"/>
            </a:pPr>
            <a:r>
              <a:rPr lang="en-US" sz="2800" b="1" dirty="0" err="1" smtClean="0"/>
              <a:t>Leukaemic</a:t>
            </a:r>
            <a:r>
              <a:rPr lang="en-US" sz="2800" b="1" dirty="0" smtClean="0"/>
              <a:t> infiltrations</a:t>
            </a:r>
          </a:p>
          <a:p>
            <a:pPr>
              <a:buFont typeface="Wingdings" pitchFamily="2" charset="2"/>
              <a:buChar char="Ø"/>
            </a:pPr>
            <a:r>
              <a:rPr lang="en-US" sz="2800" b="1" dirty="0" err="1" smtClean="0"/>
              <a:t>Neoplasia</a:t>
            </a:r>
            <a:endParaRPr lang="en-US" sz="2800" b="1" dirty="0" smtClean="0"/>
          </a:p>
          <a:p>
            <a:pPr>
              <a:buFont typeface="Wingdings" pitchFamily="2" charset="2"/>
              <a:buChar char="Ø"/>
            </a:pPr>
            <a:r>
              <a:rPr lang="en-US" sz="2800" b="1" dirty="0" smtClean="0"/>
              <a:t>Chronic venous ulcer</a:t>
            </a:r>
          </a:p>
          <a:p>
            <a:pPr>
              <a:buFont typeface="Wingdings" pitchFamily="2" charset="2"/>
              <a:buChar char="Ø"/>
            </a:pPr>
            <a:r>
              <a:rPr lang="en-US" sz="2800" b="1" dirty="0" err="1" smtClean="0"/>
              <a:t>Bazin</a:t>
            </a:r>
            <a:r>
              <a:rPr lang="en-US" sz="2800" b="1" dirty="0" smtClean="0"/>
              <a:t> disease</a:t>
            </a:r>
            <a:endParaRPr lang="en-US" sz="2800" b="1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03FB7A9-86D3-4FF1-A67B-A52927411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7579" y="5541107"/>
            <a:ext cx="8596668" cy="45336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GB" b="1" dirty="0"/>
              <a:t>Immunofluorescent image of </a:t>
            </a:r>
            <a:r>
              <a:rPr lang="en-GB" b="1" i="1" dirty="0" smtClean="0"/>
              <a:t>Treponema </a:t>
            </a:r>
            <a:r>
              <a:rPr lang="en-GB" b="1" i="1" dirty="0"/>
              <a:t>pallidum</a:t>
            </a:r>
            <a:r>
              <a:rPr lang="en-GB" b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A9FF79F-92E8-4A71-859A-00E97748E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6001" y="733798"/>
            <a:ext cx="6219825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386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u="sng" dirty="0" smtClean="0"/>
              <a:t>INVESTIGATIONS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89167"/>
            <a:ext cx="8596668" cy="4552196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b="1" dirty="0" smtClean="0"/>
              <a:t>Dark field microscopy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/>
              <a:t>Molecular amplification tests</a:t>
            </a:r>
          </a:p>
          <a:p>
            <a:pPr lvl="1">
              <a:buFont typeface="Wingdings" pitchFamily="2" charset="2"/>
              <a:buChar char="v"/>
            </a:pPr>
            <a:r>
              <a:rPr lang="en-US" b="1" dirty="0" smtClean="0"/>
              <a:t>PCR</a:t>
            </a:r>
          </a:p>
          <a:p>
            <a:pPr lvl="1">
              <a:buFont typeface="Wingdings" pitchFamily="2" charset="2"/>
              <a:buChar char="v"/>
            </a:pPr>
            <a:r>
              <a:rPr lang="en-US" b="1" dirty="0" smtClean="0"/>
              <a:t>RNA Amplification     </a:t>
            </a:r>
          </a:p>
          <a:p>
            <a:endParaRPr lang="en-US" b="1" dirty="0" smtClean="0"/>
          </a:p>
          <a:p>
            <a:pPr>
              <a:buFont typeface="Wingdings" pitchFamily="2" charset="2"/>
              <a:buChar char="Ø"/>
            </a:pPr>
            <a:r>
              <a:rPr lang="en-US" b="1" dirty="0" smtClean="0"/>
              <a:t>Serological tests </a:t>
            </a:r>
          </a:p>
          <a:p>
            <a:pPr lvl="1">
              <a:buFont typeface="Wingdings" pitchFamily="2" charset="2"/>
              <a:buChar char="v"/>
            </a:pPr>
            <a:r>
              <a:rPr lang="en-US" b="1" dirty="0" err="1" smtClean="0"/>
              <a:t>Reaginic</a:t>
            </a:r>
            <a:r>
              <a:rPr lang="en-US" b="1" dirty="0" smtClean="0"/>
              <a:t>  or Standard non-</a:t>
            </a:r>
            <a:r>
              <a:rPr lang="en-US" b="1" dirty="0" err="1" smtClean="0"/>
              <a:t>treponemal</a:t>
            </a:r>
            <a:r>
              <a:rPr lang="en-US" b="1" dirty="0" smtClean="0"/>
              <a:t> tests</a:t>
            </a:r>
          </a:p>
          <a:p>
            <a:pPr lvl="1">
              <a:buFont typeface="Wingdings" pitchFamily="2" charset="2"/>
              <a:buChar char="v"/>
            </a:pPr>
            <a:r>
              <a:rPr lang="en-US" b="1" dirty="0" err="1" smtClean="0"/>
              <a:t>Specfic</a:t>
            </a:r>
            <a:r>
              <a:rPr lang="en-US" b="1" dirty="0" smtClean="0"/>
              <a:t> </a:t>
            </a:r>
            <a:r>
              <a:rPr lang="en-US" b="1" dirty="0" err="1" smtClean="0"/>
              <a:t>treponemal</a:t>
            </a:r>
            <a:r>
              <a:rPr lang="en-US" b="1" dirty="0" smtClean="0"/>
              <a:t> antigen tests</a:t>
            </a:r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       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u="sng" dirty="0" smtClean="0"/>
              <a:t>NON-TREPONEMAL TESTS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384663"/>
            <a:ext cx="9771031" cy="4656699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en-US" b="1" dirty="0" smtClean="0"/>
              <a:t>Quantitative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/>
              <a:t>Use to monitor treatment response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/>
              <a:t>Detect  </a:t>
            </a:r>
            <a:r>
              <a:rPr lang="en-US" b="1" dirty="0" err="1" smtClean="0"/>
              <a:t>IgM</a:t>
            </a:r>
            <a:r>
              <a:rPr lang="en-US" b="1" dirty="0" smtClean="0"/>
              <a:t> and </a:t>
            </a:r>
            <a:r>
              <a:rPr lang="en-US" b="1" dirty="0" err="1" smtClean="0"/>
              <a:t>IgG</a:t>
            </a:r>
            <a:r>
              <a:rPr lang="en-US" b="1" dirty="0" smtClean="0"/>
              <a:t> antibodies to </a:t>
            </a:r>
            <a:r>
              <a:rPr lang="en-US" b="1" dirty="0" err="1" smtClean="0"/>
              <a:t>lipoidal</a:t>
            </a:r>
            <a:r>
              <a:rPr lang="en-US" b="1" dirty="0" smtClean="0"/>
              <a:t> material released  from damaged host cells and to </a:t>
            </a:r>
            <a:r>
              <a:rPr lang="en-US" b="1" dirty="0" err="1" smtClean="0"/>
              <a:t>lipoidal</a:t>
            </a:r>
            <a:r>
              <a:rPr lang="en-US" b="1" dirty="0" smtClean="0"/>
              <a:t> like antigens of </a:t>
            </a:r>
            <a:r>
              <a:rPr lang="en-US" b="1" dirty="0" err="1" smtClean="0"/>
              <a:t>T.pallidum</a:t>
            </a:r>
            <a:r>
              <a:rPr lang="en-US" b="1" dirty="0" smtClean="0"/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b="1" dirty="0" err="1" smtClean="0"/>
              <a:t>Titres</a:t>
            </a:r>
            <a:r>
              <a:rPr lang="en-US" b="1" dirty="0" smtClean="0"/>
              <a:t> highest in secondary stage, and it may spontaneously become negative in late latent syphilis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/>
              <a:t>4 types</a:t>
            </a:r>
          </a:p>
          <a:p>
            <a:pPr lvl="1">
              <a:buFont typeface="Wingdings" pitchFamily="2" charset="2"/>
              <a:buChar char="v"/>
            </a:pPr>
            <a:r>
              <a:rPr lang="en-US" b="1" dirty="0" smtClean="0"/>
              <a:t>VDRL</a:t>
            </a:r>
          </a:p>
          <a:p>
            <a:pPr lvl="1">
              <a:buFont typeface="Wingdings" pitchFamily="2" charset="2"/>
              <a:buChar char="v"/>
            </a:pPr>
            <a:r>
              <a:rPr lang="en-US" b="1" dirty="0" smtClean="0"/>
              <a:t>RPR</a:t>
            </a:r>
          </a:p>
          <a:p>
            <a:pPr lvl="1">
              <a:buFont typeface="Wingdings" pitchFamily="2" charset="2"/>
              <a:buChar char="v"/>
            </a:pPr>
            <a:r>
              <a:rPr lang="en-US" b="1" dirty="0" smtClean="0"/>
              <a:t>USR(unheated serum </a:t>
            </a:r>
            <a:r>
              <a:rPr lang="en-US" b="1" dirty="0" err="1" smtClean="0"/>
              <a:t>reagin</a:t>
            </a:r>
            <a:r>
              <a:rPr lang="en-US" b="1" dirty="0" smtClean="0"/>
              <a:t>)</a:t>
            </a:r>
          </a:p>
          <a:p>
            <a:pPr lvl="1">
              <a:buFont typeface="Wingdings" pitchFamily="2" charset="2"/>
              <a:buChar char="v"/>
            </a:pPr>
            <a:r>
              <a:rPr lang="en-US" b="1" dirty="0" smtClean="0"/>
              <a:t>Trust (</a:t>
            </a:r>
            <a:r>
              <a:rPr lang="en-US" b="1" dirty="0" err="1" smtClean="0"/>
              <a:t>toludine</a:t>
            </a:r>
            <a:r>
              <a:rPr lang="en-US" b="1" dirty="0" smtClean="0"/>
              <a:t> red unheated serum test)   </a:t>
            </a:r>
            <a:endParaRPr lang="en-US" b="1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u="sng" dirty="0" smtClean="0"/>
              <a:t>SPECIFIC TREPONEMAL TESTS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358537"/>
            <a:ext cx="8596668" cy="4950823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b="1" dirty="0" smtClean="0"/>
              <a:t>Qualitative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/>
              <a:t>Does not monitor response to treatment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/>
              <a:t>Positive lifelong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/>
              <a:t>Used to differentiate true positive from false positive in non-</a:t>
            </a:r>
            <a:r>
              <a:rPr lang="en-US" b="1" dirty="0" err="1" smtClean="0"/>
              <a:t>treponemal</a:t>
            </a:r>
            <a:r>
              <a:rPr lang="en-US" b="1" dirty="0" smtClean="0"/>
              <a:t> antibody tests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/>
              <a:t>Types </a:t>
            </a:r>
          </a:p>
          <a:p>
            <a:pPr lvl="2">
              <a:buFont typeface="Wingdings" pitchFamily="2" charset="2"/>
              <a:buChar char="v"/>
            </a:pPr>
            <a:r>
              <a:rPr lang="en-US" b="1" dirty="0" smtClean="0"/>
              <a:t>TPI(T. </a:t>
            </a:r>
            <a:r>
              <a:rPr lang="en-US" b="1" dirty="0" err="1" smtClean="0"/>
              <a:t>pallidum</a:t>
            </a:r>
            <a:r>
              <a:rPr lang="en-US" b="1" dirty="0" smtClean="0"/>
              <a:t> immobilization) test    </a:t>
            </a:r>
          </a:p>
          <a:p>
            <a:pPr lvl="2">
              <a:buFont typeface="Wingdings" pitchFamily="2" charset="2"/>
              <a:buChar char="v"/>
            </a:pPr>
            <a:r>
              <a:rPr lang="en-US" b="1" dirty="0" smtClean="0"/>
              <a:t>Fluorescent </a:t>
            </a:r>
            <a:r>
              <a:rPr lang="en-US" b="1" dirty="0" err="1" smtClean="0"/>
              <a:t>treponemal</a:t>
            </a:r>
            <a:r>
              <a:rPr lang="en-US" b="1" dirty="0" smtClean="0"/>
              <a:t> antibody absorption test</a:t>
            </a:r>
          </a:p>
          <a:p>
            <a:pPr lvl="2">
              <a:buFont typeface="Wingdings" pitchFamily="2" charset="2"/>
              <a:buChar char="v"/>
            </a:pPr>
            <a:r>
              <a:rPr lang="en-US" b="1" dirty="0" err="1" smtClean="0"/>
              <a:t>Treponema</a:t>
            </a:r>
            <a:r>
              <a:rPr lang="en-US" b="1" dirty="0" smtClean="0"/>
              <a:t>  </a:t>
            </a:r>
            <a:r>
              <a:rPr lang="en-US" b="1" dirty="0" err="1" smtClean="0"/>
              <a:t>pallidum</a:t>
            </a:r>
            <a:r>
              <a:rPr lang="en-US" b="1" dirty="0" smtClean="0"/>
              <a:t> </a:t>
            </a:r>
            <a:r>
              <a:rPr lang="en-US" b="1" dirty="0" err="1" smtClean="0"/>
              <a:t>haemagglutination</a:t>
            </a:r>
            <a:r>
              <a:rPr lang="en-US" b="1" dirty="0" smtClean="0"/>
              <a:t> test(TPHA)</a:t>
            </a:r>
          </a:p>
          <a:p>
            <a:pPr lvl="2">
              <a:buFont typeface="Wingdings" pitchFamily="2" charset="2"/>
              <a:buChar char="v"/>
            </a:pPr>
            <a:r>
              <a:rPr lang="en-US" b="1" dirty="0" err="1" smtClean="0"/>
              <a:t>Treponemal</a:t>
            </a:r>
            <a:r>
              <a:rPr lang="en-US" b="1" dirty="0" smtClean="0"/>
              <a:t>  enzyme  immunoassay(EIA)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376518"/>
            <a:ext cx="8596668" cy="1089211"/>
          </a:xfrm>
        </p:spPr>
        <p:txBody>
          <a:bodyPr/>
          <a:lstStyle/>
          <a:p>
            <a:r>
              <a:rPr lang="en-US" b="1" u="sng" dirty="0" smtClean="0"/>
              <a:t>FALSE POSITIVE REAGIN TESTS</a:t>
            </a:r>
            <a:endParaRPr lang="en-US" b="1" u="sng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77863" y="1653988"/>
          <a:ext cx="8788866" cy="4867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u="sng" dirty="0" smtClean="0"/>
              <a:t>TREATMENT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52282"/>
            <a:ext cx="10295466" cy="458908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 dirty="0" smtClean="0"/>
              <a:t>Treatment of choice is </a:t>
            </a:r>
            <a:r>
              <a:rPr lang="en-US" b="1" dirty="0" err="1" smtClean="0"/>
              <a:t>Benzathine</a:t>
            </a:r>
            <a:r>
              <a:rPr lang="en-US" b="1" dirty="0" smtClean="0"/>
              <a:t> penicillin G</a:t>
            </a:r>
          </a:p>
          <a:p>
            <a:pPr>
              <a:buFont typeface="Wingdings" pitchFamily="2" charset="2"/>
              <a:buChar char="Ø"/>
            </a:pPr>
            <a:r>
              <a:rPr lang="en-US" b="1" dirty="0" err="1" smtClean="0"/>
              <a:t>Benzathine</a:t>
            </a:r>
            <a:r>
              <a:rPr lang="en-US" b="1" dirty="0" smtClean="0"/>
              <a:t> penicillin G is use in all stages of syphilis except </a:t>
            </a:r>
            <a:r>
              <a:rPr lang="en-US" b="1" dirty="0" err="1" smtClean="0"/>
              <a:t>neurosyphilis</a:t>
            </a:r>
            <a:r>
              <a:rPr lang="en-US" b="1" dirty="0" smtClean="0"/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/>
              <a:t>Penetration of aqueous procaine penicillin and </a:t>
            </a:r>
            <a:r>
              <a:rPr lang="en-US" b="1" dirty="0" err="1" smtClean="0"/>
              <a:t>benzathine</a:t>
            </a:r>
            <a:r>
              <a:rPr lang="en-US" b="1" dirty="0" smtClean="0"/>
              <a:t> penicillin into CSF is poor so for </a:t>
            </a:r>
            <a:r>
              <a:rPr lang="en-US" b="1" dirty="0" err="1" smtClean="0"/>
              <a:t>neurosyphilis</a:t>
            </a:r>
            <a:r>
              <a:rPr lang="en-US" b="1" dirty="0" smtClean="0"/>
              <a:t> high dose of crystalline </a:t>
            </a:r>
            <a:r>
              <a:rPr lang="en-US" b="1" dirty="0" err="1" smtClean="0"/>
              <a:t>benzylpenicillin</a:t>
            </a:r>
            <a:r>
              <a:rPr lang="en-US" b="1" dirty="0" smtClean="0"/>
              <a:t> G plus </a:t>
            </a:r>
            <a:r>
              <a:rPr lang="en-US" b="1" dirty="0" err="1" smtClean="0"/>
              <a:t>Probenecid,should</a:t>
            </a:r>
            <a:r>
              <a:rPr lang="en-US" b="1" dirty="0" smtClean="0"/>
              <a:t> be considered.  </a:t>
            </a:r>
          </a:p>
          <a:p>
            <a:pPr>
              <a:buFont typeface="Wingdings" pitchFamily="2" charset="2"/>
              <a:buChar char="Ø"/>
            </a:pPr>
            <a:r>
              <a:rPr lang="en-US" b="1" dirty="0" err="1" smtClean="0"/>
              <a:t>Doxycycline,erythromycin</a:t>
            </a:r>
            <a:r>
              <a:rPr lang="en-US" b="1" dirty="0" smtClean="0"/>
              <a:t> and </a:t>
            </a:r>
            <a:r>
              <a:rPr lang="en-US" b="1" dirty="0" err="1" smtClean="0"/>
              <a:t>chloramphenicol</a:t>
            </a:r>
            <a:r>
              <a:rPr lang="en-US" b="1" dirty="0" smtClean="0"/>
              <a:t> are use in pts allergic to </a:t>
            </a:r>
            <a:r>
              <a:rPr lang="en-US" b="1" dirty="0" err="1" smtClean="0"/>
              <a:t>penicillins</a:t>
            </a:r>
            <a:r>
              <a:rPr lang="en-US" b="1" dirty="0" smtClean="0"/>
              <a:t>.        </a:t>
            </a:r>
            <a:endParaRPr lang="en-US" b="1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u="sng" dirty="0" smtClean="0"/>
              <a:t>TREATMENT RECOMMENDATIONS FOR EARLY SYPHILIS</a:t>
            </a:r>
            <a:endParaRPr lang="en-US" sz="32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788459"/>
            <a:ext cx="10080313" cy="4252903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b="1" dirty="0" smtClean="0"/>
              <a:t>First line</a:t>
            </a:r>
          </a:p>
          <a:p>
            <a:pPr lvl="1">
              <a:buFont typeface="+mj-lt"/>
              <a:buAutoNum type="arabicPeriod"/>
            </a:pPr>
            <a:r>
              <a:rPr lang="en-US" b="1" dirty="0" err="1" smtClean="0"/>
              <a:t>Benzathine</a:t>
            </a:r>
            <a:r>
              <a:rPr lang="en-US" b="1" dirty="0" smtClean="0"/>
              <a:t> penicillin G 2.4 MU I.M single dose or x2( day 1 and 8)</a:t>
            </a:r>
          </a:p>
          <a:p>
            <a:pPr lvl="1">
              <a:buFont typeface="+mj-lt"/>
              <a:buAutoNum type="arabicPeriod"/>
            </a:pPr>
            <a:r>
              <a:rPr lang="en-US" b="1" dirty="0" smtClean="0"/>
              <a:t>Procaine penicillin G 0.6 MU IM once daily for 10 days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/>
              <a:t>Second line</a:t>
            </a:r>
          </a:p>
          <a:p>
            <a:pPr lvl="1">
              <a:buFont typeface="+mj-lt"/>
              <a:buAutoNum type="arabicPeriod"/>
            </a:pPr>
            <a:r>
              <a:rPr lang="en-US" b="1" dirty="0" err="1" smtClean="0"/>
              <a:t>Doxycycline</a:t>
            </a:r>
            <a:r>
              <a:rPr lang="en-US" b="1" dirty="0" smtClean="0"/>
              <a:t> 100 mg twice daily orally for 14 days</a:t>
            </a:r>
          </a:p>
          <a:p>
            <a:pPr lvl="1">
              <a:buFont typeface="+mj-lt"/>
              <a:buAutoNum type="arabicPeriod"/>
            </a:pPr>
            <a:r>
              <a:rPr lang="en-US" b="1" dirty="0" smtClean="0"/>
              <a:t>Erythromycin 500mg four times daily orally for 14 days</a:t>
            </a:r>
          </a:p>
          <a:p>
            <a:pPr lvl="1">
              <a:buFont typeface="+mj-lt"/>
              <a:buAutoNum type="arabicPeriod"/>
            </a:pPr>
            <a:r>
              <a:rPr lang="en-US" b="1" dirty="0" err="1" smtClean="0"/>
              <a:t>Azithromycin</a:t>
            </a:r>
            <a:r>
              <a:rPr lang="en-US" b="1" dirty="0" smtClean="0"/>
              <a:t> 500mg daily orally for 10 days</a:t>
            </a:r>
          </a:p>
          <a:p>
            <a:pPr lvl="1">
              <a:buFont typeface="+mj-lt"/>
              <a:buAutoNum type="arabicPeriod"/>
            </a:pPr>
            <a:r>
              <a:rPr lang="en-US" b="1" dirty="0" err="1" smtClean="0"/>
              <a:t>Ceftriaxone</a:t>
            </a:r>
            <a:r>
              <a:rPr lang="en-US" b="1" dirty="0" smtClean="0"/>
              <a:t> 500 mg daily IM for 10 days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u="sng" dirty="0" smtClean="0"/>
              <a:t>TREATMENT RECOMMENDATIONS FOR LATE SYPHILIS</a:t>
            </a:r>
            <a:endParaRPr lang="en-US" sz="28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640541"/>
            <a:ext cx="9623113" cy="4400821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b="1" dirty="0" smtClean="0"/>
              <a:t>First line</a:t>
            </a:r>
          </a:p>
          <a:p>
            <a:pPr lvl="1">
              <a:buFont typeface="+mj-lt"/>
              <a:buAutoNum type="arabicPeriod"/>
            </a:pPr>
            <a:r>
              <a:rPr lang="en-US" sz="2800" b="1" dirty="0" err="1" smtClean="0"/>
              <a:t>Benzathine</a:t>
            </a:r>
            <a:r>
              <a:rPr lang="en-US" sz="2800" b="1" dirty="0" smtClean="0"/>
              <a:t> penicillin G 2.4 MU I.M weekly x3(day 1,8 and 15)</a:t>
            </a:r>
          </a:p>
          <a:p>
            <a:pPr lvl="1">
              <a:buFont typeface="+mj-lt"/>
              <a:buAutoNum type="arabicPeriod"/>
            </a:pPr>
            <a:r>
              <a:rPr lang="en-US" sz="2800" b="1" dirty="0" smtClean="0"/>
              <a:t>Procaine penicillin G 0.6 MU I.M  daily for 17 days</a:t>
            </a:r>
          </a:p>
          <a:p>
            <a:pPr>
              <a:buFont typeface="Wingdings" pitchFamily="2" charset="2"/>
              <a:buChar char="Ø"/>
            </a:pPr>
            <a:r>
              <a:rPr lang="en-US" sz="2800" b="1" dirty="0" smtClean="0"/>
              <a:t>Second line</a:t>
            </a:r>
          </a:p>
          <a:p>
            <a:pPr lvl="1">
              <a:buFont typeface="+mj-lt"/>
              <a:buAutoNum type="arabicPeriod"/>
            </a:pPr>
            <a:r>
              <a:rPr lang="en-US" sz="2800" b="1" dirty="0" err="1" smtClean="0"/>
              <a:t>Doxycycline</a:t>
            </a:r>
            <a:r>
              <a:rPr lang="en-US" sz="2800" b="1" dirty="0" smtClean="0"/>
              <a:t> 200mg twice daily orally for 28 days</a:t>
            </a:r>
          </a:p>
          <a:p>
            <a:pPr lvl="1">
              <a:buFont typeface="+mj-lt"/>
              <a:buAutoNum type="arabicPeriod"/>
            </a:pPr>
            <a:r>
              <a:rPr lang="en-US" sz="2800" b="1" dirty="0" smtClean="0"/>
              <a:t>Amoxicillin 2 g three times daily orally plus </a:t>
            </a:r>
            <a:r>
              <a:rPr lang="en-US" sz="2800" b="1" dirty="0" err="1" smtClean="0"/>
              <a:t>probenecid</a:t>
            </a:r>
            <a:r>
              <a:rPr lang="en-US" sz="2800" b="1" dirty="0" smtClean="0"/>
              <a:t> 500mg four times daily orally for 28 days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u="sng" dirty="0" smtClean="0"/>
              <a:t>TREATMENT RECOMMENDATIONS FOR NEUROSYPHILIS</a:t>
            </a:r>
            <a:endParaRPr lang="en-US" sz="32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815353"/>
            <a:ext cx="9811372" cy="4226009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b="1" dirty="0" smtClean="0"/>
              <a:t>FIRST LINE</a:t>
            </a:r>
          </a:p>
          <a:p>
            <a:pPr lvl="1">
              <a:buFont typeface="+mj-lt"/>
              <a:buAutoNum type="arabicPeriod"/>
            </a:pPr>
            <a:r>
              <a:rPr lang="en-US" b="1" dirty="0" smtClean="0"/>
              <a:t>Procaine penicillin 2g I.M daily plus </a:t>
            </a:r>
            <a:r>
              <a:rPr lang="en-US" b="1" dirty="0" err="1" smtClean="0"/>
              <a:t>Probenicid</a:t>
            </a:r>
            <a:r>
              <a:rPr lang="en-US" b="1" dirty="0" smtClean="0"/>
              <a:t> 500mg orally QID for 17 days</a:t>
            </a:r>
          </a:p>
          <a:p>
            <a:pPr lvl="1">
              <a:buFont typeface="+mj-lt"/>
              <a:buAutoNum type="arabicPeriod"/>
            </a:pPr>
            <a:r>
              <a:rPr lang="en-US" b="1" dirty="0" err="1" smtClean="0"/>
              <a:t>Benzylpenicillin</a:t>
            </a:r>
            <a:r>
              <a:rPr lang="en-US" b="1" dirty="0" smtClean="0"/>
              <a:t> 18-24 MU daily ,given as 3-4 MU I.V every 4h for 17 days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/>
              <a:t>SECOND LINE</a:t>
            </a:r>
          </a:p>
          <a:p>
            <a:pPr lvl="1">
              <a:buFont typeface="+mj-lt"/>
              <a:buAutoNum type="arabicPeriod"/>
            </a:pPr>
            <a:r>
              <a:rPr lang="en-US" b="1" dirty="0" err="1" smtClean="0"/>
              <a:t>Doxycycline</a:t>
            </a:r>
            <a:r>
              <a:rPr lang="en-US" b="1" dirty="0" smtClean="0"/>
              <a:t> 200mg orally twice daily for 28 days</a:t>
            </a:r>
          </a:p>
          <a:p>
            <a:pPr lvl="1">
              <a:buFont typeface="+mj-lt"/>
              <a:buAutoNum type="arabicPeriod"/>
            </a:pPr>
            <a:r>
              <a:rPr lang="en-US" b="1" dirty="0" smtClean="0"/>
              <a:t>Amoxicillin 2g orally three times daily plus </a:t>
            </a:r>
            <a:r>
              <a:rPr lang="en-US" b="1" dirty="0" err="1" smtClean="0"/>
              <a:t>probenicid</a:t>
            </a:r>
            <a:r>
              <a:rPr lang="en-US" b="1" dirty="0" smtClean="0"/>
              <a:t> 500mg orally 4 times daily for 28 days</a:t>
            </a:r>
            <a:endParaRPr lang="en-US" b="1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046171E-3ED3-4DAF-8B10-C2633B6D6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2170044"/>
            <a:ext cx="11330609" cy="25179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10800" dirty="0"/>
              <a:t>THANK</a:t>
            </a:r>
            <a:r>
              <a:rPr lang="en-GB" sz="10900" dirty="0"/>
              <a:t> YOU!</a:t>
            </a:r>
          </a:p>
        </p:txBody>
      </p:sp>
    </p:spTree>
    <p:extLst>
      <p:ext uri="{BB962C8B-B14F-4D97-AF65-F5344CB8AC3E}">
        <p14:creationId xmlns:p14="http://schemas.microsoft.com/office/powerpoint/2010/main" val="24117756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40ECD1C-1AF2-4234-9375-62B48D409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3088" y="5368660"/>
            <a:ext cx="8890736" cy="6609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b="1" i="1" dirty="0"/>
              <a:t>Treponema pallidum </a:t>
            </a:r>
            <a:r>
              <a:rPr lang="en-GB" b="1" dirty="0"/>
              <a:t>on dark ground microscopy.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8CFE127-3A59-4ED6-83FC-5A6527229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990" y="945765"/>
            <a:ext cx="6411056" cy="42575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28" y="945767"/>
            <a:ext cx="3847780" cy="425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4724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C11B5A-5DE1-4C67-95BC-F19425E9F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01127"/>
          </a:xfrm>
        </p:spPr>
        <p:txBody>
          <a:bodyPr/>
          <a:lstStyle/>
          <a:p>
            <a:r>
              <a:rPr lang="en-GB" b="1" dirty="0"/>
              <a:t>MICROBIOLOGY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A569E2A-E1FF-45F7-99D7-ACB709FFE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116106"/>
            <a:ext cx="9932396" cy="5430468"/>
          </a:xfrm>
        </p:spPr>
        <p:txBody>
          <a:bodyPr>
            <a:noAutofit/>
          </a:bodyPr>
          <a:lstStyle/>
          <a:p>
            <a:pPr lvl="1">
              <a:lnSpc>
                <a:spcPct val="110000"/>
              </a:lnSpc>
            </a:pPr>
            <a:r>
              <a:rPr lang="en-GB" b="1" dirty="0"/>
              <a:t>The organism is </a:t>
            </a:r>
            <a:r>
              <a:rPr lang="en-GB" b="1" dirty="0" err="1"/>
              <a:t>microaerophilic</a:t>
            </a:r>
            <a:r>
              <a:rPr lang="en-GB" b="1" dirty="0" smtClean="0"/>
              <a:t>, Gram negative bacilli.</a:t>
            </a:r>
            <a:endParaRPr lang="en-GB" b="1" dirty="0"/>
          </a:p>
          <a:p>
            <a:pPr marL="457200" lvl="1" indent="0">
              <a:lnSpc>
                <a:spcPct val="110000"/>
              </a:lnSpc>
              <a:buNone/>
            </a:pPr>
            <a:endParaRPr lang="en-GB" b="1" dirty="0"/>
          </a:p>
          <a:p>
            <a:pPr lvl="1">
              <a:lnSpc>
                <a:spcPct val="110000"/>
              </a:lnSpc>
            </a:pPr>
            <a:r>
              <a:rPr lang="en-GB" b="1" dirty="0"/>
              <a:t>It cannot be cultured on artificial media.</a:t>
            </a:r>
          </a:p>
          <a:p>
            <a:pPr lvl="1">
              <a:lnSpc>
                <a:spcPct val="110000"/>
              </a:lnSpc>
            </a:pPr>
            <a:endParaRPr lang="en-GB" b="1" dirty="0"/>
          </a:p>
          <a:p>
            <a:pPr lvl="1">
              <a:lnSpc>
                <a:spcPct val="110000"/>
              </a:lnSpc>
            </a:pPr>
            <a:r>
              <a:rPr lang="en-GB" b="1" dirty="0"/>
              <a:t>Grows slowly, at 33–35°C, with a doubling time of 30–36 h. </a:t>
            </a:r>
            <a:endParaRPr lang="en-GB" b="1" dirty="0" smtClean="0"/>
          </a:p>
          <a:p>
            <a:pPr lvl="1">
              <a:lnSpc>
                <a:spcPct val="110000"/>
              </a:lnSpc>
            </a:pPr>
            <a:r>
              <a:rPr lang="en-GB" b="1" dirty="0" smtClean="0"/>
              <a:t>The outer membrane lacks LPS and contain poorly immunogenic </a:t>
            </a:r>
            <a:r>
              <a:rPr lang="en-GB" b="1" dirty="0" err="1" smtClean="0"/>
              <a:t>transmembrane</a:t>
            </a:r>
            <a:r>
              <a:rPr lang="en-GB" b="1" dirty="0" smtClean="0"/>
              <a:t> proteins. </a:t>
            </a:r>
            <a:endParaRPr lang="en-GB" b="1" dirty="0"/>
          </a:p>
          <a:p>
            <a:pPr marL="400050" lvl="1" indent="0">
              <a:lnSpc>
                <a:spcPct val="110000"/>
              </a:lnSpc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23054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5C1B9C-1088-4E39-A332-2BE065A39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046" y="391869"/>
            <a:ext cx="10972800" cy="1070068"/>
          </a:xfrm>
        </p:spPr>
        <p:txBody>
          <a:bodyPr/>
          <a:lstStyle/>
          <a:p>
            <a:r>
              <a:rPr lang="en-GB" b="1" u="sng" dirty="0" smtClean="0"/>
              <a:t>HISTOPATHOLOGY</a:t>
            </a:r>
            <a:endParaRPr lang="en-GB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106E64-73A6-4567-84F5-3263C8A4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323" y="1815353"/>
            <a:ext cx="10972800" cy="4951207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GB" sz="2400" b="1" dirty="0" smtClean="0"/>
              <a:t>H/P  findings  in early and late syphilis are same</a:t>
            </a:r>
          </a:p>
          <a:p>
            <a:pPr>
              <a:buFont typeface="Wingdings" pitchFamily="2" charset="2"/>
              <a:buChar char="§"/>
            </a:pPr>
            <a:r>
              <a:rPr lang="en-GB" sz="2400" b="1" dirty="0" err="1" smtClean="0"/>
              <a:t>Perivascular</a:t>
            </a:r>
            <a:r>
              <a:rPr lang="en-GB" sz="2400" b="1" dirty="0" smtClean="0"/>
              <a:t> infiltrate of lymphocytes and plasma cells, accompanied by </a:t>
            </a:r>
            <a:r>
              <a:rPr lang="en-GB" sz="2400" b="1" dirty="0" err="1" smtClean="0"/>
              <a:t>intimal</a:t>
            </a:r>
            <a:r>
              <a:rPr lang="en-GB" sz="2400" b="1" dirty="0" smtClean="0"/>
              <a:t> proliferation of both arteries and veins (endarteritis </a:t>
            </a:r>
            <a:r>
              <a:rPr lang="en-GB" sz="2400" b="1" dirty="0" err="1" smtClean="0"/>
              <a:t>obliterans</a:t>
            </a:r>
            <a:r>
              <a:rPr lang="en-GB" sz="2400" b="1" dirty="0" smtClean="0"/>
              <a:t>)</a:t>
            </a:r>
          </a:p>
          <a:p>
            <a:pPr>
              <a:buFont typeface="Wingdings" pitchFamily="2" charset="2"/>
              <a:buChar char="§"/>
            </a:pPr>
            <a:r>
              <a:rPr lang="en-GB" sz="2400" b="1" dirty="0" smtClean="0"/>
              <a:t>Organisms  can be  seen  by </a:t>
            </a:r>
            <a:r>
              <a:rPr lang="en-GB" sz="2400" b="1" dirty="0" err="1" smtClean="0"/>
              <a:t>levaditi”s</a:t>
            </a:r>
            <a:r>
              <a:rPr lang="en-GB" sz="2400" b="1" dirty="0" smtClean="0"/>
              <a:t> silver stain, by the </a:t>
            </a:r>
            <a:r>
              <a:rPr lang="en-GB" sz="2400" b="1" dirty="0" err="1" smtClean="0"/>
              <a:t>flourescent</a:t>
            </a:r>
            <a:r>
              <a:rPr lang="en-GB" sz="2400" b="1" dirty="0" smtClean="0"/>
              <a:t> antibody technique.</a:t>
            </a:r>
          </a:p>
          <a:p>
            <a:pPr>
              <a:buFont typeface="Wingdings" pitchFamily="2" charset="2"/>
              <a:buChar char="§"/>
            </a:pPr>
            <a:r>
              <a:rPr lang="en-GB" sz="2400" b="1" dirty="0" smtClean="0"/>
              <a:t>Endothelial swelling in dermal blood vessels</a:t>
            </a:r>
          </a:p>
          <a:p>
            <a:pPr>
              <a:buFont typeface="Wingdings" pitchFamily="2" charset="2"/>
              <a:buChar char="§"/>
            </a:pPr>
            <a:r>
              <a:rPr lang="en-GB" sz="2400" b="1" dirty="0" err="1" smtClean="0"/>
              <a:t>Psoriasiform</a:t>
            </a:r>
            <a:r>
              <a:rPr lang="en-GB" sz="2400" b="1" dirty="0" smtClean="0"/>
              <a:t> hyperplasia  of the epidermis with </a:t>
            </a:r>
            <a:r>
              <a:rPr lang="en-GB" sz="2400" b="1" dirty="0" err="1" smtClean="0"/>
              <a:t>spongiosis</a:t>
            </a:r>
            <a:r>
              <a:rPr lang="en-GB" sz="2400" b="1" dirty="0" smtClean="0"/>
              <a:t> and multifocal interface change associated with lymphocytes and plasma cells.</a:t>
            </a:r>
            <a:endParaRPr lang="en-GB" sz="2400" b="1" dirty="0"/>
          </a:p>
          <a:p>
            <a:pPr marL="0" indent="0">
              <a:buNone/>
            </a:pPr>
            <a:endParaRPr lang="en-GB" b="1" u="sng" dirty="0"/>
          </a:p>
          <a:p>
            <a:pPr lvl="1">
              <a:buNone/>
            </a:pPr>
            <a:endParaRPr lang="en-GB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48008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1168CE-F187-4650-A538-6D35B58AD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2278" y="5728220"/>
            <a:ext cx="8799442" cy="5909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1600" b="1" dirty="0"/>
              <a:t>Secondary syphilis showing psoriasiform hyperplasia of the epidermis with spongiosis and interface change with abundant plasma cells.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DFF002E-F852-4CEC-A467-6AFCED1D0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028" y="245787"/>
            <a:ext cx="4502027" cy="528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392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9973</TotalTime>
  <Words>2043</Words>
  <Application>Microsoft Office PowerPoint</Application>
  <PresentationFormat>Custom</PresentationFormat>
  <Paragraphs>336</Paragraphs>
  <Slides>58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Metro</vt:lpstr>
      <vt:lpstr>SYPHILIS</vt:lpstr>
      <vt:lpstr>DEFINITION </vt:lpstr>
      <vt:lpstr>MORPHOLOGY</vt:lpstr>
      <vt:lpstr>PowerPoint Presentation</vt:lpstr>
      <vt:lpstr>PowerPoint Presentation</vt:lpstr>
      <vt:lpstr>PowerPoint Presentation</vt:lpstr>
      <vt:lpstr>MICROBIOLOGY</vt:lpstr>
      <vt:lpstr>HISTOPATHOLOGY</vt:lpstr>
      <vt:lpstr>PowerPoint Presentation</vt:lpstr>
      <vt:lpstr>PowerPoint Presentation</vt:lpstr>
      <vt:lpstr>PowerPoint Presentation</vt:lpstr>
      <vt:lpstr>PowerPoint Presentation</vt:lpstr>
      <vt:lpstr>HISTOPATHOLOGY</vt:lpstr>
      <vt:lpstr>PowerPoint Presentation</vt:lpstr>
      <vt:lpstr>PowerPoint Presentation</vt:lpstr>
      <vt:lpstr>STAGES OF SYPHILIS</vt:lpstr>
      <vt:lpstr>PowerPoint Presentation</vt:lpstr>
      <vt:lpstr>PowerPoint Presentation</vt:lpstr>
      <vt:lpstr>VARIOUS MILESTONES</vt:lpstr>
      <vt:lpstr>SPREAD</vt:lpstr>
      <vt:lpstr>PRIMARY SYPHILIS</vt:lpstr>
      <vt:lpstr>PowerPoint Presentation</vt:lpstr>
      <vt:lpstr>PRIMARY SYPHILIS</vt:lpstr>
      <vt:lpstr>PowerPoint Presentation</vt:lpstr>
      <vt:lpstr>PowerPoint Presentation</vt:lpstr>
      <vt:lpstr>PowerPoint Presentation</vt:lpstr>
      <vt:lpstr>CLINICAL FEATURES </vt:lpstr>
      <vt:lpstr>PowerPoint Presentation</vt:lpstr>
      <vt:lpstr>SECONDARY SYPHILIS</vt:lpstr>
      <vt:lpstr>CLINICAL FEATURES OF SECONDARY SYPHILIS</vt:lpstr>
      <vt:lpstr>CLINICAL FEATURES</vt:lpstr>
      <vt:lpstr>PowerPoint Presentation</vt:lpstr>
      <vt:lpstr>CLINICAL FEATURES</vt:lpstr>
      <vt:lpstr> SECONDARY SYPHILIS</vt:lpstr>
      <vt:lpstr> SECONDARY SYPHILIS</vt:lpstr>
      <vt:lpstr>SECONDARY SYPHILIS</vt:lpstr>
      <vt:lpstr>CLINICAL FEATURES</vt:lpstr>
      <vt:lpstr>CLINICAL FEATURES</vt:lpstr>
      <vt:lpstr>CLINICAL FEATURES</vt:lpstr>
      <vt:lpstr>SECONDARY SYPHILIS</vt:lpstr>
      <vt:lpstr>SECONDARY SYPHILIS</vt:lpstr>
      <vt:lpstr>D/Ds OF SECONDARY SYPHILIS</vt:lpstr>
      <vt:lpstr>LATENT SYPHILIS</vt:lpstr>
      <vt:lpstr>TERTIARY SYPHILIS</vt:lpstr>
      <vt:lpstr>NODULAR SYPHILIDE</vt:lpstr>
      <vt:lpstr>GUMMATA</vt:lpstr>
      <vt:lpstr>CARDIOVASCULAR SYPHILIS</vt:lpstr>
      <vt:lpstr>NEURO SYPHILIS</vt:lpstr>
      <vt:lpstr>D/Ds OF TERTIARY SYPHILIS</vt:lpstr>
      <vt:lpstr>INVESTIGATIONS</vt:lpstr>
      <vt:lpstr>NON-TREPONEMAL TESTS</vt:lpstr>
      <vt:lpstr>SPECIFIC TREPONEMAL TESTS</vt:lpstr>
      <vt:lpstr>FALSE POSITIVE REAGIN TESTS</vt:lpstr>
      <vt:lpstr>TREATMENT</vt:lpstr>
      <vt:lpstr>TREATMENT RECOMMENDATIONS FOR EARLY SYPHILIS</vt:lpstr>
      <vt:lpstr>TREATMENT RECOMMENDATIONS FOR LATE SYPHILIS</vt:lpstr>
      <vt:lpstr>TREATMENT RECOMMENDATIONS FOR NEUROSYPHILIS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SYPHILIS</dc:title>
  <dc:creator>Maleeha Jawaid</dc:creator>
  <cp:lastModifiedBy>ASMA AYAZ</cp:lastModifiedBy>
  <cp:revision>215</cp:revision>
  <dcterms:created xsi:type="dcterms:W3CDTF">2019-01-30T05:40:44Z</dcterms:created>
  <dcterms:modified xsi:type="dcterms:W3CDTF">2021-07-12T18:53:23Z</dcterms:modified>
</cp:coreProperties>
</file>