
<file path=[Content_Types].xml><?xml version="1.0" encoding="utf-8"?>
<Types xmlns="http://schemas.openxmlformats.org/package/2006/content-types">
  <Default Extension="jfif" ContentType="image/jpeg"/>
  <Default Extension="png" ContentType="image/png"/>
  <Default Extension="jpeg" ContentType="image/jpeg"/>
  <Default Extension="webp" ContentType="image/webp"/>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sldIdLst>
    <p:sldId id="256" r:id="rId2"/>
    <p:sldId id="307" r:id="rId3"/>
    <p:sldId id="308" r:id="rId4"/>
    <p:sldId id="257" r:id="rId5"/>
    <p:sldId id="258" r:id="rId6"/>
    <p:sldId id="259" r:id="rId7"/>
    <p:sldId id="260" r:id="rId8"/>
    <p:sldId id="261" r:id="rId9"/>
    <p:sldId id="262" r:id="rId10"/>
    <p:sldId id="263" r:id="rId11"/>
    <p:sldId id="336" r:id="rId12"/>
    <p:sldId id="288" r:id="rId13"/>
    <p:sldId id="264" r:id="rId14"/>
    <p:sldId id="265" r:id="rId15"/>
    <p:sldId id="334" r:id="rId16"/>
    <p:sldId id="287" r:id="rId17"/>
    <p:sldId id="266" r:id="rId18"/>
    <p:sldId id="267" r:id="rId19"/>
    <p:sldId id="268" r:id="rId20"/>
    <p:sldId id="269" r:id="rId21"/>
    <p:sldId id="270" r:id="rId22"/>
    <p:sldId id="271" r:id="rId23"/>
    <p:sldId id="272" r:id="rId24"/>
    <p:sldId id="273" r:id="rId25"/>
    <p:sldId id="284" r:id="rId26"/>
    <p:sldId id="285" r:id="rId27"/>
    <p:sldId id="274" r:id="rId28"/>
    <p:sldId id="275" r:id="rId29"/>
    <p:sldId id="337" r:id="rId30"/>
    <p:sldId id="276" r:id="rId31"/>
    <p:sldId id="277" r:id="rId32"/>
    <p:sldId id="278" r:id="rId33"/>
    <p:sldId id="338" r:id="rId34"/>
    <p:sldId id="279" r:id="rId35"/>
    <p:sldId id="280" r:id="rId36"/>
    <p:sldId id="335" r:id="rId37"/>
    <p:sldId id="290" r:id="rId38"/>
    <p:sldId id="339" r:id="rId39"/>
    <p:sldId id="281" r:id="rId40"/>
    <p:sldId id="282" r:id="rId41"/>
    <p:sldId id="283" r:id="rId42"/>
    <p:sldId id="292" r:id="rId43"/>
    <p:sldId id="293" r:id="rId44"/>
    <p:sldId id="294" r:id="rId45"/>
    <p:sldId id="295" r:id="rId46"/>
    <p:sldId id="340" r:id="rId47"/>
    <p:sldId id="296" r:id="rId48"/>
    <p:sldId id="342" r:id="rId49"/>
    <p:sldId id="343" r:id="rId50"/>
    <p:sldId id="345" r:id="rId51"/>
    <p:sldId id="344" r:id="rId52"/>
    <p:sldId id="346" r:id="rId53"/>
    <p:sldId id="347" r:id="rId54"/>
    <p:sldId id="297" r:id="rId55"/>
    <p:sldId id="298" r:id="rId56"/>
    <p:sldId id="299" r:id="rId57"/>
    <p:sldId id="300" r:id="rId58"/>
    <p:sldId id="291" r:id="rId59"/>
    <p:sldId id="301" r:id="rId60"/>
    <p:sldId id="302" r:id="rId61"/>
    <p:sldId id="341" r:id="rId62"/>
    <p:sldId id="311" r:id="rId63"/>
    <p:sldId id="304" r:id="rId64"/>
    <p:sldId id="305" r:id="rId65"/>
    <p:sldId id="306" r:id="rId66"/>
    <p:sldId id="309" r:id="rId67"/>
    <p:sldId id="310" r:id="rId68"/>
    <p:sldId id="312" r:id="rId69"/>
    <p:sldId id="313" r:id="rId70"/>
    <p:sldId id="314" r:id="rId71"/>
    <p:sldId id="315" r:id="rId72"/>
    <p:sldId id="317" r:id="rId73"/>
    <p:sldId id="316" r:id="rId74"/>
    <p:sldId id="318" r:id="rId75"/>
    <p:sldId id="319" r:id="rId76"/>
    <p:sldId id="320" r:id="rId77"/>
    <p:sldId id="321" r:id="rId78"/>
    <p:sldId id="322" r:id="rId79"/>
    <p:sldId id="323" r:id="rId80"/>
    <p:sldId id="333" r:id="rId81"/>
    <p:sldId id="324" r:id="rId82"/>
    <p:sldId id="325" r:id="rId83"/>
    <p:sldId id="326" r:id="rId84"/>
    <p:sldId id="327" r:id="rId85"/>
    <p:sldId id="328" r:id="rId86"/>
    <p:sldId id="329" r:id="rId87"/>
    <p:sldId id="332" r:id="rId88"/>
    <p:sldId id="331" r:id="rId8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0" autoAdjust="0"/>
    <p:restoredTop sz="94660"/>
  </p:normalViewPr>
  <p:slideViewPr>
    <p:cSldViewPr snapToGrid="0">
      <p:cViewPr varScale="1">
        <p:scale>
          <a:sx n="70" d="100"/>
          <a:sy n="70" d="100"/>
        </p:scale>
        <p:origin x="39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3D86FA9D-97E5-4D3B-8CA5-0B07B5A66C93}" type="datetimeFigureOut">
              <a:rPr lang="en-US" smtClean="0"/>
              <a:t>1/11/2024</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651537BB-E90A-47BF-9B34-BA352A53A5D6}" type="slidenum">
              <a:rPr lang="en-US" smtClean="0"/>
              <a:t>‹#›</a:t>
            </a:fld>
            <a:endParaRPr lang="en-US"/>
          </a:p>
        </p:txBody>
      </p:sp>
    </p:spTree>
    <p:extLst>
      <p:ext uri="{BB962C8B-B14F-4D97-AF65-F5344CB8AC3E}">
        <p14:creationId xmlns:p14="http://schemas.microsoft.com/office/powerpoint/2010/main" val="2599224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86FA9D-97E5-4D3B-8CA5-0B07B5A66C93}"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51537BB-E90A-47BF-9B34-BA352A53A5D6}" type="slidenum">
              <a:rPr lang="en-US" smtClean="0"/>
              <a:t>‹#›</a:t>
            </a:fld>
            <a:endParaRPr lang="en-US"/>
          </a:p>
        </p:txBody>
      </p:sp>
    </p:spTree>
    <p:extLst>
      <p:ext uri="{BB962C8B-B14F-4D97-AF65-F5344CB8AC3E}">
        <p14:creationId xmlns:p14="http://schemas.microsoft.com/office/powerpoint/2010/main" val="2628768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86FA9D-97E5-4D3B-8CA5-0B07B5A66C93}"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51537BB-E90A-47BF-9B34-BA352A53A5D6}" type="slidenum">
              <a:rPr lang="en-US" smtClean="0"/>
              <a:t>‹#›</a:t>
            </a:fld>
            <a:endParaRPr lang="en-US"/>
          </a:p>
        </p:txBody>
      </p:sp>
    </p:spTree>
    <p:extLst>
      <p:ext uri="{BB962C8B-B14F-4D97-AF65-F5344CB8AC3E}">
        <p14:creationId xmlns:p14="http://schemas.microsoft.com/office/powerpoint/2010/main" val="2541819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86FA9D-97E5-4D3B-8CA5-0B07B5A66C93}"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51537BB-E90A-47BF-9B34-BA352A53A5D6}" type="slidenum">
              <a:rPr lang="en-US" smtClean="0"/>
              <a:t>‹#›</a:t>
            </a:fld>
            <a:endParaRPr lang="en-US"/>
          </a:p>
        </p:txBody>
      </p:sp>
    </p:spTree>
    <p:extLst>
      <p:ext uri="{BB962C8B-B14F-4D97-AF65-F5344CB8AC3E}">
        <p14:creationId xmlns:p14="http://schemas.microsoft.com/office/powerpoint/2010/main" val="1498547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86FA9D-97E5-4D3B-8CA5-0B07B5A66C93}"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51537BB-E90A-47BF-9B34-BA352A53A5D6}" type="slidenum">
              <a:rPr lang="en-US" smtClean="0"/>
              <a:t>‹#›</a:t>
            </a:fld>
            <a:endParaRPr lang="en-US"/>
          </a:p>
        </p:txBody>
      </p:sp>
    </p:spTree>
    <p:extLst>
      <p:ext uri="{BB962C8B-B14F-4D97-AF65-F5344CB8AC3E}">
        <p14:creationId xmlns:p14="http://schemas.microsoft.com/office/powerpoint/2010/main" val="41044865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D86FA9D-97E5-4D3B-8CA5-0B07B5A66C93}" type="datetimeFigureOut">
              <a:rPr lang="en-US" smtClean="0"/>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537BB-E90A-47BF-9B34-BA352A53A5D6}" type="slidenum">
              <a:rPr lang="en-US" smtClean="0"/>
              <a:t>‹#›</a:t>
            </a:fld>
            <a:endParaRPr lang="en-US"/>
          </a:p>
        </p:txBody>
      </p:sp>
    </p:spTree>
    <p:extLst>
      <p:ext uri="{BB962C8B-B14F-4D97-AF65-F5344CB8AC3E}">
        <p14:creationId xmlns:p14="http://schemas.microsoft.com/office/powerpoint/2010/main" val="881413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D86FA9D-97E5-4D3B-8CA5-0B07B5A66C93}" type="datetimeFigureOut">
              <a:rPr lang="en-US" smtClean="0"/>
              <a:t>1/11/2024</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651537BB-E90A-47BF-9B34-BA352A53A5D6}" type="slidenum">
              <a:rPr lang="en-US" smtClean="0"/>
              <a:t>‹#›</a:t>
            </a:fld>
            <a:endParaRPr lang="en-US"/>
          </a:p>
        </p:txBody>
      </p:sp>
    </p:spTree>
    <p:extLst>
      <p:ext uri="{BB962C8B-B14F-4D97-AF65-F5344CB8AC3E}">
        <p14:creationId xmlns:p14="http://schemas.microsoft.com/office/powerpoint/2010/main" val="99030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3D86FA9D-97E5-4D3B-8CA5-0B07B5A66C93}"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537BB-E90A-47BF-9B34-BA352A53A5D6}" type="slidenum">
              <a:rPr lang="en-US" smtClean="0"/>
              <a:t>‹#›</a:t>
            </a:fld>
            <a:endParaRPr lang="en-US"/>
          </a:p>
        </p:txBody>
      </p:sp>
    </p:spTree>
    <p:extLst>
      <p:ext uri="{BB962C8B-B14F-4D97-AF65-F5344CB8AC3E}">
        <p14:creationId xmlns:p14="http://schemas.microsoft.com/office/powerpoint/2010/main" val="4007678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3D86FA9D-97E5-4D3B-8CA5-0B07B5A66C93}"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51537BB-E90A-47BF-9B34-BA352A53A5D6}" type="slidenum">
              <a:rPr lang="en-US" smtClean="0"/>
              <a:t>‹#›</a:t>
            </a:fld>
            <a:endParaRPr lang="en-US"/>
          </a:p>
        </p:txBody>
      </p:sp>
    </p:spTree>
    <p:extLst>
      <p:ext uri="{BB962C8B-B14F-4D97-AF65-F5344CB8AC3E}">
        <p14:creationId xmlns:p14="http://schemas.microsoft.com/office/powerpoint/2010/main" val="769868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D86FA9D-97E5-4D3B-8CA5-0B07B5A66C93}"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537BB-E90A-47BF-9B34-BA352A53A5D6}" type="slidenum">
              <a:rPr lang="en-US" smtClean="0"/>
              <a:t>‹#›</a:t>
            </a:fld>
            <a:endParaRPr lang="en-US"/>
          </a:p>
        </p:txBody>
      </p:sp>
    </p:spTree>
    <p:extLst>
      <p:ext uri="{BB962C8B-B14F-4D97-AF65-F5344CB8AC3E}">
        <p14:creationId xmlns:p14="http://schemas.microsoft.com/office/powerpoint/2010/main" val="2904055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86FA9D-97E5-4D3B-8CA5-0B07B5A66C93}"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51537BB-E90A-47BF-9B34-BA352A53A5D6}" type="slidenum">
              <a:rPr lang="en-US" smtClean="0"/>
              <a:t>‹#›</a:t>
            </a:fld>
            <a:endParaRPr lang="en-US"/>
          </a:p>
        </p:txBody>
      </p:sp>
    </p:spTree>
    <p:extLst>
      <p:ext uri="{BB962C8B-B14F-4D97-AF65-F5344CB8AC3E}">
        <p14:creationId xmlns:p14="http://schemas.microsoft.com/office/powerpoint/2010/main" val="3018450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D86FA9D-97E5-4D3B-8CA5-0B07B5A66C93}"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537BB-E90A-47BF-9B34-BA352A53A5D6}" type="slidenum">
              <a:rPr lang="en-US" smtClean="0"/>
              <a:t>‹#›</a:t>
            </a:fld>
            <a:endParaRPr lang="en-US"/>
          </a:p>
        </p:txBody>
      </p:sp>
    </p:spTree>
    <p:extLst>
      <p:ext uri="{BB962C8B-B14F-4D97-AF65-F5344CB8AC3E}">
        <p14:creationId xmlns:p14="http://schemas.microsoft.com/office/powerpoint/2010/main" val="94544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D86FA9D-97E5-4D3B-8CA5-0B07B5A66C93}" type="datetimeFigureOut">
              <a:rPr lang="en-US" smtClean="0"/>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537BB-E90A-47BF-9B34-BA352A53A5D6}" type="slidenum">
              <a:rPr lang="en-US" smtClean="0"/>
              <a:t>‹#›</a:t>
            </a:fld>
            <a:endParaRPr lang="en-US"/>
          </a:p>
        </p:txBody>
      </p:sp>
    </p:spTree>
    <p:extLst>
      <p:ext uri="{BB962C8B-B14F-4D97-AF65-F5344CB8AC3E}">
        <p14:creationId xmlns:p14="http://schemas.microsoft.com/office/powerpoint/2010/main" val="3774556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D86FA9D-97E5-4D3B-8CA5-0B07B5A66C93}" type="datetimeFigureOut">
              <a:rPr lang="en-US" smtClean="0"/>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537BB-E90A-47BF-9B34-BA352A53A5D6}" type="slidenum">
              <a:rPr lang="en-US" smtClean="0"/>
              <a:t>‹#›</a:t>
            </a:fld>
            <a:endParaRPr lang="en-US"/>
          </a:p>
        </p:txBody>
      </p:sp>
    </p:spTree>
    <p:extLst>
      <p:ext uri="{BB962C8B-B14F-4D97-AF65-F5344CB8AC3E}">
        <p14:creationId xmlns:p14="http://schemas.microsoft.com/office/powerpoint/2010/main" val="3126532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86FA9D-97E5-4D3B-8CA5-0B07B5A66C93}" type="datetimeFigureOut">
              <a:rPr lang="en-US" smtClean="0"/>
              <a:t>1/11/2024</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651537BB-E90A-47BF-9B34-BA352A53A5D6}" type="slidenum">
              <a:rPr lang="en-US" smtClean="0"/>
              <a:t>‹#›</a:t>
            </a:fld>
            <a:endParaRPr lang="en-US"/>
          </a:p>
        </p:txBody>
      </p:sp>
    </p:spTree>
    <p:extLst>
      <p:ext uri="{BB962C8B-B14F-4D97-AF65-F5344CB8AC3E}">
        <p14:creationId xmlns:p14="http://schemas.microsoft.com/office/powerpoint/2010/main" val="413265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86FA9D-97E5-4D3B-8CA5-0B07B5A66C93}"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51537BB-E90A-47BF-9B34-BA352A53A5D6}" type="slidenum">
              <a:rPr lang="en-US" smtClean="0"/>
              <a:t>‹#›</a:t>
            </a:fld>
            <a:endParaRPr lang="en-US"/>
          </a:p>
        </p:txBody>
      </p:sp>
    </p:spTree>
    <p:extLst>
      <p:ext uri="{BB962C8B-B14F-4D97-AF65-F5344CB8AC3E}">
        <p14:creationId xmlns:p14="http://schemas.microsoft.com/office/powerpoint/2010/main" val="2936885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86FA9D-97E5-4D3B-8CA5-0B07B5A66C93}"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51537BB-E90A-47BF-9B34-BA352A53A5D6}" type="slidenum">
              <a:rPr lang="en-US" smtClean="0"/>
              <a:t>‹#›</a:t>
            </a:fld>
            <a:endParaRPr lang="en-US"/>
          </a:p>
        </p:txBody>
      </p:sp>
    </p:spTree>
    <p:extLst>
      <p:ext uri="{BB962C8B-B14F-4D97-AF65-F5344CB8AC3E}">
        <p14:creationId xmlns:p14="http://schemas.microsoft.com/office/powerpoint/2010/main" val="325660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3D86FA9D-97E5-4D3B-8CA5-0B07B5A66C93}" type="datetimeFigureOut">
              <a:rPr lang="en-US" smtClean="0"/>
              <a:t>1/11/2024</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651537BB-E90A-47BF-9B34-BA352A53A5D6}" type="slidenum">
              <a:rPr lang="en-US" smtClean="0"/>
              <a:t>‹#›</a:t>
            </a:fld>
            <a:endParaRPr lang="en-US"/>
          </a:p>
        </p:txBody>
      </p:sp>
    </p:spTree>
    <p:extLst>
      <p:ext uri="{BB962C8B-B14F-4D97-AF65-F5344CB8AC3E}">
        <p14:creationId xmlns:p14="http://schemas.microsoft.com/office/powerpoint/2010/main" val="204790618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f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f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f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1.webp"/><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C87FF6-A297-B245-B50A-53176DB43649}"/>
              </a:ext>
            </a:extLst>
          </p:cNvPr>
          <p:cNvSpPr>
            <a:spLocks noGrp="1"/>
          </p:cNvSpPr>
          <p:nvPr>
            <p:ph type="ctrTitle"/>
          </p:nvPr>
        </p:nvSpPr>
        <p:spPr/>
        <p:txBody>
          <a:bodyPr/>
          <a:lstStyle/>
          <a:p>
            <a:r>
              <a:rPr lang="en-US" dirty="0"/>
              <a:t>SQUAMOUS CELL CARCINOMA AND ITS PRECURSORS</a:t>
            </a:r>
          </a:p>
        </p:txBody>
      </p:sp>
      <p:sp>
        <p:nvSpPr>
          <p:cNvPr id="3" name="Subtitle 2">
            <a:extLst>
              <a:ext uri="{FF2B5EF4-FFF2-40B4-BE49-F238E27FC236}">
                <a16:creationId xmlns:a16="http://schemas.microsoft.com/office/drawing/2014/main" xmlns="" id="{56C57EB1-609E-E69A-E4AC-6F52C0AEE798}"/>
              </a:ext>
            </a:extLst>
          </p:cNvPr>
          <p:cNvSpPr>
            <a:spLocks noGrp="1"/>
          </p:cNvSpPr>
          <p:nvPr>
            <p:ph type="subTitle" idx="1"/>
          </p:nvPr>
        </p:nvSpPr>
        <p:spPr>
          <a:xfrm>
            <a:off x="1100015" y="4670246"/>
            <a:ext cx="7315200" cy="1235254"/>
          </a:xfrm>
        </p:spPr>
        <p:txBody>
          <a:bodyPr>
            <a:normAutofit/>
          </a:bodyPr>
          <a:lstStyle/>
          <a:p>
            <a:r>
              <a:rPr lang="en-US" dirty="0"/>
              <a:t>Dr. </a:t>
            </a:r>
            <a:r>
              <a:rPr lang="en-US" dirty="0" err="1" smtClean="0"/>
              <a:t>Rabia</a:t>
            </a:r>
            <a:r>
              <a:rPr lang="en-US" dirty="0" smtClean="0"/>
              <a:t> </a:t>
            </a:r>
            <a:r>
              <a:rPr lang="en-US" dirty="0" err="1" smtClean="0"/>
              <a:t>Nadeem</a:t>
            </a:r>
            <a:endParaRPr lang="en-US" dirty="0"/>
          </a:p>
          <a:p>
            <a:endParaRPr lang="en-US" dirty="0"/>
          </a:p>
          <a:p>
            <a:endParaRPr lang="en-US" dirty="0"/>
          </a:p>
        </p:txBody>
      </p:sp>
    </p:spTree>
    <p:extLst>
      <p:ext uri="{BB962C8B-B14F-4D97-AF65-F5344CB8AC3E}">
        <p14:creationId xmlns:p14="http://schemas.microsoft.com/office/powerpoint/2010/main" val="630909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096B89-C4B9-510F-1F4B-282930D315E7}"/>
              </a:ext>
            </a:extLst>
          </p:cNvPr>
          <p:cNvSpPr>
            <a:spLocks noGrp="1"/>
          </p:cNvSpPr>
          <p:nvPr>
            <p:ph type="title"/>
          </p:nvPr>
        </p:nvSpPr>
        <p:spPr/>
        <p:txBody>
          <a:bodyPr/>
          <a:lstStyle/>
          <a:p>
            <a:r>
              <a:rPr lang="en-US" dirty="0"/>
              <a:t>PATHOLOGY</a:t>
            </a:r>
          </a:p>
        </p:txBody>
      </p:sp>
      <p:sp>
        <p:nvSpPr>
          <p:cNvPr id="3" name="Content Placeholder 2">
            <a:extLst>
              <a:ext uri="{FF2B5EF4-FFF2-40B4-BE49-F238E27FC236}">
                <a16:creationId xmlns:a16="http://schemas.microsoft.com/office/drawing/2014/main" xmlns="" id="{948E1482-AB3D-1D16-FE66-2BDF08F8763D}"/>
              </a:ext>
            </a:extLst>
          </p:cNvPr>
          <p:cNvSpPr>
            <a:spLocks noGrp="1"/>
          </p:cNvSpPr>
          <p:nvPr>
            <p:ph idx="1"/>
          </p:nvPr>
        </p:nvSpPr>
        <p:spPr>
          <a:xfrm>
            <a:off x="677334" y="2160589"/>
            <a:ext cx="8596668" cy="4173536"/>
          </a:xfrm>
        </p:spPr>
        <p:txBody>
          <a:bodyPr>
            <a:normAutofit lnSpcReduction="10000"/>
          </a:bodyPr>
          <a:lstStyle/>
          <a:p>
            <a:r>
              <a:rPr lang="en-US" dirty="0"/>
              <a:t>Solar elastosis and disordered epidermal keratinocyte maturation with cytological atypia</a:t>
            </a:r>
          </a:p>
          <a:p>
            <a:r>
              <a:rPr lang="en-US" dirty="0"/>
              <a:t>Typical lesion shows hyperkeratosis, parakeratosis and hypogranulosis</a:t>
            </a:r>
          </a:p>
          <a:p>
            <a:r>
              <a:rPr lang="en-US" dirty="0" err="1"/>
              <a:t>Lesional</a:t>
            </a:r>
            <a:r>
              <a:rPr lang="en-US" dirty="0"/>
              <a:t> keratinocytes reveal loss of polarity, nuclear crowding, nuclear hyperchromatism, pleomorphism and nucleolar prominence</a:t>
            </a:r>
          </a:p>
          <a:p>
            <a:r>
              <a:rPr lang="en-US" dirty="0"/>
              <a:t>Epidermal mitotic activity is increased with occasional dyskeratotic cells</a:t>
            </a:r>
          </a:p>
          <a:p>
            <a:r>
              <a:rPr lang="en-US" dirty="0"/>
              <a:t>Acrosyringia uninvolved creating funnel shaped columns of orthokeratosis</a:t>
            </a:r>
          </a:p>
          <a:p>
            <a:r>
              <a:rPr lang="en-US" dirty="0"/>
              <a:t>Papillary vessels irregularly increased</a:t>
            </a:r>
          </a:p>
          <a:p>
            <a:r>
              <a:rPr lang="en-US" dirty="0"/>
              <a:t>Variably dense lymphoid infiltrate beneath the lesion</a:t>
            </a:r>
          </a:p>
          <a:p>
            <a:r>
              <a:rPr lang="en-US" dirty="0"/>
              <a:t>Plasma cells in lesions from scalp and lips (actinic cheilitis) and in ulcerated lesions</a:t>
            </a:r>
          </a:p>
        </p:txBody>
      </p:sp>
    </p:spTree>
    <p:extLst>
      <p:ext uri="{BB962C8B-B14F-4D97-AF65-F5344CB8AC3E}">
        <p14:creationId xmlns:p14="http://schemas.microsoft.com/office/powerpoint/2010/main" val="2172494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5F865520-CE8A-8DE8-D901-5DE2FF05B693}"/>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1031875"/>
            <a:ext cx="6545263" cy="4840288"/>
          </a:xfrm>
          <a:prstGeom prst="rect">
            <a:avLst/>
          </a:prstGeom>
        </p:spPr>
      </p:pic>
    </p:spTree>
    <p:extLst>
      <p:ext uri="{BB962C8B-B14F-4D97-AF65-F5344CB8AC3E}">
        <p14:creationId xmlns:p14="http://schemas.microsoft.com/office/powerpoint/2010/main" val="1777395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85B40F-BD64-DD82-412F-E2F6AE264659}"/>
              </a:ext>
            </a:extLst>
          </p:cNvPr>
          <p:cNvSpPr>
            <a:spLocks noGrp="1"/>
          </p:cNvSpPr>
          <p:nvPr>
            <p:ph type="title"/>
          </p:nvPr>
        </p:nvSpPr>
        <p:spPr/>
        <p:txBody>
          <a:bodyPr/>
          <a:lstStyle/>
          <a:p>
            <a:r>
              <a:rPr lang="en-US" dirty="0"/>
              <a:t>HISTOPATHOLOGY</a:t>
            </a:r>
          </a:p>
        </p:txBody>
      </p:sp>
      <p:pic>
        <p:nvPicPr>
          <p:cNvPr id="4" name="Content Placeholder 3">
            <a:extLst>
              <a:ext uri="{FF2B5EF4-FFF2-40B4-BE49-F238E27FC236}">
                <a16:creationId xmlns:a16="http://schemas.microsoft.com/office/drawing/2014/main" xmlns="" id="{F5ED102B-9573-5439-F828-D64C4BD6936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68059" y="1789113"/>
            <a:ext cx="5155112" cy="3881437"/>
          </a:xfrm>
          <a:prstGeom prst="rect">
            <a:avLst/>
          </a:prstGeom>
        </p:spPr>
      </p:pic>
    </p:spTree>
    <p:extLst>
      <p:ext uri="{BB962C8B-B14F-4D97-AF65-F5344CB8AC3E}">
        <p14:creationId xmlns:p14="http://schemas.microsoft.com/office/powerpoint/2010/main" val="3574243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4AE848-0CF7-2562-BB94-1F8C00CB2B1F}"/>
              </a:ext>
            </a:extLst>
          </p:cNvPr>
          <p:cNvSpPr>
            <a:spLocks noGrp="1"/>
          </p:cNvSpPr>
          <p:nvPr>
            <p:ph type="title"/>
          </p:nvPr>
        </p:nvSpPr>
        <p:spPr/>
        <p:txBody>
          <a:bodyPr/>
          <a:lstStyle/>
          <a:p>
            <a:r>
              <a:rPr lang="en-US" dirty="0"/>
              <a:t>HISTOLOGICAL VARIANTS</a:t>
            </a:r>
          </a:p>
        </p:txBody>
      </p:sp>
      <p:sp>
        <p:nvSpPr>
          <p:cNvPr id="3" name="Content Placeholder 2">
            <a:extLst>
              <a:ext uri="{FF2B5EF4-FFF2-40B4-BE49-F238E27FC236}">
                <a16:creationId xmlns:a16="http://schemas.microsoft.com/office/drawing/2014/main" xmlns="" id="{58472D2D-34B8-9116-618F-BECE9460F063}"/>
              </a:ext>
            </a:extLst>
          </p:cNvPr>
          <p:cNvSpPr>
            <a:spLocks noGrp="1"/>
          </p:cNvSpPr>
          <p:nvPr>
            <p:ph idx="1"/>
          </p:nvPr>
        </p:nvSpPr>
        <p:spPr/>
        <p:txBody>
          <a:bodyPr/>
          <a:lstStyle/>
          <a:p>
            <a:r>
              <a:rPr lang="en-US" dirty="0" smtClean="0"/>
              <a:t>Atrophic (face)</a:t>
            </a:r>
            <a:endParaRPr lang="en-US" dirty="0"/>
          </a:p>
          <a:p>
            <a:r>
              <a:rPr lang="en-US" dirty="0"/>
              <a:t>Hypertrophic</a:t>
            </a:r>
          </a:p>
          <a:p>
            <a:r>
              <a:rPr lang="en-US" dirty="0" err="1" smtClean="0"/>
              <a:t>Lichenoid</a:t>
            </a:r>
            <a:r>
              <a:rPr lang="en-US" dirty="0" smtClean="0"/>
              <a:t> (face)</a:t>
            </a:r>
            <a:endParaRPr lang="en-US" dirty="0"/>
          </a:p>
          <a:p>
            <a:r>
              <a:rPr lang="en-US" dirty="0"/>
              <a:t>Acantholytic</a:t>
            </a:r>
          </a:p>
          <a:p>
            <a:r>
              <a:rPr lang="en-US" dirty="0" smtClean="0"/>
              <a:t>Pigmented (sun exposed areas) differentiate from SK by </a:t>
            </a:r>
            <a:r>
              <a:rPr lang="en-US" dirty="0" err="1" smtClean="0"/>
              <a:t>dermoscopy</a:t>
            </a:r>
            <a:endParaRPr lang="en-US" dirty="0"/>
          </a:p>
          <a:p>
            <a:r>
              <a:rPr lang="en-US" dirty="0"/>
              <a:t>Bowenoid</a:t>
            </a:r>
          </a:p>
          <a:p>
            <a:pPr marL="0" indent="0">
              <a:buNone/>
            </a:pPr>
            <a:endParaRPr lang="en-US" dirty="0"/>
          </a:p>
        </p:txBody>
      </p:sp>
    </p:spTree>
    <p:extLst>
      <p:ext uri="{BB962C8B-B14F-4D97-AF65-F5344CB8AC3E}">
        <p14:creationId xmlns:p14="http://schemas.microsoft.com/office/powerpoint/2010/main" val="1316920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66477C-2DB2-5757-F935-66DFF563F362}"/>
              </a:ext>
            </a:extLst>
          </p:cNvPr>
          <p:cNvSpPr>
            <a:spLocks noGrp="1"/>
          </p:cNvSpPr>
          <p:nvPr>
            <p:ph type="title"/>
          </p:nvPr>
        </p:nvSpPr>
        <p:spPr/>
        <p:txBody>
          <a:bodyPr/>
          <a:lstStyle/>
          <a:p>
            <a:r>
              <a:rPr lang="en-US" dirty="0"/>
              <a:t>CLINICAL FEATURES</a:t>
            </a:r>
          </a:p>
        </p:txBody>
      </p:sp>
      <p:sp>
        <p:nvSpPr>
          <p:cNvPr id="3" name="Content Placeholder 2">
            <a:extLst>
              <a:ext uri="{FF2B5EF4-FFF2-40B4-BE49-F238E27FC236}">
                <a16:creationId xmlns:a16="http://schemas.microsoft.com/office/drawing/2014/main" xmlns="" id="{C9970849-88C8-9090-F5B3-7E91AA8E6212}"/>
              </a:ext>
            </a:extLst>
          </p:cNvPr>
          <p:cNvSpPr>
            <a:spLocks noGrp="1"/>
          </p:cNvSpPr>
          <p:nvPr>
            <p:ph idx="1"/>
          </p:nvPr>
        </p:nvSpPr>
        <p:spPr>
          <a:xfrm>
            <a:off x="677334" y="2160589"/>
            <a:ext cx="3932766" cy="4354511"/>
          </a:xfrm>
        </p:spPr>
        <p:txBody>
          <a:bodyPr>
            <a:normAutofit/>
          </a:bodyPr>
          <a:lstStyle/>
          <a:p>
            <a:r>
              <a:rPr lang="en-US" dirty="0"/>
              <a:t>Asymptomatic rough scaly areas on light-exposed areas</a:t>
            </a:r>
          </a:p>
          <a:p>
            <a:r>
              <a:rPr lang="en-US" dirty="0"/>
              <a:t>Relapsing-remitting </a:t>
            </a:r>
            <a:r>
              <a:rPr lang="en-US" dirty="0" smtClean="0"/>
              <a:t>course</a:t>
            </a:r>
          </a:p>
          <a:p>
            <a:r>
              <a:rPr lang="en-GB" dirty="0" smtClean="0"/>
              <a:t>Can range from 1mm to 2cm in size</a:t>
            </a:r>
            <a:endParaRPr lang="en-US" dirty="0"/>
          </a:p>
          <a:p>
            <a:r>
              <a:rPr lang="en-US" dirty="0"/>
              <a:t>Lesions may be multiple</a:t>
            </a:r>
          </a:p>
          <a:p>
            <a:r>
              <a:rPr lang="en-US" dirty="0"/>
              <a:t>Skin palpation, a sensitive way of detecting the characteristic roughness associated with the smaller lesions</a:t>
            </a:r>
          </a:p>
          <a:p>
            <a:endParaRPr lang="en-US" dirty="0"/>
          </a:p>
        </p:txBody>
      </p:sp>
      <p:pic>
        <p:nvPicPr>
          <p:cNvPr id="4" name="Content Placeholder 7">
            <a:extLst>
              <a:ext uri="{FF2B5EF4-FFF2-40B4-BE49-F238E27FC236}">
                <a16:creationId xmlns:a16="http://schemas.microsoft.com/office/drawing/2014/main" xmlns="" id="{F115EE68-0955-E562-C5F1-3DBA4FF9AF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259" y="1930400"/>
            <a:ext cx="4486275" cy="3879849"/>
          </a:xfrm>
          <a:prstGeom prst="rect">
            <a:avLst/>
          </a:prstGeom>
        </p:spPr>
      </p:pic>
    </p:spTree>
    <p:extLst>
      <p:ext uri="{BB962C8B-B14F-4D97-AF65-F5344CB8AC3E}">
        <p14:creationId xmlns:p14="http://schemas.microsoft.com/office/powerpoint/2010/main" val="3211046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90057B-F2DB-7ECA-A85B-46E514264C8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094C42B7-84D2-47A8-8ED5-53ECB750C6FA}"/>
              </a:ext>
            </a:extLst>
          </p:cNvPr>
          <p:cNvSpPr>
            <a:spLocks noGrp="1"/>
          </p:cNvSpPr>
          <p:nvPr>
            <p:ph idx="1"/>
          </p:nvPr>
        </p:nvSpPr>
        <p:spPr>
          <a:xfrm>
            <a:off x="677334" y="2160589"/>
            <a:ext cx="4647141" cy="3880773"/>
          </a:xfrm>
        </p:spPr>
        <p:txBody>
          <a:bodyPr/>
          <a:lstStyle/>
          <a:p>
            <a:r>
              <a:rPr lang="en-US" dirty="0"/>
              <a:t>Later dry ,rough, adherent and often yellow or brown colored scale</a:t>
            </a:r>
          </a:p>
          <a:p>
            <a:r>
              <a:rPr lang="en-US" dirty="0"/>
              <a:t>Adherent scale difficult to pick off, revealing a </a:t>
            </a:r>
            <a:r>
              <a:rPr lang="en-US" dirty="0" err="1"/>
              <a:t>hyperaemic</a:t>
            </a:r>
            <a:r>
              <a:rPr lang="en-US" dirty="0"/>
              <a:t> base with punctate bleeding points</a:t>
            </a:r>
          </a:p>
          <a:p>
            <a:r>
              <a:rPr lang="en-US" dirty="0"/>
              <a:t>Edge usually sharply demarcated and the </a:t>
            </a:r>
            <a:r>
              <a:rPr lang="en-US" dirty="0" smtClean="0"/>
              <a:t>reddening is </a:t>
            </a:r>
            <a:r>
              <a:rPr lang="en-US" dirty="0"/>
              <a:t>confined to the area immediately below the area of abnormal scaling</a:t>
            </a:r>
          </a:p>
          <a:p>
            <a:r>
              <a:rPr lang="en-US" dirty="0"/>
              <a:t>Associated field change</a:t>
            </a:r>
          </a:p>
          <a:p>
            <a:endParaRPr lang="en-US" dirty="0"/>
          </a:p>
        </p:txBody>
      </p:sp>
      <p:pic>
        <p:nvPicPr>
          <p:cNvPr id="4" name="Content Placeholder 4">
            <a:extLst>
              <a:ext uri="{FF2B5EF4-FFF2-40B4-BE49-F238E27FC236}">
                <a16:creationId xmlns:a16="http://schemas.microsoft.com/office/drawing/2014/main" xmlns="" id="{3E0F1C4A-CC5B-F421-33AF-FB712A15AD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709" y="2160589"/>
            <a:ext cx="4647141" cy="3725861"/>
          </a:xfrm>
          <a:prstGeom prst="rect">
            <a:avLst/>
          </a:prstGeom>
        </p:spPr>
      </p:pic>
    </p:spTree>
    <p:extLst>
      <p:ext uri="{BB962C8B-B14F-4D97-AF65-F5344CB8AC3E}">
        <p14:creationId xmlns:p14="http://schemas.microsoft.com/office/powerpoint/2010/main" val="2742792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F238D0-4167-510B-84BC-084F1CB416E3}"/>
              </a:ext>
            </a:extLst>
          </p:cNvPr>
          <p:cNvSpPr>
            <a:spLocks noGrp="1"/>
          </p:cNvSpPr>
          <p:nvPr>
            <p:ph type="title"/>
          </p:nvPr>
        </p:nvSpPr>
        <p:spPr/>
        <p:txBody>
          <a:bodyPr/>
          <a:lstStyle/>
          <a:p>
            <a:r>
              <a:rPr lang="en-US"/>
              <a:t>THICK AK</a:t>
            </a:r>
          </a:p>
        </p:txBody>
      </p:sp>
      <p:pic>
        <p:nvPicPr>
          <p:cNvPr id="5" name="Content Placeholder 3">
            <a:extLst>
              <a:ext uri="{FF2B5EF4-FFF2-40B4-BE49-F238E27FC236}">
                <a16:creationId xmlns:a16="http://schemas.microsoft.com/office/drawing/2014/main" xmlns="" id="{91566F6F-264A-4EF3-A9D9-AB74E6AB5E1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57475" y="1789113"/>
            <a:ext cx="4572000" cy="4287837"/>
          </a:xfrm>
          <a:prstGeom prst="rect">
            <a:avLst/>
          </a:prstGeom>
        </p:spPr>
      </p:pic>
    </p:spTree>
    <p:extLst>
      <p:ext uri="{BB962C8B-B14F-4D97-AF65-F5344CB8AC3E}">
        <p14:creationId xmlns:p14="http://schemas.microsoft.com/office/powerpoint/2010/main" val="3174056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6932BE-3265-3D34-90AB-70861A60EAB6}"/>
              </a:ext>
            </a:extLst>
          </p:cNvPr>
          <p:cNvSpPr>
            <a:spLocks noGrp="1"/>
          </p:cNvSpPr>
          <p:nvPr>
            <p:ph type="title"/>
          </p:nvPr>
        </p:nvSpPr>
        <p:spPr/>
        <p:txBody>
          <a:bodyPr/>
          <a:lstStyle/>
          <a:p>
            <a:r>
              <a:rPr lang="en-US" dirty="0"/>
              <a:t>COMPLICATIONS AND CO-MORBIDITY</a:t>
            </a:r>
          </a:p>
        </p:txBody>
      </p:sp>
      <p:sp>
        <p:nvSpPr>
          <p:cNvPr id="3" name="Content Placeholder 2">
            <a:extLst>
              <a:ext uri="{FF2B5EF4-FFF2-40B4-BE49-F238E27FC236}">
                <a16:creationId xmlns:a16="http://schemas.microsoft.com/office/drawing/2014/main" xmlns="" id="{7D2C5A93-A388-D2E8-49F1-FB921958DE1B}"/>
              </a:ext>
            </a:extLst>
          </p:cNvPr>
          <p:cNvSpPr>
            <a:spLocks noGrp="1"/>
          </p:cNvSpPr>
          <p:nvPr>
            <p:ph idx="1"/>
          </p:nvPr>
        </p:nvSpPr>
        <p:spPr/>
        <p:txBody>
          <a:bodyPr/>
          <a:lstStyle/>
          <a:p>
            <a:r>
              <a:rPr lang="en-US" dirty="0"/>
              <a:t>Local pruritus and discomfort</a:t>
            </a:r>
          </a:p>
          <a:p>
            <a:r>
              <a:rPr lang="en-US" dirty="0"/>
              <a:t>Cosmetic nuisance</a:t>
            </a:r>
          </a:p>
          <a:p>
            <a:r>
              <a:rPr lang="en-US" dirty="0"/>
              <a:t>High risk of concurrent SCC,BCC, in situ melanoma and invasive melanoma</a:t>
            </a:r>
          </a:p>
        </p:txBody>
      </p:sp>
    </p:spTree>
    <p:extLst>
      <p:ext uri="{BB962C8B-B14F-4D97-AF65-F5344CB8AC3E}">
        <p14:creationId xmlns:p14="http://schemas.microsoft.com/office/powerpoint/2010/main" val="493972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299226-47F9-DA11-7C08-A4B9F8E7FC69}"/>
              </a:ext>
            </a:extLst>
          </p:cNvPr>
          <p:cNvSpPr>
            <a:spLocks noGrp="1"/>
          </p:cNvSpPr>
          <p:nvPr>
            <p:ph type="title"/>
          </p:nvPr>
        </p:nvSpPr>
        <p:spPr/>
        <p:txBody>
          <a:bodyPr/>
          <a:lstStyle/>
          <a:p>
            <a:r>
              <a:rPr lang="en-US" dirty="0"/>
              <a:t>HIGH-RISK CLINICAL FEATURES OF AK</a:t>
            </a:r>
          </a:p>
        </p:txBody>
      </p:sp>
      <p:sp>
        <p:nvSpPr>
          <p:cNvPr id="3" name="Content Placeholder 2">
            <a:extLst>
              <a:ext uri="{FF2B5EF4-FFF2-40B4-BE49-F238E27FC236}">
                <a16:creationId xmlns:a16="http://schemas.microsoft.com/office/drawing/2014/main" xmlns="" id="{E1D54251-9151-FC4B-56E4-D99179B3C78A}"/>
              </a:ext>
            </a:extLst>
          </p:cNvPr>
          <p:cNvSpPr>
            <a:spLocks noGrp="1"/>
          </p:cNvSpPr>
          <p:nvPr>
            <p:ph idx="1"/>
          </p:nvPr>
        </p:nvSpPr>
        <p:spPr/>
        <p:txBody>
          <a:bodyPr/>
          <a:lstStyle/>
          <a:p>
            <a:r>
              <a:rPr lang="en-US" dirty="0"/>
              <a:t>Presence of one or more of these features may increase the risk of progression to SCC</a:t>
            </a:r>
          </a:p>
          <a:p>
            <a:pPr>
              <a:buFont typeface="+mj-lt"/>
              <a:buAutoNum type="arabicPeriod"/>
            </a:pPr>
            <a:r>
              <a:rPr lang="en-US" dirty="0"/>
              <a:t>Multiple thick AKs</a:t>
            </a:r>
          </a:p>
          <a:p>
            <a:pPr>
              <a:buFont typeface="+mj-lt"/>
              <a:buAutoNum type="arabicPeriod"/>
            </a:pPr>
            <a:r>
              <a:rPr lang="en-US" dirty="0"/>
              <a:t>Past history of non melanoma skin cancer</a:t>
            </a:r>
          </a:p>
          <a:p>
            <a:pPr>
              <a:buFont typeface="+mj-lt"/>
              <a:buAutoNum type="arabicPeriod"/>
            </a:pPr>
            <a:r>
              <a:rPr lang="en-US" dirty="0"/>
              <a:t>Extensive actinic damage</a:t>
            </a:r>
          </a:p>
          <a:p>
            <a:pPr>
              <a:buFont typeface="+mj-lt"/>
              <a:buAutoNum type="arabicPeriod"/>
            </a:pPr>
            <a:r>
              <a:rPr lang="en-US" dirty="0"/>
              <a:t>Patient immunosuppressed</a:t>
            </a:r>
          </a:p>
          <a:p>
            <a:pPr>
              <a:buFont typeface="+mj-lt"/>
              <a:buAutoNum type="arabicPeriod"/>
            </a:pPr>
            <a:r>
              <a:rPr lang="en-US" dirty="0"/>
              <a:t>Tender enlarging lesion(s)</a:t>
            </a:r>
          </a:p>
        </p:txBody>
      </p:sp>
    </p:spTree>
    <p:extLst>
      <p:ext uri="{BB962C8B-B14F-4D97-AF65-F5344CB8AC3E}">
        <p14:creationId xmlns:p14="http://schemas.microsoft.com/office/powerpoint/2010/main" val="4194235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5528A4-158D-D161-BADF-143E5E714E37}"/>
              </a:ext>
            </a:extLst>
          </p:cNvPr>
          <p:cNvSpPr>
            <a:spLocks noGrp="1"/>
          </p:cNvSpPr>
          <p:nvPr>
            <p:ph type="title"/>
          </p:nvPr>
        </p:nvSpPr>
        <p:spPr/>
        <p:txBody>
          <a:bodyPr/>
          <a:lstStyle/>
          <a:p>
            <a:r>
              <a:rPr lang="en-US" dirty="0"/>
              <a:t>INVESTIGATIONS</a:t>
            </a:r>
          </a:p>
        </p:txBody>
      </p:sp>
      <p:sp>
        <p:nvSpPr>
          <p:cNvPr id="3" name="Content Placeholder 2">
            <a:extLst>
              <a:ext uri="{FF2B5EF4-FFF2-40B4-BE49-F238E27FC236}">
                <a16:creationId xmlns:a16="http://schemas.microsoft.com/office/drawing/2014/main" xmlns="" id="{CAFF15A6-1E2B-A35A-D84B-96D0C1B1F84F}"/>
              </a:ext>
            </a:extLst>
          </p:cNvPr>
          <p:cNvSpPr>
            <a:spLocks noGrp="1"/>
          </p:cNvSpPr>
          <p:nvPr>
            <p:ph idx="1"/>
          </p:nvPr>
        </p:nvSpPr>
        <p:spPr/>
        <p:txBody>
          <a:bodyPr/>
          <a:lstStyle/>
          <a:p>
            <a:r>
              <a:rPr lang="en-US" dirty="0"/>
              <a:t>Clinical diagnosis</a:t>
            </a:r>
          </a:p>
          <a:p>
            <a:r>
              <a:rPr lang="en-US" dirty="0"/>
              <a:t>Skin biopsy to exclude SCC,BCC or Bowen disease</a:t>
            </a:r>
          </a:p>
        </p:txBody>
      </p:sp>
    </p:spTree>
    <p:extLst>
      <p:ext uri="{BB962C8B-B14F-4D97-AF65-F5344CB8AC3E}">
        <p14:creationId xmlns:p14="http://schemas.microsoft.com/office/powerpoint/2010/main" val="2295587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76B524-287A-3D19-AD36-A8F45B0A48E6}"/>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xmlns="" id="{352A6A2D-D2D9-EB7C-6F40-D0E2F7F198FE}"/>
              </a:ext>
            </a:extLst>
          </p:cNvPr>
          <p:cNvSpPr>
            <a:spLocks noGrp="1"/>
          </p:cNvSpPr>
          <p:nvPr>
            <p:ph idx="1"/>
          </p:nvPr>
        </p:nvSpPr>
        <p:spPr/>
        <p:txBody>
          <a:bodyPr/>
          <a:lstStyle/>
          <a:p>
            <a:r>
              <a:rPr lang="en-US" dirty="0"/>
              <a:t>To know about the predisposing factors and the precursor lesions of SCC</a:t>
            </a:r>
          </a:p>
          <a:p>
            <a:r>
              <a:rPr lang="en-US" dirty="0"/>
              <a:t>How to diagnose</a:t>
            </a:r>
          </a:p>
          <a:p>
            <a:r>
              <a:rPr lang="en-US" dirty="0"/>
              <a:t>Complications and morbidities associated with SCC</a:t>
            </a:r>
          </a:p>
          <a:p>
            <a:r>
              <a:rPr lang="en-US" dirty="0"/>
              <a:t>How to manage the condition</a:t>
            </a:r>
          </a:p>
        </p:txBody>
      </p:sp>
    </p:spTree>
    <p:extLst>
      <p:ext uri="{BB962C8B-B14F-4D97-AF65-F5344CB8AC3E}">
        <p14:creationId xmlns:p14="http://schemas.microsoft.com/office/powerpoint/2010/main" val="2924988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C210F3-FE71-6FBE-C1DD-2FD6BFC78474}"/>
              </a:ext>
            </a:extLst>
          </p:cNvPr>
          <p:cNvSpPr>
            <a:spLocks noGrp="1"/>
          </p:cNvSpPr>
          <p:nvPr>
            <p:ph type="title"/>
          </p:nvPr>
        </p:nvSpPr>
        <p:spPr/>
        <p:txBody>
          <a:bodyPr/>
          <a:lstStyle/>
          <a:p>
            <a:r>
              <a:rPr lang="en-US" dirty="0"/>
              <a:t>MANAGEMENT</a:t>
            </a:r>
          </a:p>
        </p:txBody>
      </p:sp>
      <p:sp>
        <p:nvSpPr>
          <p:cNvPr id="3" name="Content Placeholder 2">
            <a:extLst>
              <a:ext uri="{FF2B5EF4-FFF2-40B4-BE49-F238E27FC236}">
                <a16:creationId xmlns:a16="http://schemas.microsoft.com/office/drawing/2014/main" xmlns="" id="{7E3B4C99-C954-A524-257B-50E2E43BCA7E}"/>
              </a:ext>
            </a:extLst>
          </p:cNvPr>
          <p:cNvSpPr>
            <a:spLocks noGrp="1"/>
          </p:cNvSpPr>
          <p:nvPr>
            <p:ph idx="1"/>
          </p:nvPr>
        </p:nvSpPr>
        <p:spPr/>
        <p:txBody>
          <a:bodyPr/>
          <a:lstStyle/>
          <a:p>
            <a:r>
              <a:rPr lang="en-US" dirty="0"/>
              <a:t>Thorough explanation of the nature, natural history and risks associated with the presence of these lesions</a:t>
            </a:r>
          </a:p>
          <a:p>
            <a:r>
              <a:rPr lang="en-US" dirty="0"/>
              <a:t>Education regarding signs and symptoms of skin malignancy</a:t>
            </a:r>
          </a:p>
          <a:p>
            <a:r>
              <a:rPr lang="en-US" dirty="0"/>
              <a:t>Asymptomatic with low-risk disease and thin AKS--- no treatment reasonable option</a:t>
            </a:r>
          </a:p>
          <a:p>
            <a:r>
              <a:rPr lang="en-US" dirty="0"/>
              <a:t>Simple emollients and sunblock</a:t>
            </a:r>
          </a:p>
          <a:p>
            <a:pPr marL="0" indent="0">
              <a:buNone/>
            </a:pPr>
            <a:endParaRPr lang="en-US" dirty="0"/>
          </a:p>
        </p:txBody>
      </p:sp>
    </p:spTree>
    <p:extLst>
      <p:ext uri="{BB962C8B-B14F-4D97-AF65-F5344CB8AC3E}">
        <p14:creationId xmlns:p14="http://schemas.microsoft.com/office/powerpoint/2010/main" val="391884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28EC0A-BAAC-34E6-1DA2-82645E5FCCFA}"/>
              </a:ext>
            </a:extLst>
          </p:cNvPr>
          <p:cNvSpPr>
            <a:spLocks noGrp="1"/>
          </p:cNvSpPr>
          <p:nvPr>
            <p:ph type="title"/>
          </p:nvPr>
        </p:nvSpPr>
        <p:spPr/>
        <p:txBody>
          <a:bodyPr/>
          <a:lstStyle/>
          <a:p>
            <a:r>
              <a:rPr lang="en-US" dirty="0"/>
              <a:t>MANAGEMENT ALGORITHM</a:t>
            </a:r>
          </a:p>
        </p:txBody>
      </p:sp>
      <p:pic>
        <p:nvPicPr>
          <p:cNvPr id="5" name="Content Placeholder 4">
            <a:extLst>
              <a:ext uri="{FF2B5EF4-FFF2-40B4-BE49-F238E27FC236}">
                <a16:creationId xmlns:a16="http://schemas.microsoft.com/office/drawing/2014/main" xmlns="" id="{23B7F948-D0C3-B9CA-8B15-B5CDA63669C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474" r="3046"/>
          <a:stretch/>
        </p:blipFill>
        <p:spPr>
          <a:xfrm>
            <a:off x="677335" y="1685925"/>
            <a:ext cx="8596668" cy="4457700"/>
          </a:xfrm>
        </p:spPr>
      </p:pic>
    </p:spTree>
    <p:extLst>
      <p:ext uri="{BB962C8B-B14F-4D97-AF65-F5344CB8AC3E}">
        <p14:creationId xmlns:p14="http://schemas.microsoft.com/office/powerpoint/2010/main" val="4285028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0414AA-562E-DB9D-BBE1-E9A9D62B8AA0}"/>
              </a:ext>
            </a:extLst>
          </p:cNvPr>
          <p:cNvSpPr>
            <a:spLocks noGrp="1"/>
          </p:cNvSpPr>
          <p:nvPr>
            <p:ph type="title"/>
          </p:nvPr>
        </p:nvSpPr>
        <p:spPr/>
        <p:txBody>
          <a:bodyPr/>
          <a:lstStyle/>
          <a:p>
            <a:r>
              <a:rPr lang="en-US" dirty="0"/>
              <a:t>ARSENICAL KERATOSIS</a:t>
            </a:r>
          </a:p>
        </p:txBody>
      </p:sp>
      <p:sp>
        <p:nvSpPr>
          <p:cNvPr id="3" name="Content Placeholder 2">
            <a:extLst>
              <a:ext uri="{FF2B5EF4-FFF2-40B4-BE49-F238E27FC236}">
                <a16:creationId xmlns:a16="http://schemas.microsoft.com/office/drawing/2014/main" xmlns="" id="{FA133992-FAD6-90BA-E3A1-6489809B8FDB}"/>
              </a:ext>
            </a:extLst>
          </p:cNvPr>
          <p:cNvSpPr>
            <a:spLocks noGrp="1"/>
          </p:cNvSpPr>
          <p:nvPr>
            <p:ph idx="1"/>
          </p:nvPr>
        </p:nvSpPr>
        <p:spPr>
          <a:xfrm>
            <a:off x="677334" y="2160589"/>
            <a:ext cx="4961466" cy="3880773"/>
          </a:xfrm>
        </p:spPr>
        <p:txBody>
          <a:bodyPr/>
          <a:lstStyle/>
          <a:p>
            <a:r>
              <a:rPr lang="en-US" dirty="0"/>
              <a:t>Corn-like punctate keratosis caused by arsenic</a:t>
            </a:r>
          </a:p>
          <a:p>
            <a:r>
              <a:rPr lang="en-US" dirty="0"/>
              <a:t>Characteristically affects palms and soles</a:t>
            </a:r>
          </a:p>
          <a:p>
            <a:r>
              <a:rPr lang="en-US" dirty="0"/>
              <a:t>May progress to SCC</a:t>
            </a:r>
          </a:p>
          <a:p>
            <a:r>
              <a:rPr lang="en-US" dirty="0"/>
              <a:t>Arsenic absorbed into the bloodstream predominantly via contaminated drinking water</a:t>
            </a:r>
          </a:p>
          <a:p>
            <a:r>
              <a:rPr lang="en-US" dirty="0"/>
              <a:t>Incidence higher in older individuals</a:t>
            </a:r>
          </a:p>
          <a:p>
            <a:r>
              <a:rPr lang="en-US" dirty="0"/>
              <a:t>DNA repair system compromised by arsenic </a:t>
            </a:r>
            <a:r>
              <a:rPr lang="en-US" dirty="0" smtClean="0"/>
              <a:t>exposure (TP53)</a:t>
            </a:r>
            <a:endParaRPr lang="en-US" dirty="0"/>
          </a:p>
        </p:txBody>
      </p:sp>
      <p:pic>
        <p:nvPicPr>
          <p:cNvPr id="4" name="Content Placeholder 4">
            <a:extLst>
              <a:ext uri="{FF2B5EF4-FFF2-40B4-BE49-F238E27FC236}">
                <a16:creationId xmlns:a16="http://schemas.microsoft.com/office/drawing/2014/main" xmlns="" id="{8BE4EC43-55EC-CD2B-8154-CF6A49054A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930400"/>
            <a:ext cx="3730203" cy="3881437"/>
          </a:xfrm>
          <a:prstGeom prst="rect">
            <a:avLst/>
          </a:prstGeom>
        </p:spPr>
      </p:pic>
    </p:spTree>
    <p:extLst>
      <p:ext uri="{BB962C8B-B14F-4D97-AF65-F5344CB8AC3E}">
        <p14:creationId xmlns:p14="http://schemas.microsoft.com/office/powerpoint/2010/main" val="2890138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BE3608-4233-6B03-8E68-2BE005920E41}"/>
              </a:ext>
            </a:extLst>
          </p:cNvPr>
          <p:cNvSpPr>
            <a:spLocks noGrp="1"/>
          </p:cNvSpPr>
          <p:nvPr>
            <p:ph type="title"/>
          </p:nvPr>
        </p:nvSpPr>
        <p:spPr/>
        <p:txBody>
          <a:bodyPr/>
          <a:lstStyle/>
          <a:p>
            <a:r>
              <a:rPr lang="en-US" dirty="0"/>
              <a:t>PREDISPOSING FACTORS</a:t>
            </a:r>
          </a:p>
        </p:txBody>
      </p:sp>
      <p:sp>
        <p:nvSpPr>
          <p:cNvPr id="3" name="Content Placeholder 2">
            <a:extLst>
              <a:ext uri="{FF2B5EF4-FFF2-40B4-BE49-F238E27FC236}">
                <a16:creationId xmlns:a16="http://schemas.microsoft.com/office/drawing/2014/main" xmlns="" id="{58BB0178-6F69-A626-B377-4DCD04AAF5CC}"/>
              </a:ext>
            </a:extLst>
          </p:cNvPr>
          <p:cNvSpPr>
            <a:spLocks noGrp="1"/>
          </p:cNvSpPr>
          <p:nvPr>
            <p:ph idx="1"/>
          </p:nvPr>
        </p:nvSpPr>
        <p:spPr/>
        <p:txBody>
          <a:bodyPr/>
          <a:lstStyle/>
          <a:p>
            <a:r>
              <a:rPr lang="en-US" dirty="0"/>
              <a:t>Nutritional deficiencies such as retinol, calcium, fiber, folate, iron, riboflavin, thiamin, and vitamins A, C and E</a:t>
            </a:r>
          </a:p>
          <a:p>
            <a:r>
              <a:rPr lang="en-US" dirty="0"/>
              <a:t>Chronic liver disease and smoking</a:t>
            </a:r>
          </a:p>
          <a:p>
            <a:r>
              <a:rPr lang="en-US" dirty="0"/>
              <a:t>UVR and </a:t>
            </a:r>
            <a:r>
              <a:rPr lang="en-US" dirty="0" err="1"/>
              <a:t>arsenite</a:t>
            </a:r>
            <a:r>
              <a:rPr lang="en-US" dirty="0"/>
              <a:t> act synergistically to enhance mutagenesis</a:t>
            </a:r>
          </a:p>
          <a:p>
            <a:r>
              <a:rPr lang="en-US" dirty="0"/>
              <a:t>Arsenical keratoses tend to occur on light protected areas such as palms and soles</a:t>
            </a:r>
          </a:p>
        </p:txBody>
      </p:sp>
    </p:spTree>
    <p:extLst>
      <p:ext uri="{BB962C8B-B14F-4D97-AF65-F5344CB8AC3E}">
        <p14:creationId xmlns:p14="http://schemas.microsoft.com/office/powerpoint/2010/main" val="942575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A9E7AF-5760-1BE9-101A-392B6BF12F36}"/>
              </a:ext>
            </a:extLst>
          </p:cNvPr>
          <p:cNvSpPr>
            <a:spLocks noGrp="1"/>
          </p:cNvSpPr>
          <p:nvPr>
            <p:ph type="title"/>
          </p:nvPr>
        </p:nvSpPr>
        <p:spPr/>
        <p:txBody>
          <a:bodyPr/>
          <a:lstStyle/>
          <a:p>
            <a:r>
              <a:rPr lang="en-US" dirty="0"/>
              <a:t>CLINICAL FEATURES</a:t>
            </a:r>
          </a:p>
        </p:txBody>
      </p:sp>
      <p:sp>
        <p:nvSpPr>
          <p:cNvPr id="3" name="Content Placeholder 2">
            <a:extLst>
              <a:ext uri="{FF2B5EF4-FFF2-40B4-BE49-F238E27FC236}">
                <a16:creationId xmlns:a16="http://schemas.microsoft.com/office/drawing/2014/main" xmlns="" id="{8DECF8AA-AE26-47ED-93FB-16F49B8B9693}"/>
              </a:ext>
            </a:extLst>
          </p:cNvPr>
          <p:cNvSpPr>
            <a:spLocks noGrp="1"/>
          </p:cNvSpPr>
          <p:nvPr>
            <p:ph idx="1"/>
          </p:nvPr>
        </p:nvSpPr>
        <p:spPr>
          <a:xfrm>
            <a:off x="677335" y="2160589"/>
            <a:ext cx="5018616" cy="3880773"/>
          </a:xfrm>
        </p:spPr>
        <p:txBody>
          <a:bodyPr/>
          <a:lstStyle/>
          <a:p>
            <a:r>
              <a:rPr lang="en-US" dirty="0"/>
              <a:t>Skin lesions appear a few years after exposure and usually progress through stages</a:t>
            </a:r>
          </a:p>
          <a:p>
            <a:r>
              <a:rPr lang="en-US" dirty="0"/>
              <a:t>Progression begins with hyperpigmentation of the skin (melanosis) in a raindrop pattern</a:t>
            </a:r>
          </a:p>
          <a:p>
            <a:r>
              <a:rPr lang="en-US" dirty="0"/>
              <a:t>Often accompanied by multiple hypopigmented areas (</a:t>
            </a:r>
            <a:r>
              <a:rPr lang="en-US" dirty="0" err="1"/>
              <a:t>leucomelanosis</a:t>
            </a:r>
            <a:r>
              <a:rPr lang="en-US" dirty="0"/>
              <a:t>)</a:t>
            </a:r>
          </a:p>
        </p:txBody>
      </p:sp>
      <p:pic>
        <p:nvPicPr>
          <p:cNvPr id="5" name="Picture 4">
            <a:extLst>
              <a:ext uri="{FF2B5EF4-FFF2-40B4-BE49-F238E27FC236}">
                <a16:creationId xmlns:a16="http://schemas.microsoft.com/office/drawing/2014/main" xmlns="" id="{A41AF4FE-AB10-9C9E-088C-2B3D2FA9DE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5951" y="2160589"/>
            <a:ext cx="4082877" cy="3725862"/>
          </a:xfrm>
          <a:prstGeom prst="rect">
            <a:avLst/>
          </a:prstGeom>
        </p:spPr>
      </p:pic>
    </p:spTree>
    <p:extLst>
      <p:ext uri="{BB962C8B-B14F-4D97-AF65-F5344CB8AC3E}">
        <p14:creationId xmlns:p14="http://schemas.microsoft.com/office/powerpoint/2010/main" val="972970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A31A58-3F60-4FF2-F192-C9AA451714D9}"/>
              </a:ext>
            </a:extLst>
          </p:cNvPr>
          <p:cNvSpPr>
            <a:spLocks noGrp="1"/>
          </p:cNvSpPr>
          <p:nvPr>
            <p:ph type="title"/>
          </p:nvPr>
        </p:nvSpPr>
        <p:spPr/>
        <p:txBody>
          <a:bodyPr/>
          <a:lstStyle/>
          <a:p>
            <a:r>
              <a:rPr lang="en-US" dirty="0"/>
              <a:t>CONTD…</a:t>
            </a:r>
          </a:p>
        </p:txBody>
      </p:sp>
      <p:sp>
        <p:nvSpPr>
          <p:cNvPr id="4" name="Content Placeholder 3">
            <a:extLst>
              <a:ext uri="{FF2B5EF4-FFF2-40B4-BE49-F238E27FC236}">
                <a16:creationId xmlns:a16="http://schemas.microsoft.com/office/drawing/2014/main" xmlns="" id="{6D45AA18-011E-C380-2A53-84D435B4B36D}"/>
              </a:ext>
            </a:extLst>
          </p:cNvPr>
          <p:cNvSpPr>
            <a:spLocks noGrp="1"/>
          </p:cNvSpPr>
          <p:nvPr>
            <p:ph idx="1"/>
          </p:nvPr>
        </p:nvSpPr>
        <p:spPr>
          <a:xfrm>
            <a:off x="677334" y="2160589"/>
            <a:ext cx="4389966" cy="3880773"/>
          </a:xfrm>
        </p:spPr>
        <p:txBody>
          <a:bodyPr/>
          <a:lstStyle/>
          <a:p>
            <a:r>
              <a:rPr lang="en-US" dirty="0"/>
              <a:t>Keratoses usually begins on palms and soles resembling corns</a:t>
            </a:r>
          </a:p>
          <a:p>
            <a:r>
              <a:rPr lang="en-US" dirty="0"/>
              <a:t>Fingers, back of hands and more proximal </a:t>
            </a:r>
            <a:r>
              <a:rPr lang="en-US" dirty="0" smtClean="0"/>
              <a:t>extremities </a:t>
            </a:r>
            <a:r>
              <a:rPr lang="en-US" dirty="0"/>
              <a:t>may be involved</a:t>
            </a:r>
          </a:p>
          <a:p>
            <a:r>
              <a:rPr lang="en-US" dirty="0"/>
              <a:t>Induration, inflammation and ulceration occur when the lesion becomes </a:t>
            </a:r>
            <a:r>
              <a:rPr lang="en-US" dirty="0" smtClean="0"/>
              <a:t>malignant</a:t>
            </a:r>
          </a:p>
          <a:p>
            <a:r>
              <a:rPr lang="en-GB" dirty="0" smtClean="0"/>
              <a:t>No </a:t>
            </a:r>
            <a:r>
              <a:rPr lang="en-GB" dirty="0" err="1" smtClean="0"/>
              <a:t>elastotic</a:t>
            </a:r>
            <a:r>
              <a:rPr lang="en-GB" dirty="0" smtClean="0"/>
              <a:t> degeneration of upper dermis</a:t>
            </a:r>
            <a:endParaRPr lang="en-US" dirty="0"/>
          </a:p>
          <a:p>
            <a:endParaRPr lang="en-US" dirty="0"/>
          </a:p>
        </p:txBody>
      </p:sp>
      <p:pic>
        <p:nvPicPr>
          <p:cNvPr id="6" name="Content Placeholder 4">
            <a:extLst>
              <a:ext uri="{FF2B5EF4-FFF2-40B4-BE49-F238E27FC236}">
                <a16:creationId xmlns:a16="http://schemas.microsoft.com/office/drawing/2014/main" xmlns="" id="{5DE43888-85B0-964D-1400-D150AFF00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5668" y="2044700"/>
            <a:ext cx="4505776" cy="3881437"/>
          </a:xfrm>
          <a:prstGeom prst="rect">
            <a:avLst/>
          </a:prstGeom>
        </p:spPr>
      </p:pic>
    </p:spTree>
    <p:extLst>
      <p:ext uri="{BB962C8B-B14F-4D97-AF65-F5344CB8AC3E}">
        <p14:creationId xmlns:p14="http://schemas.microsoft.com/office/powerpoint/2010/main" val="3689315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F3D8C2-2D38-DB76-4999-034E113EEC8C}"/>
              </a:ext>
            </a:extLst>
          </p:cNvPr>
          <p:cNvSpPr>
            <a:spLocks noGrp="1"/>
          </p:cNvSpPr>
          <p:nvPr>
            <p:ph type="title"/>
          </p:nvPr>
        </p:nvSpPr>
        <p:spPr/>
        <p:txBody>
          <a:bodyPr/>
          <a:lstStyle/>
          <a:p>
            <a:r>
              <a:rPr lang="en-US" dirty="0"/>
              <a:t>ARSENICAL KERTAOSES WITH SCC</a:t>
            </a:r>
          </a:p>
        </p:txBody>
      </p:sp>
      <p:sp>
        <p:nvSpPr>
          <p:cNvPr id="4" name="Content Placeholder 3">
            <a:extLst>
              <a:ext uri="{FF2B5EF4-FFF2-40B4-BE49-F238E27FC236}">
                <a16:creationId xmlns:a16="http://schemas.microsoft.com/office/drawing/2014/main" xmlns="" id="{D8C9DCE5-86B9-2B6E-5621-D72603558FDB}"/>
              </a:ext>
            </a:extLst>
          </p:cNvPr>
          <p:cNvSpPr>
            <a:spLocks noGrp="1"/>
          </p:cNvSpPr>
          <p:nvPr>
            <p:ph idx="1"/>
          </p:nvPr>
        </p:nvSpPr>
        <p:spPr>
          <a:xfrm>
            <a:off x="677334" y="2160589"/>
            <a:ext cx="4923366" cy="3880773"/>
          </a:xfrm>
        </p:spPr>
        <p:txBody>
          <a:bodyPr/>
          <a:lstStyle/>
          <a:p>
            <a:endParaRPr lang="en-US" dirty="0"/>
          </a:p>
        </p:txBody>
      </p:sp>
      <p:pic>
        <p:nvPicPr>
          <p:cNvPr id="7" name="Picture 6">
            <a:extLst>
              <a:ext uri="{FF2B5EF4-FFF2-40B4-BE49-F238E27FC236}">
                <a16:creationId xmlns:a16="http://schemas.microsoft.com/office/drawing/2014/main" xmlns="" id="{96754DAD-2927-EAEE-E398-5C5F8BC38B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950" y="2027237"/>
            <a:ext cx="5162549" cy="3881437"/>
          </a:xfrm>
          <a:prstGeom prst="rect">
            <a:avLst/>
          </a:prstGeom>
        </p:spPr>
      </p:pic>
    </p:spTree>
    <p:extLst>
      <p:ext uri="{BB962C8B-B14F-4D97-AF65-F5344CB8AC3E}">
        <p14:creationId xmlns:p14="http://schemas.microsoft.com/office/powerpoint/2010/main" val="2568497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76A57A-E25B-90BC-58A5-0A22B8844AD0}"/>
              </a:ext>
            </a:extLst>
          </p:cNvPr>
          <p:cNvSpPr>
            <a:spLocks noGrp="1"/>
          </p:cNvSpPr>
          <p:nvPr>
            <p:ph type="title"/>
          </p:nvPr>
        </p:nvSpPr>
        <p:spPr/>
        <p:txBody>
          <a:bodyPr/>
          <a:lstStyle/>
          <a:p>
            <a:r>
              <a:rPr lang="en-US" dirty="0"/>
              <a:t>INVESTIGATIONS</a:t>
            </a:r>
          </a:p>
        </p:txBody>
      </p:sp>
      <p:sp>
        <p:nvSpPr>
          <p:cNvPr id="3" name="Content Placeholder 2">
            <a:extLst>
              <a:ext uri="{FF2B5EF4-FFF2-40B4-BE49-F238E27FC236}">
                <a16:creationId xmlns:a16="http://schemas.microsoft.com/office/drawing/2014/main" xmlns="" id="{F6A9970A-2053-AFB5-EC87-EB49833F0F0E}"/>
              </a:ext>
            </a:extLst>
          </p:cNvPr>
          <p:cNvSpPr>
            <a:spLocks noGrp="1"/>
          </p:cNvSpPr>
          <p:nvPr>
            <p:ph idx="1"/>
          </p:nvPr>
        </p:nvSpPr>
        <p:spPr/>
        <p:txBody>
          <a:bodyPr/>
          <a:lstStyle/>
          <a:p>
            <a:r>
              <a:rPr lang="en-US" dirty="0"/>
              <a:t>Sampling of the drinking water</a:t>
            </a:r>
          </a:p>
          <a:p>
            <a:r>
              <a:rPr lang="en-US" dirty="0"/>
              <a:t>Blood and spot urine tests</a:t>
            </a:r>
          </a:p>
          <a:p>
            <a:r>
              <a:rPr lang="en-US" dirty="0"/>
              <a:t>Hair and nail samples</a:t>
            </a:r>
          </a:p>
          <a:p>
            <a:r>
              <a:rPr lang="en-US" dirty="0"/>
              <a:t>Skin biopsy</a:t>
            </a:r>
          </a:p>
        </p:txBody>
      </p:sp>
    </p:spTree>
    <p:extLst>
      <p:ext uri="{BB962C8B-B14F-4D97-AF65-F5344CB8AC3E}">
        <p14:creationId xmlns:p14="http://schemas.microsoft.com/office/powerpoint/2010/main" val="3236694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E2B804-AED5-171E-E52A-A836198CAE68}"/>
              </a:ext>
            </a:extLst>
          </p:cNvPr>
          <p:cNvSpPr>
            <a:spLocks noGrp="1"/>
          </p:cNvSpPr>
          <p:nvPr>
            <p:ph type="title"/>
          </p:nvPr>
        </p:nvSpPr>
        <p:spPr/>
        <p:txBody>
          <a:bodyPr/>
          <a:lstStyle/>
          <a:p>
            <a:r>
              <a:rPr lang="en-US" dirty="0" smtClean="0"/>
              <a:t>MANAGEMENT of AK</a:t>
            </a:r>
            <a:endParaRPr lang="en-US" dirty="0"/>
          </a:p>
        </p:txBody>
      </p:sp>
      <p:sp>
        <p:nvSpPr>
          <p:cNvPr id="3" name="Content Placeholder 2">
            <a:extLst>
              <a:ext uri="{FF2B5EF4-FFF2-40B4-BE49-F238E27FC236}">
                <a16:creationId xmlns:a16="http://schemas.microsoft.com/office/drawing/2014/main" xmlns="" id="{9A5FD31D-E994-A238-A2A2-59C08B7BD929}"/>
              </a:ext>
            </a:extLst>
          </p:cNvPr>
          <p:cNvSpPr>
            <a:spLocks noGrp="1"/>
          </p:cNvSpPr>
          <p:nvPr>
            <p:ph idx="1"/>
          </p:nvPr>
        </p:nvSpPr>
        <p:spPr/>
        <p:txBody>
          <a:bodyPr>
            <a:normAutofit fontScale="92500" lnSpcReduction="20000"/>
          </a:bodyPr>
          <a:lstStyle/>
          <a:p>
            <a:r>
              <a:rPr lang="en-US" dirty="0"/>
              <a:t>Smoking cessation</a:t>
            </a:r>
          </a:p>
          <a:p>
            <a:r>
              <a:rPr lang="en-US" dirty="0"/>
              <a:t>Well-balanced </a:t>
            </a:r>
            <a:r>
              <a:rPr lang="en-US" dirty="0" smtClean="0"/>
              <a:t>diet</a:t>
            </a:r>
          </a:p>
          <a:p>
            <a:r>
              <a:rPr lang="en-GB" dirty="0" smtClean="0"/>
              <a:t>3% </a:t>
            </a:r>
            <a:r>
              <a:rPr lang="en-GB" dirty="0" err="1" smtClean="0"/>
              <a:t>diclofenac</a:t>
            </a:r>
            <a:r>
              <a:rPr lang="en-GB" dirty="0" smtClean="0"/>
              <a:t> and 2.5% </a:t>
            </a:r>
            <a:r>
              <a:rPr lang="en-GB" dirty="0" err="1" smtClean="0"/>
              <a:t>hyaluron</a:t>
            </a:r>
            <a:r>
              <a:rPr lang="en-GB" dirty="0" smtClean="0"/>
              <a:t> gel</a:t>
            </a:r>
            <a:endParaRPr lang="en-US" dirty="0" smtClean="0"/>
          </a:p>
          <a:p>
            <a:r>
              <a:rPr lang="en-GB" dirty="0" err="1" smtClean="0"/>
              <a:t>Imiquimod</a:t>
            </a:r>
            <a:r>
              <a:rPr lang="en-GB" dirty="0" smtClean="0"/>
              <a:t> cream 5%</a:t>
            </a:r>
          </a:p>
          <a:p>
            <a:r>
              <a:rPr lang="en-GB" dirty="0" smtClean="0"/>
              <a:t>5% 5FU cream with or without 10% </a:t>
            </a:r>
            <a:r>
              <a:rPr lang="en-GB" dirty="0" err="1" smtClean="0"/>
              <a:t>salicyclic</a:t>
            </a:r>
            <a:r>
              <a:rPr lang="en-GB" dirty="0" smtClean="0"/>
              <a:t> acid</a:t>
            </a:r>
          </a:p>
          <a:p>
            <a:r>
              <a:rPr lang="en-GB" dirty="0" smtClean="0"/>
              <a:t>PDT and MAL-PDT</a:t>
            </a:r>
            <a:endParaRPr lang="en-US" dirty="0"/>
          </a:p>
          <a:p>
            <a:r>
              <a:rPr lang="en-US" dirty="0"/>
              <a:t>Cryotherapy, curettage and cautery for solitary or few keratoses</a:t>
            </a:r>
          </a:p>
          <a:p>
            <a:r>
              <a:rPr lang="en-US" dirty="0" err="1"/>
              <a:t>Acitretin</a:t>
            </a:r>
            <a:r>
              <a:rPr lang="en-US" dirty="0"/>
              <a:t> </a:t>
            </a:r>
            <a:r>
              <a:rPr lang="en-US" dirty="0" smtClean="0"/>
              <a:t> ( second line) with </a:t>
            </a:r>
            <a:r>
              <a:rPr lang="en-US" dirty="0"/>
              <a:t>or without keratolytic agents for multiple keratoses and associated </a:t>
            </a:r>
            <a:r>
              <a:rPr lang="en-US" dirty="0" err="1"/>
              <a:t>bowen</a:t>
            </a:r>
            <a:r>
              <a:rPr lang="en-US" dirty="0"/>
              <a:t> </a:t>
            </a:r>
            <a:r>
              <a:rPr lang="en-US" dirty="0" smtClean="0"/>
              <a:t>disease</a:t>
            </a:r>
          </a:p>
          <a:p>
            <a:r>
              <a:rPr lang="en-GB" dirty="0" err="1" smtClean="0"/>
              <a:t>Dermabrasion</a:t>
            </a:r>
            <a:r>
              <a:rPr lang="en-GB" dirty="0" smtClean="0"/>
              <a:t> and TCA peels ( third line)</a:t>
            </a:r>
            <a:endParaRPr lang="en-US" dirty="0"/>
          </a:p>
        </p:txBody>
      </p:sp>
    </p:spTree>
    <p:extLst>
      <p:ext uri="{BB962C8B-B14F-4D97-AF65-F5344CB8AC3E}">
        <p14:creationId xmlns:p14="http://schemas.microsoft.com/office/powerpoint/2010/main" val="1909828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Management of Arsenical keratosis </a:t>
            </a:r>
            <a:endParaRPr lang="en-US" dirty="0"/>
          </a:p>
        </p:txBody>
      </p:sp>
      <p:sp>
        <p:nvSpPr>
          <p:cNvPr id="3" name="Content Placeholder 2"/>
          <p:cNvSpPr>
            <a:spLocks noGrp="1"/>
          </p:cNvSpPr>
          <p:nvPr>
            <p:ph idx="1"/>
          </p:nvPr>
        </p:nvSpPr>
        <p:spPr/>
        <p:txBody>
          <a:bodyPr/>
          <a:lstStyle/>
          <a:p>
            <a:r>
              <a:rPr lang="en-GB" dirty="0" smtClean="0"/>
              <a:t>First line: </a:t>
            </a:r>
            <a:r>
              <a:rPr lang="en-GB" dirty="0" err="1" smtClean="0"/>
              <a:t>cryotherapy</a:t>
            </a:r>
            <a:r>
              <a:rPr lang="en-GB" dirty="0" smtClean="0"/>
              <a:t>, </a:t>
            </a:r>
            <a:r>
              <a:rPr lang="en-GB" dirty="0" err="1" smtClean="0"/>
              <a:t>retinoids</a:t>
            </a:r>
            <a:r>
              <a:rPr lang="en-GB" dirty="0" smtClean="0"/>
              <a:t> oral and topical</a:t>
            </a:r>
          </a:p>
          <a:p>
            <a:r>
              <a:rPr lang="en-GB" dirty="0" smtClean="0"/>
              <a:t>Second line: </a:t>
            </a:r>
            <a:r>
              <a:rPr lang="en-GB" dirty="0" err="1" smtClean="0"/>
              <a:t>imiquimod</a:t>
            </a:r>
            <a:r>
              <a:rPr lang="en-GB" dirty="0" smtClean="0"/>
              <a:t> cream 5%</a:t>
            </a:r>
          </a:p>
        </p:txBody>
      </p:sp>
    </p:spTree>
    <p:extLst>
      <p:ext uri="{BB962C8B-B14F-4D97-AF65-F5344CB8AC3E}">
        <p14:creationId xmlns:p14="http://schemas.microsoft.com/office/powerpoint/2010/main" val="2370396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22DD6F-1068-83F6-5362-A9A9DBFF2DDF}"/>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xmlns="" id="{C7610638-282A-8E22-AA5D-42ED2FF01A09}"/>
              </a:ext>
            </a:extLst>
          </p:cNvPr>
          <p:cNvSpPr>
            <a:spLocks noGrp="1"/>
          </p:cNvSpPr>
          <p:nvPr>
            <p:ph idx="1"/>
          </p:nvPr>
        </p:nvSpPr>
        <p:spPr/>
        <p:txBody>
          <a:bodyPr/>
          <a:lstStyle/>
          <a:p>
            <a:r>
              <a:rPr lang="en-US" dirty="0"/>
              <a:t>Introduction</a:t>
            </a:r>
          </a:p>
          <a:p>
            <a:r>
              <a:rPr lang="en-US" dirty="0"/>
              <a:t>Actinic keratosis</a:t>
            </a:r>
          </a:p>
          <a:p>
            <a:r>
              <a:rPr lang="en-US" dirty="0"/>
              <a:t>Arsenical keratosis</a:t>
            </a:r>
          </a:p>
          <a:p>
            <a:r>
              <a:rPr lang="en-US" dirty="0"/>
              <a:t>Bowen disease</a:t>
            </a:r>
          </a:p>
          <a:p>
            <a:r>
              <a:rPr lang="en-US" dirty="0"/>
              <a:t>SCC</a:t>
            </a:r>
          </a:p>
          <a:p>
            <a:r>
              <a:rPr lang="en-US" dirty="0"/>
              <a:t>Keratoacanthoma and associated syndromes</a:t>
            </a:r>
          </a:p>
        </p:txBody>
      </p:sp>
    </p:spTree>
    <p:extLst>
      <p:ext uri="{BB962C8B-B14F-4D97-AF65-F5344CB8AC3E}">
        <p14:creationId xmlns:p14="http://schemas.microsoft.com/office/powerpoint/2010/main" val="42058021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F342FE-0885-CBDF-AD1C-724133C80006}"/>
              </a:ext>
            </a:extLst>
          </p:cNvPr>
          <p:cNvSpPr>
            <a:spLocks noGrp="1"/>
          </p:cNvSpPr>
          <p:nvPr>
            <p:ph type="title"/>
          </p:nvPr>
        </p:nvSpPr>
        <p:spPr/>
        <p:txBody>
          <a:bodyPr/>
          <a:lstStyle/>
          <a:p>
            <a:r>
              <a:rPr lang="en-US" dirty="0"/>
              <a:t>BOWEN DISEASE</a:t>
            </a:r>
          </a:p>
        </p:txBody>
      </p:sp>
      <p:sp>
        <p:nvSpPr>
          <p:cNvPr id="3" name="Content Placeholder 2">
            <a:extLst>
              <a:ext uri="{FF2B5EF4-FFF2-40B4-BE49-F238E27FC236}">
                <a16:creationId xmlns:a16="http://schemas.microsoft.com/office/drawing/2014/main" xmlns="" id="{D16460A2-84C4-A61B-C11E-1E5E33B671A0}"/>
              </a:ext>
            </a:extLst>
          </p:cNvPr>
          <p:cNvSpPr>
            <a:spLocks noGrp="1"/>
          </p:cNvSpPr>
          <p:nvPr>
            <p:ph idx="1"/>
          </p:nvPr>
        </p:nvSpPr>
        <p:spPr/>
        <p:txBody>
          <a:bodyPr/>
          <a:lstStyle/>
          <a:p>
            <a:r>
              <a:rPr lang="en-US" dirty="0"/>
              <a:t>A form of intraepidermal (in situ) SCC</a:t>
            </a:r>
          </a:p>
          <a:p>
            <a:r>
              <a:rPr lang="en-US" dirty="0"/>
              <a:t>Characterized by a persistent, non-elevated, red, scaly or crusted plaque</a:t>
            </a:r>
          </a:p>
          <a:p>
            <a:r>
              <a:rPr lang="en-US" dirty="0"/>
              <a:t>Small potential for invasive malignancy</a:t>
            </a:r>
          </a:p>
          <a:p>
            <a:r>
              <a:rPr lang="en-US" dirty="0"/>
              <a:t>More common in patients over the age of 60 years</a:t>
            </a:r>
          </a:p>
          <a:p>
            <a:r>
              <a:rPr lang="en-US" dirty="0"/>
              <a:t>More frequent in women</a:t>
            </a:r>
          </a:p>
          <a:p>
            <a:endParaRPr lang="en-US" dirty="0"/>
          </a:p>
        </p:txBody>
      </p:sp>
    </p:spTree>
    <p:extLst>
      <p:ext uri="{BB962C8B-B14F-4D97-AF65-F5344CB8AC3E}">
        <p14:creationId xmlns:p14="http://schemas.microsoft.com/office/powerpoint/2010/main" val="1526383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311AFC-E1C5-E8BF-725E-479AE9E93BC8}"/>
              </a:ext>
            </a:extLst>
          </p:cNvPr>
          <p:cNvSpPr>
            <a:spLocks noGrp="1"/>
          </p:cNvSpPr>
          <p:nvPr>
            <p:ph type="title"/>
          </p:nvPr>
        </p:nvSpPr>
        <p:spPr/>
        <p:txBody>
          <a:bodyPr/>
          <a:lstStyle/>
          <a:p>
            <a:r>
              <a:rPr lang="en-US" dirty="0"/>
              <a:t>PREDISPOSING FACTORS</a:t>
            </a:r>
          </a:p>
        </p:txBody>
      </p:sp>
      <p:sp>
        <p:nvSpPr>
          <p:cNvPr id="3" name="Content Placeholder 2">
            <a:extLst>
              <a:ext uri="{FF2B5EF4-FFF2-40B4-BE49-F238E27FC236}">
                <a16:creationId xmlns:a16="http://schemas.microsoft.com/office/drawing/2014/main" xmlns="" id="{EA2C3C53-25B5-A9D2-9399-6740E5BED388}"/>
              </a:ext>
            </a:extLst>
          </p:cNvPr>
          <p:cNvSpPr>
            <a:spLocks noGrp="1"/>
          </p:cNvSpPr>
          <p:nvPr>
            <p:ph idx="1"/>
          </p:nvPr>
        </p:nvSpPr>
        <p:spPr/>
        <p:txBody>
          <a:bodyPr/>
          <a:lstStyle/>
          <a:p>
            <a:r>
              <a:rPr lang="en-US" dirty="0"/>
              <a:t>Arsenic exposure</a:t>
            </a:r>
          </a:p>
          <a:p>
            <a:r>
              <a:rPr lang="en-US" dirty="0"/>
              <a:t>Immunosuppression following solid-organ transplant</a:t>
            </a:r>
          </a:p>
          <a:p>
            <a:r>
              <a:rPr lang="en-US" dirty="0" err="1"/>
              <a:t>Haematological</a:t>
            </a:r>
            <a:r>
              <a:rPr lang="en-US" dirty="0"/>
              <a:t> malignancies</a:t>
            </a:r>
          </a:p>
          <a:p>
            <a:r>
              <a:rPr lang="en-US" dirty="0"/>
              <a:t>HIV</a:t>
            </a:r>
          </a:p>
          <a:p>
            <a:r>
              <a:rPr lang="en-US" dirty="0"/>
              <a:t>Therapeutic and other ionizing radiation</a:t>
            </a:r>
          </a:p>
          <a:p>
            <a:r>
              <a:rPr lang="en-US" dirty="0"/>
              <a:t>Skin injury or chronic inflammation such as lupus vulgaris and chronic lupus erythematosus</a:t>
            </a:r>
          </a:p>
        </p:txBody>
      </p:sp>
    </p:spTree>
    <p:extLst>
      <p:ext uri="{BB962C8B-B14F-4D97-AF65-F5344CB8AC3E}">
        <p14:creationId xmlns:p14="http://schemas.microsoft.com/office/powerpoint/2010/main" val="415628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0A3152-7738-B5D0-254F-BF71040FB18A}"/>
              </a:ext>
            </a:extLst>
          </p:cNvPr>
          <p:cNvSpPr>
            <a:spLocks noGrp="1"/>
          </p:cNvSpPr>
          <p:nvPr>
            <p:ph type="title"/>
          </p:nvPr>
        </p:nvSpPr>
        <p:spPr/>
        <p:txBody>
          <a:bodyPr/>
          <a:lstStyle/>
          <a:p>
            <a:r>
              <a:rPr lang="en-US" dirty="0"/>
              <a:t>HISTOPATHOLOGY</a:t>
            </a:r>
          </a:p>
        </p:txBody>
      </p:sp>
      <p:sp>
        <p:nvSpPr>
          <p:cNvPr id="3" name="Content Placeholder 2">
            <a:extLst>
              <a:ext uri="{FF2B5EF4-FFF2-40B4-BE49-F238E27FC236}">
                <a16:creationId xmlns:a16="http://schemas.microsoft.com/office/drawing/2014/main" xmlns="" id="{DE6FD776-8850-495A-ABC6-E4CF8C748C67}"/>
              </a:ext>
            </a:extLst>
          </p:cNvPr>
          <p:cNvSpPr>
            <a:spLocks noGrp="1"/>
          </p:cNvSpPr>
          <p:nvPr>
            <p:ph idx="1"/>
          </p:nvPr>
        </p:nvSpPr>
        <p:spPr>
          <a:xfrm>
            <a:off x="677334" y="2160589"/>
            <a:ext cx="5009091" cy="3880773"/>
          </a:xfrm>
        </p:spPr>
        <p:txBody>
          <a:bodyPr>
            <a:normAutofit fontScale="85000" lnSpcReduction="10000"/>
          </a:bodyPr>
          <a:lstStyle/>
          <a:p>
            <a:r>
              <a:rPr lang="en-US" dirty="0"/>
              <a:t>Full-thickness epidermal </a:t>
            </a:r>
            <a:r>
              <a:rPr lang="en-US" dirty="0" smtClean="0"/>
              <a:t>dysplasia</a:t>
            </a:r>
          </a:p>
          <a:p>
            <a:r>
              <a:rPr lang="en-GB" dirty="0" err="1" smtClean="0"/>
              <a:t>Parakeratosis</a:t>
            </a:r>
            <a:r>
              <a:rPr lang="en-GB" dirty="0" smtClean="0"/>
              <a:t> and </a:t>
            </a:r>
            <a:r>
              <a:rPr lang="en-GB" dirty="0" err="1" smtClean="0"/>
              <a:t>acanthosis</a:t>
            </a:r>
            <a:endParaRPr lang="en-US" dirty="0" smtClean="0"/>
          </a:p>
          <a:p>
            <a:r>
              <a:rPr lang="en-GB" dirty="0"/>
              <a:t>Loss of granular layer(not always the case</a:t>
            </a:r>
            <a:r>
              <a:rPr lang="en-GB" dirty="0" smtClean="0"/>
              <a:t>)</a:t>
            </a:r>
            <a:endParaRPr lang="en-US" dirty="0"/>
          </a:p>
          <a:p>
            <a:r>
              <a:rPr lang="en-US" dirty="0"/>
              <a:t>Disordered differentiation with loss of epidermal </a:t>
            </a:r>
            <a:r>
              <a:rPr lang="en-US" dirty="0" smtClean="0"/>
              <a:t>polarity (full thickness </a:t>
            </a:r>
            <a:r>
              <a:rPr lang="en-US" dirty="0" err="1" smtClean="0"/>
              <a:t>atypia</a:t>
            </a:r>
            <a:r>
              <a:rPr lang="en-US" dirty="0" smtClean="0"/>
              <a:t>)</a:t>
            </a:r>
            <a:endParaRPr lang="en-US" dirty="0"/>
          </a:p>
          <a:p>
            <a:r>
              <a:rPr lang="en-US" dirty="0"/>
              <a:t>Intraepidermal portion of cutaneous </a:t>
            </a:r>
            <a:r>
              <a:rPr lang="en-US" dirty="0" err="1"/>
              <a:t>adnexae</a:t>
            </a:r>
            <a:r>
              <a:rPr lang="en-US" dirty="0"/>
              <a:t> generally </a:t>
            </a:r>
            <a:r>
              <a:rPr lang="en-US" dirty="0" smtClean="0"/>
              <a:t>affected (</a:t>
            </a:r>
            <a:r>
              <a:rPr lang="en-US" dirty="0" err="1" smtClean="0"/>
              <a:t>pagetoid</a:t>
            </a:r>
            <a:r>
              <a:rPr lang="en-US" dirty="0" smtClean="0"/>
              <a:t> spread)</a:t>
            </a:r>
          </a:p>
          <a:p>
            <a:r>
              <a:rPr lang="en-GB" dirty="0" smtClean="0"/>
              <a:t>Spreads out laterally and leaves the basal layer intact (eyeliner sign)</a:t>
            </a:r>
            <a:endParaRPr lang="en-US" dirty="0"/>
          </a:p>
          <a:p>
            <a:r>
              <a:rPr lang="en-US" dirty="0"/>
              <a:t>Cells </a:t>
            </a:r>
            <a:r>
              <a:rPr lang="en-US" dirty="0" smtClean="0"/>
              <a:t>keratinize prematurely</a:t>
            </a:r>
          </a:p>
          <a:p>
            <a:r>
              <a:rPr lang="en-US" dirty="0" smtClean="0"/>
              <a:t>Dermal-epidermal </a:t>
            </a:r>
            <a:r>
              <a:rPr lang="en-US" dirty="0"/>
              <a:t>junction remains </a:t>
            </a:r>
            <a:r>
              <a:rPr lang="en-US" dirty="0" smtClean="0"/>
              <a:t>distinct </a:t>
            </a:r>
          </a:p>
          <a:p>
            <a:r>
              <a:rPr lang="en-US" dirty="0" smtClean="0"/>
              <a:t>Dense </a:t>
            </a:r>
            <a:r>
              <a:rPr lang="en-US" dirty="0"/>
              <a:t>inflammatory cell infiltrate in the papillary dermis</a:t>
            </a:r>
          </a:p>
        </p:txBody>
      </p:sp>
      <p:pic>
        <p:nvPicPr>
          <p:cNvPr id="5" name="Picture 4">
            <a:extLst>
              <a:ext uri="{FF2B5EF4-FFF2-40B4-BE49-F238E27FC236}">
                <a16:creationId xmlns:a16="http://schemas.microsoft.com/office/drawing/2014/main" xmlns="" id="{33444AF0-47CB-7AD0-88C4-66F5BE3EE1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6425" y="1484768"/>
            <a:ext cx="5521765" cy="4556594"/>
          </a:xfrm>
          <a:prstGeom prst="rect">
            <a:avLst/>
          </a:prstGeom>
        </p:spPr>
      </p:pic>
    </p:spTree>
    <p:extLst>
      <p:ext uri="{BB962C8B-B14F-4D97-AF65-F5344CB8AC3E}">
        <p14:creationId xmlns:p14="http://schemas.microsoft.com/office/powerpoint/2010/main" val="3469306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02741"/>
          </a:xfrm>
        </p:spPr>
        <p:txBody>
          <a:bodyPr>
            <a:normAutofit fontScale="90000"/>
          </a:bodyPr>
          <a:lstStyle/>
          <a:p>
            <a:r>
              <a:rPr lang="en-GB" sz="2000" dirty="0" smtClean="0"/>
              <a:t>This </a:t>
            </a:r>
            <a:r>
              <a:rPr lang="en-GB" sz="2000" dirty="0"/>
              <a:t>picture shows large atypical tumour cells filling the epidermis and replacing the normal squamous cells</a:t>
            </a:r>
            <a:r>
              <a:rPr lang="en-GB" dirty="0"/>
              <a:t>.</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41402" y="1765426"/>
            <a:ext cx="7069233" cy="4276599"/>
          </a:xfrm>
        </p:spPr>
      </p:pic>
    </p:spTree>
    <p:extLst>
      <p:ext uri="{BB962C8B-B14F-4D97-AF65-F5344CB8AC3E}">
        <p14:creationId xmlns:p14="http://schemas.microsoft.com/office/powerpoint/2010/main" val="2943383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8404A0-841A-FDC6-A521-8A8E8E621EAE}"/>
              </a:ext>
            </a:extLst>
          </p:cNvPr>
          <p:cNvSpPr>
            <a:spLocks noGrp="1"/>
          </p:cNvSpPr>
          <p:nvPr>
            <p:ph type="title"/>
          </p:nvPr>
        </p:nvSpPr>
        <p:spPr/>
        <p:txBody>
          <a:bodyPr/>
          <a:lstStyle/>
          <a:p>
            <a:r>
              <a:rPr lang="en-US" dirty="0"/>
              <a:t>CAUSATIVE ORGANISMS</a:t>
            </a:r>
          </a:p>
        </p:txBody>
      </p:sp>
      <p:sp>
        <p:nvSpPr>
          <p:cNvPr id="3" name="Content Placeholder 2">
            <a:extLst>
              <a:ext uri="{FF2B5EF4-FFF2-40B4-BE49-F238E27FC236}">
                <a16:creationId xmlns:a16="http://schemas.microsoft.com/office/drawing/2014/main" xmlns="" id="{8B06F504-4BBA-93F7-25D2-EDB8468074D4}"/>
              </a:ext>
            </a:extLst>
          </p:cNvPr>
          <p:cNvSpPr>
            <a:spLocks noGrp="1"/>
          </p:cNvSpPr>
          <p:nvPr>
            <p:ph idx="1"/>
          </p:nvPr>
        </p:nvSpPr>
        <p:spPr/>
        <p:txBody>
          <a:bodyPr/>
          <a:lstStyle/>
          <a:p>
            <a:r>
              <a:rPr lang="en-US" dirty="0"/>
              <a:t>HPV16 and HPV18--- commoner in anogenital Bowen disease</a:t>
            </a:r>
          </a:p>
          <a:p>
            <a:r>
              <a:rPr lang="en-US" dirty="0"/>
              <a:t>HPV16 also implicated in palmoplantar and </a:t>
            </a:r>
            <a:r>
              <a:rPr lang="en-US" dirty="0" err="1"/>
              <a:t>periungal</a:t>
            </a:r>
            <a:r>
              <a:rPr lang="en-US" dirty="0"/>
              <a:t> lesions</a:t>
            </a:r>
          </a:p>
        </p:txBody>
      </p:sp>
    </p:spTree>
    <p:extLst>
      <p:ext uri="{BB962C8B-B14F-4D97-AF65-F5344CB8AC3E}">
        <p14:creationId xmlns:p14="http://schemas.microsoft.com/office/powerpoint/2010/main" val="10048457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13AECF-633B-375C-04ED-1934D5A6D120}"/>
              </a:ext>
            </a:extLst>
          </p:cNvPr>
          <p:cNvSpPr>
            <a:spLocks noGrp="1"/>
          </p:cNvSpPr>
          <p:nvPr>
            <p:ph type="title"/>
          </p:nvPr>
        </p:nvSpPr>
        <p:spPr/>
        <p:txBody>
          <a:bodyPr/>
          <a:lstStyle/>
          <a:p>
            <a:r>
              <a:rPr lang="en-US" dirty="0"/>
              <a:t>CLINICAL FEATURES</a:t>
            </a:r>
          </a:p>
        </p:txBody>
      </p:sp>
      <p:sp>
        <p:nvSpPr>
          <p:cNvPr id="3" name="Content Placeholder 2">
            <a:extLst>
              <a:ext uri="{FF2B5EF4-FFF2-40B4-BE49-F238E27FC236}">
                <a16:creationId xmlns:a16="http://schemas.microsoft.com/office/drawing/2014/main" xmlns="" id="{9E436404-2626-3BAC-8CC0-CE4F77746369}"/>
              </a:ext>
            </a:extLst>
          </p:cNvPr>
          <p:cNvSpPr>
            <a:spLocks noGrp="1"/>
          </p:cNvSpPr>
          <p:nvPr>
            <p:ph idx="1"/>
          </p:nvPr>
        </p:nvSpPr>
        <p:spPr>
          <a:xfrm>
            <a:off x="677334" y="2160589"/>
            <a:ext cx="4256616" cy="3880773"/>
          </a:xfrm>
        </p:spPr>
        <p:txBody>
          <a:bodyPr/>
          <a:lstStyle/>
          <a:p>
            <a:r>
              <a:rPr lang="en-US" dirty="0"/>
              <a:t>Usually solitary but in 10-20% may be multiple</a:t>
            </a:r>
          </a:p>
          <a:p>
            <a:r>
              <a:rPr lang="en-US" dirty="0"/>
              <a:t>Can occur on any body site </a:t>
            </a:r>
          </a:p>
          <a:p>
            <a:r>
              <a:rPr lang="en-US" dirty="0"/>
              <a:t>Increased incidence on head and neck</a:t>
            </a:r>
          </a:p>
          <a:p>
            <a:r>
              <a:rPr lang="en-US" dirty="0"/>
              <a:t>Can occur on the perianal skin, subungual region, palm and soles and rarely on mucosal surfaces</a:t>
            </a:r>
          </a:p>
        </p:txBody>
      </p:sp>
      <p:pic>
        <p:nvPicPr>
          <p:cNvPr id="4" name="Content Placeholder 4">
            <a:extLst>
              <a:ext uri="{FF2B5EF4-FFF2-40B4-BE49-F238E27FC236}">
                <a16:creationId xmlns:a16="http://schemas.microsoft.com/office/drawing/2014/main" xmlns="" id="{59D901D4-26F3-E0E6-5B07-4309960D17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3503" y="2160589"/>
            <a:ext cx="4000499" cy="3581400"/>
          </a:xfrm>
          <a:prstGeom prst="rect">
            <a:avLst/>
          </a:prstGeom>
        </p:spPr>
      </p:pic>
    </p:spTree>
    <p:extLst>
      <p:ext uri="{BB962C8B-B14F-4D97-AF65-F5344CB8AC3E}">
        <p14:creationId xmlns:p14="http://schemas.microsoft.com/office/powerpoint/2010/main" val="18631890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210627-4B44-ED0D-A43E-FDB939BC3BA8}"/>
              </a:ext>
            </a:extLst>
          </p:cNvPr>
          <p:cNvSpPr>
            <a:spLocks noGrp="1"/>
          </p:cNvSpPr>
          <p:nvPr>
            <p:ph type="title"/>
          </p:nvPr>
        </p:nvSpPr>
        <p:spPr/>
        <p:txBody>
          <a:bodyPr/>
          <a:lstStyle/>
          <a:p>
            <a:r>
              <a:rPr lang="en-US" dirty="0"/>
              <a:t>CONTD…</a:t>
            </a:r>
          </a:p>
        </p:txBody>
      </p:sp>
      <p:sp>
        <p:nvSpPr>
          <p:cNvPr id="3" name="Content Placeholder 2">
            <a:extLst>
              <a:ext uri="{FF2B5EF4-FFF2-40B4-BE49-F238E27FC236}">
                <a16:creationId xmlns:a16="http://schemas.microsoft.com/office/drawing/2014/main" xmlns="" id="{1E8E7197-6848-93E0-8D6A-5744220A3980}"/>
              </a:ext>
            </a:extLst>
          </p:cNvPr>
          <p:cNvSpPr>
            <a:spLocks noGrp="1"/>
          </p:cNvSpPr>
          <p:nvPr>
            <p:ph idx="1"/>
          </p:nvPr>
        </p:nvSpPr>
        <p:spPr>
          <a:xfrm>
            <a:off x="677334" y="2160589"/>
            <a:ext cx="4694766" cy="3880773"/>
          </a:xfrm>
        </p:spPr>
        <p:txBody>
          <a:bodyPr/>
          <a:lstStyle/>
          <a:p>
            <a:r>
              <a:rPr lang="en-US" dirty="0"/>
              <a:t>Asymptomatic small red and slightly scaly area gradually enlarges in somewhat irregular fashion</a:t>
            </a:r>
          </a:p>
          <a:p>
            <a:r>
              <a:rPr lang="en-US" dirty="0"/>
              <a:t>White or yellowish scale detached without much difficulty</a:t>
            </a:r>
          </a:p>
          <a:p>
            <a:r>
              <a:rPr lang="en-US" dirty="0"/>
              <a:t>Reveals a moist, reddened and a granular surface, but without producing bleeding</a:t>
            </a:r>
          </a:p>
          <a:p>
            <a:endParaRPr lang="en-US" dirty="0"/>
          </a:p>
        </p:txBody>
      </p:sp>
      <p:pic>
        <p:nvPicPr>
          <p:cNvPr id="4" name="Picture 3">
            <a:extLst>
              <a:ext uri="{FF2B5EF4-FFF2-40B4-BE49-F238E27FC236}">
                <a16:creationId xmlns:a16="http://schemas.microsoft.com/office/drawing/2014/main" xmlns="" id="{FFDB5CCE-E32F-7F3C-399A-5F41A7A82D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9751" y="2160589"/>
            <a:ext cx="4000499" cy="3457575"/>
          </a:xfrm>
          <a:prstGeom prst="rect">
            <a:avLst/>
          </a:prstGeom>
        </p:spPr>
      </p:pic>
    </p:spTree>
    <p:extLst>
      <p:ext uri="{BB962C8B-B14F-4D97-AF65-F5344CB8AC3E}">
        <p14:creationId xmlns:p14="http://schemas.microsoft.com/office/powerpoint/2010/main" val="20761593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0351EE-3252-8C45-BD2F-D10239E01B17}"/>
              </a:ext>
            </a:extLst>
          </p:cNvPr>
          <p:cNvSpPr>
            <a:spLocks noGrp="1"/>
          </p:cNvSpPr>
          <p:nvPr>
            <p:ph type="title"/>
          </p:nvPr>
        </p:nvSpPr>
        <p:spPr/>
        <p:txBody>
          <a:bodyPr/>
          <a:lstStyle/>
          <a:p>
            <a:r>
              <a:rPr lang="en-US" dirty="0"/>
              <a:t>BOWEN DISEASE</a:t>
            </a:r>
          </a:p>
        </p:txBody>
      </p:sp>
      <p:pic>
        <p:nvPicPr>
          <p:cNvPr id="5" name="Content Placeholder 4">
            <a:extLst>
              <a:ext uri="{FF2B5EF4-FFF2-40B4-BE49-F238E27FC236}">
                <a16:creationId xmlns:a16="http://schemas.microsoft.com/office/drawing/2014/main" xmlns="" id="{799593C9-C8E3-FA50-CF5C-48C4B20585D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50848" y="2603500"/>
            <a:ext cx="3434617" cy="3416300"/>
          </a:xfrm>
        </p:spPr>
      </p:pic>
    </p:spTree>
    <p:extLst>
      <p:ext uri="{BB962C8B-B14F-4D97-AF65-F5344CB8AC3E}">
        <p14:creationId xmlns:p14="http://schemas.microsoft.com/office/powerpoint/2010/main" val="15591296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
            </a:r>
            <a:r>
              <a:rPr lang="en-GB" dirty="0" smtClean="0"/>
              <a:t>ifferentials</a:t>
            </a:r>
            <a:endParaRPr lang="en-US" dirty="0"/>
          </a:p>
        </p:txBody>
      </p:sp>
      <p:sp>
        <p:nvSpPr>
          <p:cNvPr id="3" name="Content Placeholder 2"/>
          <p:cNvSpPr>
            <a:spLocks noGrp="1"/>
          </p:cNvSpPr>
          <p:nvPr>
            <p:ph idx="1"/>
          </p:nvPr>
        </p:nvSpPr>
        <p:spPr/>
        <p:txBody>
          <a:bodyPr/>
          <a:lstStyle/>
          <a:p>
            <a:r>
              <a:rPr lang="en-GB" dirty="0" smtClean="0"/>
              <a:t>SK</a:t>
            </a:r>
          </a:p>
          <a:p>
            <a:r>
              <a:rPr lang="en-GB" dirty="0" smtClean="0"/>
              <a:t>BCC</a:t>
            </a:r>
          </a:p>
          <a:p>
            <a:r>
              <a:rPr lang="en-GB" dirty="0" smtClean="0"/>
              <a:t>SCC</a:t>
            </a:r>
          </a:p>
          <a:p>
            <a:r>
              <a:rPr lang="en-GB" dirty="0" err="1" smtClean="0"/>
              <a:t>Psoriais</a:t>
            </a:r>
            <a:endParaRPr lang="en-GB" dirty="0" smtClean="0"/>
          </a:p>
          <a:p>
            <a:r>
              <a:rPr lang="en-GB" dirty="0" smtClean="0"/>
              <a:t>Lichen simplex and discoid dermatitis (</a:t>
            </a:r>
            <a:r>
              <a:rPr lang="en-GB" dirty="0" err="1" smtClean="0"/>
              <a:t>pruritis</a:t>
            </a:r>
            <a:r>
              <a:rPr lang="en-GB" dirty="0" smtClean="0"/>
              <a:t>)</a:t>
            </a:r>
          </a:p>
          <a:p>
            <a:r>
              <a:rPr lang="en-GB" dirty="0" err="1" smtClean="0"/>
              <a:t>Bowenoid</a:t>
            </a:r>
            <a:r>
              <a:rPr lang="en-GB" dirty="0" smtClean="0"/>
              <a:t> </a:t>
            </a:r>
            <a:r>
              <a:rPr lang="en-GB" dirty="0" err="1" smtClean="0"/>
              <a:t>papulosis</a:t>
            </a:r>
            <a:endParaRPr lang="en-US" dirty="0"/>
          </a:p>
        </p:txBody>
      </p:sp>
    </p:spTree>
    <p:extLst>
      <p:ext uri="{BB962C8B-B14F-4D97-AF65-F5344CB8AC3E}">
        <p14:creationId xmlns:p14="http://schemas.microsoft.com/office/powerpoint/2010/main" val="36985056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1AEE82-83EA-8978-D5B0-8F5FA8D80A57}"/>
              </a:ext>
            </a:extLst>
          </p:cNvPr>
          <p:cNvSpPr>
            <a:spLocks noGrp="1"/>
          </p:cNvSpPr>
          <p:nvPr>
            <p:ph type="title"/>
          </p:nvPr>
        </p:nvSpPr>
        <p:spPr/>
        <p:txBody>
          <a:bodyPr/>
          <a:lstStyle/>
          <a:p>
            <a:r>
              <a:rPr lang="en-US" dirty="0"/>
              <a:t>COMPLICATIONS AND CO-MORBIDITIES</a:t>
            </a:r>
          </a:p>
        </p:txBody>
      </p:sp>
      <p:sp>
        <p:nvSpPr>
          <p:cNvPr id="3" name="Content Placeholder 2">
            <a:extLst>
              <a:ext uri="{FF2B5EF4-FFF2-40B4-BE49-F238E27FC236}">
                <a16:creationId xmlns:a16="http://schemas.microsoft.com/office/drawing/2014/main" xmlns="" id="{63C48EC0-96BD-E1D9-23BB-2D77A03B5DC5}"/>
              </a:ext>
            </a:extLst>
          </p:cNvPr>
          <p:cNvSpPr>
            <a:spLocks noGrp="1"/>
          </p:cNvSpPr>
          <p:nvPr>
            <p:ph idx="1"/>
          </p:nvPr>
        </p:nvSpPr>
        <p:spPr/>
        <p:txBody>
          <a:bodyPr/>
          <a:lstStyle/>
          <a:p>
            <a:r>
              <a:rPr lang="en-US" dirty="0"/>
              <a:t>Persistent with a low lifetime risk of malignant transformation of about 3-5%</a:t>
            </a:r>
          </a:p>
          <a:p>
            <a:r>
              <a:rPr lang="en-US" dirty="0"/>
              <a:t>Malignant transformation results in an invasive SCC, which may metastasize if left untreated</a:t>
            </a:r>
          </a:p>
          <a:p>
            <a:r>
              <a:rPr lang="en-US" dirty="0"/>
              <a:t>Perianal and subungual Bowen disease, surgery with wide excision due to the recurrent nature</a:t>
            </a:r>
          </a:p>
          <a:p>
            <a:r>
              <a:rPr lang="en-US" dirty="0"/>
              <a:t>Nail unit disease--- digital amputation and Mohs micrographic surgery</a:t>
            </a:r>
          </a:p>
        </p:txBody>
      </p:sp>
    </p:spTree>
    <p:extLst>
      <p:ext uri="{BB962C8B-B14F-4D97-AF65-F5344CB8AC3E}">
        <p14:creationId xmlns:p14="http://schemas.microsoft.com/office/powerpoint/2010/main" val="4286028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09436-B6CE-0665-FB3B-6A3CEEC65288}"/>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xmlns="" id="{4892F45C-D60C-0AC3-9B0A-DD99CEAD67E9}"/>
              </a:ext>
            </a:extLst>
          </p:cNvPr>
          <p:cNvSpPr>
            <a:spLocks noGrp="1"/>
          </p:cNvSpPr>
          <p:nvPr>
            <p:ph idx="1"/>
          </p:nvPr>
        </p:nvSpPr>
        <p:spPr/>
        <p:txBody>
          <a:bodyPr/>
          <a:lstStyle/>
          <a:p>
            <a:r>
              <a:rPr lang="en-US" dirty="0"/>
              <a:t>Non-melanoma skin cancer </a:t>
            </a:r>
            <a:r>
              <a:rPr lang="en-US" dirty="0" smtClean="0"/>
              <a:t>(NMSC) most </a:t>
            </a:r>
            <a:r>
              <a:rPr lang="en-US" dirty="0"/>
              <a:t>common human cancer</a:t>
            </a:r>
          </a:p>
          <a:p>
            <a:r>
              <a:rPr lang="en-US" dirty="0"/>
              <a:t>Encompasses BCC and SCC</a:t>
            </a:r>
          </a:p>
          <a:p>
            <a:r>
              <a:rPr lang="en-US" dirty="0"/>
              <a:t>Both derived from epidermal keratinocytes</a:t>
            </a:r>
          </a:p>
          <a:p>
            <a:r>
              <a:rPr lang="en-US" dirty="0"/>
              <a:t>Rarely metastasize</a:t>
            </a:r>
          </a:p>
          <a:p>
            <a:r>
              <a:rPr lang="en-US" dirty="0"/>
              <a:t>Actinic keratoses and </a:t>
            </a:r>
            <a:r>
              <a:rPr lang="en-US" dirty="0" err="1"/>
              <a:t>bowen</a:t>
            </a:r>
            <a:r>
              <a:rPr lang="en-US" dirty="0"/>
              <a:t> disease are premalignant lesions, show some of the histological features </a:t>
            </a:r>
            <a:r>
              <a:rPr lang="en-US" dirty="0" smtClean="0"/>
              <a:t>similar to that of </a:t>
            </a:r>
            <a:r>
              <a:rPr lang="en-US" dirty="0"/>
              <a:t>SCC</a:t>
            </a:r>
          </a:p>
        </p:txBody>
      </p:sp>
    </p:spTree>
    <p:extLst>
      <p:ext uri="{BB962C8B-B14F-4D97-AF65-F5344CB8AC3E}">
        <p14:creationId xmlns:p14="http://schemas.microsoft.com/office/powerpoint/2010/main" val="38295486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D81D86-99B7-22F9-BCE5-30DB08EA9994}"/>
              </a:ext>
            </a:extLst>
          </p:cNvPr>
          <p:cNvSpPr>
            <a:spLocks noGrp="1"/>
          </p:cNvSpPr>
          <p:nvPr>
            <p:ph type="title"/>
          </p:nvPr>
        </p:nvSpPr>
        <p:spPr/>
        <p:txBody>
          <a:bodyPr/>
          <a:lstStyle/>
          <a:p>
            <a:r>
              <a:rPr lang="en-US" dirty="0"/>
              <a:t>MANAGEMENT ALGORITHM</a:t>
            </a:r>
          </a:p>
        </p:txBody>
      </p:sp>
      <p:pic>
        <p:nvPicPr>
          <p:cNvPr id="5" name="Content Placeholder 4">
            <a:extLst>
              <a:ext uri="{FF2B5EF4-FFF2-40B4-BE49-F238E27FC236}">
                <a16:creationId xmlns:a16="http://schemas.microsoft.com/office/drawing/2014/main" xmlns="" id="{B8B91690-253C-CD9E-6650-1B19417577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0791" y="1394988"/>
            <a:ext cx="7017284" cy="4953000"/>
          </a:xfrm>
        </p:spPr>
      </p:pic>
    </p:spTree>
    <p:extLst>
      <p:ext uri="{BB962C8B-B14F-4D97-AF65-F5344CB8AC3E}">
        <p14:creationId xmlns:p14="http://schemas.microsoft.com/office/powerpoint/2010/main" val="2256851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48BE4D-4F81-37EE-77D7-7B8C4DE38532}"/>
              </a:ext>
            </a:extLst>
          </p:cNvPr>
          <p:cNvSpPr>
            <a:spLocks noGrp="1"/>
          </p:cNvSpPr>
          <p:nvPr>
            <p:ph type="title"/>
          </p:nvPr>
        </p:nvSpPr>
        <p:spPr/>
        <p:txBody>
          <a:bodyPr/>
          <a:lstStyle/>
          <a:p>
            <a:r>
              <a:rPr lang="en-US" dirty="0"/>
              <a:t>SQUAMOUS CELL CARCINOMA</a:t>
            </a:r>
          </a:p>
        </p:txBody>
      </p:sp>
      <p:sp>
        <p:nvSpPr>
          <p:cNvPr id="3" name="Content Placeholder 2">
            <a:extLst>
              <a:ext uri="{FF2B5EF4-FFF2-40B4-BE49-F238E27FC236}">
                <a16:creationId xmlns:a16="http://schemas.microsoft.com/office/drawing/2014/main" xmlns="" id="{D2B4E724-942A-B6DF-D015-6237286CF34E}"/>
              </a:ext>
            </a:extLst>
          </p:cNvPr>
          <p:cNvSpPr>
            <a:spLocks noGrp="1"/>
          </p:cNvSpPr>
          <p:nvPr>
            <p:ph idx="1"/>
          </p:nvPr>
        </p:nvSpPr>
        <p:spPr/>
        <p:txBody>
          <a:bodyPr/>
          <a:lstStyle/>
          <a:p>
            <a:r>
              <a:rPr lang="en-US" dirty="0"/>
              <a:t>Malignant tumor arising from epidermal keratinocytes or its appendages</a:t>
            </a:r>
          </a:p>
          <a:p>
            <a:r>
              <a:rPr lang="en-US" dirty="0"/>
              <a:t>Second commonest skin cancer after BCC</a:t>
            </a:r>
          </a:p>
          <a:p>
            <a:r>
              <a:rPr lang="en-US" dirty="0"/>
              <a:t>Predominantly a disease of white populations</a:t>
            </a:r>
          </a:p>
          <a:p>
            <a:r>
              <a:rPr lang="en-US" dirty="0"/>
              <a:t>Strongly associated with advanced stage</a:t>
            </a:r>
          </a:p>
          <a:p>
            <a:r>
              <a:rPr lang="en-US" dirty="0"/>
              <a:t>Twice common in men</a:t>
            </a:r>
          </a:p>
          <a:p>
            <a:endParaRPr lang="en-US" dirty="0"/>
          </a:p>
        </p:txBody>
      </p:sp>
    </p:spTree>
    <p:extLst>
      <p:ext uri="{BB962C8B-B14F-4D97-AF65-F5344CB8AC3E}">
        <p14:creationId xmlns:p14="http://schemas.microsoft.com/office/powerpoint/2010/main" val="40477180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DF6D73-F0AC-199C-E480-A837BE896C65}"/>
              </a:ext>
            </a:extLst>
          </p:cNvPr>
          <p:cNvSpPr>
            <a:spLocks noGrp="1"/>
          </p:cNvSpPr>
          <p:nvPr>
            <p:ph type="title"/>
          </p:nvPr>
        </p:nvSpPr>
        <p:spPr/>
        <p:txBody>
          <a:bodyPr/>
          <a:lstStyle/>
          <a:p>
            <a:r>
              <a:rPr lang="en-US" dirty="0"/>
              <a:t>PATHOPHYSIOLOGY</a:t>
            </a:r>
          </a:p>
        </p:txBody>
      </p:sp>
      <p:sp>
        <p:nvSpPr>
          <p:cNvPr id="3" name="Content Placeholder 2">
            <a:extLst>
              <a:ext uri="{FF2B5EF4-FFF2-40B4-BE49-F238E27FC236}">
                <a16:creationId xmlns:a16="http://schemas.microsoft.com/office/drawing/2014/main" xmlns="" id="{19EBCB7B-F21F-2DAB-66F6-55D6BED13738}"/>
              </a:ext>
            </a:extLst>
          </p:cNvPr>
          <p:cNvSpPr>
            <a:spLocks noGrp="1"/>
          </p:cNvSpPr>
          <p:nvPr>
            <p:ph idx="1"/>
          </p:nvPr>
        </p:nvSpPr>
        <p:spPr/>
        <p:txBody>
          <a:bodyPr/>
          <a:lstStyle/>
          <a:p>
            <a:r>
              <a:rPr lang="en-US" dirty="0"/>
              <a:t>Tp53 </a:t>
            </a:r>
            <a:r>
              <a:rPr lang="en-US" dirty="0" smtClean="0"/>
              <a:t>mutations via activation of EGFR receptor</a:t>
            </a:r>
            <a:endParaRPr lang="en-US" dirty="0"/>
          </a:p>
          <a:p>
            <a:r>
              <a:rPr lang="en-US" dirty="0"/>
              <a:t>P16 </a:t>
            </a:r>
            <a:r>
              <a:rPr lang="en-US" dirty="0" smtClean="0"/>
              <a:t>mutations (S1-S phase)</a:t>
            </a:r>
          </a:p>
          <a:p>
            <a:r>
              <a:rPr lang="en-GB" dirty="0" smtClean="0"/>
              <a:t>NOTCH receptor mutation</a:t>
            </a:r>
            <a:endParaRPr lang="en-US" dirty="0"/>
          </a:p>
          <a:p>
            <a:endParaRPr lang="en-US" dirty="0"/>
          </a:p>
        </p:txBody>
      </p:sp>
    </p:spTree>
    <p:extLst>
      <p:ext uri="{BB962C8B-B14F-4D97-AF65-F5344CB8AC3E}">
        <p14:creationId xmlns:p14="http://schemas.microsoft.com/office/powerpoint/2010/main" val="19169629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128D77-745B-BBA3-4DBD-91EDC1B8EDB7}"/>
              </a:ext>
            </a:extLst>
          </p:cNvPr>
          <p:cNvSpPr>
            <a:spLocks noGrp="1"/>
          </p:cNvSpPr>
          <p:nvPr>
            <p:ph type="title"/>
          </p:nvPr>
        </p:nvSpPr>
        <p:spPr/>
        <p:txBody>
          <a:bodyPr/>
          <a:lstStyle/>
          <a:p>
            <a:r>
              <a:rPr lang="en-US" dirty="0"/>
              <a:t>ETIOLOGY</a:t>
            </a:r>
          </a:p>
        </p:txBody>
      </p:sp>
      <p:sp>
        <p:nvSpPr>
          <p:cNvPr id="3" name="Content Placeholder 2">
            <a:extLst>
              <a:ext uri="{FF2B5EF4-FFF2-40B4-BE49-F238E27FC236}">
                <a16:creationId xmlns:a16="http://schemas.microsoft.com/office/drawing/2014/main" xmlns="" id="{81AF63B0-9D2E-112C-2ECE-A8AEDD69DAB8}"/>
              </a:ext>
            </a:extLst>
          </p:cNvPr>
          <p:cNvSpPr>
            <a:spLocks noGrp="1"/>
          </p:cNvSpPr>
          <p:nvPr>
            <p:ph idx="1"/>
          </p:nvPr>
        </p:nvSpPr>
        <p:spPr/>
        <p:txBody>
          <a:bodyPr/>
          <a:lstStyle/>
          <a:p>
            <a:r>
              <a:rPr lang="en-US" dirty="0"/>
              <a:t>Ultraviolet B radiation</a:t>
            </a:r>
          </a:p>
          <a:p>
            <a:r>
              <a:rPr lang="en-US" dirty="0"/>
              <a:t>Radiation therapy</a:t>
            </a:r>
          </a:p>
          <a:p>
            <a:r>
              <a:rPr lang="en-US" dirty="0"/>
              <a:t>Arsenic</a:t>
            </a:r>
          </a:p>
          <a:p>
            <a:r>
              <a:rPr lang="en-US" dirty="0"/>
              <a:t>Coal tar</a:t>
            </a:r>
          </a:p>
          <a:p>
            <a:r>
              <a:rPr lang="en-US" dirty="0"/>
              <a:t>PUVA therapy</a:t>
            </a:r>
          </a:p>
          <a:p>
            <a:r>
              <a:rPr lang="en-US" dirty="0"/>
              <a:t>Industrial carcinogens</a:t>
            </a:r>
          </a:p>
          <a:p>
            <a:r>
              <a:rPr lang="en-US" dirty="0"/>
              <a:t>HPV infection</a:t>
            </a:r>
          </a:p>
          <a:p>
            <a:pPr marL="0" indent="0">
              <a:buNone/>
            </a:pPr>
            <a:endParaRPr lang="en-US" dirty="0"/>
          </a:p>
        </p:txBody>
      </p:sp>
    </p:spTree>
    <p:extLst>
      <p:ext uri="{BB962C8B-B14F-4D97-AF65-F5344CB8AC3E}">
        <p14:creationId xmlns:p14="http://schemas.microsoft.com/office/powerpoint/2010/main" val="8637644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B27DA1-6BB9-94F4-5CF1-AE77B3EE6353}"/>
              </a:ext>
            </a:extLst>
          </p:cNvPr>
          <p:cNvSpPr>
            <a:spLocks noGrp="1"/>
          </p:cNvSpPr>
          <p:nvPr>
            <p:ph type="title"/>
          </p:nvPr>
        </p:nvSpPr>
        <p:spPr/>
        <p:txBody>
          <a:bodyPr/>
          <a:lstStyle/>
          <a:p>
            <a:r>
              <a:rPr lang="en-US" dirty="0"/>
              <a:t>PREDISPOSING FACTORS</a:t>
            </a:r>
          </a:p>
        </p:txBody>
      </p:sp>
      <p:sp>
        <p:nvSpPr>
          <p:cNvPr id="3" name="Content Placeholder 2">
            <a:extLst>
              <a:ext uri="{FF2B5EF4-FFF2-40B4-BE49-F238E27FC236}">
                <a16:creationId xmlns:a16="http://schemas.microsoft.com/office/drawing/2014/main" xmlns="" id="{F808BF72-CB45-C0CC-B772-7842C49EB6E7}"/>
              </a:ext>
            </a:extLst>
          </p:cNvPr>
          <p:cNvSpPr>
            <a:spLocks noGrp="1"/>
          </p:cNvSpPr>
          <p:nvPr>
            <p:ph idx="1"/>
          </p:nvPr>
        </p:nvSpPr>
        <p:spPr/>
        <p:txBody>
          <a:bodyPr>
            <a:normAutofit fontScale="92500" lnSpcReduction="20000"/>
          </a:bodyPr>
          <a:lstStyle/>
          <a:p>
            <a:r>
              <a:rPr lang="en-US" dirty="0"/>
              <a:t>Immunosuppression in OTRs or patients on azathioprine or ciclosporin</a:t>
            </a:r>
          </a:p>
          <a:p>
            <a:r>
              <a:rPr lang="en-US" dirty="0"/>
              <a:t>Normal ratio of BCC:SCC </a:t>
            </a:r>
            <a:r>
              <a:rPr lang="en-US" dirty="0" smtClean="0"/>
              <a:t>reversed</a:t>
            </a:r>
          </a:p>
          <a:p>
            <a:r>
              <a:rPr lang="en-GB" dirty="0" smtClean="0"/>
              <a:t>Fitzpatrick skin type 1 and 2</a:t>
            </a:r>
            <a:endParaRPr lang="en-US" dirty="0"/>
          </a:p>
          <a:p>
            <a:r>
              <a:rPr lang="en-US" dirty="0"/>
              <a:t>HIV</a:t>
            </a:r>
          </a:p>
          <a:p>
            <a:r>
              <a:rPr lang="en-US" dirty="0" err="1"/>
              <a:t>Haematological</a:t>
            </a:r>
            <a:r>
              <a:rPr lang="en-US" dirty="0"/>
              <a:t> malignancies</a:t>
            </a:r>
          </a:p>
          <a:p>
            <a:r>
              <a:rPr lang="en-US" dirty="0"/>
              <a:t>Uncommon complication of longstanding chronic ulceration and </a:t>
            </a:r>
            <a:r>
              <a:rPr lang="en-US" dirty="0" err="1"/>
              <a:t>postradiation</a:t>
            </a:r>
            <a:endParaRPr lang="en-US" dirty="0"/>
          </a:p>
          <a:p>
            <a:r>
              <a:rPr lang="en-US" dirty="0"/>
              <a:t>Underlying conditions, </a:t>
            </a:r>
            <a:r>
              <a:rPr lang="en-US" dirty="0" err="1"/>
              <a:t>hidradinitis</a:t>
            </a:r>
            <a:r>
              <a:rPr lang="en-US" dirty="0"/>
              <a:t> suppurativa, </a:t>
            </a:r>
            <a:r>
              <a:rPr lang="en-US" dirty="0" err="1"/>
              <a:t>morphoea</a:t>
            </a:r>
            <a:r>
              <a:rPr lang="en-US" dirty="0"/>
              <a:t>, CDLE, lichen </a:t>
            </a:r>
            <a:r>
              <a:rPr lang="en-US" dirty="0" err="1"/>
              <a:t>sclerosus</a:t>
            </a:r>
            <a:r>
              <a:rPr lang="en-US" dirty="0"/>
              <a:t>, </a:t>
            </a:r>
            <a:r>
              <a:rPr lang="en-US" dirty="0" err="1"/>
              <a:t>hailey-hailey</a:t>
            </a:r>
            <a:r>
              <a:rPr lang="en-US" dirty="0"/>
              <a:t> disease, albinism, vitiligo, dystrophic EB</a:t>
            </a:r>
          </a:p>
          <a:p>
            <a:r>
              <a:rPr lang="en-US" dirty="0"/>
              <a:t>Old burn scars</a:t>
            </a:r>
          </a:p>
          <a:p>
            <a:r>
              <a:rPr lang="en-US" dirty="0"/>
              <a:t>SCCs of oral cavity secondary to Oral LP, Smoking, </a:t>
            </a:r>
            <a:r>
              <a:rPr lang="en-US" dirty="0" err="1"/>
              <a:t>alcohol,tobacco</a:t>
            </a:r>
            <a:endParaRPr lang="en-US" dirty="0"/>
          </a:p>
        </p:txBody>
      </p:sp>
    </p:spTree>
    <p:extLst>
      <p:ext uri="{BB962C8B-B14F-4D97-AF65-F5344CB8AC3E}">
        <p14:creationId xmlns:p14="http://schemas.microsoft.com/office/powerpoint/2010/main" val="14623636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63C738-2433-9A10-CF10-FD8A62175213}"/>
              </a:ext>
            </a:extLst>
          </p:cNvPr>
          <p:cNvSpPr>
            <a:spLocks noGrp="1"/>
          </p:cNvSpPr>
          <p:nvPr>
            <p:ph type="title"/>
          </p:nvPr>
        </p:nvSpPr>
        <p:spPr/>
        <p:txBody>
          <a:bodyPr/>
          <a:lstStyle/>
          <a:p>
            <a:r>
              <a:rPr lang="en-US" dirty="0"/>
              <a:t>HISTOPATHOLOGY</a:t>
            </a:r>
          </a:p>
        </p:txBody>
      </p:sp>
      <p:sp>
        <p:nvSpPr>
          <p:cNvPr id="3" name="Content Placeholder 2">
            <a:extLst>
              <a:ext uri="{FF2B5EF4-FFF2-40B4-BE49-F238E27FC236}">
                <a16:creationId xmlns:a16="http://schemas.microsoft.com/office/drawing/2014/main" xmlns="" id="{A8A81112-94E1-DCC7-C7B1-395C5D8B6573}"/>
              </a:ext>
            </a:extLst>
          </p:cNvPr>
          <p:cNvSpPr>
            <a:spLocks noGrp="1"/>
          </p:cNvSpPr>
          <p:nvPr>
            <p:ph idx="1"/>
          </p:nvPr>
        </p:nvSpPr>
        <p:spPr/>
        <p:txBody>
          <a:bodyPr/>
          <a:lstStyle/>
          <a:p>
            <a:r>
              <a:rPr lang="en-US" dirty="0"/>
              <a:t>Hallmark of invasive SCC– extension of atypical keratinocytes beyond the basement membrane </a:t>
            </a:r>
            <a:r>
              <a:rPr lang="en-US" dirty="0" smtClean="0"/>
              <a:t>and evasion of </a:t>
            </a:r>
            <a:r>
              <a:rPr lang="en-US" dirty="0"/>
              <a:t>the dermis</a:t>
            </a:r>
          </a:p>
          <a:p>
            <a:r>
              <a:rPr lang="en-US" dirty="0"/>
              <a:t>Atypical keratinocytes– hyperchromatic, pleomorphism, atypical </a:t>
            </a:r>
            <a:r>
              <a:rPr lang="en-US" dirty="0" smtClean="0"/>
              <a:t>mitosis</a:t>
            </a:r>
          </a:p>
          <a:p>
            <a:r>
              <a:rPr lang="en-GB" dirty="0" smtClean="0"/>
              <a:t>HPV has E6 protein that can inhibit apoptosis by UVR hence, accumulation of mutations</a:t>
            </a:r>
            <a:endParaRPr lang="en-US" dirty="0" smtClean="0"/>
          </a:p>
          <a:p>
            <a:endParaRPr lang="en-US" dirty="0"/>
          </a:p>
        </p:txBody>
      </p:sp>
    </p:spTree>
    <p:extLst>
      <p:ext uri="{BB962C8B-B14F-4D97-AF65-F5344CB8AC3E}">
        <p14:creationId xmlns:p14="http://schemas.microsoft.com/office/powerpoint/2010/main" val="1247712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Histologic variants of SCC</a:t>
            </a:r>
            <a:endParaRPr lang="en-US" dirty="0"/>
          </a:p>
        </p:txBody>
      </p:sp>
      <p:sp>
        <p:nvSpPr>
          <p:cNvPr id="3" name="Content Placeholder 2"/>
          <p:cNvSpPr>
            <a:spLocks noGrp="1"/>
          </p:cNvSpPr>
          <p:nvPr>
            <p:ph idx="1"/>
          </p:nvPr>
        </p:nvSpPr>
        <p:spPr/>
        <p:txBody>
          <a:bodyPr/>
          <a:lstStyle/>
          <a:p>
            <a:r>
              <a:rPr lang="en-GB" dirty="0" smtClean="0"/>
              <a:t>Classic</a:t>
            </a:r>
          </a:p>
          <a:p>
            <a:r>
              <a:rPr lang="en-GB" dirty="0" err="1" smtClean="0"/>
              <a:t>Acantholytic</a:t>
            </a:r>
            <a:endParaRPr lang="en-GB" dirty="0" smtClean="0"/>
          </a:p>
          <a:p>
            <a:r>
              <a:rPr lang="en-GB" dirty="0" smtClean="0"/>
              <a:t>Spindle cell</a:t>
            </a:r>
          </a:p>
          <a:p>
            <a:r>
              <a:rPr lang="en-GB" dirty="0" err="1" smtClean="0"/>
              <a:t>Desmoplastic</a:t>
            </a:r>
            <a:endParaRPr lang="en-GB" dirty="0" smtClean="0"/>
          </a:p>
          <a:p>
            <a:r>
              <a:rPr lang="en-GB" dirty="0" err="1" smtClean="0"/>
              <a:t>Basaloid</a:t>
            </a:r>
            <a:endParaRPr lang="en-GB" dirty="0" smtClean="0"/>
          </a:p>
          <a:p>
            <a:r>
              <a:rPr lang="en-GB" dirty="0" err="1" smtClean="0"/>
              <a:t>Verrucous</a:t>
            </a:r>
            <a:endParaRPr lang="en-GB" dirty="0" smtClean="0"/>
          </a:p>
          <a:p>
            <a:r>
              <a:rPr lang="en-GB" dirty="0" err="1" smtClean="0"/>
              <a:t>Pseudovascular</a:t>
            </a:r>
            <a:endParaRPr lang="en-GB" dirty="0" smtClean="0"/>
          </a:p>
          <a:p>
            <a:r>
              <a:rPr lang="en-GB" dirty="0" smtClean="0"/>
              <a:t>Follicular</a:t>
            </a:r>
            <a:endParaRPr lang="en-US" dirty="0"/>
          </a:p>
        </p:txBody>
      </p:sp>
    </p:spTree>
    <p:extLst>
      <p:ext uri="{BB962C8B-B14F-4D97-AF65-F5344CB8AC3E}">
        <p14:creationId xmlns:p14="http://schemas.microsoft.com/office/powerpoint/2010/main" val="1736427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96F157-E76F-BBE8-D189-95C459D8C0C7}"/>
              </a:ext>
            </a:extLst>
          </p:cNvPr>
          <p:cNvSpPr>
            <a:spLocks noGrp="1"/>
          </p:cNvSpPr>
          <p:nvPr>
            <p:ph type="title"/>
          </p:nvPr>
        </p:nvSpPr>
        <p:spPr>
          <a:xfrm>
            <a:off x="677334" y="609600"/>
            <a:ext cx="8596668" cy="775580"/>
          </a:xfrm>
        </p:spPr>
        <p:txBody>
          <a:bodyPr/>
          <a:lstStyle/>
          <a:p>
            <a:r>
              <a:rPr lang="en-US" dirty="0"/>
              <a:t>Well-differentiated SCC</a:t>
            </a:r>
          </a:p>
        </p:txBody>
      </p:sp>
      <p:sp>
        <p:nvSpPr>
          <p:cNvPr id="3" name="Content Placeholder 2">
            <a:extLst>
              <a:ext uri="{FF2B5EF4-FFF2-40B4-BE49-F238E27FC236}">
                <a16:creationId xmlns:a16="http://schemas.microsoft.com/office/drawing/2014/main" xmlns="" id="{373E3442-20BE-F50A-EF34-C50C3531E353}"/>
              </a:ext>
            </a:extLst>
          </p:cNvPr>
          <p:cNvSpPr>
            <a:spLocks noGrp="1"/>
          </p:cNvSpPr>
          <p:nvPr>
            <p:ph idx="1"/>
          </p:nvPr>
        </p:nvSpPr>
        <p:spPr>
          <a:xfrm>
            <a:off x="677334" y="2218098"/>
            <a:ext cx="9000066" cy="3642193"/>
          </a:xfrm>
        </p:spPr>
        <p:txBody>
          <a:bodyPr/>
          <a:lstStyle/>
          <a:p>
            <a:r>
              <a:rPr lang="en-US" dirty="0"/>
              <a:t>Irregular islands of squamous </a:t>
            </a:r>
            <a:r>
              <a:rPr lang="en-US" dirty="0" err="1" smtClean="0"/>
              <a:t>epithelioid</a:t>
            </a:r>
            <a:r>
              <a:rPr lang="en-US" dirty="0" smtClean="0"/>
              <a:t> </a:t>
            </a:r>
            <a:r>
              <a:rPr lang="en-US" dirty="0"/>
              <a:t>cells invading the dermis</a:t>
            </a:r>
          </a:p>
          <a:p>
            <a:r>
              <a:rPr lang="en-US" dirty="0"/>
              <a:t>Central keratinization, forming the so-called squamous pearls</a:t>
            </a:r>
          </a:p>
          <a:p>
            <a:r>
              <a:rPr lang="en-US" dirty="0" err="1"/>
              <a:t>Intraepidermal</a:t>
            </a:r>
            <a:r>
              <a:rPr lang="en-US" dirty="0"/>
              <a:t> </a:t>
            </a:r>
            <a:r>
              <a:rPr lang="en-US" dirty="0" smtClean="0"/>
              <a:t>micro abscess</a:t>
            </a:r>
            <a:endParaRPr lang="en-US" dirty="0"/>
          </a:p>
        </p:txBody>
      </p:sp>
      <p:pic>
        <p:nvPicPr>
          <p:cNvPr id="5" name="Picture 4">
            <a:extLst>
              <a:ext uri="{FF2B5EF4-FFF2-40B4-BE49-F238E27FC236}">
                <a16:creationId xmlns:a16="http://schemas.microsoft.com/office/drawing/2014/main" xmlns="" id="{16354F63-1CF7-879E-803C-0A60AC7D4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7680" y="3017502"/>
            <a:ext cx="7397870" cy="3684760"/>
          </a:xfrm>
          <a:prstGeom prst="rect">
            <a:avLst/>
          </a:prstGeom>
        </p:spPr>
      </p:pic>
    </p:spTree>
    <p:extLst>
      <p:ext uri="{BB962C8B-B14F-4D97-AF65-F5344CB8AC3E}">
        <p14:creationId xmlns:p14="http://schemas.microsoft.com/office/powerpoint/2010/main" val="1103224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Well differentiated SCC:</a:t>
            </a:r>
            <a:br>
              <a:rPr lang="en-GB" dirty="0" smtClean="0"/>
            </a:br>
            <a:r>
              <a:rPr lang="en-GB" sz="2000" dirty="0"/>
              <a:t>E</a:t>
            </a:r>
            <a:r>
              <a:rPr lang="en-GB" sz="2000" dirty="0" smtClean="0"/>
              <a:t>pithelium </a:t>
            </a:r>
            <a:r>
              <a:rPr lang="en-GB" sz="2000" dirty="0"/>
              <a:t>shows marked keratinization and minimal nuclear </a:t>
            </a:r>
            <a:r>
              <a:rPr lang="en-GB" sz="2000" dirty="0" err="1"/>
              <a:t>pleomorphism</a:t>
            </a:r>
            <a:endParaRPr lang="en-US" sz="20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24681" y="2344848"/>
            <a:ext cx="5450186" cy="3720220"/>
          </a:xfrm>
        </p:spPr>
      </p:pic>
    </p:spTree>
    <p:extLst>
      <p:ext uri="{BB962C8B-B14F-4D97-AF65-F5344CB8AC3E}">
        <p14:creationId xmlns:p14="http://schemas.microsoft.com/office/powerpoint/2010/main" val="1258234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9326" y="883926"/>
            <a:ext cx="8749537" cy="796706"/>
          </a:xfrm>
        </p:spPr>
        <p:txBody>
          <a:bodyPr/>
          <a:lstStyle/>
          <a:p>
            <a:r>
              <a:rPr lang="en-GB" sz="3200" dirty="0" smtClean="0"/>
              <a:t>Invasive well differentiated SCC</a:t>
            </a:r>
            <a:r>
              <a:rPr lang="en-GB" sz="1600" dirty="0" smtClean="0"/>
              <a:t/>
            </a:r>
            <a:br>
              <a:rPr lang="en-GB" sz="1600" dirty="0" smtClean="0"/>
            </a:br>
            <a:r>
              <a:rPr lang="en-GB" sz="1600" dirty="0"/>
              <a:t>keratinizing </a:t>
            </a:r>
            <a:r>
              <a:rPr lang="en-GB" sz="1600" dirty="0" smtClean="0"/>
              <a:t>tumour </a:t>
            </a:r>
            <a:r>
              <a:rPr lang="en-GB" sz="1600" dirty="0"/>
              <a:t>infiltrating into the dermis.</a:t>
            </a:r>
            <a:endParaRPr lang="en-US" sz="1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86828" y="1680632"/>
            <a:ext cx="9234535" cy="4960546"/>
          </a:xfrm>
        </p:spPr>
      </p:pic>
    </p:spTree>
    <p:extLst>
      <p:ext uri="{BB962C8B-B14F-4D97-AF65-F5344CB8AC3E}">
        <p14:creationId xmlns:p14="http://schemas.microsoft.com/office/powerpoint/2010/main" val="1308100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92032F-99E2-A611-2828-90789DA12074}"/>
              </a:ext>
            </a:extLst>
          </p:cNvPr>
          <p:cNvSpPr>
            <a:spLocks noGrp="1"/>
          </p:cNvSpPr>
          <p:nvPr>
            <p:ph type="title"/>
          </p:nvPr>
        </p:nvSpPr>
        <p:spPr/>
        <p:txBody>
          <a:bodyPr/>
          <a:lstStyle/>
          <a:p>
            <a:r>
              <a:rPr lang="en-US" dirty="0"/>
              <a:t>ACTINIC KERATOSES</a:t>
            </a:r>
          </a:p>
        </p:txBody>
      </p:sp>
      <p:sp>
        <p:nvSpPr>
          <p:cNvPr id="3" name="Content Placeholder 2">
            <a:extLst>
              <a:ext uri="{FF2B5EF4-FFF2-40B4-BE49-F238E27FC236}">
                <a16:creationId xmlns:a16="http://schemas.microsoft.com/office/drawing/2014/main" xmlns="" id="{E05FECB8-95C6-2C36-17A2-C09F787A6315}"/>
              </a:ext>
            </a:extLst>
          </p:cNvPr>
          <p:cNvSpPr>
            <a:spLocks noGrp="1"/>
          </p:cNvSpPr>
          <p:nvPr>
            <p:ph idx="1"/>
          </p:nvPr>
        </p:nvSpPr>
        <p:spPr/>
        <p:txBody>
          <a:bodyPr/>
          <a:lstStyle/>
          <a:p>
            <a:r>
              <a:rPr lang="en-US" dirty="0"/>
              <a:t>Hyperkeratotic lesions occurring on chronically light-exposed adult skin</a:t>
            </a:r>
          </a:p>
          <a:p>
            <a:r>
              <a:rPr lang="en-US" dirty="0"/>
              <a:t>Focal areas of abnormal proliferation and differentiation</a:t>
            </a:r>
          </a:p>
          <a:p>
            <a:r>
              <a:rPr lang="en-US" dirty="0"/>
              <a:t>Carries a low risk of progression to invasive SCC</a:t>
            </a:r>
          </a:p>
          <a:p>
            <a:r>
              <a:rPr lang="en-US" b="1" dirty="0"/>
              <a:t>Field cancerization</a:t>
            </a:r>
            <a:r>
              <a:rPr lang="en-US" dirty="0"/>
              <a:t>: subclinical lesions in an area of photodamaged skin, which strengthens the case to treat the whole field rather than the individual AK</a:t>
            </a:r>
          </a:p>
        </p:txBody>
      </p:sp>
    </p:spTree>
    <p:extLst>
      <p:ext uri="{BB962C8B-B14F-4D97-AF65-F5344CB8AC3E}">
        <p14:creationId xmlns:p14="http://schemas.microsoft.com/office/powerpoint/2010/main" val="4651915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Moderately differentiated SCC</a:t>
            </a:r>
            <a:br>
              <a:rPr lang="en-GB" dirty="0" smtClean="0"/>
            </a:br>
            <a:r>
              <a:rPr lang="en-GB" dirty="0"/>
              <a:t> </a:t>
            </a:r>
            <a:r>
              <a:rPr lang="en-GB" sz="1400" dirty="0"/>
              <a:t>there is more obvious </a:t>
            </a:r>
            <a:r>
              <a:rPr lang="en-GB" sz="1400" dirty="0" err="1"/>
              <a:t>pleomorphism</a:t>
            </a:r>
            <a:r>
              <a:rPr lang="en-GB" sz="1400" dirty="0"/>
              <a:t> but the squamous nature of the </a:t>
            </a:r>
            <a:r>
              <a:rPr lang="en-GB" sz="1400" dirty="0" err="1"/>
              <a:t>tumor</a:t>
            </a:r>
            <a:r>
              <a:rPr lang="en-GB" sz="1400" dirty="0"/>
              <a:t> is still apparent</a:t>
            </a:r>
            <a:r>
              <a:rPr lang="en-GB" dirty="0"/>
              <a: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5383" y="2082297"/>
            <a:ext cx="6011500" cy="4110273"/>
          </a:xfrm>
        </p:spPr>
      </p:pic>
    </p:spTree>
    <p:extLst>
      <p:ext uri="{BB962C8B-B14F-4D97-AF65-F5344CB8AC3E}">
        <p14:creationId xmlns:p14="http://schemas.microsoft.com/office/powerpoint/2010/main" val="404536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4007" y="828813"/>
            <a:ext cx="8761413" cy="706964"/>
          </a:xfrm>
        </p:spPr>
        <p:txBody>
          <a:bodyPr/>
          <a:lstStyle/>
          <a:p>
            <a:r>
              <a:rPr lang="en-GB" sz="3200" dirty="0" smtClean="0"/>
              <a:t>Poorly differentiated SCC</a:t>
            </a:r>
            <a:r>
              <a:rPr lang="en-GB" sz="1600" dirty="0"/>
              <a:t/>
            </a:r>
            <a:br>
              <a:rPr lang="en-GB" sz="1600" dirty="0"/>
            </a:br>
            <a:r>
              <a:rPr lang="en-GB" sz="1600" dirty="0" smtClean="0"/>
              <a:t>There </a:t>
            </a:r>
            <a:r>
              <a:rPr lang="en-GB" sz="1600" dirty="0"/>
              <a:t>is marked nuclear </a:t>
            </a:r>
            <a:r>
              <a:rPr lang="en-GB" sz="1600" dirty="0" err="1"/>
              <a:t>pleomorphism</a:t>
            </a:r>
            <a:r>
              <a:rPr lang="en-GB" sz="1600" dirty="0"/>
              <a:t> and keratinization is not obvious</a:t>
            </a:r>
            <a:r>
              <a:rPr lang="en-GB" dirty="0"/>
              <a: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3078" y="2136617"/>
            <a:ext cx="6147302" cy="4074059"/>
          </a:xfrm>
        </p:spPr>
      </p:pic>
    </p:spTree>
    <p:extLst>
      <p:ext uri="{BB962C8B-B14F-4D97-AF65-F5344CB8AC3E}">
        <p14:creationId xmlns:p14="http://schemas.microsoft.com/office/powerpoint/2010/main" val="7653022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Acantholytic</a:t>
            </a:r>
            <a:r>
              <a:rPr lang="en-GB" dirty="0" smtClean="0"/>
              <a:t> type SCC</a:t>
            </a:r>
            <a:br>
              <a:rPr lang="en-GB" dirty="0" smtClean="0"/>
            </a:br>
            <a:r>
              <a:rPr lang="en-GB" sz="1400" dirty="0" err="1"/>
              <a:t>T</a:t>
            </a:r>
            <a:r>
              <a:rPr lang="en-GB" sz="1400" dirty="0" err="1" smtClean="0"/>
              <a:t>umor</a:t>
            </a:r>
            <a:r>
              <a:rPr lang="en-GB" sz="1400" dirty="0" smtClean="0"/>
              <a:t> </a:t>
            </a:r>
            <a:r>
              <a:rPr lang="en-GB" sz="1400" dirty="0"/>
              <a:t>cells show </a:t>
            </a:r>
            <a:r>
              <a:rPr lang="en-GB" sz="1400" dirty="0" err="1"/>
              <a:t>pseudoglandular</a:t>
            </a:r>
            <a:r>
              <a:rPr lang="en-GB" sz="1400" dirty="0"/>
              <a:t> feature due to </a:t>
            </a:r>
            <a:r>
              <a:rPr lang="en-GB" sz="1400" dirty="0" err="1"/>
              <a:t>acantholysis</a:t>
            </a:r>
            <a:endParaRPr lang="en-US" sz="1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9580" y="1991763"/>
            <a:ext cx="6753885" cy="4209861"/>
          </a:xfrm>
        </p:spPr>
      </p:pic>
    </p:spTree>
    <p:extLst>
      <p:ext uri="{BB962C8B-B14F-4D97-AF65-F5344CB8AC3E}">
        <p14:creationId xmlns:p14="http://schemas.microsoft.com/office/powerpoint/2010/main" val="17949249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Spindle cell type SCC</a:t>
            </a:r>
            <a:br>
              <a:rPr lang="en-GB" dirty="0" smtClean="0"/>
            </a:br>
            <a:r>
              <a:rPr lang="en-GB" sz="1600" dirty="0" err="1"/>
              <a:t>T</a:t>
            </a:r>
            <a:r>
              <a:rPr lang="en-GB" sz="1600" dirty="0" err="1" smtClean="0"/>
              <a:t>umor</a:t>
            </a:r>
            <a:r>
              <a:rPr lang="en-GB" sz="1600" dirty="0" smtClean="0"/>
              <a:t> </a:t>
            </a:r>
            <a:r>
              <a:rPr lang="en-GB" sz="1600" dirty="0"/>
              <a:t>cells in fibrotic </a:t>
            </a:r>
            <a:r>
              <a:rPr lang="en-GB" sz="1600" dirty="0" err="1"/>
              <a:t>stroma</a:t>
            </a:r>
            <a:r>
              <a:rPr lang="en-GB" sz="1600" dirty="0"/>
              <a:t> show spindle shape without obvious keratinization</a:t>
            </a:r>
            <a:endParaRPr lang="en-US" sz="1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5672" y="2027976"/>
            <a:ext cx="6572816" cy="4101220"/>
          </a:xfrm>
        </p:spPr>
      </p:pic>
    </p:spTree>
    <p:extLst>
      <p:ext uri="{BB962C8B-B14F-4D97-AF65-F5344CB8AC3E}">
        <p14:creationId xmlns:p14="http://schemas.microsoft.com/office/powerpoint/2010/main" val="5395499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970930-627C-41C0-FCEF-336540AB5040}"/>
              </a:ext>
            </a:extLst>
          </p:cNvPr>
          <p:cNvSpPr>
            <a:spLocks noGrp="1"/>
          </p:cNvSpPr>
          <p:nvPr>
            <p:ph type="title"/>
          </p:nvPr>
        </p:nvSpPr>
        <p:spPr/>
        <p:txBody>
          <a:bodyPr/>
          <a:lstStyle/>
          <a:p>
            <a:r>
              <a:rPr lang="en-US" dirty="0"/>
              <a:t>CLINICAL FEATURES</a:t>
            </a:r>
          </a:p>
        </p:txBody>
      </p:sp>
      <p:sp>
        <p:nvSpPr>
          <p:cNvPr id="3" name="Content Placeholder 2">
            <a:extLst>
              <a:ext uri="{FF2B5EF4-FFF2-40B4-BE49-F238E27FC236}">
                <a16:creationId xmlns:a16="http://schemas.microsoft.com/office/drawing/2014/main" xmlns="" id="{0AE1DF88-33CE-0DD5-4ABE-1E443E467D29}"/>
              </a:ext>
            </a:extLst>
          </p:cNvPr>
          <p:cNvSpPr>
            <a:spLocks noGrp="1"/>
          </p:cNvSpPr>
          <p:nvPr>
            <p:ph idx="1"/>
          </p:nvPr>
        </p:nvSpPr>
        <p:spPr/>
        <p:txBody>
          <a:bodyPr/>
          <a:lstStyle/>
          <a:p>
            <a:r>
              <a:rPr lang="en-US" dirty="0"/>
              <a:t>Most common site--- most exposed to the sun</a:t>
            </a:r>
          </a:p>
          <a:p>
            <a:r>
              <a:rPr lang="en-US" dirty="0"/>
              <a:t>Back of the hands and forearms, upper part of the face and </a:t>
            </a:r>
            <a:r>
              <a:rPr lang="en-US" dirty="0" err="1"/>
              <a:t>esp</a:t>
            </a:r>
            <a:r>
              <a:rPr lang="en-US" dirty="0"/>
              <a:t> in males, on the lower lip and pinna</a:t>
            </a:r>
          </a:p>
          <a:p>
            <a:r>
              <a:rPr lang="en-US" dirty="0"/>
              <a:t>Slow evolution than Keratoacanthoma but faster than BCC</a:t>
            </a:r>
          </a:p>
          <a:p>
            <a:r>
              <a:rPr lang="en-US" dirty="0"/>
              <a:t>Induration– first clinical evidence of malignancy</a:t>
            </a:r>
          </a:p>
          <a:p>
            <a:r>
              <a:rPr lang="en-US" dirty="0"/>
              <a:t>Area may be plaque like</a:t>
            </a:r>
            <a:r>
              <a:rPr lang="en-US" dirty="0" smtClean="0"/>
              <a:t>, </a:t>
            </a:r>
            <a:r>
              <a:rPr lang="en-US" dirty="0" err="1" smtClean="0"/>
              <a:t>verrucous</a:t>
            </a:r>
            <a:r>
              <a:rPr lang="en-US" dirty="0"/>
              <a:t>, tumid or ulcerated</a:t>
            </a:r>
          </a:p>
          <a:p>
            <a:r>
              <a:rPr lang="en-US" dirty="0"/>
              <a:t>Surrounding skin shows evidence of actinic damage</a:t>
            </a:r>
          </a:p>
          <a:p>
            <a:r>
              <a:rPr lang="en-US" dirty="0"/>
              <a:t>On mobile structures such as lip or genitalia, presenting sign may be a fissure or small erosion or ulcer which fails to heal and bleeds recurrently</a:t>
            </a:r>
          </a:p>
        </p:txBody>
      </p:sp>
    </p:spTree>
    <p:extLst>
      <p:ext uri="{BB962C8B-B14F-4D97-AF65-F5344CB8AC3E}">
        <p14:creationId xmlns:p14="http://schemas.microsoft.com/office/powerpoint/2010/main" val="15062014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C6FA56-DFF7-4002-0E9E-85C24FFDB11F}"/>
              </a:ext>
            </a:extLst>
          </p:cNvPr>
          <p:cNvSpPr>
            <a:spLocks noGrp="1"/>
          </p:cNvSpPr>
          <p:nvPr>
            <p:ph type="title"/>
          </p:nvPr>
        </p:nvSpPr>
        <p:spPr/>
        <p:txBody>
          <a:bodyPr>
            <a:normAutofit fontScale="90000"/>
          </a:bodyPr>
          <a:lstStyle/>
          <a:p>
            <a:r>
              <a:rPr lang="en-US" dirty="0"/>
              <a:t>Firm, flesh colored or </a:t>
            </a:r>
            <a:r>
              <a:rPr lang="en-US" dirty="0" smtClean="0"/>
              <a:t>erythematous </a:t>
            </a:r>
            <a:r>
              <a:rPr lang="en-US" dirty="0"/>
              <a:t>keratotic papule or plaque is most common</a:t>
            </a:r>
          </a:p>
        </p:txBody>
      </p:sp>
      <p:pic>
        <p:nvPicPr>
          <p:cNvPr id="4" name="Content Placeholder 3">
            <a:extLst>
              <a:ext uri="{FF2B5EF4-FFF2-40B4-BE49-F238E27FC236}">
                <a16:creationId xmlns:a16="http://schemas.microsoft.com/office/drawing/2014/main" xmlns="" id="{20D2D9C6-D148-C59D-1BD8-0517A9B9C5F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48487" y="2141538"/>
            <a:ext cx="3902763"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77449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54F77E-7806-13DF-58B7-C975174E5525}"/>
              </a:ext>
            </a:extLst>
          </p:cNvPr>
          <p:cNvSpPr>
            <a:spLocks noGrp="1"/>
          </p:cNvSpPr>
          <p:nvPr>
            <p:ph type="title"/>
          </p:nvPr>
        </p:nvSpPr>
        <p:spPr/>
        <p:txBody>
          <a:bodyPr/>
          <a:lstStyle/>
          <a:p>
            <a:r>
              <a:rPr lang="en-US" dirty="0"/>
              <a:t>Ulcerated SCC</a:t>
            </a:r>
          </a:p>
        </p:txBody>
      </p:sp>
      <p:pic>
        <p:nvPicPr>
          <p:cNvPr id="4" name="Content Placeholder 3">
            <a:extLst>
              <a:ext uri="{FF2B5EF4-FFF2-40B4-BE49-F238E27FC236}">
                <a16:creationId xmlns:a16="http://schemas.microsoft.com/office/drawing/2014/main" xmlns="" id="{C55DFE8D-D5E6-A3D5-7B47-795B89205BB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703204" y="2603500"/>
            <a:ext cx="372990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62926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8A0B13-8AA1-C9CA-F5C0-4FB9D737EA00}"/>
              </a:ext>
            </a:extLst>
          </p:cNvPr>
          <p:cNvSpPr>
            <a:spLocks noGrp="1"/>
          </p:cNvSpPr>
          <p:nvPr>
            <p:ph type="title"/>
          </p:nvPr>
        </p:nvSpPr>
        <p:spPr/>
        <p:txBody>
          <a:bodyPr/>
          <a:lstStyle/>
          <a:p>
            <a:r>
              <a:rPr lang="en-US" dirty="0"/>
              <a:t>Infiltrative SCC</a:t>
            </a:r>
          </a:p>
        </p:txBody>
      </p:sp>
      <p:pic>
        <p:nvPicPr>
          <p:cNvPr id="4" name="Content Placeholder 3">
            <a:extLst>
              <a:ext uri="{FF2B5EF4-FFF2-40B4-BE49-F238E27FC236}">
                <a16:creationId xmlns:a16="http://schemas.microsoft.com/office/drawing/2014/main" xmlns="" id="{99DD74AF-8ADA-D6BB-3DED-54152C0530B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585172" y="2743200"/>
            <a:ext cx="4237022" cy="334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52565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0233C3-E6A2-2A53-B733-3021194B8921}"/>
              </a:ext>
            </a:extLst>
          </p:cNvPr>
          <p:cNvSpPr>
            <a:spLocks noGrp="1"/>
          </p:cNvSpPr>
          <p:nvPr>
            <p:ph type="title"/>
          </p:nvPr>
        </p:nvSpPr>
        <p:spPr/>
        <p:txBody>
          <a:bodyPr/>
          <a:lstStyle/>
          <a:p>
            <a:r>
              <a:rPr lang="en-US" dirty="0"/>
              <a:t>SCC of lower lip</a:t>
            </a:r>
          </a:p>
        </p:txBody>
      </p:sp>
      <p:pic>
        <p:nvPicPr>
          <p:cNvPr id="4" name="Content Placeholder 3">
            <a:extLst>
              <a:ext uri="{FF2B5EF4-FFF2-40B4-BE49-F238E27FC236}">
                <a16:creationId xmlns:a16="http://schemas.microsoft.com/office/drawing/2014/main" xmlns="" id="{D6CAF019-65D7-26BE-5CA3-21C398A1D14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345167" y="2603500"/>
            <a:ext cx="4445979"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6026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69A341-0CB9-F98D-756A-9D9458C77633}"/>
              </a:ext>
            </a:extLst>
          </p:cNvPr>
          <p:cNvSpPr>
            <a:spLocks noGrp="1"/>
          </p:cNvSpPr>
          <p:nvPr>
            <p:ph type="title"/>
          </p:nvPr>
        </p:nvSpPr>
        <p:spPr/>
        <p:txBody>
          <a:bodyPr/>
          <a:lstStyle/>
          <a:p>
            <a:r>
              <a:rPr lang="en-US" dirty="0"/>
              <a:t>Verrucous carcinoma of oral mucosa</a:t>
            </a:r>
          </a:p>
        </p:txBody>
      </p:sp>
      <p:pic>
        <p:nvPicPr>
          <p:cNvPr id="4" name="Content Placeholder 3">
            <a:extLst>
              <a:ext uri="{FF2B5EF4-FFF2-40B4-BE49-F238E27FC236}">
                <a16:creationId xmlns:a16="http://schemas.microsoft.com/office/drawing/2014/main" xmlns="" id="{C6F21A3F-9EB3-80B2-3ACC-938B5CED06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798886" y="2603500"/>
            <a:ext cx="353854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7456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8FD845-50B9-58D6-C330-87AF7554EDEA}"/>
              </a:ext>
            </a:extLst>
          </p:cNvPr>
          <p:cNvSpPr>
            <a:spLocks noGrp="1"/>
          </p:cNvSpPr>
          <p:nvPr>
            <p:ph type="title"/>
          </p:nvPr>
        </p:nvSpPr>
        <p:spPr/>
        <p:txBody>
          <a:bodyPr/>
          <a:lstStyle/>
          <a:p>
            <a:r>
              <a:rPr lang="en-US" dirty="0"/>
              <a:t>EPIDEMIOLOGY</a:t>
            </a:r>
          </a:p>
        </p:txBody>
      </p:sp>
      <p:sp>
        <p:nvSpPr>
          <p:cNvPr id="3" name="Content Placeholder 2">
            <a:extLst>
              <a:ext uri="{FF2B5EF4-FFF2-40B4-BE49-F238E27FC236}">
                <a16:creationId xmlns:a16="http://schemas.microsoft.com/office/drawing/2014/main" xmlns="" id="{9170DBE9-FFA6-2579-630E-86B3E75D84DE}"/>
              </a:ext>
            </a:extLst>
          </p:cNvPr>
          <p:cNvSpPr>
            <a:spLocks noGrp="1"/>
          </p:cNvSpPr>
          <p:nvPr>
            <p:ph idx="1"/>
          </p:nvPr>
        </p:nvSpPr>
        <p:spPr/>
        <p:txBody>
          <a:bodyPr/>
          <a:lstStyle/>
          <a:p>
            <a:r>
              <a:rPr lang="en-US" dirty="0"/>
              <a:t>Prevalence of AK influenced by</a:t>
            </a:r>
          </a:p>
          <a:p>
            <a:pPr>
              <a:buFont typeface="+mj-lt"/>
              <a:buAutoNum type="arabicPeriod"/>
            </a:pPr>
            <a:r>
              <a:rPr lang="en-US" dirty="0"/>
              <a:t>Amount of ambient UV radiation (UVR)</a:t>
            </a:r>
          </a:p>
          <a:p>
            <a:pPr>
              <a:buFont typeface="+mj-lt"/>
              <a:buAutoNum type="arabicPeriod"/>
            </a:pPr>
            <a:r>
              <a:rPr lang="en-US" dirty="0"/>
              <a:t>Proportion of susceptible individuals</a:t>
            </a:r>
          </a:p>
          <a:p>
            <a:pPr>
              <a:buFont typeface="+mj-lt"/>
              <a:buAutoNum type="arabicPeriod"/>
            </a:pPr>
            <a:r>
              <a:rPr lang="en-US" dirty="0"/>
              <a:t>Age structure of the population and</a:t>
            </a:r>
          </a:p>
          <a:p>
            <a:pPr>
              <a:buFont typeface="+mj-lt"/>
              <a:buAutoNum type="arabicPeriod"/>
            </a:pPr>
            <a:r>
              <a:rPr lang="en-US" dirty="0"/>
              <a:t>Time spent in outdoor occupations and recreations</a:t>
            </a:r>
          </a:p>
          <a:p>
            <a:r>
              <a:rPr lang="en-US" dirty="0"/>
              <a:t>Age: more common in the </a:t>
            </a:r>
            <a:r>
              <a:rPr lang="en-US" dirty="0" smtClean="0"/>
              <a:t>elderly (60-80)</a:t>
            </a:r>
            <a:endParaRPr lang="en-US" dirty="0"/>
          </a:p>
          <a:p>
            <a:r>
              <a:rPr lang="en-US" dirty="0"/>
              <a:t>Sex: preponderance in men</a:t>
            </a:r>
          </a:p>
          <a:p>
            <a:pPr marL="0" indent="0">
              <a:buNone/>
            </a:pPr>
            <a:endParaRPr lang="en-US" dirty="0"/>
          </a:p>
        </p:txBody>
      </p:sp>
    </p:spTree>
    <p:extLst>
      <p:ext uri="{BB962C8B-B14F-4D97-AF65-F5344CB8AC3E}">
        <p14:creationId xmlns:p14="http://schemas.microsoft.com/office/powerpoint/2010/main" val="14952717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2A2CB1-CD67-EAC0-2B7C-932D31B09D54}"/>
              </a:ext>
            </a:extLst>
          </p:cNvPr>
          <p:cNvSpPr>
            <a:spLocks noGrp="1"/>
          </p:cNvSpPr>
          <p:nvPr>
            <p:ph type="title"/>
          </p:nvPr>
        </p:nvSpPr>
        <p:spPr/>
        <p:txBody>
          <a:bodyPr/>
          <a:lstStyle/>
          <a:p>
            <a:r>
              <a:rPr lang="en-US" dirty="0"/>
              <a:t>CLINICAL </a:t>
            </a:r>
            <a:r>
              <a:rPr lang="en-US" dirty="0" smtClean="0"/>
              <a:t>VARIANTS: </a:t>
            </a:r>
            <a:br>
              <a:rPr lang="en-US" dirty="0" smtClean="0"/>
            </a:br>
            <a:r>
              <a:rPr lang="en-US" dirty="0" err="1" smtClean="0"/>
              <a:t>Epithelioma</a:t>
            </a:r>
            <a:r>
              <a:rPr lang="en-US" dirty="0" smtClean="0"/>
              <a:t> </a:t>
            </a:r>
            <a:r>
              <a:rPr lang="en-US" dirty="0" err="1"/>
              <a:t>C</a:t>
            </a:r>
            <a:r>
              <a:rPr lang="en-US" dirty="0" err="1" smtClean="0"/>
              <a:t>uniculatum</a:t>
            </a:r>
            <a:endParaRPr lang="en-US" dirty="0"/>
          </a:p>
        </p:txBody>
      </p:sp>
      <p:sp>
        <p:nvSpPr>
          <p:cNvPr id="3" name="Content Placeholder 2">
            <a:extLst>
              <a:ext uri="{FF2B5EF4-FFF2-40B4-BE49-F238E27FC236}">
                <a16:creationId xmlns:a16="http://schemas.microsoft.com/office/drawing/2014/main" xmlns="" id="{B78A6E8D-24CE-7401-241D-C02EA5BF82FC}"/>
              </a:ext>
            </a:extLst>
          </p:cNvPr>
          <p:cNvSpPr>
            <a:spLocks noGrp="1"/>
          </p:cNvSpPr>
          <p:nvPr>
            <p:ph idx="1"/>
          </p:nvPr>
        </p:nvSpPr>
        <p:spPr/>
        <p:txBody>
          <a:bodyPr/>
          <a:lstStyle/>
          <a:p>
            <a:pPr marL="0" indent="0">
              <a:buNone/>
            </a:pPr>
            <a:endParaRPr lang="en-GB" dirty="0" smtClean="0"/>
          </a:p>
          <a:p>
            <a:r>
              <a:rPr lang="en-GB" dirty="0" smtClean="0"/>
              <a:t>Usually on foot</a:t>
            </a:r>
          </a:p>
          <a:p>
            <a:r>
              <a:rPr lang="en-GB" dirty="0" smtClean="0"/>
              <a:t>Well differentiated</a:t>
            </a:r>
          </a:p>
          <a:p>
            <a:r>
              <a:rPr lang="en-GB" dirty="0" smtClean="0"/>
              <a:t>Rarely metastasizes</a:t>
            </a:r>
          </a:p>
          <a:p>
            <a:r>
              <a:rPr lang="en-GB" dirty="0" err="1" smtClean="0"/>
              <a:t>Exophytc</a:t>
            </a:r>
            <a:r>
              <a:rPr lang="en-GB" dirty="0" smtClean="0"/>
              <a:t>, </a:t>
            </a:r>
            <a:r>
              <a:rPr lang="en-GB" dirty="0" err="1" smtClean="0"/>
              <a:t>hyperkeratotic</a:t>
            </a:r>
            <a:endParaRPr lang="en-GB" dirty="0" smtClean="0"/>
          </a:p>
          <a:p>
            <a:r>
              <a:rPr lang="en-GB" dirty="0" smtClean="0"/>
              <a:t>Can leave </a:t>
            </a:r>
            <a:r>
              <a:rPr lang="en-GB" dirty="0" err="1" smtClean="0"/>
              <a:t>malodrous</a:t>
            </a:r>
            <a:r>
              <a:rPr lang="en-GB" dirty="0" smtClean="0"/>
              <a:t> discharge</a:t>
            </a:r>
            <a:endParaRPr lang="en-US" dirty="0"/>
          </a:p>
          <a:p>
            <a:r>
              <a:rPr lang="en-GB" dirty="0" smtClean="0"/>
              <a:t>HPV 11 and 16</a:t>
            </a:r>
            <a:endParaRPr lang="en-US" dirty="0"/>
          </a:p>
        </p:txBody>
      </p:sp>
    </p:spTree>
    <p:extLst>
      <p:ext uri="{BB962C8B-B14F-4D97-AF65-F5344CB8AC3E}">
        <p14:creationId xmlns:p14="http://schemas.microsoft.com/office/powerpoint/2010/main" val="18775183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Epithelioma</a:t>
            </a:r>
            <a:r>
              <a:rPr lang="en-GB" dirty="0" smtClean="0"/>
              <a:t> </a:t>
            </a:r>
            <a:r>
              <a:rPr lang="en-GB" dirty="0" err="1"/>
              <a:t>C</a:t>
            </a:r>
            <a:r>
              <a:rPr lang="en-GB" dirty="0" err="1" smtClean="0"/>
              <a:t>uniculatum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6451" y="2444436"/>
            <a:ext cx="5803272" cy="3575364"/>
          </a:xfrm>
        </p:spPr>
      </p:pic>
    </p:spTree>
    <p:extLst>
      <p:ext uri="{BB962C8B-B14F-4D97-AF65-F5344CB8AC3E}">
        <p14:creationId xmlns:p14="http://schemas.microsoft.com/office/powerpoint/2010/main" val="34763393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997E79-F18E-7921-6288-A3D3283CF65D}"/>
              </a:ext>
            </a:extLst>
          </p:cNvPr>
          <p:cNvSpPr>
            <a:spLocks noGrp="1"/>
          </p:cNvSpPr>
          <p:nvPr>
            <p:ph type="title"/>
          </p:nvPr>
        </p:nvSpPr>
        <p:spPr/>
        <p:txBody>
          <a:bodyPr/>
          <a:lstStyle/>
          <a:p>
            <a:r>
              <a:rPr lang="en-US" dirty="0"/>
              <a:t>DIFFERENTIAL DIAGNOSIS</a:t>
            </a:r>
          </a:p>
        </p:txBody>
      </p:sp>
      <p:sp>
        <p:nvSpPr>
          <p:cNvPr id="3" name="Content Placeholder 2">
            <a:extLst>
              <a:ext uri="{FF2B5EF4-FFF2-40B4-BE49-F238E27FC236}">
                <a16:creationId xmlns:a16="http://schemas.microsoft.com/office/drawing/2014/main" xmlns="" id="{4A635515-A9C9-D5A1-68EE-657482D141F9}"/>
              </a:ext>
            </a:extLst>
          </p:cNvPr>
          <p:cNvSpPr>
            <a:spLocks noGrp="1"/>
          </p:cNvSpPr>
          <p:nvPr>
            <p:ph idx="1"/>
          </p:nvPr>
        </p:nvSpPr>
        <p:spPr/>
        <p:txBody>
          <a:bodyPr/>
          <a:lstStyle/>
          <a:p>
            <a:r>
              <a:rPr lang="en-US" dirty="0" err="1" smtClean="0"/>
              <a:t>Keratoacanthoma</a:t>
            </a:r>
            <a:r>
              <a:rPr lang="en-US" dirty="0" smtClean="0"/>
              <a:t>- regress spontaneously, grow fast, leave a scar</a:t>
            </a:r>
            <a:endParaRPr lang="en-US" dirty="0"/>
          </a:p>
          <a:p>
            <a:r>
              <a:rPr lang="en-US" dirty="0"/>
              <a:t>Inflammatory ulcer or granuloma</a:t>
            </a:r>
          </a:p>
          <a:p>
            <a:r>
              <a:rPr lang="en-US" dirty="0"/>
              <a:t>Amelanotic melanoma</a:t>
            </a:r>
          </a:p>
          <a:p>
            <a:r>
              <a:rPr lang="en-US" dirty="0"/>
              <a:t>BCC</a:t>
            </a:r>
          </a:p>
          <a:p>
            <a:r>
              <a:rPr lang="en-US" dirty="0"/>
              <a:t>Viral </a:t>
            </a:r>
            <a:r>
              <a:rPr lang="en-US" dirty="0" smtClean="0"/>
              <a:t>warts- tend to be multiple</a:t>
            </a:r>
            <a:endParaRPr lang="en-US" dirty="0"/>
          </a:p>
          <a:p>
            <a:r>
              <a:rPr lang="en-US" dirty="0" err="1"/>
              <a:t>Seborrhoeic</a:t>
            </a:r>
            <a:r>
              <a:rPr lang="en-US" dirty="0"/>
              <a:t> </a:t>
            </a:r>
            <a:r>
              <a:rPr lang="en-US" dirty="0" smtClean="0"/>
              <a:t>keratosis- pigmented and no induration</a:t>
            </a:r>
            <a:endParaRPr lang="en-US" dirty="0"/>
          </a:p>
        </p:txBody>
      </p:sp>
    </p:spTree>
    <p:extLst>
      <p:ext uri="{BB962C8B-B14F-4D97-AF65-F5344CB8AC3E}">
        <p14:creationId xmlns:p14="http://schemas.microsoft.com/office/powerpoint/2010/main" val="14380865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D65557-B253-4176-DC94-D5CC14CF8765}"/>
              </a:ext>
            </a:extLst>
          </p:cNvPr>
          <p:cNvSpPr>
            <a:spLocks noGrp="1"/>
          </p:cNvSpPr>
          <p:nvPr>
            <p:ph type="title"/>
          </p:nvPr>
        </p:nvSpPr>
        <p:spPr/>
        <p:txBody>
          <a:bodyPr/>
          <a:lstStyle/>
          <a:p>
            <a:r>
              <a:rPr lang="en-US" dirty="0"/>
              <a:t>CLASSIFICATION OF SEVERITY</a:t>
            </a:r>
          </a:p>
        </p:txBody>
      </p:sp>
      <p:sp>
        <p:nvSpPr>
          <p:cNvPr id="3" name="Content Placeholder 2">
            <a:extLst>
              <a:ext uri="{FF2B5EF4-FFF2-40B4-BE49-F238E27FC236}">
                <a16:creationId xmlns:a16="http://schemas.microsoft.com/office/drawing/2014/main" xmlns="" id="{A1C77AD1-5F13-43F3-F147-A8CF01B89613}"/>
              </a:ext>
            </a:extLst>
          </p:cNvPr>
          <p:cNvSpPr>
            <a:spLocks noGrp="1"/>
          </p:cNvSpPr>
          <p:nvPr>
            <p:ph idx="1"/>
          </p:nvPr>
        </p:nvSpPr>
        <p:spPr/>
        <p:txBody>
          <a:bodyPr/>
          <a:lstStyle/>
          <a:p>
            <a:r>
              <a:rPr lang="en-US" dirty="0"/>
              <a:t>SCC has a low rate of metastasis of about 5%</a:t>
            </a:r>
          </a:p>
          <a:p>
            <a:r>
              <a:rPr lang="en-US" dirty="0"/>
              <a:t>Low grade tumors carry an excellent prognosis</a:t>
            </a:r>
          </a:p>
          <a:p>
            <a:r>
              <a:rPr lang="en-US" dirty="0"/>
              <a:t>Risk of metastasis increases significantly in high risk features</a:t>
            </a:r>
          </a:p>
        </p:txBody>
      </p:sp>
    </p:spTree>
    <p:extLst>
      <p:ext uri="{BB962C8B-B14F-4D97-AF65-F5344CB8AC3E}">
        <p14:creationId xmlns:p14="http://schemas.microsoft.com/office/powerpoint/2010/main" val="28337838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AAC44B-D52D-3C76-154F-024B577BE24E}"/>
              </a:ext>
            </a:extLst>
          </p:cNvPr>
          <p:cNvSpPr>
            <a:spLocks noGrp="1"/>
          </p:cNvSpPr>
          <p:nvPr>
            <p:ph type="title"/>
          </p:nvPr>
        </p:nvSpPr>
        <p:spPr/>
        <p:txBody>
          <a:bodyPr/>
          <a:lstStyle/>
          <a:p>
            <a:r>
              <a:rPr lang="en-US" dirty="0"/>
              <a:t>HIGH RISK FEATURES OF PRIMARY SCC</a:t>
            </a:r>
          </a:p>
        </p:txBody>
      </p:sp>
      <p:sp>
        <p:nvSpPr>
          <p:cNvPr id="3" name="Content Placeholder 2">
            <a:extLst>
              <a:ext uri="{FF2B5EF4-FFF2-40B4-BE49-F238E27FC236}">
                <a16:creationId xmlns:a16="http://schemas.microsoft.com/office/drawing/2014/main" xmlns="" id="{B8E486ED-B3FA-0C91-8AA8-9F8D6D365508}"/>
              </a:ext>
            </a:extLst>
          </p:cNvPr>
          <p:cNvSpPr>
            <a:spLocks noGrp="1"/>
          </p:cNvSpPr>
          <p:nvPr>
            <p:ph sz="half" idx="1"/>
          </p:nvPr>
        </p:nvSpPr>
        <p:spPr/>
        <p:txBody>
          <a:bodyPr>
            <a:normAutofit/>
          </a:bodyPr>
          <a:lstStyle/>
          <a:p>
            <a:r>
              <a:rPr lang="en-US" dirty="0"/>
              <a:t>Clinical features</a:t>
            </a:r>
          </a:p>
          <a:p>
            <a:pPr>
              <a:buFont typeface="+mj-lt"/>
              <a:buAutoNum type="arabicPeriod"/>
            </a:pPr>
            <a:r>
              <a:rPr lang="en-US" dirty="0"/>
              <a:t>Tumor diameter &gt;20mm</a:t>
            </a:r>
          </a:p>
          <a:p>
            <a:pPr>
              <a:buFont typeface="+mj-lt"/>
              <a:buAutoNum type="arabicPeriod"/>
            </a:pPr>
            <a:r>
              <a:rPr lang="en-US" dirty="0"/>
              <a:t>SCC on ear</a:t>
            </a:r>
          </a:p>
          <a:p>
            <a:pPr>
              <a:buFont typeface="+mj-lt"/>
              <a:buAutoNum type="arabicPeriod"/>
            </a:pPr>
            <a:r>
              <a:rPr lang="en-US" dirty="0"/>
              <a:t>Immunosuppression</a:t>
            </a:r>
          </a:p>
          <a:p>
            <a:pPr>
              <a:buFont typeface="+mj-lt"/>
              <a:buAutoNum type="arabicPeriod"/>
            </a:pPr>
            <a:r>
              <a:rPr lang="en-US" dirty="0"/>
              <a:t>Recurrent SCC</a:t>
            </a:r>
          </a:p>
        </p:txBody>
      </p:sp>
      <p:sp>
        <p:nvSpPr>
          <p:cNvPr id="4" name="Content Placeholder 3">
            <a:extLst>
              <a:ext uri="{FF2B5EF4-FFF2-40B4-BE49-F238E27FC236}">
                <a16:creationId xmlns:a16="http://schemas.microsoft.com/office/drawing/2014/main" xmlns="" id="{E8DD2289-3E11-1B71-2D47-DC4BAE1FB119}"/>
              </a:ext>
            </a:extLst>
          </p:cNvPr>
          <p:cNvSpPr>
            <a:spLocks noGrp="1"/>
          </p:cNvSpPr>
          <p:nvPr>
            <p:ph sz="half" idx="2"/>
          </p:nvPr>
        </p:nvSpPr>
        <p:spPr/>
        <p:txBody>
          <a:bodyPr/>
          <a:lstStyle/>
          <a:p>
            <a:r>
              <a:rPr lang="en-US" dirty="0"/>
              <a:t>Pathological features</a:t>
            </a:r>
          </a:p>
          <a:p>
            <a:pPr>
              <a:buFont typeface="+mj-lt"/>
              <a:buAutoNum type="arabicPeriod"/>
            </a:pPr>
            <a:r>
              <a:rPr lang="en-US" dirty="0"/>
              <a:t>Tumor thickness &gt;4mm</a:t>
            </a:r>
          </a:p>
          <a:p>
            <a:pPr>
              <a:buFont typeface="+mj-lt"/>
              <a:buAutoNum type="arabicPeriod"/>
            </a:pPr>
            <a:r>
              <a:rPr lang="en-US" dirty="0"/>
              <a:t>Tumor extension beyond dermis into or through subcutaneous fat</a:t>
            </a:r>
          </a:p>
          <a:p>
            <a:pPr>
              <a:buFont typeface="+mj-lt"/>
              <a:buAutoNum type="arabicPeriod"/>
            </a:pPr>
            <a:r>
              <a:rPr lang="en-US" dirty="0"/>
              <a:t>Perineural invasion</a:t>
            </a:r>
          </a:p>
          <a:p>
            <a:pPr>
              <a:buFont typeface="+mj-lt"/>
              <a:buAutoNum type="arabicPeriod"/>
            </a:pPr>
            <a:r>
              <a:rPr lang="en-US" dirty="0"/>
              <a:t>Poorly differentiated</a:t>
            </a:r>
          </a:p>
          <a:p>
            <a:pPr>
              <a:buFont typeface="+mj-lt"/>
              <a:buAutoNum type="arabicPeriod"/>
            </a:pPr>
            <a:r>
              <a:rPr lang="en-US" dirty="0"/>
              <a:t>Desmoplastic subtype</a:t>
            </a:r>
          </a:p>
          <a:p>
            <a:endParaRPr lang="en-US" dirty="0"/>
          </a:p>
        </p:txBody>
      </p:sp>
    </p:spTree>
    <p:extLst>
      <p:ext uri="{BB962C8B-B14F-4D97-AF65-F5344CB8AC3E}">
        <p14:creationId xmlns:p14="http://schemas.microsoft.com/office/powerpoint/2010/main" val="11873219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4337BB-0668-D3D9-142C-E80ED1B9A226}"/>
              </a:ext>
            </a:extLst>
          </p:cNvPr>
          <p:cNvSpPr>
            <a:spLocks noGrp="1"/>
          </p:cNvSpPr>
          <p:nvPr>
            <p:ph type="title"/>
          </p:nvPr>
        </p:nvSpPr>
        <p:spPr/>
        <p:txBody>
          <a:bodyPr>
            <a:normAutofit fontScale="90000"/>
          </a:bodyPr>
          <a:lstStyle/>
          <a:p>
            <a:r>
              <a:rPr lang="en-US" dirty="0"/>
              <a:t>D</a:t>
            </a:r>
            <a:r>
              <a:rPr lang="en-US" sz="2700" dirty="0"/>
              <a:t>iscriminating prognostic indicators and risk of local recurrence</a:t>
            </a:r>
            <a:r>
              <a:rPr lang="en-US" sz="2700" dirty="0" smtClean="0"/>
              <a:t>, nodal </a:t>
            </a:r>
            <a:r>
              <a:rPr lang="en-US" sz="2700" dirty="0"/>
              <a:t>metastases and disease specific death based on the number of high risk factors present</a:t>
            </a:r>
          </a:p>
        </p:txBody>
      </p:sp>
      <p:sp>
        <p:nvSpPr>
          <p:cNvPr id="4" name="Content Placeholder 3">
            <a:extLst>
              <a:ext uri="{FF2B5EF4-FFF2-40B4-BE49-F238E27FC236}">
                <a16:creationId xmlns:a16="http://schemas.microsoft.com/office/drawing/2014/main" xmlns="" id="{C2D27D34-E1FB-DF92-09DD-872DF07A26AC}"/>
              </a:ext>
            </a:extLst>
          </p:cNvPr>
          <p:cNvSpPr>
            <a:spLocks noGrp="1"/>
          </p:cNvSpPr>
          <p:nvPr>
            <p:ph sz="half" idx="1"/>
          </p:nvPr>
        </p:nvSpPr>
        <p:spPr>
          <a:xfrm>
            <a:off x="401109" y="2808289"/>
            <a:ext cx="4184035" cy="3880772"/>
          </a:xfrm>
        </p:spPr>
        <p:txBody>
          <a:bodyPr/>
          <a:lstStyle/>
          <a:p>
            <a:r>
              <a:rPr lang="en-US" dirty="0"/>
              <a:t>High risk features</a:t>
            </a:r>
          </a:p>
          <a:p>
            <a:pPr>
              <a:buFont typeface="+mj-lt"/>
              <a:buAutoNum type="arabicPeriod"/>
            </a:pPr>
            <a:r>
              <a:rPr lang="en-US" dirty="0"/>
              <a:t>Diameter&gt;2cm</a:t>
            </a:r>
          </a:p>
          <a:p>
            <a:pPr>
              <a:buFont typeface="+mj-lt"/>
              <a:buAutoNum type="arabicPeriod"/>
            </a:pPr>
            <a:r>
              <a:rPr lang="en-US" dirty="0"/>
              <a:t>Perineural involvement</a:t>
            </a:r>
          </a:p>
          <a:p>
            <a:pPr>
              <a:buFont typeface="+mj-lt"/>
              <a:buAutoNum type="arabicPeriod"/>
            </a:pPr>
            <a:r>
              <a:rPr lang="en-US" dirty="0"/>
              <a:t>Poorly or undifferentiated tumor</a:t>
            </a:r>
          </a:p>
          <a:p>
            <a:pPr>
              <a:buFont typeface="+mj-lt"/>
              <a:buAutoNum type="arabicPeriod"/>
            </a:pPr>
            <a:r>
              <a:rPr lang="en-US" dirty="0"/>
              <a:t>Involvement beyond fat</a:t>
            </a:r>
          </a:p>
        </p:txBody>
      </p:sp>
      <p:graphicFrame>
        <p:nvGraphicFramePr>
          <p:cNvPr id="6" name="Table 6">
            <a:extLst>
              <a:ext uri="{FF2B5EF4-FFF2-40B4-BE49-F238E27FC236}">
                <a16:creationId xmlns:a16="http://schemas.microsoft.com/office/drawing/2014/main" xmlns="" id="{025A611A-97F3-1917-15DF-C79CAC07C5FA}"/>
              </a:ext>
            </a:extLst>
          </p:cNvPr>
          <p:cNvGraphicFramePr>
            <a:graphicFrameLocks noGrp="1"/>
          </p:cNvGraphicFramePr>
          <p:nvPr>
            <p:ph sz="half" idx="2"/>
            <p:extLst>
              <p:ext uri="{D42A27DB-BD31-4B8C-83A1-F6EECF244321}">
                <p14:modId xmlns:p14="http://schemas.microsoft.com/office/powerpoint/2010/main" val="4292402263"/>
              </p:ext>
            </p:extLst>
          </p:nvPr>
        </p:nvGraphicFramePr>
        <p:xfrm>
          <a:off x="4477895" y="2808289"/>
          <a:ext cx="4981575" cy="3206155"/>
        </p:xfrm>
        <a:graphic>
          <a:graphicData uri="http://schemas.openxmlformats.org/drawingml/2006/table">
            <a:tbl>
              <a:tblPr firstRow="1" bandRow="1">
                <a:tableStyleId>{5C22544A-7EE6-4342-B048-85BDC9FD1C3A}</a:tableStyleId>
              </a:tblPr>
              <a:tblGrid>
                <a:gridCol w="1660525">
                  <a:extLst>
                    <a:ext uri="{9D8B030D-6E8A-4147-A177-3AD203B41FA5}">
                      <a16:colId xmlns:a16="http://schemas.microsoft.com/office/drawing/2014/main" xmlns="" val="3991991917"/>
                    </a:ext>
                  </a:extLst>
                </a:gridCol>
                <a:gridCol w="1660525">
                  <a:extLst>
                    <a:ext uri="{9D8B030D-6E8A-4147-A177-3AD203B41FA5}">
                      <a16:colId xmlns:a16="http://schemas.microsoft.com/office/drawing/2014/main" xmlns="" val="3809914251"/>
                    </a:ext>
                  </a:extLst>
                </a:gridCol>
                <a:gridCol w="1660525">
                  <a:extLst>
                    <a:ext uri="{9D8B030D-6E8A-4147-A177-3AD203B41FA5}">
                      <a16:colId xmlns:a16="http://schemas.microsoft.com/office/drawing/2014/main" xmlns="" val="2909338146"/>
                    </a:ext>
                  </a:extLst>
                </a:gridCol>
              </a:tblGrid>
              <a:tr h="641231">
                <a:tc>
                  <a:txBody>
                    <a:bodyPr/>
                    <a:lstStyle/>
                    <a:p>
                      <a:r>
                        <a:rPr lang="en-US" dirty="0"/>
                        <a:t>Stage</a:t>
                      </a:r>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xmlns="" val="671630376"/>
                  </a:ext>
                </a:extLst>
              </a:tr>
              <a:tr h="641231">
                <a:tc>
                  <a:txBody>
                    <a:bodyPr/>
                    <a:lstStyle/>
                    <a:p>
                      <a:r>
                        <a:rPr lang="en-US" dirty="0"/>
                        <a:t>T1</a:t>
                      </a:r>
                    </a:p>
                  </a:txBody>
                  <a:tcPr/>
                </a:tc>
                <a:tc>
                  <a:txBody>
                    <a:bodyPr/>
                    <a:lstStyle/>
                    <a:p>
                      <a:r>
                        <a:rPr lang="en-US" dirty="0"/>
                        <a:t>No high risk features</a:t>
                      </a:r>
                    </a:p>
                  </a:txBody>
                  <a:tcPr/>
                </a:tc>
                <a:tc>
                  <a:txBody>
                    <a:bodyPr/>
                    <a:lstStyle/>
                    <a:p>
                      <a:r>
                        <a:rPr lang="en-US" dirty="0"/>
                        <a:t>3%</a:t>
                      </a:r>
                    </a:p>
                  </a:txBody>
                  <a:tcPr/>
                </a:tc>
                <a:extLst>
                  <a:ext uri="{0D108BD9-81ED-4DB2-BD59-A6C34878D82A}">
                    <a16:rowId xmlns:a16="http://schemas.microsoft.com/office/drawing/2014/main" xmlns="" val="1036007755"/>
                  </a:ext>
                </a:extLst>
              </a:tr>
              <a:tr h="641231">
                <a:tc>
                  <a:txBody>
                    <a:bodyPr/>
                    <a:lstStyle/>
                    <a:p>
                      <a:r>
                        <a:rPr lang="en-US" dirty="0"/>
                        <a:t>T2A</a:t>
                      </a:r>
                    </a:p>
                  </a:txBody>
                  <a:tcPr/>
                </a:tc>
                <a:tc>
                  <a:txBody>
                    <a:bodyPr/>
                    <a:lstStyle/>
                    <a:p>
                      <a:r>
                        <a:rPr lang="en-US" dirty="0"/>
                        <a:t>1 high risk feature</a:t>
                      </a:r>
                    </a:p>
                  </a:txBody>
                  <a:tcPr/>
                </a:tc>
                <a:tc>
                  <a:txBody>
                    <a:bodyPr/>
                    <a:lstStyle/>
                    <a:p>
                      <a:r>
                        <a:rPr lang="en-US" dirty="0"/>
                        <a:t>13%</a:t>
                      </a:r>
                    </a:p>
                  </a:txBody>
                  <a:tcPr/>
                </a:tc>
                <a:extLst>
                  <a:ext uri="{0D108BD9-81ED-4DB2-BD59-A6C34878D82A}">
                    <a16:rowId xmlns:a16="http://schemas.microsoft.com/office/drawing/2014/main" xmlns="" val="3228513050"/>
                  </a:ext>
                </a:extLst>
              </a:tr>
              <a:tr h="641231">
                <a:tc>
                  <a:txBody>
                    <a:bodyPr/>
                    <a:lstStyle/>
                    <a:p>
                      <a:r>
                        <a:rPr lang="en-US" dirty="0"/>
                        <a:t>T2B</a:t>
                      </a:r>
                    </a:p>
                  </a:txBody>
                  <a:tcPr/>
                </a:tc>
                <a:tc>
                  <a:txBody>
                    <a:bodyPr/>
                    <a:lstStyle/>
                    <a:p>
                      <a:r>
                        <a:rPr lang="en-US" dirty="0"/>
                        <a:t>2-3 high risk features</a:t>
                      </a:r>
                    </a:p>
                  </a:txBody>
                  <a:tcPr/>
                </a:tc>
                <a:tc>
                  <a:txBody>
                    <a:bodyPr/>
                    <a:lstStyle/>
                    <a:p>
                      <a:r>
                        <a:rPr lang="en-US" dirty="0"/>
                        <a:t>76%</a:t>
                      </a:r>
                    </a:p>
                  </a:txBody>
                  <a:tcPr/>
                </a:tc>
                <a:extLst>
                  <a:ext uri="{0D108BD9-81ED-4DB2-BD59-A6C34878D82A}">
                    <a16:rowId xmlns:a16="http://schemas.microsoft.com/office/drawing/2014/main" xmlns="" val="47949047"/>
                  </a:ext>
                </a:extLst>
              </a:tr>
              <a:tr h="641231">
                <a:tc>
                  <a:txBody>
                    <a:bodyPr/>
                    <a:lstStyle/>
                    <a:p>
                      <a:r>
                        <a:rPr lang="en-US" dirty="0"/>
                        <a:t>T3</a:t>
                      </a:r>
                    </a:p>
                  </a:txBody>
                  <a:tcPr/>
                </a:tc>
                <a:tc>
                  <a:txBody>
                    <a:bodyPr/>
                    <a:lstStyle/>
                    <a:p>
                      <a:r>
                        <a:rPr lang="en-US" dirty="0"/>
                        <a:t>4 of 4 high risk features</a:t>
                      </a:r>
                    </a:p>
                  </a:txBody>
                  <a:tcPr/>
                </a:tc>
                <a:tc>
                  <a:txBody>
                    <a:bodyPr/>
                    <a:lstStyle/>
                    <a:p>
                      <a:r>
                        <a:rPr lang="en-US" dirty="0"/>
                        <a:t>100%</a:t>
                      </a:r>
                    </a:p>
                  </a:txBody>
                  <a:tcPr/>
                </a:tc>
                <a:extLst>
                  <a:ext uri="{0D108BD9-81ED-4DB2-BD59-A6C34878D82A}">
                    <a16:rowId xmlns:a16="http://schemas.microsoft.com/office/drawing/2014/main" xmlns="" val="1795593832"/>
                  </a:ext>
                </a:extLst>
              </a:tr>
            </a:tbl>
          </a:graphicData>
        </a:graphic>
      </p:graphicFrame>
    </p:spTree>
    <p:extLst>
      <p:ext uri="{BB962C8B-B14F-4D97-AF65-F5344CB8AC3E}">
        <p14:creationId xmlns:p14="http://schemas.microsoft.com/office/powerpoint/2010/main" val="39381337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53DDC0E3-5BB0-9112-AF86-583881DCF335}"/>
              </a:ext>
            </a:extLst>
          </p:cNvPr>
          <p:cNvSpPr>
            <a:spLocks noGrp="1"/>
          </p:cNvSpPr>
          <p:nvPr>
            <p:ph type="title"/>
          </p:nvPr>
        </p:nvSpPr>
        <p:spPr/>
        <p:txBody>
          <a:bodyPr/>
          <a:lstStyle/>
          <a:p>
            <a:r>
              <a:rPr lang="en-US" dirty="0"/>
              <a:t>COMPLICATIONS AND CO-MORBIDITIES</a:t>
            </a:r>
          </a:p>
        </p:txBody>
      </p:sp>
      <p:sp>
        <p:nvSpPr>
          <p:cNvPr id="6" name="Content Placeholder 5">
            <a:extLst>
              <a:ext uri="{FF2B5EF4-FFF2-40B4-BE49-F238E27FC236}">
                <a16:creationId xmlns:a16="http://schemas.microsoft.com/office/drawing/2014/main" xmlns="" id="{A4FEDFC5-283C-A314-6093-34988AE0A1A2}"/>
              </a:ext>
            </a:extLst>
          </p:cNvPr>
          <p:cNvSpPr>
            <a:spLocks noGrp="1"/>
          </p:cNvSpPr>
          <p:nvPr>
            <p:ph idx="1"/>
          </p:nvPr>
        </p:nvSpPr>
        <p:spPr/>
        <p:txBody>
          <a:bodyPr/>
          <a:lstStyle/>
          <a:p>
            <a:r>
              <a:rPr lang="en-US" dirty="0"/>
              <a:t>Generally progress by local invasion if left untreated leading to metastasis</a:t>
            </a:r>
          </a:p>
          <a:p>
            <a:r>
              <a:rPr lang="en-US" dirty="0"/>
              <a:t>Scarring secondary to surgical excision or skin grafting</a:t>
            </a:r>
          </a:p>
        </p:txBody>
      </p:sp>
    </p:spTree>
    <p:extLst>
      <p:ext uri="{BB962C8B-B14F-4D97-AF65-F5344CB8AC3E}">
        <p14:creationId xmlns:p14="http://schemas.microsoft.com/office/powerpoint/2010/main" val="12155960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D49EC1-9B9D-A2E3-DBC8-1BAF4CD3DE61}"/>
              </a:ext>
            </a:extLst>
          </p:cNvPr>
          <p:cNvSpPr>
            <a:spLocks noGrp="1"/>
          </p:cNvSpPr>
          <p:nvPr>
            <p:ph type="title"/>
          </p:nvPr>
        </p:nvSpPr>
        <p:spPr/>
        <p:txBody>
          <a:bodyPr/>
          <a:lstStyle/>
          <a:p>
            <a:r>
              <a:rPr lang="en-US" dirty="0"/>
              <a:t>DISEASE COURSE AND PROGNOSIS</a:t>
            </a:r>
          </a:p>
        </p:txBody>
      </p:sp>
      <p:sp>
        <p:nvSpPr>
          <p:cNvPr id="3" name="Content Placeholder 2">
            <a:extLst>
              <a:ext uri="{FF2B5EF4-FFF2-40B4-BE49-F238E27FC236}">
                <a16:creationId xmlns:a16="http://schemas.microsoft.com/office/drawing/2014/main" xmlns="" id="{C0A05CE8-DB16-757A-4195-18320F553629}"/>
              </a:ext>
            </a:extLst>
          </p:cNvPr>
          <p:cNvSpPr>
            <a:spLocks noGrp="1"/>
          </p:cNvSpPr>
          <p:nvPr>
            <p:ph idx="1"/>
          </p:nvPr>
        </p:nvSpPr>
        <p:spPr/>
        <p:txBody>
          <a:bodyPr/>
          <a:lstStyle/>
          <a:p>
            <a:r>
              <a:rPr lang="en-US" dirty="0"/>
              <a:t>Excellent prognosis in the absence of high-risk features and following definitive treatment</a:t>
            </a:r>
          </a:p>
          <a:p>
            <a:r>
              <a:rPr lang="en-US" dirty="0"/>
              <a:t>Potential for local invasion and to develop metastases with high risk features</a:t>
            </a:r>
          </a:p>
        </p:txBody>
      </p:sp>
    </p:spTree>
    <p:extLst>
      <p:ext uri="{BB962C8B-B14F-4D97-AF65-F5344CB8AC3E}">
        <p14:creationId xmlns:p14="http://schemas.microsoft.com/office/powerpoint/2010/main" val="5724986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084CB4-4E04-CF85-FDDC-16F4F4D6A888}"/>
              </a:ext>
            </a:extLst>
          </p:cNvPr>
          <p:cNvSpPr>
            <a:spLocks noGrp="1"/>
          </p:cNvSpPr>
          <p:nvPr>
            <p:ph type="title"/>
          </p:nvPr>
        </p:nvSpPr>
        <p:spPr/>
        <p:txBody>
          <a:bodyPr/>
          <a:lstStyle/>
          <a:p>
            <a:r>
              <a:rPr lang="en-US" dirty="0"/>
              <a:t>FOLLOW-UP RECOMMENDATIONS</a:t>
            </a:r>
          </a:p>
        </p:txBody>
      </p:sp>
      <p:sp>
        <p:nvSpPr>
          <p:cNvPr id="3" name="Content Placeholder 2">
            <a:extLst>
              <a:ext uri="{FF2B5EF4-FFF2-40B4-BE49-F238E27FC236}">
                <a16:creationId xmlns:a16="http://schemas.microsoft.com/office/drawing/2014/main" xmlns="" id="{BE37BF2E-D5C3-AF08-E3C4-5777CE6D6F9A}"/>
              </a:ext>
            </a:extLst>
          </p:cNvPr>
          <p:cNvSpPr>
            <a:spLocks noGrp="1"/>
          </p:cNvSpPr>
          <p:nvPr>
            <p:ph idx="1"/>
          </p:nvPr>
        </p:nvSpPr>
        <p:spPr/>
        <p:txBody>
          <a:bodyPr/>
          <a:lstStyle/>
          <a:p>
            <a:r>
              <a:rPr lang="en-US" b="1" dirty="0">
                <a:solidFill>
                  <a:srgbClr val="FF0000"/>
                </a:solidFill>
              </a:rPr>
              <a:t>In the absence of high risk features: regular hospital follow-up after one visit</a:t>
            </a:r>
          </a:p>
          <a:p>
            <a:r>
              <a:rPr lang="en-US" b="1" dirty="0">
                <a:solidFill>
                  <a:srgbClr val="FF0000"/>
                </a:solidFill>
              </a:rPr>
              <a:t>High-risk SCC: 2-year period with longer follow-up for those on immunosuppression or those with multiple tumors</a:t>
            </a:r>
          </a:p>
        </p:txBody>
      </p:sp>
    </p:spTree>
    <p:extLst>
      <p:ext uri="{BB962C8B-B14F-4D97-AF65-F5344CB8AC3E}">
        <p14:creationId xmlns:p14="http://schemas.microsoft.com/office/powerpoint/2010/main" val="34311345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5AABEC-09AB-BDDB-B17B-1B60C61DBA2D}"/>
              </a:ext>
            </a:extLst>
          </p:cNvPr>
          <p:cNvSpPr>
            <a:spLocks noGrp="1"/>
          </p:cNvSpPr>
          <p:nvPr>
            <p:ph type="title"/>
          </p:nvPr>
        </p:nvSpPr>
        <p:spPr/>
        <p:txBody>
          <a:bodyPr/>
          <a:lstStyle/>
          <a:p>
            <a:r>
              <a:rPr lang="en-US" dirty="0"/>
              <a:t>INVESTIGATIONS</a:t>
            </a:r>
          </a:p>
        </p:txBody>
      </p:sp>
      <p:sp>
        <p:nvSpPr>
          <p:cNvPr id="3" name="Content Placeholder 2">
            <a:extLst>
              <a:ext uri="{FF2B5EF4-FFF2-40B4-BE49-F238E27FC236}">
                <a16:creationId xmlns:a16="http://schemas.microsoft.com/office/drawing/2014/main" xmlns="" id="{AFDB4A9E-1BE3-B630-90D2-B0F13297AC1A}"/>
              </a:ext>
            </a:extLst>
          </p:cNvPr>
          <p:cNvSpPr>
            <a:spLocks noGrp="1"/>
          </p:cNvSpPr>
          <p:nvPr>
            <p:ph idx="1"/>
          </p:nvPr>
        </p:nvSpPr>
        <p:spPr/>
        <p:txBody>
          <a:bodyPr/>
          <a:lstStyle/>
          <a:p>
            <a:r>
              <a:rPr lang="en-US" dirty="0"/>
              <a:t>Skin biopsy</a:t>
            </a:r>
          </a:p>
          <a:p>
            <a:r>
              <a:rPr lang="en-US" dirty="0"/>
              <a:t>Reflectance confocal microscopy</a:t>
            </a:r>
          </a:p>
          <a:p>
            <a:r>
              <a:rPr lang="en-US" dirty="0"/>
              <a:t>High-resolution optical coherence tomography</a:t>
            </a:r>
          </a:p>
          <a:p>
            <a:r>
              <a:rPr lang="en-US" dirty="0">
                <a:solidFill>
                  <a:srgbClr val="FF0000"/>
                </a:solidFill>
              </a:rPr>
              <a:t>MRI (imaging of choice in detecting PNI)</a:t>
            </a:r>
          </a:p>
          <a:p>
            <a:r>
              <a:rPr lang="en-US" dirty="0"/>
              <a:t>CT </a:t>
            </a:r>
            <a:r>
              <a:rPr lang="en-US" dirty="0" smtClean="0"/>
              <a:t>scans</a:t>
            </a:r>
          </a:p>
          <a:p>
            <a:r>
              <a:rPr lang="en-GB" dirty="0" smtClean="0"/>
              <a:t>No indication for performing sentinel lymph node biopsy in SCC</a:t>
            </a:r>
          </a:p>
          <a:p>
            <a:r>
              <a:rPr lang="en-GB" dirty="0" smtClean="0"/>
              <a:t>US and FNAC are sensitive for detecting metastasis to parotid lymph nodes</a:t>
            </a:r>
            <a:endParaRPr lang="en-US" dirty="0"/>
          </a:p>
          <a:p>
            <a:pPr marL="0" indent="0">
              <a:buNone/>
            </a:pPr>
            <a:endParaRPr lang="en-US" dirty="0"/>
          </a:p>
        </p:txBody>
      </p:sp>
    </p:spTree>
    <p:extLst>
      <p:ext uri="{BB962C8B-B14F-4D97-AF65-F5344CB8AC3E}">
        <p14:creationId xmlns:p14="http://schemas.microsoft.com/office/powerpoint/2010/main" val="3518676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7F932C-47C5-163A-9E4B-C77040AB1552}"/>
              </a:ext>
            </a:extLst>
          </p:cNvPr>
          <p:cNvSpPr>
            <a:spLocks noGrp="1"/>
          </p:cNvSpPr>
          <p:nvPr>
            <p:ph type="title"/>
          </p:nvPr>
        </p:nvSpPr>
        <p:spPr/>
        <p:txBody>
          <a:bodyPr/>
          <a:lstStyle/>
          <a:p>
            <a:r>
              <a:rPr lang="en-US" dirty="0"/>
              <a:t>ASSOCIATED DISEASES</a:t>
            </a:r>
          </a:p>
        </p:txBody>
      </p:sp>
      <p:sp>
        <p:nvSpPr>
          <p:cNvPr id="3" name="Content Placeholder 2">
            <a:extLst>
              <a:ext uri="{FF2B5EF4-FFF2-40B4-BE49-F238E27FC236}">
                <a16:creationId xmlns:a16="http://schemas.microsoft.com/office/drawing/2014/main" xmlns="" id="{B6F6FDF5-42F0-5E3B-3352-CF5C34420158}"/>
              </a:ext>
            </a:extLst>
          </p:cNvPr>
          <p:cNvSpPr>
            <a:spLocks noGrp="1"/>
          </p:cNvSpPr>
          <p:nvPr>
            <p:ph idx="1"/>
          </p:nvPr>
        </p:nvSpPr>
        <p:spPr/>
        <p:txBody>
          <a:bodyPr/>
          <a:lstStyle/>
          <a:p>
            <a:r>
              <a:rPr lang="en-US" dirty="0"/>
              <a:t>Other UVR-induced skin cancers </a:t>
            </a:r>
          </a:p>
          <a:p>
            <a:r>
              <a:rPr lang="en-US" dirty="0"/>
              <a:t>SCC</a:t>
            </a:r>
          </a:p>
          <a:p>
            <a:r>
              <a:rPr lang="en-US" dirty="0"/>
              <a:t>BCC</a:t>
            </a:r>
          </a:p>
          <a:p>
            <a:r>
              <a:rPr lang="en-US" dirty="0"/>
              <a:t>In situ melanoma and</a:t>
            </a:r>
          </a:p>
          <a:p>
            <a:r>
              <a:rPr lang="en-US" dirty="0"/>
              <a:t>Invasive melanoma</a:t>
            </a:r>
          </a:p>
        </p:txBody>
      </p:sp>
    </p:spTree>
    <p:extLst>
      <p:ext uri="{BB962C8B-B14F-4D97-AF65-F5344CB8AC3E}">
        <p14:creationId xmlns:p14="http://schemas.microsoft.com/office/powerpoint/2010/main" val="30142563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473D18-BAA1-EFDB-319D-066D03B4A9CD}"/>
              </a:ext>
            </a:extLst>
          </p:cNvPr>
          <p:cNvSpPr>
            <a:spLocks noGrp="1"/>
          </p:cNvSpPr>
          <p:nvPr>
            <p:ph type="title"/>
          </p:nvPr>
        </p:nvSpPr>
        <p:spPr/>
        <p:txBody>
          <a:bodyPr/>
          <a:lstStyle/>
          <a:p>
            <a:r>
              <a:rPr lang="en-US" dirty="0"/>
              <a:t>MANAGEMENT </a:t>
            </a:r>
          </a:p>
        </p:txBody>
      </p:sp>
      <p:sp>
        <p:nvSpPr>
          <p:cNvPr id="3" name="Content Placeholder 2">
            <a:extLst>
              <a:ext uri="{FF2B5EF4-FFF2-40B4-BE49-F238E27FC236}">
                <a16:creationId xmlns:a16="http://schemas.microsoft.com/office/drawing/2014/main" xmlns="" id="{693A91DD-E1CB-3712-5896-ABF422FD803C}"/>
              </a:ext>
            </a:extLst>
          </p:cNvPr>
          <p:cNvSpPr>
            <a:spLocks noGrp="1"/>
          </p:cNvSpPr>
          <p:nvPr>
            <p:ph idx="1"/>
          </p:nvPr>
        </p:nvSpPr>
        <p:spPr/>
        <p:txBody>
          <a:bodyPr/>
          <a:lstStyle/>
          <a:p>
            <a:r>
              <a:rPr lang="en-US" dirty="0"/>
              <a:t>Thorough explanation of the diagnosis and signs to observe for any future tumors</a:t>
            </a:r>
          </a:p>
          <a:p>
            <a:r>
              <a:rPr lang="en-US" dirty="0"/>
              <a:t>Sun-avoidance and protection information</a:t>
            </a:r>
          </a:p>
          <a:p>
            <a:r>
              <a:rPr lang="en-US" dirty="0"/>
              <a:t>Aim of the treatment is to ensure complete removal and destruction of the primary tumor and to prevent metastases</a:t>
            </a:r>
          </a:p>
        </p:txBody>
      </p:sp>
    </p:spTree>
    <p:extLst>
      <p:ext uri="{BB962C8B-B14F-4D97-AF65-F5344CB8AC3E}">
        <p14:creationId xmlns:p14="http://schemas.microsoft.com/office/powerpoint/2010/main" val="33215161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74A5D1-6EE1-D7AE-700A-70A3DF9F12F6}"/>
              </a:ext>
            </a:extLst>
          </p:cNvPr>
          <p:cNvSpPr>
            <a:spLocks noGrp="1"/>
          </p:cNvSpPr>
          <p:nvPr>
            <p:ph type="title"/>
          </p:nvPr>
        </p:nvSpPr>
        <p:spPr/>
        <p:txBody>
          <a:bodyPr/>
          <a:lstStyle/>
          <a:p>
            <a:r>
              <a:rPr lang="en-GB" dirty="0" smtClean="0"/>
              <a:t>7 treatment modalities for SCC</a:t>
            </a:r>
            <a:endParaRPr lang="en-US" dirty="0"/>
          </a:p>
        </p:txBody>
      </p:sp>
      <p:sp>
        <p:nvSpPr>
          <p:cNvPr id="3" name="Content Placeholder 2">
            <a:extLst>
              <a:ext uri="{FF2B5EF4-FFF2-40B4-BE49-F238E27FC236}">
                <a16:creationId xmlns:a16="http://schemas.microsoft.com/office/drawing/2014/main" xmlns="" id="{00CF8195-53C9-9696-F715-767C160EB62E}"/>
              </a:ext>
            </a:extLst>
          </p:cNvPr>
          <p:cNvSpPr>
            <a:spLocks noGrp="1"/>
          </p:cNvSpPr>
          <p:nvPr>
            <p:ph idx="1"/>
          </p:nvPr>
        </p:nvSpPr>
        <p:spPr/>
        <p:txBody>
          <a:bodyPr>
            <a:normAutofit/>
          </a:bodyPr>
          <a:lstStyle/>
          <a:p>
            <a:r>
              <a:rPr lang="en-US" dirty="0"/>
              <a:t>Standard surgical excision</a:t>
            </a:r>
          </a:p>
          <a:p>
            <a:r>
              <a:rPr lang="en-US" dirty="0"/>
              <a:t>Mohs micrographic </a:t>
            </a:r>
            <a:r>
              <a:rPr lang="en-US" dirty="0" smtClean="0"/>
              <a:t>surgery- high risk</a:t>
            </a:r>
            <a:endParaRPr lang="en-US" dirty="0"/>
          </a:p>
          <a:p>
            <a:r>
              <a:rPr lang="en-US" dirty="0"/>
              <a:t>External radiotherapy</a:t>
            </a:r>
            <a:r>
              <a:rPr lang="en-US" b="1" dirty="0">
                <a:solidFill>
                  <a:srgbClr val="FF0000"/>
                </a:solidFill>
              </a:rPr>
              <a:t> </a:t>
            </a:r>
            <a:r>
              <a:rPr lang="en-US" dirty="0"/>
              <a:t>Brachytherapy</a:t>
            </a:r>
          </a:p>
          <a:p>
            <a:r>
              <a:rPr lang="en-US" dirty="0"/>
              <a:t>Adjuvant radiotherapy</a:t>
            </a:r>
          </a:p>
          <a:p>
            <a:r>
              <a:rPr lang="en-US" dirty="0"/>
              <a:t>Curettage and </a:t>
            </a:r>
            <a:r>
              <a:rPr lang="en-US" dirty="0" smtClean="0"/>
              <a:t>electrodessication- low risk</a:t>
            </a:r>
            <a:endParaRPr lang="en-US" dirty="0"/>
          </a:p>
          <a:p>
            <a:r>
              <a:rPr lang="en-US" dirty="0"/>
              <a:t>Cryotherapy </a:t>
            </a:r>
          </a:p>
          <a:p>
            <a:r>
              <a:rPr lang="en-US" dirty="0"/>
              <a:t>PDT</a:t>
            </a:r>
          </a:p>
        </p:txBody>
      </p:sp>
    </p:spTree>
    <p:extLst>
      <p:ext uri="{BB962C8B-B14F-4D97-AF65-F5344CB8AC3E}">
        <p14:creationId xmlns:p14="http://schemas.microsoft.com/office/powerpoint/2010/main" val="41006049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BA9780-748E-B2CB-0303-42D03D09AA2E}"/>
              </a:ext>
            </a:extLst>
          </p:cNvPr>
          <p:cNvSpPr>
            <a:spLocks noGrp="1"/>
          </p:cNvSpPr>
          <p:nvPr>
            <p:ph type="title"/>
          </p:nvPr>
        </p:nvSpPr>
        <p:spPr/>
        <p:txBody>
          <a:bodyPr/>
          <a:lstStyle/>
          <a:p>
            <a:r>
              <a:rPr lang="en-US" dirty="0"/>
              <a:t>LOW-RISK SCC</a:t>
            </a:r>
          </a:p>
        </p:txBody>
      </p:sp>
      <p:sp>
        <p:nvSpPr>
          <p:cNvPr id="3" name="Content Placeholder 2">
            <a:extLst>
              <a:ext uri="{FF2B5EF4-FFF2-40B4-BE49-F238E27FC236}">
                <a16:creationId xmlns:a16="http://schemas.microsoft.com/office/drawing/2014/main" xmlns="" id="{2F6682A5-7562-DF59-4ECF-B07521FA8184}"/>
              </a:ext>
            </a:extLst>
          </p:cNvPr>
          <p:cNvSpPr>
            <a:spLocks noGrp="1"/>
          </p:cNvSpPr>
          <p:nvPr>
            <p:ph idx="1"/>
          </p:nvPr>
        </p:nvSpPr>
        <p:spPr/>
        <p:txBody>
          <a:bodyPr/>
          <a:lstStyle/>
          <a:p>
            <a:r>
              <a:rPr lang="en-US" b="1" dirty="0">
                <a:solidFill>
                  <a:srgbClr val="FF0000"/>
                </a:solidFill>
              </a:rPr>
              <a:t>For low-risk tumors--- curettage and cautery is an option</a:t>
            </a:r>
          </a:p>
          <a:p>
            <a:r>
              <a:rPr lang="en-US" dirty="0">
                <a:solidFill>
                  <a:schemeClr val="tx1">
                    <a:lumMod val="65000"/>
                    <a:lumOff val="35000"/>
                  </a:schemeClr>
                </a:solidFill>
              </a:rPr>
              <a:t>PDT, Lasers, </a:t>
            </a:r>
            <a:r>
              <a:rPr lang="en-US" dirty="0" err="1" smtClean="0">
                <a:solidFill>
                  <a:schemeClr val="tx1">
                    <a:lumMod val="65000"/>
                    <a:lumOff val="35000"/>
                  </a:schemeClr>
                </a:solidFill>
              </a:rPr>
              <a:t>Intralesional</a:t>
            </a:r>
            <a:r>
              <a:rPr lang="en-US" dirty="0" smtClean="0">
                <a:solidFill>
                  <a:schemeClr val="tx1">
                    <a:lumMod val="65000"/>
                    <a:lumOff val="35000"/>
                  </a:schemeClr>
                </a:solidFill>
              </a:rPr>
              <a:t> </a:t>
            </a:r>
            <a:r>
              <a:rPr lang="en-US" dirty="0">
                <a:solidFill>
                  <a:schemeClr val="tx1">
                    <a:lumMod val="65000"/>
                    <a:lumOff val="35000"/>
                  </a:schemeClr>
                </a:solidFill>
              </a:rPr>
              <a:t>5-fluorouracil, interferon </a:t>
            </a:r>
            <a:r>
              <a:rPr lang="en-US" dirty="0" err="1">
                <a:solidFill>
                  <a:schemeClr val="tx1">
                    <a:lumMod val="65000"/>
                    <a:lumOff val="35000"/>
                  </a:schemeClr>
                </a:solidFill>
              </a:rPr>
              <a:t>alpha,and</a:t>
            </a:r>
            <a:r>
              <a:rPr lang="en-US" dirty="0">
                <a:solidFill>
                  <a:schemeClr val="tx1">
                    <a:lumMod val="65000"/>
                    <a:lumOff val="35000"/>
                  </a:schemeClr>
                </a:solidFill>
              </a:rPr>
              <a:t> topical 5% imiquimod or 5-fluorouracil cream in concentrations of 5%, 10% and 20% --- insufficient evidence</a:t>
            </a:r>
          </a:p>
        </p:txBody>
      </p:sp>
    </p:spTree>
    <p:extLst>
      <p:ext uri="{BB962C8B-B14F-4D97-AF65-F5344CB8AC3E}">
        <p14:creationId xmlns:p14="http://schemas.microsoft.com/office/powerpoint/2010/main" val="6727130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DB61EF-664E-9A0E-F834-329C27344F8D}"/>
              </a:ext>
            </a:extLst>
          </p:cNvPr>
          <p:cNvSpPr>
            <a:spLocks noGrp="1"/>
          </p:cNvSpPr>
          <p:nvPr>
            <p:ph type="title"/>
          </p:nvPr>
        </p:nvSpPr>
        <p:spPr/>
        <p:txBody>
          <a:bodyPr/>
          <a:lstStyle/>
          <a:p>
            <a:r>
              <a:rPr lang="en-US" dirty="0"/>
              <a:t>HIGH-RISK SCC</a:t>
            </a:r>
          </a:p>
        </p:txBody>
      </p:sp>
      <p:sp>
        <p:nvSpPr>
          <p:cNvPr id="3" name="Content Placeholder 2">
            <a:extLst>
              <a:ext uri="{FF2B5EF4-FFF2-40B4-BE49-F238E27FC236}">
                <a16:creationId xmlns:a16="http://schemas.microsoft.com/office/drawing/2014/main" xmlns="" id="{911950E7-2261-1E5D-78C3-2F136EF3247E}"/>
              </a:ext>
            </a:extLst>
          </p:cNvPr>
          <p:cNvSpPr>
            <a:spLocks noGrp="1"/>
          </p:cNvSpPr>
          <p:nvPr>
            <p:ph idx="1"/>
          </p:nvPr>
        </p:nvSpPr>
        <p:spPr/>
        <p:txBody>
          <a:bodyPr/>
          <a:lstStyle/>
          <a:p>
            <a:r>
              <a:rPr lang="en-US" b="1" dirty="0">
                <a:solidFill>
                  <a:srgbClr val="FF0000"/>
                </a:solidFill>
              </a:rPr>
              <a:t>For high-risk tumors--- surgical excision first therapeutic </a:t>
            </a:r>
            <a:r>
              <a:rPr lang="en-US" b="1" dirty="0" smtClean="0">
                <a:solidFill>
                  <a:srgbClr val="FF0000"/>
                </a:solidFill>
              </a:rPr>
              <a:t>choice then MMS</a:t>
            </a:r>
            <a:endParaRPr lang="en-US" dirty="0"/>
          </a:p>
          <a:p>
            <a:r>
              <a:rPr lang="en-US" dirty="0"/>
              <a:t>A clinical peripheral margin of 6mm recommended when excising high-risk </a:t>
            </a:r>
            <a:r>
              <a:rPr lang="en-US" dirty="0" smtClean="0"/>
              <a:t>SCCs</a:t>
            </a:r>
          </a:p>
          <a:p>
            <a:r>
              <a:rPr lang="en-GB" dirty="0" smtClean="0"/>
              <a:t>4mm – 90% clearance rate</a:t>
            </a:r>
            <a:endParaRPr lang="en-US" dirty="0"/>
          </a:p>
        </p:txBody>
      </p:sp>
    </p:spTree>
    <p:extLst>
      <p:ext uri="{BB962C8B-B14F-4D97-AF65-F5344CB8AC3E}">
        <p14:creationId xmlns:p14="http://schemas.microsoft.com/office/powerpoint/2010/main" val="28820406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3B5794-6BAB-074A-1A18-58E73416E5DF}"/>
              </a:ext>
            </a:extLst>
          </p:cNvPr>
          <p:cNvSpPr>
            <a:spLocks noGrp="1"/>
          </p:cNvSpPr>
          <p:nvPr>
            <p:ph type="title"/>
          </p:nvPr>
        </p:nvSpPr>
        <p:spPr/>
        <p:txBody>
          <a:bodyPr/>
          <a:lstStyle/>
          <a:p>
            <a:r>
              <a:rPr lang="en-US" dirty="0"/>
              <a:t>SECOND LINE</a:t>
            </a:r>
          </a:p>
        </p:txBody>
      </p:sp>
      <p:sp>
        <p:nvSpPr>
          <p:cNvPr id="3" name="Content Placeholder 2">
            <a:extLst>
              <a:ext uri="{FF2B5EF4-FFF2-40B4-BE49-F238E27FC236}">
                <a16:creationId xmlns:a16="http://schemas.microsoft.com/office/drawing/2014/main" xmlns="" id="{FCA30CA4-8383-A016-2B99-B58EF9CC8650}"/>
              </a:ext>
            </a:extLst>
          </p:cNvPr>
          <p:cNvSpPr>
            <a:spLocks noGrp="1"/>
          </p:cNvSpPr>
          <p:nvPr>
            <p:ph idx="1"/>
          </p:nvPr>
        </p:nvSpPr>
        <p:spPr/>
        <p:txBody>
          <a:bodyPr/>
          <a:lstStyle/>
          <a:p>
            <a:r>
              <a:rPr lang="en-US" dirty="0"/>
              <a:t>Radiotherapy</a:t>
            </a:r>
          </a:p>
          <a:p>
            <a:pPr>
              <a:buFont typeface="+mj-lt"/>
              <a:buAutoNum type="arabicPeriod"/>
            </a:pPr>
            <a:r>
              <a:rPr lang="en-US" dirty="0"/>
              <a:t>Where surgery is contraindicated or in elderly patients with multiple co-morbidities</a:t>
            </a:r>
          </a:p>
          <a:p>
            <a:pPr>
              <a:buFont typeface="+mj-lt"/>
              <a:buAutoNum type="arabicPeriod"/>
            </a:pPr>
            <a:r>
              <a:rPr lang="en-US" dirty="0"/>
              <a:t>Contraindicated in previously irradiated sites and for </a:t>
            </a:r>
            <a:r>
              <a:rPr lang="en-US" dirty="0" err="1"/>
              <a:t>genodermatoses</a:t>
            </a:r>
            <a:r>
              <a:rPr lang="en-US" dirty="0"/>
              <a:t> predisposing to skin cancer</a:t>
            </a:r>
          </a:p>
          <a:p>
            <a:pPr>
              <a:buFont typeface="+mj-lt"/>
              <a:buAutoNum type="arabicPeriod"/>
            </a:pPr>
            <a:r>
              <a:rPr lang="en-US" dirty="0"/>
              <a:t>Adjuvant radiotherapy: effective therapeutic option in decreasing the risk of tumor progression when an SCC has been excised with closed or involved margins or where there are specific high risk features such as PNI</a:t>
            </a:r>
          </a:p>
          <a:p>
            <a:endParaRPr lang="en-US" dirty="0"/>
          </a:p>
        </p:txBody>
      </p:sp>
    </p:spTree>
    <p:extLst>
      <p:ext uri="{BB962C8B-B14F-4D97-AF65-F5344CB8AC3E}">
        <p14:creationId xmlns:p14="http://schemas.microsoft.com/office/powerpoint/2010/main" val="3992067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894594-CC59-2F6A-362D-FCA7988FAB7A}"/>
              </a:ext>
            </a:extLst>
          </p:cNvPr>
          <p:cNvSpPr>
            <a:spLocks noGrp="1"/>
          </p:cNvSpPr>
          <p:nvPr>
            <p:ph type="title"/>
          </p:nvPr>
        </p:nvSpPr>
        <p:spPr/>
        <p:txBody>
          <a:bodyPr/>
          <a:lstStyle/>
          <a:p>
            <a:r>
              <a:rPr lang="en-US" dirty="0"/>
              <a:t>SECONDARY PREVENTION</a:t>
            </a:r>
          </a:p>
        </p:txBody>
      </p:sp>
      <p:sp>
        <p:nvSpPr>
          <p:cNvPr id="3" name="Content Placeholder 2">
            <a:extLst>
              <a:ext uri="{FF2B5EF4-FFF2-40B4-BE49-F238E27FC236}">
                <a16:creationId xmlns:a16="http://schemas.microsoft.com/office/drawing/2014/main" xmlns="" id="{08B5CE15-93AF-A1F1-7C44-E8E57802A438}"/>
              </a:ext>
            </a:extLst>
          </p:cNvPr>
          <p:cNvSpPr>
            <a:spLocks noGrp="1"/>
          </p:cNvSpPr>
          <p:nvPr>
            <p:ph idx="1"/>
          </p:nvPr>
        </p:nvSpPr>
        <p:spPr/>
        <p:txBody>
          <a:bodyPr/>
          <a:lstStyle/>
          <a:p>
            <a:r>
              <a:rPr lang="en-US" dirty="0"/>
              <a:t>Reducing sun exposure</a:t>
            </a:r>
          </a:p>
          <a:p>
            <a:r>
              <a:rPr lang="en-US" dirty="0"/>
              <a:t>Regular follow-ups</a:t>
            </a:r>
          </a:p>
          <a:p>
            <a:r>
              <a:rPr lang="en-US" dirty="0"/>
              <a:t>Systemic retinoids or sirolimus </a:t>
            </a:r>
            <a:r>
              <a:rPr lang="en-US" dirty="0" err="1"/>
              <a:t>esp</a:t>
            </a:r>
            <a:r>
              <a:rPr lang="en-US" dirty="0"/>
              <a:t> in OTRs, XP</a:t>
            </a:r>
          </a:p>
          <a:p>
            <a:r>
              <a:rPr lang="en-US" dirty="0"/>
              <a:t>Smoking cessation</a:t>
            </a:r>
          </a:p>
          <a:p>
            <a:r>
              <a:rPr lang="en-US" dirty="0"/>
              <a:t>Decrease alcohol consumption</a:t>
            </a:r>
          </a:p>
          <a:p>
            <a:endParaRPr lang="en-US" dirty="0"/>
          </a:p>
        </p:txBody>
      </p:sp>
    </p:spTree>
    <p:extLst>
      <p:ext uri="{BB962C8B-B14F-4D97-AF65-F5344CB8AC3E}">
        <p14:creationId xmlns:p14="http://schemas.microsoft.com/office/powerpoint/2010/main" val="2634776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53D3DA-1994-B77C-9384-5875605DE790}"/>
              </a:ext>
            </a:extLst>
          </p:cNvPr>
          <p:cNvSpPr>
            <a:spLocks noGrp="1"/>
          </p:cNvSpPr>
          <p:nvPr>
            <p:ph type="title"/>
          </p:nvPr>
        </p:nvSpPr>
        <p:spPr/>
        <p:txBody>
          <a:bodyPr/>
          <a:lstStyle/>
          <a:p>
            <a:r>
              <a:rPr lang="en-US" dirty="0"/>
              <a:t>KERATOACANTHOMA</a:t>
            </a:r>
          </a:p>
        </p:txBody>
      </p:sp>
      <p:sp>
        <p:nvSpPr>
          <p:cNvPr id="3" name="Content Placeholder 2">
            <a:extLst>
              <a:ext uri="{FF2B5EF4-FFF2-40B4-BE49-F238E27FC236}">
                <a16:creationId xmlns:a16="http://schemas.microsoft.com/office/drawing/2014/main" xmlns="" id="{C8B74657-C76C-027B-6C65-447BAFA03462}"/>
              </a:ext>
            </a:extLst>
          </p:cNvPr>
          <p:cNvSpPr>
            <a:spLocks noGrp="1"/>
          </p:cNvSpPr>
          <p:nvPr>
            <p:ph idx="1"/>
          </p:nvPr>
        </p:nvSpPr>
        <p:spPr>
          <a:xfrm>
            <a:off x="677334" y="2160589"/>
            <a:ext cx="4485216" cy="3880773"/>
          </a:xfrm>
        </p:spPr>
        <p:txBody>
          <a:bodyPr/>
          <a:lstStyle/>
          <a:p>
            <a:r>
              <a:rPr lang="en-US" dirty="0"/>
              <a:t>Rapidly evolving tumor of the skin</a:t>
            </a:r>
          </a:p>
          <a:p>
            <a:r>
              <a:rPr lang="en-US" dirty="0"/>
              <a:t>Composed of keratinizing squamous cells originating in pilosebaceous follicles</a:t>
            </a:r>
          </a:p>
          <a:p>
            <a:r>
              <a:rPr lang="en-US" dirty="0"/>
              <a:t>Resolves spontaneously if untreated</a:t>
            </a:r>
          </a:p>
          <a:p>
            <a:r>
              <a:rPr lang="en-US" dirty="0"/>
              <a:t>Recently been classified as well-differentiated SCC (</a:t>
            </a:r>
            <a:r>
              <a:rPr lang="en-US" dirty="0" err="1"/>
              <a:t>Keratoacanthomatous</a:t>
            </a:r>
            <a:r>
              <a:rPr lang="en-US" dirty="0"/>
              <a:t> type)</a:t>
            </a:r>
          </a:p>
        </p:txBody>
      </p:sp>
      <p:pic>
        <p:nvPicPr>
          <p:cNvPr id="5" name="Picture 4">
            <a:extLst>
              <a:ext uri="{FF2B5EF4-FFF2-40B4-BE49-F238E27FC236}">
                <a16:creationId xmlns:a16="http://schemas.microsoft.com/office/drawing/2014/main" xmlns="" id="{3E336994-9742-40C8-9D45-38FD9CE45A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8752" y="2160589"/>
            <a:ext cx="4406728" cy="3650587"/>
          </a:xfrm>
          <a:prstGeom prst="rect">
            <a:avLst/>
          </a:prstGeom>
        </p:spPr>
      </p:pic>
    </p:spTree>
    <p:extLst>
      <p:ext uri="{BB962C8B-B14F-4D97-AF65-F5344CB8AC3E}">
        <p14:creationId xmlns:p14="http://schemas.microsoft.com/office/powerpoint/2010/main" val="28304674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3678EB-1568-80B0-D7E0-135B8034BA64}"/>
              </a:ext>
            </a:extLst>
          </p:cNvPr>
          <p:cNvSpPr>
            <a:spLocks noGrp="1"/>
          </p:cNvSpPr>
          <p:nvPr>
            <p:ph type="title"/>
          </p:nvPr>
        </p:nvSpPr>
        <p:spPr/>
        <p:txBody>
          <a:bodyPr/>
          <a:lstStyle/>
          <a:p>
            <a:r>
              <a:rPr lang="en-US" dirty="0"/>
              <a:t>EPIDEMIOLOGY</a:t>
            </a:r>
          </a:p>
        </p:txBody>
      </p:sp>
      <p:sp>
        <p:nvSpPr>
          <p:cNvPr id="3" name="Content Placeholder 2">
            <a:extLst>
              <a:ext uri="{FF2B5EF4-FFF2-40B4-BE49-F238E27FC236}">
                <a16:creationId xmlns:a16="http://schemas.microsoft.com/office/drawing/2014/main" xmlns="" id="{FBE3A841-1519-B2B6-D516-258D2AAADE5B}"/>
              </a:ext>
            </a:extLst>
          </p:cNvPr>
          <p:cNvSpPr>
            <a:spLocks noGrp="1"/>
          </p:cNvSpPr>
          <p:nvPr>
            <p:ph idx="1"/>
          </p:nvPr>
        </p:nvSpPr>
        <p:spPr/>
        <p:txBody>
          <a:bodyPr/>
          <a:lstStyle/>
          <a:p>
            <a:r>
              <a:rPr lang="en-US" dirty="0"/>
              <a:t>Incidence higher in immunosuppressed and in places with high levels of UVR</a:t>
            </a:r>
          </a:p>
          <a:p>
            <a:r>
              <a:rPr lang="en-US" dirty="0"/>
              <a:t>Age: most frequent in middle life</a:t>
            </a:r>
          </a:p>
          <a:p>
            <a:r>
              <a:rPr lang="en-US" dirty="0"/>
              <a:t>Sex: males affected about three times more than females</a:t>
            </a:r>
          </a:p>
          <a:p>
            <a:pPr marL="0" indent="0">
              <a:buNone/>
            </a:pPr>
            <a:endParaRPr lang="en-US" dirty="0"/>
          </a:p>
        </p:txBody>
      </p:sp>
    </p:spTree>
    <p:extLst>
      <p:ext uri="{BB962C8B-B14F-4D97-AF65-F5344CB8AC3E}">
        <p14:creationId xmlns:p14="http://schemas.microsoft.com/office/powerpoint/2010/main" val="14606863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4050DA-E2AC-945C-5B0C-5023BE49556E}"/>
              </a:ext>
            </a:extLst>
          </p:cNvPr>
          <p:cNvSpPr>
            <a:spLocks noGrp="1"/>
          </p:cNvSpPr>
          <p:nvPr>
            <p:ph type="title"/>
          </p:nvPr>
        </p:nvSpPr>
        <p:spPr/>
        <p:txBody>
          <a:bodyPr/>
          <a:lstStyle/>
          <a:p>
            <a:r>
              <a:rPr lang="en-US" dirty="0"/>
              <a:t>PREDISPOSING FACTORS</a:t>
            </a:r>
          </a:p>
        </p:txBody>
      </p:sp>
      <p:sp>
        <p:nvSpPr>
          <p:cNvPr id="3" name="Content Placeholder 2">
            <a:extLst>
              <a:ext uri="{FF2B5EF4-FFF2-40B4-BE49-F238E27FC236}">
                <a16:creationId xmlns:a16="http://schemas.microsoft.com/office/drawing/2014/main" xmlns="" id="{55A3CBC6-9F5A-9340-4990-F607FA62C978}"/>
              </a:ext>
            </a:extLst>
          </p:cNvPr>
          <p:cNvSpPr>
            <a:spLocks noGrp="1"/>
          </p:cNvSpPr>
          <p:nvPr>
            <p:ph idx="1"/>
          </p:nvPr>
        </p:nvSpPr>
        <p:spPr/>
        <p:txBody>
          <a:bodyPr/>
          <a:lstStyle/>
          <a:p>
            <a:r>
              <a:rPr lang="en-US" dirty="0"/>
              <a:t>Sun exposure</a:t>
            </a:r>
          </a:p>
          <a:p>
            <a:r>
              <a:rPr lang="en-US" dirty="0"/>
              <a:t>Contact with tar and mineral oil</a:t>
            </a:r>
          </a:p>
          <a:p>
            <a:r>
              <a:rPr lang="en-US" dirty="0"/>
              <a:t>Infection or trauma</a:t>
            </a:r>
          </a:p>
          <a:p>
            <a:r>
              <a:rPr lang="en-US" dirty="0"/>
              <a:t>Immunosuppressed patients</a:t>
            </a:r>
          </a:p>
          <a:p>
            <a:r>
              <a:rPr lang="en-US" dirty="0"/>
              <a:t>Drugs: sorafenib, vemurafenib and dabrafenib, </a:t>
            </a:r>
            <a:r>
              <a:rPr lang="en-US" dirty="0" err="1"/>
              <a:t>vismodegib</a:t>
            </a:r>
            <a:endParaRPr lang="en-US" dirty="0"/>
          </a:p>
        </p:txBody>
      </p:sp>
    </p:spTree>
    <p:extLst>
      <p:ext uri="{BB962C8B-B14F-4D97-AF65-F5344CB8AC3E}">
        <p14:creationId xmlns:p14="http://schemas.microsoft.com/office/powerpoint/2010/main" val="15988336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22AE01-CA77-051E-02D6-6BABD09F6C8D}"/>
              </a:ext>
            </a:extLst>
          </p:cNvPr>
          <p:cNvSpPr>
            <a:spLocks noGrp="1"/>
          </p:cNvSpPr>
          <p:nvPr>
            <p:ph type="title"/>
          </p:nvPr>
        </p:nvSpPr>
        <p:spPr/>
        <p:txBody>
          <a:bodyPr/>
          <a:lstStyle/>
          <a:p>
            <a:r>
              <a:rPr lang="en-US" dirty="0"/>
              <a:t>HISTOPATHOLOGY</a:t>
            </a:r>
          </a:p>
        </p:txBody>
      </p:sp>
      <p:sp>
        <p:nvSpPr>
          <p:cNvPr id="3" name="Content Placeholder 2">
            <a:extLst>
              <a:ext uri="{FF2B5EF4-FFF2-40B4-BE49-F238E27FC236}">
                <a16:creationId xmlns:a16="http://schemas.microsoft.com/office/drawing/2014/main" xmlns="" id="{D483AF57-5F38-987C-D2C9-E03F13E5ECDE}"/>
              </a:ext>
            </a:extLst>
          </p:cNvPr>
          <p:cNvSpPr>
            <a:spLocks noGrp="1"/>
          </p:cNvSpPr>
          <p:nvPr>
            <p:ph idx="1"/>
          </p:nvPr>
        </p:nvSpPr>
        <p:spPr>
          <a:xfrm>
            <a:off x="677334" y="2160589"/>
            <a:ext cx="5418666" cy="3880773"/>
          </a:xfrm>
        </p:spPr>
        <p:txBody>
          <a:bodyPr>
            <a:normAutofit fontScale="92500"/>
          </a:bodyPr>
          <a:lstStyle/>
          <a:p>
            <a:r>
              <a:rPr lang="en-US" dirty="0" err="1"/>
              <a:t>Exoendophytic</a:t>
            </a:r>
            <a:r>
              <a:rPr lang="en-US" dirty="0"/>
              <a:t> growth pattern that evolves into a symmetrical central structure containing keratin</a:t>
            </a:r>
          </a:p>
          <a:p>
            <a:r>
              <a:rPr lang="en-US" dirty="0"/>
              <a:t>Peripheral epidermal lipping</a:t>
            </a:r>
          </a:p>
          <a:p>
            <a:r>
              <a:rPr lang="en-US" dirty="0"/>
              <a:t>Endophytic component composed of curving or blunt epithelial </a:t>
            </a:r>
            <a:r>
              <a:rPr lang="en-US" dirty="0" err="1"/>
              <a:t>downgrowths</a:t>
            </a:r>
            <a:endParaRPr lang="en-US" dirty="0"/>
          </a:p>
          <a:p>
            <a:r>
              <a:rPr lang="en-US" dirty="0"/>
              <a:t>Frank dermal invasion or solid growth of atypical cells is not a feature</a:t>
            </a:r>
          </a:p>
          <a:p>
            <a:r>
              <a:rPr lang="en-US" dirty="0"/>
              <a:t>Mild cytological atypia with mature keratinocytes towards the center of the lesion</a:t>
            </a:r>
          </a:p>
          <a:p>
            <a:r>
              <a:rPr lang="en-US" dirty="0"/>
              <a:t>Abrupt transition between maturing and proliferating cells</a:t>
            </a:r>
          </a:p>
        </p:txBody>
      </p:sp>
      <p:pic>
        <p:nvPicPr>
          <p:cNvPr id="5" name="Picture 4">
            <a:extLst>
              <a:ext uri="{FF2B5EF4-FFF2-40B4-BE49-F238E27FC236}">
                <a16:creationId xmlns:a16="http://schemas.microsoft.com/office/drawing/2014/main" xmlns="" id="{0ECA4074-CFF4-27D1-0F5F-26FD899474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581369"/>
            <a:ext cx="5749233" cy="3190875"/>
          </a:xfrm>
          <a:prstGeom prst="rect">
            <a:avLst/>
          </a:prstGeom>
        </p:spPr>
      </p:pic>
    </p:spTree>
    <p:extLst>
      <p:ext uri="{BB962C8B-B14F-4D97-AF65-F5344CB8AC3E}">
        <p14:creationId xmlns:p14="http://schemas.microsoft.com/office/powerpoint/2010/main" val="3352262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E69B99-086E-F253-B761-FE2458557EA9}"/>
              </a:ext>
            </a:extLst>
          </p:cNvPr>
          <p:cNvSpPr>
            <a:spLocks noGrp="1"/>
          </p:cNvSpPr>
          <p:nvPr>
            <p:ph type="title"/>
          </p:nvPr>
        </p:nvSpPr>
        <p:spPr/>
        <p:txBody>
          <a:bodyPr/>
          <a:lstStyle/>
          <a:p>
            <a:r>
              <a:rPr lang="en-US" dirty="0"/>
              <a:t>PATHOPHYSIOLOGY</a:t>
            </a:r>
          </a:p>
        </p:txBody>
      </p:sp>
      <p:sp>
        <p:nvSpPr>
          <p:cNvPr id="3" name="Content Placeholder 2">
            <a:extLst>
              <a:ext uri="{FF2B5EF4-FFF2-40B4-BE49-F238E27FC236}">
                <a16:creationId xmlns:a16="http://schemas.microsoft.com/office/drawing/2014/main" xmlns="" id="{B49311BD-F732-613F-0B28-8237BB3EE388}"/>
              </a:ext>
            </a:extLst>
          </p:cNvPr>
          <p:cNvSpPr>
            <a:spLocks noGrp="1"/>
          </p:cNvSpPr>
          <p:nvPr>
            <p:ph idx="1"/>
          </p:nvPr>
        </p:nvSpPr>
        <p:spPr/>
        <p:txBody>
          <a:bodyPr/>
          <a:lstStyle/>
          <a:p>
            <a:r>
              <a:rPr lang="en-US" dirty="0"/>
              <a:t>TP53 mutations</a:t>
            </a:r>
          </a:p>
          <a:p>
            <a:r>
              <a:rPr lang="en-US" dirty="0"/>
              <a:t>P16 </a:t>
            </a:r>
            <a:r>
              <a:rPr lang="en-US" dirty="0" smtClean="0"/>
              <a:t>mutations (G1-S phase)</a:t>
            </a:r>
            <a:endParaRPr lang="en-US" dirty="0"/>
          </a:p>
          <a:p>
            <a:r>
              <a:rPr lang="en-US" dirty="0"/>
              <a:t>Causative organism: HPV</a:t>
            </a:r>
          </a:p>
          <a:p>
            <a:r>
              <a:rPr lang="en-US" dirty="0"/>
              <a:t>Environmental factors: direct relationship between AK and chronic sun exposure</a:t>
            </a:r>
          </a:p>
          <a:p>
            <a:r>
              <a:rPr lang="en-US" dirty="0"/>
              <a:t>Iatrogenic phototherapy, ionizing radiation and sunbed usage</a:t>
            </a:r>
          </a:p>
          <a:p>
            <a:r>
              <a:rPr lang="en-US" dirty="0"/>
              <a:t>Chemicals from coal distillation</a:t>
            </a:r>
          </a:p>
        </p:txBody>
      </p:sp>
    </p:spTree>
    <p:extLst>
      <p:ext uri="{BB962C8B-B14F-4D97-AF65-F5344CB8AC3E}">
        <p14:creationId xmlns:p14="http://schemas.microsoft.com/office/powerpoint/2010/main" val="5914201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2404413-2CD5-C535-AE95-DEEFEAE3A8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475" y="1000125"/>
            <a:ext cx="8287175" cy="4857750"/>
          </a:xfrm>
          <a:prstGeom prst="rect">
            <a:avLst/>
          </a:prstGeom>
        </p:spPr>
      </p:pic>
    </p:spTree>
    <p:extLst>
      <p:ext uri="{BB962C8B-B14F-4D97-AF65-F5344CB8AC3E}">
        <p14:creationId xmlns:p14="http://schemas.microsoft.com/office/powerpoint/2010/main" val="7666863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749661-594E-B2F0-07DE-783537043820}"/>
              </a:ext>
            </a:extLst>
          </p:cNvPr>
          <p:cNvSpPr>
            <a:spLocks noGrp="1"/>
          </p:cNvSpPr>
          <p:nvPr>
            <p:ph type="title"/>
          </p:nvPr>
        </p:nvSpPr>
        <p:spPr/>
        <p:txBody>
          <a:bodyPr/>
          <a:lstStyle/>
          <a:p>
            <a:r>
              <a:rPr lang="en-US" dirty="0"/>
              <a:t>CLINICAL FEATURES</a:t>
            </a:r>
          </a:p>
        </p:txBody>
      </p:sp>
      <p:sp>
        <p:nvSpPr>
          <p:cNvPr id="3" name="Content Placeholder 2">
            <a:extLst>
              <a:ext uri="{FF2B5EF4-FFF2-40B4-BE49-F238E27FC236}">
                <a16:creationId xmlns:a16="http://schemas.microsoft.com/office/drawing/2014/main" xmlns="" id="{E3CE9420-9516-0D81-F596-E334000BFC25}"/>
              </a:ext>
            </a:extLst>
          </p:cNvPr>
          <p:cNvSpPr>
            <a:spLocks noGrp="1"/>
          </p:cNvSpPr>
          <p:nvPr>
            <p:ph idx="1"/>
          </p:nvPr>
        </p:nvSpPr>
        <p:spPr/>
        <p:txBody>
          <a:bodyPr>
            <a:normAutofit fontScale="92500" lnSpcReduction="10000"/>
          </a:bodyPr>
          <a:lstStyle/>
          <a:p>
            <a:r>
              <a:rPr lang="en-US" dirty="0" smtClean="0"/>
              <a:t>KAs </a:t>
            </a:r>
            <a:r>
              <a:rPr lang="en-US" dirty="0"/>
              <a:t>do not have a precursor lesion</a:t>
            </a:r>
          </a:p>
          <a:p>
            <a:r>
              <a:rPr lang="en-US" dirty="0"/>
              <a:t>Evolve in three clinical phases: proliferative, maturing and resolving</a:t>
            </a:r>
          </a:p>
          <a:p>
            <a:r>
              <a:rPr lang="en-US" dirty="0"/>
              <a:t>First evidence of KA– firm, rounded, flesh-colored or reddish papule which may resemble MC or keratotic a viral wart</a:t>
            </a:r>
          </a:p>
          <a:p>
            <a:r>
              <a:rPr lang="en-US" dirty="0"/>
              <a:t>Then a rapid growth phase </a:t>
            </a:r>
          </a:p>
          <a:p>
            <a:r>
              <a:rPr lang="en-US" dirty="0"/>
              <a:t>No infiltration at the base</a:t>
            </a:r>
          </a:p>
          <a:p>
            <a:r>
              <a:rPr lang="en-US" dirty="0"/>
              <a:t>Epidermis over the nodule smooth and shiny</a:t>
            </a:r>
          </a:p>
          <a:p>
            <a:r>
              <a:rPr lang="en-US" dirty="0"/>
              <a:t>Lesion skin-colored to red with </a:t>
            </a:r>
            <a:r>
              <a:rPr lang="en-US" dirty="0" err="1"/>
              <a:t>telengiectasias</a:t>
            </a:r>
            <a:r>
              <a:rPr lang="en-US" dirty="0"/>
              <a:t> just beneath the surface</a:t>
            </a:r>
          </a:p>
          <a:p>
            <a:r>
              <a:rPr lang="en-US" dirty="0"/>
              <a:t>Center contains a horny plug or is covered by a crust which conceals a keratin-filled crater</a:t>
            </a:r>
          </a:p>
        </p:txBody>
      </p:sp>
    </p:spTree>
    <p:extLst>
      <p:ext uri="{BB962C8B-B14F-4D97-AF65-F5344CB8AC3E}">
        <p14:creationId xmlns:p14="http://schemas.microsoft.com/office/powerpoint/2010/main" val="39322146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777367-301E-1C03-977A-3C3D920DD481}"/>
              </a:ext>
            </a:extLst>
          </p:cNvPr>
          <p:cNvSpPr>
            <a:spLocks noGrp="1"/>
          </p:cNvSpPr>
          <p:nvPr>
            <p:ph type="title"/>
          </p:nvPr>
        </p:nvSpPr>
        <p:spPr/>
        <p:txBody>
          <a:bodyPr/>
          <a:lstStyle/>
          <a:p>
            <a:r>
              <a:rPr lang="en-US" dirty="0"/>
              <a:t>CONTD…</a:t>
            </a:r>
          </a:p>
        </p:txBody>
      </p:sp>
      <p:sp>
        <p:nvSpPr>
          <p:cNvPr id="3" name="Content Placeholder 2">
            <a:extLst>
              <a:ext uri="{FF2B5EF4-FFF2-40B4-BE49-F238E27FC236}">
                <a16:creationId xmlns:a16="http://schemas.microsoft.com/office/drawing/2014/main" xmlns="" id="{D71FF655-CC50-7BD4-4C23-65489A4081A0}"/>
              </a:ext>
            </a:extLst>
          </p:cNvPr>
          <p:cNvSpPr>
            <a:spLocks noGrp="1"/>
          </p:cNvSpPr>
          <p:nvPr>
            <p:ph idx="1"/>
          </p:nvPr>
        </p:nvSpPr>
        <p:spPr>
          <a:xfrm>
            <a:off x="677334" y="2160589"/>
            <a:ext cx="4370916" cy="3880773"/>
          </a:xfrm>
        </p:spPr>
        <p:txBody>
          <a:bodyPr/>
          <a:lstStyle/>
          <a:p>
            <a:r>
              <a:rPr lang="en-US" dirty="0"/>
              <a:t>With maturation the accumulating keratin expands the outermost part making the edge overhang the base</a:t>
            </a:r>
          </a:p>
          <a:p>
            <a:r>
              <a:rPr lang="en-US" dirty="0"/>
              <a:t>Keratin may project like a horn or may soften and break down</a:t>
            </a:r>
          </a:p>
          <a:p>
            <a:r>
              <a:rPr lang="en-US" dirty="0"/>
              <a:t>Spontaneous healing usually take about three months</a:t>
            </a:r>
          </a:p>
        </p:txBody>
      </p:sp>
      <p:pic>
        <p:nvPicPr>
          <p:cNvPr id="7" name="Picture 6">
            <a:extLst>
              <a:ext uri="{FF2B5EF4-FFF2-40B4-BE49-F238E27FC236}">
                <a16:creationId xmlns:a16="http://schemas.microsoft.com/office/drawing/2014/main" xmlns="" id="{F57AFEDC-BD5B-58EF-7DF7-3E1DF84ED6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0650" y="2160589"/>
            <a:ext cx="4733925" cy="3424237"/>
          </a:xfrm>
          <a:prstGeom prst="rect">
            <a:avLst/>
          </a:prstGeom>
        </p:spPr>
      </p:pic>
    </p:spTree>
    <p:extLst>
      <p:ext uri="{BB962C8B-B14F-4D97-AF65-F5344CB8AC3E}">
        <p14:creationId xmlns:p14="http://schemas.microsoft.com/office/powerpoint/2010/main" val="10121761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17AC8E-5FE5-2555-41E7-732919F8AEB8}"/>
              </a:ext>
            </a:extLst>
          </p:cNvPr>
          <p:cNvSpPr>
            <a:spLocks noGrp="1"/>
          </p:cNvSpPr>
          <p:nvPr>
            <p:ph type="title"/>
          </p:nvPr>
        </p:nvSpPr>
        <p:spPr/>
        <p:txBody>
          <a:bodyPr/>
          <a:lstStyle/>
          <a:p>
            <a:r>
              <a:rPr lang="en-US" dirty="0"/>
              <a:t>PRESENTATION</a:t>
            </a:r>
          </a:p>
        </p:txBody>
      </p:sp>
      <p:sp>
        <p:nvSpPr>
          <p:cNvPr id="3" name="Content Placeholder 2">
            <a:extLst>
              <a:ext uri="{FF2B5EF4-FFF2-40B4-BE49-F238E27FC236}">
                <a16:creationId xmlns:a16="http://schemas.microsoft.com/office/drawing/2014/main" xmlns="" id="{D8D53D72-D12A-F344-8683-DB6BA560B334}"/>
              </a:ext>
            </a:extLst>
          </p:cNvPr>
          <p:cNvSpPr>
            <a:spLocks noGrp="1"/>
          </p:cNvSpPr>
          <p:nvPr>
            <p:ph idx="1"/>
          </p:nvPr>
        </p:nvSpPr>
        <p:spPr>
          <a:xfrm>
            <a:off x="677334" y="2160589"/>
            <a:ext cx="5418666" cy="3880773"/>
          </a:xfrm>
        </p:spPr>
        <p:txBody>
          <a:bodyPr>
            <a:normAutofit lnSpcReduction="10000"/>
          </a:bodyPr>
          <a:lstStyle/>
          <a:p>
            <a:r>
              <a:rPr lang="en-US" dirty="0"/>
              <a:t>Most frequently affected area central part of the face: nose, cheeks, eyelids and lips</a:t>
            </a:r>
          </a:p>
          <a:p>
            <a:r>
              <a:rPr lang="en-US" dirty="0"/>
              <a:t>Lesions have occurred </a:t>
            </a:r>
            <a:r>
              <a:rPr lang="en-US" dirty="0" err="1"/>
              <a:t>subungaly</a:t>
            </a:r>
            <a:r>
              <a:rPr lang="en-US" dirty="0"/>
              <a:t>, on the vermilion of lips and on the buccal mucosa</a:t>
            </a:r>
          </a:p>
          <a:p>
            <a:r>
              <a:rPr lang="en-US" dirty="0"/>
              <a:t>Usually solitary , multiple and recurrent in immunosuppressed or those exposed to pitch or tar</a:t>
            </a:r>
          </a:p>
          <a:p>
            <a:r>
              <a:rPr lang="en-US" dirty="0"/>
              <a:t>Recurrence specially after curettage or excision more frequently in lesions on the lips and fingers and when treatment is carried out in early stages</a:t>
            </a:r>
          </a:p>
          <a:p>
            <a:r>
              <a:rPr lang="en-US" dirty="0"/>
              <a:t>Recurrence may happen after spontaneous resolution</a:t>
            </a:r>
          </a:p>
        </p:txBody>
      </p:sp>
      <p:pic>
        <p:nvPicPr>
          <p:cNvPr id="4" name="Picture 3">
            <a:extLst>
              <a:ext uri="{FF2B5EF4-FFF2-40B4-BE49-F238E27FC236}">
                <a16:creationId xmlns:a16="http://schemas.microsoft.com/office/drawing/2014/main" xmlns="" id="{6C308A0A-3227-E7A7-7CDD-688B69DB38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1701" y="2255839"/>
            <a:ext cx="4600574" cy="3438525"/>
          </a:xfrm>
          <a:prstGeom prst="rect">
            <a:avLst/>
          </a:prstGeom>
        </p:spPr>
      </p:pic>
    </p:spTree>
    <p:extLst>
      <p:ext uri="{BB962C8B-B14F-4D97-AF65-F5344CB8AC3E}">
        <p14:creationId xmlns:p14="http://schemas.microsoft.com/office/powerpoint/2010/main" val="18878068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9BE5C1-D113-6071-DA55-2F05D0E1B811}"/>
              </a:ext>
            </a:extLst>
          </p:cNvPr>
          <p:cNvSpPr>
            <a:spLocks noGrp="1"/>
          </p:cNvSpPr>
          <p:nvPr>
            <p:ph type="title"/>
          </p:nvPr>
        </p:nvSpPr>
        <p:spPr/>
        <p:txBody>
          <a:bodyPr/>
          <a:lstStyle/>
          <a:p>
            <a:r>
              <a:rPr lang="en-US" dirty="0"/>
              <a:t>COURSE AND PROGNOSIS</a:t>
            </a:r>
          </a:p>
        </p:txBody>
      </p:sp>
      <p:sp>
        <p:nvSpPr>
          <p:cNvPr id="3" name="Content Placeholder 2">
            <a:extLst>
              <a:ext uri="{FF2B5EF4-FFF2-40B4-BE49-F238E27FC236}">
                <a16:creationId xmlns:a16="http://schemas.microsoft.com/office/drawing/2014/main" xmlns="" id="{2E901232-FD91-027B-91D9-D8E845126ED0}"/>
              </a:ext>
            </a:extLst>
          </p:cNvPr>
          <p:cNvSpPr>
            <a:spLocks noGrp="1"/>
          </p:cNvSpPr>
          <p:nvPr>
            <p:ph idx="1"/>
          </p:nvPr>
        </p:nvSpPr>
        <p:spPr/>
        <p:txBody>
          <a:bodyPr/>
          <a:lstStyle/>
          <a:p>
            <a:r>
              <a:rPr lang="en-US" dirty="0"/>
              <a:t>Typically resolves spontaneously</a:t>
            </a:r>
          </a:p>
          <a:p>
            <a:r>
              <a:rPr lang="en-US" dirty="0"/>
              <a:t>Can recur within the scar infrequently</a:t>
            </a:r>
          </a:p>
          <a:p>
            <a:r>
              <a:rPr lang="en-US" dirty="0"/>
              <a:t>Immunosuppressed may develop further KAs</a:t>
            </a:r>
          </a:p>
        </p:txBody>
      </p:sp>
    </p:spTree>
    <p:extLst>
      <p:ext uri="{BB962C8B-B14F-4D97-AF65-F5344CB8AC3E}">
        <p14:creationId xmlns:p14="http://schemas.microsoft.com/office/powerpoint/2010/main" val="42799951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D7AA87-D153-01A7-13AC-B930718422F1}"/>
              </a:ext>
            </a:extLst>
          </p:cNvPr>
          <p:cNvSpPr>
            <a:spLocks noGrp="1"/>
          </p:cNvSpPr>
          <p:nvPr>
            <p:ph type="title"/>
          </p:nvPr>
        </p:nvSpPr>
        <p:spPr/>
        <p:txBody>
          <a:bodyPr/>
          <a:lstStyle/>
          <a:p>
            <a:r>
              <a:rPr lang="en-US" dirty="0"/>
              <a:t>MANAGEMENT</a:t>
            </a:r>
          </a:p>
        </p:txBody>
      </p:sp>
      <p:sp>
        <p:nvSpPr>
          <p:cNvPr id="3" name="Content Placeholder 2">
            <a:extLst>
              <a:ext uri="{FF2B5EF4-FFF2-40B4-BE49-F238E27FC236}">
                <a16:creationId xmlns:a16="http://schemas.microsoft.com/office/drawing/2014/main" xmlns="" id="{32654E8C-3946-E421-D46F-CF609AC20BBA}"/>
              </a:ext>
            </a:extLst>
          </p:cNvPr>
          <p:cNvSpPr>
            <a:spLocks noGrp="1"/>
          </p:cNvSpPr>
          <p:nvPr>
            <p:ph idx="1"/>
          </p:nvPr>
        </p:nvSpPr>
        <p:spPr/>
        <p:txBody>
          <a:bodyPr>
            <a:normAutofit fontScale="92500" lnSpcReduction="20000"/>
          </a:bodyPr>
          <a:lstStyle/>
          <a:p>
            <a:r>
              <a:rPr lang="en-US" dirty="0"/>
              <a:t>Advice on high factor broad spectrum sunscreen </a:t>
            </a:r>
          </a:p>
          <a:p>
            <a:r>
              <a:rPr lang="en-US" dirty="0"/>
              <a:t>Solitary lesions or small lesions less than 2cm in diameter---curettage and cautery</a:t>
            </a:r>
          </a:p>
          <a:p>
            <a:r>
              <a:rPr lang="en-US" dirty="0"/>
              <a:t>Larger lesions over 2cm in diameter, </a:t>
            </a:r>
            <a:r>
              <a:rPr lang="en-US" dirty="0" err="1"/>
              <a:t>subungal</a:t>
            </a:r>
            <a:r>
              <a:rPr lang="en-US" dirty="0"/>
              <a:t> lesions and where diagnosis is not clear--- surgical excision recommended</a:t>
            </a:r>
          </a:p>
          <a:p>
            <a:r>
              <a:rPr lang="en-US" dirty="0"/>
              <a:t>Radiotherapy– if patients refuse surgery</a:t>
            </a:r>
          </a:p>
          <a:p>
            <a:r>
              <a:rPr lang="en-US" dirty="0"/>
              <a:t>5% 5-fluorouracil cream</a:t>
            </a:r>
          </a:p>
          <a:p>
            <a:r>
              <a:rPr lang="en-US" dirty="0"/>
              <a:t>Topical 5% imiquimod cream</a:t>
            </a:r>
          </a:p>
          <a:p>
            <a:r>
              <a:rPr lang="en-US" dirty="0"/>
              <a:t>KA due to vemurafenib, systemic retinoids (acitretin) 25mg on alternate days along with IL fluorouracil</a:t>
            </a:r>
          </a:p>
          <a:p>
            <a:r>
              <a:rPr lang="en-US"/>
              <a:t>PDT</a:t>
            </a:r>
            <a:endParaRPr lang="en-US" dirty="0"/>
          </a:p>
        </p:txBody>
      </p:sp>
    </p:spTree>
    <p:extLst>
      <p:ext uri="{BB962C8B-B14F-4D97-AF65-F5344CB8AC3E}">
        <p14:creationId xmlns:p14="http://schemas.microsoft.com/office/powerpoint/2010/main" val="8179860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C23704-DB79-6EFD-1237-11D4748A5423}"/>
              </a:ext>
            </a:extLst>
          </p:cNvPr>
          <p:cNvSpPr>
            <a:spLocks noGrp="1"/>
          </p:cNvSpPr>
          <p:nvPr>
            <p:ph type="title"/>
          </p:nvPr>
        </p:nvSpPr>
        <p:spPr/>
        <p:txBody>
          <a:bodyPr/>
          <a:lstStyle/>
          <a:p>
            <a:r>
              <a:rPr lang="en-US" dirty="0"/>
              <a:t>GRZYBOWSKI SYNDROME</a:t>
            </a:r>
          </a:p>
        </p:txBody>
      </p:sp>
      <p:sp>
        <p:nvSpPr>
          <p:cNvPr id="3" name="Content Placeholder 2">
            <a:extLst>
              <a:ext uri="{FF2B5EF4-FFF2-40B4-BE49-F238E27FC236}">
                <a16:creationId xmlns:a16="http://schemas.microsoft.com/office/drawing/2014/main" xmlns="" id="{2ECCA24C-9A83-436E-E005-78600A056436}"/>
              </a:ext>
            </a:extLst>
          </p:cNvPr>
          <p:cNvSpPr>
            <a:spLocks noGrp="1"/>
          </p:cNvSpPr>
          <p:nvPr>
            <p:ph idx="1"/>
          </p:nvPr>
        </p:nvSpPr>
        <p:spPr>
          <a:xfrm>
            <a:off x="677334" y="2160589"/>
            <a:ext cx="4342341" cy="3880773"/>
          </a:xfrm>
        </p:spPr>
        <p:txBody>
          <a:bodyPr/>
          <a:lstStyle/>
          <a:p>
            <a:r>
              <a:rPr lang="en-US" dirty="0"/>
              <a:t>Generalized eruptive keratoacanthoma</a:t>
            </a:r>
          </a:p>
          <a:p>
            <a:r>
              <a:rPr lang="en-US" dirty="0"/>
              <a:t>Rare condition</a:t>
            </a:r>
          </a:p>
          <a:p>
            <a:r>
              <a:rPr lang="en-US" dirty="0"/>
              <a:t>Numerous small KAs develop abruptly and may persist for several months</a:t>
            </a:r>
          </a:p>
          <a:p>
            <a:r>
              <a:rPr lang="en-US" dirty="0"/>
              <a:t>Spontaneous regression may occur, which leads to atrophic scars</a:t>
            </a:r>
          </a:p>
          <a:p>
            <a:r>
              <a:rPr lang="en-US" dirty="0"/>
              <a:t>Mucosal surfaces may be affected as well</a:t>
            </a:r>
          </a:p>
        </p:txBody>
      </p:sp>
      <p:pic>
        <p:nvPicPr>
          <p:cNvPr id="4" name="Content Placeholder 4">
            <a:extLst>
              <a:ext uri="{FF2B5EF4-FFF2-40B4-BE49-F238E27FC236}">
                <a16:creationId xmlns:a16="http://schemas.microsoft.com/office/drawing/2014/main" xmlns="" id="{449D1C1B-6614-749C-A228-B0716CC5E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7884" y="1930400"/>
            <a:ext cx="4066118" cy="4015581"/>
          </a:xfrm>
          <a:prstGeom prst="rect">
            <a:avLst/>
          </a:prstGeom>
        </p:spPr>
      </p:pic>
    </p:spTree>
    <p:extLst>
      <p:ext uri="{BB962C8B-B14F-4D97-AF65-F5344CB8AC3E}">
        <p14:creationId xmlns:p14="http://schemas.microsoft.com/office/powerpoint/2010/main" val="18704408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65F887-EC17-A80C-4E45-B02611C27E06}"/>
              </a:ext>
            </a:extLst>
          </p:cNvPr>
          <p:cNvSpPr>
            <a:spLocks noGrp="1"/>
          </p:cNvSpPr>
          <p:nvPr>
            <p:ph type="title"/>
          </p:nvPr>
        </p:nvSpPr>
        <p:spPr/>
        <p:txBody>
          <a:bodyPr/>
          <a:lstStyle/>
          <a:p>
            <a:r>
              <a:rPr lang="en-US" dirty="0"/>
              <a:t>CONTD…</a:t>
            </a:r>
          </a:p>
        </p:txBody>
      </p:sp>
      <p:sp>
        <p:nvSpPr>
          <p:cNvPr id="3" name="Content Placeholder 2">
            <a:extLst>
              <a:ext uri="{FF2B5EF4-FFF2-40B4-BE49-F238E27FC236}">
                <a16:creationId xmlns:a16="http://schemas.microsoft.com/office/drawing/2014/main" xmlns="" id="{4FDE1A75-01C0-2601-D781-E6E0355DD3FC}"/>
              </a:ext>
            </a:extLst>
          </p:cNvPr>
          <p:cNvSpPr>
            <a:spLocks noGrp="1"/>
          </p:cNvSpPr>
          <p:nvPr>
            <p:ph idx="1"/>
          </p:nvPr>
        </p:nvSpPr>
        <p:spPr>
          <a:xfrm>
            <a:off x="677334" y="2160589"/>
            <a:ext cx="4161366" cy="3880773"/>
          </a:xfrm>
        </p:spPr>
        <p:txBody>
          <a:bodyPr>
            <a:normAutofit lnSpcReduction="10000"/>
          </a:bodyPr>
          <a:lstStyle/>
          <a:p>
            <a:r>
              <a:rPr lang="en-US" dirty="0"/>
              <a:t>Associated findings include severe pruritus, Koebner like reaction, </a:t>
            </a:r>
            <a:r>
              <a:rPr lang="en-US" dirty="0" smtClean="0"/>
              <a:t>mask-look </a:t>
            </a:r>
            <a:r>
              <a:rPr lang="en-US" dirty="0"/>
              <a:t>facial appearance, ectropion, and hoarseness due to nodules on the larynx</a:t>
            </a:r>
          </a:p>
          <a:p>
            <a:r>
              <a:rPr lang="en-US" dirty="0"/>
              <a:t>Oral retinoids (acitretin) 10-25mg to control the development of new tumors</a:t>
            </a:r>
          </a:p>
          <a:p>
            <a:r>
              <a:rPr lang="en-US" dirty="0"/>
              <a:t>Other options include isotretinoin, </a:t>
            </a:r>
            <a:r>
              <a:rPr lang="en-US" dirty="0" err="1"/>
              <a:t>methotrexate,IL</a:t>
            </a:r>
            <a:r>
              <a:rPr lang="en-US" dirty="0"/>
              <a:t> corticosteroids and cyclophosphamide</a:t>
            </a:r>
          </a:p>
          <a:p>
            <a:endParaRPr lang="en-US" dirty="0"/>
          </a:p>
        </p:txBody>
      </p:sp>
      <p:pic>
        <p:nvPicPr>
          <p:cNvPr id="4" name="Picture 3">
            <a:extLst>
              <a:ext uri="{FF2B5EF4-FFF2-40B4-BE49-F238E27FC236}">
                <a16:creationId xmlns:a16="http://schemas.microsoft.com/office/drawing/2014/main" xmlns="" id="{9AD9BA85-F77F-A0C0-FC3B-CC8A8BD598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1114" y="2324100"/>
            <a:ext cx="4524375" cy="3402806"/>
          </a:xfrm>
          <a:prstGeom prst="rect">
            <a:avLst/>
          </a:prstGeom>
        </p:spPr>
      </p:pic>
    </p:spTree>
    <p:extLst>
      <p:ext uri="{BB962C8B-B14F-4D97-AF65-F5344CB8AC3E}">
        <p14:creationId xmlns:p14="http://schemas.microsoft.com/office/powerpoint/2010/main" val="42338017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31414FAA-C9AE-FD8E-3FE5-C58E6DB8BF9C}"/>
              </a:ext>
            </a:extLst>
          </p:cNvPr>
          <p:cNvSpPr>
            <a:spLocks noGrp="1"/>
          </p:cNvSpPr>
          <p:nvPr>
            <p:ph type="ctrTitle"/>
          </p:nvPr>
        </p:nvSpPr>
        <p:spPr/>
        <p:txBody>
          <a:bodyPr/>
          <a:lstStyle/>
          <a:p>
            <a:r>
              <a:rPr lang="en-US" dirty="0"/>
              <a:t>THANK YOU</a:t>
            </a:r>
          </a:p>
        </p:txBody>
      </p:sp>
      <p:sp>
        <p:nvSpPr>
          <p:cNvPr id="5" name="Subtitle 4">
            <a:extLst>
              <a:ext uri="{FF2B5EF4-FFF2-40B4-BE49-F238E27FC236}">
                <a16:creationId xmlns:a16="http://schemas.microsoft.com/office/drawing/2014/main" xmlns="" id="{D9ED10FB-5861-8947-E44D-9AC6CDBB287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51456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D6091C-B3E9-EB06-65C7-AAA4DDA55AF8}"/>
              </a:ext>
            </a:extLst>
          </p:cNvPr>
          <p:cNvSpPr>
            <a:spLocks noGrp="1"/>
          </p:cNvSpPr>
          <p:nvPr>
            <p:ph type="title"/>
          </p:nvPr>
        </p:nvSpPr>
        <p:spPr/>
        <p:txBody>
          <a:bodyPr/>
          <a:lstStyle/>
          <a:p>
            <a:r>
              <a:rPr lang="en-US" dirty="0"/>
              <a:t>PREDISPOSING FACTORS</a:t>
            </a:r>
          </a:p>
        </p:txBody>
      </p:sp>
      <p:sp>
        <p:nvSpPr>
          <p:cNvPr id="3" name="Content Placeholder 2">
            <a:extLst>
              <a:ext uri="{FF2B5EF4-FFF2-40B4-BE49-F238E27FC236}">
                <a16:creationId xmlns:a16="http://schemas.microsoft.com/office/drawing/2014/main" xmlns="" id="{6828426C-4CA7-A622-E435-992FE7F41CA9}"/>
              </a:ext>
            </a:extLst>
          </p:cNvPr>
          <p:cNvSpPr>
            <a:spLocks noGrp="1"/>
          </p:cNvSpPr>
          <p:nvPr>
            <p:ph idx="1"/>
          </p:nvPr>
        </p:nvSpPr>
        <p:spPr/>
        <p:txBody>
          <a:bodyPr/>
          <a:lstStyle/>
          <a:p>
            <a:r>
              <a:rPr lang="en-US" dirty="0"/>
              <a:t>Fair-skinned people</a:t>
            </a:r>
          </a:p>
          <a:p>
            <a:r>
              <a:rPr lang="en-US" dirty="0"/>
              <a:t>Excessive exposure to UVR</a:t>
            </a:r>
          </a:p>
          <a:p>
            <a:r>
              <a:rPr lang="en-US" dirty="0"/>
              <a:t>Red hair and blue eyes</a:t>
            </a:r>
          </a:p>
          <a:p>
            <a:r>
              <a:rPr lang="en-US" dirty="0"/>
              <a:t>Organ transplant recipients (OTR) on chronic immunosuppression</a:t>
            </a:r>
          </a:p>
          <a:p>
            <a:r>
              <a:rPr lang="en-US" dirty="0"/>
              <a:t>Ionizing radiation or radiant heat</a:t>
            </a:r>
          </a:p>
          <a:p>
            <a:r>
              <a:rPr lang="en-US" dirty="0"/>
              <a:t>Workers exposed to pitch and other products of coal distillation</a:t>
            </a:r>
          </a:p>
        </p:txBody>
      </p:sp>
    </p:spTree>
    <p:extLst>
      <p:ext uri="{BB962C8B-B14F-4D97-AF65-F5344CB8AC3E}">
        <p14:creationId xmlns:p14="http://schemas.microsoft.com/office/powerpoint/2010/main" val="42902478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6617</TotalTime>
  <Words>2602</Words>
  <Application>Microsoft Office PowerPoint</Application>
  <PresentationFormat>Widescreen</PresentationFormat>
  <Paragraphs>418</Paragraphs>
  <Slides>88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88</vt:i4>
      </vt:variant>
    </vt:vector>
  </HeadingPairs>
  <TitlesOfParts>
    <vt:vector size="92" baseType="lpstr">
      <vt:lpstr>Arial</vt:lpstr>
      <vt:lpstr>Century Gothic</vt:lpstr>
      <vt:lpstr>Wingdings 3</vt:lpstr>
      <vt:lpstr>Ion Boardroom</vt:lpstr>
      <vt:lpstr>SQUAMOUS CELL CARCINOMA AND ITS PRECURSORS</vt:lpstr>
      <vt:lpstr>LEARNING OBJECTIVES</vt:lpstr>
      <vt:lpstr>OUTLINE</vt:lpstr>
      <vt:lpstr>INTRODUCTION</vt:lpstr>
      <vt:lpstr>ACTINIC KERATOSES</vt:lpstr>
      <vt:lpstr>EPIDEMIOLOGY</vt:lpstr>
      <vt:lpstr>ASSOCIATED DISEASES</vt:lpstr>
      <vt:lpstr>PATHOPHYSIOLOGY</vt:lpstr>
      <vt:lpstr>PREDISPOSING FACTORS</vt:lpstr>
      <vt:lpstr>PATHOLOGY</vt:lpstr>
      <vt:lpstr>PowerPoint Presentation</vt:lpstr>
      <vt:lpstr>HISTOPATHOLOGY</vt:lpstr>
      <vt:lpstr>HISTOLOGICAL VARIANTS</vt:lpstr>
      <vt:lpstr>CLINICAL FEATURES</vt:lpstr>
      <vt:lpstr>PowerPoint Presentation</vt:lpstr>
      <vt:lpstr>THICK AK</vt:lpstr>
      <vt:lpstr>COMPLICATIONS AND CO-MORBIDITY</vt:lpstr>
      <vt:lpstr>HIGH-RISK CLINICAL FEATURES OF AK</vt:lpstr>
      <vt:lpstr>INVESTIGATIONS</vt:lpstr>
      <vt:lpstr>MANAGEMENT</vt:lpstr>
      <vt:lpstr>MANAGEMENT ALGORITHM</vt:lpstr>
      <vt:lpstr>ARSENICAL KERATOSIS</vt:lpstr>
      <vt:lpstr>PREDISPOSING FACTORS</vt:lpstr>
      <vt:lpstr>CLINICAL FEATURES</vt:lpstr>
      <vt:lpstr>CONTD…</vt:lpstr>
      <vt:lpstr>ARSENICAL KERTAOSES WITH SCC</vt:lpstr>
      <vt:lpstr>INVESTIGATIONS</vt:lpstr>
      <vt:lpstr>MANAGEMENT of AK</vt:lpstr>
      <vt:lpstr>Management of Arsenical keratosis </vt:lpstr>
      <vt:lpstr>BOWEN DISEASE</vt:lpstr>
      <vt:lpstr>PREDISPOSING FACTORS</vt:lpstr>
      <vt:lpstr>HISTOPATHOLOGY</vt:lpstr>
      <vt:lpstr>This picture shows large atypical tumour cells filling the epidermis and replacing the normal squamous cells.</vt:lpstr>
      <vt:lpstr>CAUSATIVE ORGANISMS</vt:lpstr>
      <vt:lpstr>CLINICAL FEATURES</vt:lpstr>
      <vt:lpstr>CONTD…</vt:lpstr>
      <vt:lpstr>BOWEN DISEASE</vt:lpstr>
      <vt:lpstr>Differentials</vt:lpstr>
      <vt:lpstr>COMPLICATIONS AND CO-MORBIDITIES</vt:lpstr>
      <vt:lpstr>MANAGEMENT ALGORITHM</vt:lpstr>
      <vt:lpstr>SQUAMOUS CELL CARCINOMA</vt:lpstr>
      <vt:lpstr>PATHOPHYSIOLOGY</vt:lpstr>
      <vt:lpstr>ETIOLOGY</vt:lpstr>
      <vt:lpstr>PREDISPOSING FACTORS</vt:lpstr>
      <vt:lpstr>HISTOPATHOLOGY</vt:lpstr>
      <vt:lpstr>Histologic variants of SCC</vt:lpstr>
      <vt:lpstr>Well-differentiated SCC</vt:lpstr>
      <vt:lpstr>Well differentiated SCC: Epithelium shows marked keratinization and minimal nuclear pleomorphism</vt:lpstr>
      <vt:lpstr>Invasive well differentiated SCC keratinizing tumour infiltrating into the dermis.</vt:lpstr>
      <vt:lpstr>Moderately differentiated SCC  there is more obvious pleomorphism but the squamous nature of the tumor is still apparent.</vt:lpstr>
      <vt:lpstr>Poorly differentiated SCC There is marked nuclear pleomorphism and keratinization is not obvious.</vt:lpstr>
      <vt:lpstr>Acantholytic type SCC Tumor cells show pseudoglandular feature due to acantholysis</vt:lpstr>
      <vt:lpstr>Spindle cell type SCC Tumor cells in fibrotic stroma show spindle shape without obvious keratinization</vt:lpstr>
      <vt:lpstr>CLINICAL FEATURES</vt:lpstr>
      <vt:lpstr>Firm, flesh colored or erythematous keratotic papule or plaque is most common</vt:lpstr>
      <vt:lpstr>Ulcerated SCC</vt:lpstr>
      <vt:lpstr>Infiltrative SCC</vt:lpstr>
      <vt:lpstr>SCC of lower lip</vt:lpstr>
      <vt:lpstr>Verrucous carcinoma of oral mucosa</vt:lpstr>
      <vt:lpstr>CLINICAL VARIANTS:  Epithelioma Cuniculatum</vt:lpstr>
      <vt:lpstr>Epithelioma Cuniculatum</vt:lpstr>
      <vt:lpstr>DIFFERENTIAL DIAGNOSIS</vt:lpstr>
      <vt:lpstr>CLASSIFICATION OF SEVERITY</vt:lpstr>
      <vt:lpstr>HIGH RISK FEATURES OF PRIMARY SCC</vt:lpstr>
      <vt:lpstr>Discriminating prognostic indicators and risk of local recurrence, nodal metastases and disease specific death based on the number of high risk factors present</vt:lpstr>
      <vt:lpstr>COMPLICATIONS AND CO-MORBIDITIES</vt:lpstr>
      <vt:lpstr>DISEASE COURSE AND PROGNOSIS</vt:lpstr>
      <vt:lpstr>FOLLOW-UP RECOMMENDATIONS</vt:lpstr>
      <vt:lpstr>INVESTIGATIONS</vt:lpstr>
      <vt:lpstr>MANAGEMENT </vt:lpstr>
      <vt:lpstr>7 treatment modalities for SCC</vt:lpstr>
      <vt:lpstr>LOW-RISK SCC</vt:lpstr>
      <vt:lpstr>HIGH-RISK SCC</vt:lpstr>
      <vt:lpstr>SECOND LINE</vt:lpstr>
      <vt:lpstr>SECONDARY PREVENTION</vt:lpstr>
      <vt:lpstr>KERATOACANTHOMA</vt:lpstr>
      <vt:lpstr>EPIDEMIOLOGY</vt:lpstr>
      <vt:lpstr>PREDISPOSING FACTORS</vt:lpstr>
      <vt:lpstr>HISTOPATHOLOGY</vt:lpstr>
      <vt:lpstr>PowerPoint Presentation</vt:lpstr>
      <vt:lpstr>CLINICAL FEATURES</vt:lpstr>
      <vt:lpstr>CONTD…</vt:lpstr>
      <vt:lpstr>PRESENTATION</vt:lpstr>
      <vt:lpstr>COURSE AND PROGNOSIS</vt:lpstr>
      <vt:lpstr>MANAGEMENT</vt:lpstr>
      <vt:lpstr>GRZYBOWSKI SYNDROME</vt:lpstr>
      <vt:lpstr>CONTD…</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SQUAMOUS CELL CARCINOMA AND ITS PRECURSORS</dc:title>
  <dc:creator>Ahmed Ali Khan</dc:creator>
  <cp:lastModifiedBy>Calypso Computer</cp:lastModifiedBy>
  <cp:revision>113</cp:revision>
  <dcterms:created xsi:type="dcterms:W3CDTF">2022-09-19T14:14:59Z</dcterms:created>
  <dcterms:modified xsi:type="dcterms:W3CDTF">2024-01-11T03:25:16Z</dcterms:modified>
</cp:coreProperties>
</file>