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96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EE862-6538-44C2-9286-E636616F3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33477D-A3CA-43BF-B946-E34773EE4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910B1-AED0-47B9-96D5-779741E57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12369-B27A-4FAA-BB05-AD1FFE2CE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9D5EB-4F07-493B-83C0-FF043B672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057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87A34-AD79-4043-84AA-8BD552541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528EE5-8E30-45D3-91DB-58EF069A1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4C571-54FD-4801-AF29-86D8C0262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61ED7-4996-43AF-9B91-E5ADDE293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064BE-FBA4-429B-8A5C-4617AC6B8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65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A280A8-29B5-4E2E-A789-690C487223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566C8D-31AD-4FB3-9854-072B5939D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00743-074F-4692-B31B-2A803683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F38C5-395E-4A5B-934D-01D07DDA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8EA93-1DD0-4EF7-B232-7876D82DE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765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A8667-9630-4963-A672-10DB90E20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4FFA6-92F9-4DAC-B5F0-3E7FB9803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A24BB-9C17-4A73-AB98-80C43B2E4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C6F67-308A-405A-81C7-3C95AE1CC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7981B-CA59-446A-8842-A5B35BA9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85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F8EDA-BB1C-4BF4-8D97-5B10F3025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BB894-7F49-429B-8773-3787592DF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ADA2D-F76D-47E3-AC97-A4D821B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22A86-98A7-41AC-A8D4-E557598D6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AA0AC-933E-4A2E-9669-B2869C31F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03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4457B-E162-43E2-8989-DA316F685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CC524-DE2E-4D22-8037-AB9AD3E5A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19378-DB44-4BB1-BBF2-120C16EBA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4E225B-D8F1-463C-98EB-2A33B0080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7E1EE-C7AD-40B6-9452-C25BA750C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3D404-E98B-48EF-B9AD-C7B6B2C9A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95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5EAF2-F4D7-4393-86A3-70BBE3626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5497B-6B9F-4496-B40C-89029EFCB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0ACFB7-2A11-48C9-B1DD-E4CAAC51F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572C04-CCB6-4894-B40F-ADFC013E8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AB0413-9368-4941-B2A7-90A1EAFB1D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96399F-8700-4832-BA24-484166F06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16A430-27D6-4F26-AA79-965CD3D5A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634842-46C5-4395-8A31-60DACD305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16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0558E-7B6C-42CB-8CEE-90F292384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A449CF-6A65-4F23-8F89-2C7C76C82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6056E3-886F-40ED-88CB-A7E234EB9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34396C-EC4F-462B-8F69-197208CB9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46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BC762D-751B-4C0C-B3E5-6ABF2EC67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72A598-F3D1-4447-B4EA-8A949BE7B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A52F3E-8637-4202-8863-D071DCEA7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0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048D8-B9EF-4556-872B-0D9CECE57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DC245-7B89-4D2E-82B5-71EABFB41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C6C80-84EA-499B-B161-BCDD56A21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6B8645-B74C-41CC-884D-3E5D38A16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AAE99-9B9B-4D08-94F1-BD55DE379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307D7-69EA-4C49-B563-442C48B68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78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C74DF-B7D6-4317-B6E1-D06BCC466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8FCEF1-4498-4E8A-A548-2D529E0E05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BD5BBD-C87F-4DA1-8E6A-5CC168F36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111DB-0905-4689-AA48-1F5809610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D4E9C-D3EE-4C9F-AA69-872701C3C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381C9-AC28-44A1-88F0-FB75B005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62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AEA457-9A0A-4C9F-825E-588CEBEC0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BD37E-70C0-432B-BC2B-0337F7DBB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A6FB3-7AD1-4528-A09F-A143CDDA7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E88B5-8634-4444-B76C-537ECCDB2243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EB7AE-FB59-473B-98C9-E39C5008C7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CF1F6-592F-4FB5-A313-93CFF771D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7BEF2-3658-4261-BFCC-6F792510B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795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4AE4-F6D5-4A49-A120-71FF5CC92C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1F04E7-1BC9-4B19-9DAC-C9942AD1EA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493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6DA01-C309-4064-A086-1379A330F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6128"/>
            <a:ext cx="10515600" cy="6241002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Q4: Significance of anti-ribosomal P antibody? </a:t>
            </a:r>
          </a:p>
          <a:p>
            <a:pPr lvl="1"/>
            <a:r>
              <a:rPr lang="en-GB" dirty="0"/>
              <a:t>Anti-ribosomal P antibody is associated with lupus nephritis (Class V GN). If anti-ribosomal P antibody + Anti DsDNA positive Class V GN + </a:t>
            </a:r>
            <a:r>
              <a:rPr lang="en-GB" dirty="0" err="1"/>
              <a:t>Prolifferative</a:t>
            </a:r>
            <a:r>
              <a:rPr lang="en-GB" dirty="0"/>
              <a:t> GN</a:t>
            </a:r>
          </a:p>
          <a:p>
            <a:r>
              <a:rPr lang="en-GB" b="1" dirty="0"/>
              <a:t>Q5: What is ANA negative SLE? </a:t>
            </a:r>
          </a:p>
          <a:p>
            <a:r>
              <a:rPr lang="en-GB" dirty="0"/>
              <a:t>By using rat or mouse liver, 5 – 10% ANA-.  </a:t>
            </a:r>
          </a:p>
          <a:p>
            <a:r>
              <a:rPr lang="en-GB" dirty="0"/>
              <a:t>By using Hep-2 cells 2% ANA-.</a:t>
            </a:r>
          </a:p>
          <a:p>
            <a:r>
              <a:rPr lang="en-GB" dirty="0"/>
              <a:t> Clinical Features  </a:t>
            </a:r>
          </a:p>
          <a:p>
            <a:pPr lvl="1"/>
            <a:r>
              <a:rPr lang="en-GB" dirty="0"/>
              <a:t>Non scaring malar flush, oral ulceration, photo sensitivity or </a:t>
            </a:r>
            <a:r>
              <a:rPr lang="en-GB" dirty="0" err="1"/>
              <a:t>papulo</a:t>
            </a:r>
            <a:r>
              <a:rPr lang="en-GB" dirty="0"/>
              <a:t> squamous lesions on face, trunk, arms. Less frequent arthritis serositis and </a:t>
            </a:r>
            <a:r>
              <a:rPr lang="en-GB" dirty="0" err="1"/>
              <a:t>hematological</a:t>
            </a:r>
            <a:r>
              <a:rPr lang="en-GB" dirty="0"/>
              <a:t> involvement. </a:t>
            </a:r>
          </a:p>
          <a:p>
            <a:r>
              <a:rPr lang="en-GB" dirty="0"/>
              <a:t>Patient may have:</a:t>
            </a:r>
          </a:p>
          <a:p>
            <a:pPr lvl="1"/>
            <a:r>
              <a:rPr lang="en-GB" dirty="0"/>
              <a:t>•	Anti RO+  60%</a:t>
            </a:r>
          </a:p>
          <a:p>
            <a:pPr lvl="1"/>
            <a:r>
              <a:rPr lang="en-GB" dirty="0"/>
              <a:t>•	Anti LA+  33%</a:t>
            </a:r>
          </a:p>
          <a:p>
            <a:pPr lvl="1"/>
            <a:r>
              <a:rPr lang="en-GB" dirty="0"/>
              <a:t>•	SS DNA  25%10% patients may eventually become ANA+. </a:t>
            </a:r>
          </a:p>
          <a:p>
            <a:r>
              <a:rPr lang="en-GB" dirty="0"/>
              <a:t>Treatment:</a:t>
            </a:r>
          </a:p>
          <a:p>
            <a:pPr lvl="1"/>
            <a:r>
              <a:rPr lang="en-GB" dirty="0"/>
              <a:t>•	Topical therapy</a:t>
            </a:r>
          </a:p>
          <a:p>
            <a:pPr lvl="1"/>
            <a:r>
              <a:rPr lang="en-GB" dirty="0"/>
              <a:t>•	Steroids</a:t>
            </a:r>
          </a:p>
          <a:p>
            <a:pPr lvl="1"/>
            <a:r>
              <a:rPr lang="en-GB" dirty="0"/>
              <a:t>•	HCQ</a:t>
            </a:r>
          </a:p>
        </p:txBody>
      </p:sp>
    </p:spTree>
    <p:extLst>
      <p:ext uri="{BB962C8B-B14F-4D97-AF65-F5344CB8AC3E}">
        <p14:creationId xmlns:p14="http://schemas.microsoft.com/office/powerpoint/2010/main" val="745785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0E2AA-F092-48DA-8216-9DB76E01A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1A18C-1C42-4F70-BC2B-FCA7EFEE1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Q.1. Diseases in which ANA is positive?</a:t>
            </a:r>
          </a:p>
          <a:p>
            <a:endParaRPr lang="en-GB" dirty="0"/>
          </a:p>
          <a:p>
            <a:r>
              <a:rPr lang="en-GB" dirty="0"/>
              <a:t>Q.2. Why ESR is not reliable in SLE?</a:t>
            </a:r>
          </a:p>
          <a:p>
            <a:endParaRPr lang="en-GB" dirty="0"/>
          </a:p>
          <a:p>
            <a:r>
              <a:rPr lang="en-GB" dirty="0"/>
              <a:t>Q.3. Indication of Renal biopsy in SLE?</a:t>
            </a:r>
          </a:p>
          <a:p>
            <a:endParaRPr lang="en-GB" dirty="0"/>
          </a:p>
          <a:p>
            <a:r>
              <a:rPr lang="en-GB" dirty="0"/>
              <a:t>Q.4. How can we differentiate between steroid induced psychosis and psychosis due to </a:t>
            </a:r>
            <a:r>
              <a:rPr lang="en-GB" dirty="0" err="1"/>
              <a:t>neurolupus</a:t>
            </a:r>
            <a:r>
              <a:rPr lang="en-GB" dirty="0"/>
              <a:t>? </a:t>
            </a:r>
          </a:p>
          <a:p>
            <a:endParaRPr lang="en-GB" dirty="0"/>
          </a:p>
          <a:p>
            <a:r>
              <a:rPr lang="en-GB" dirty="0"/>
              <a:t>Q.5. Role of anti malarial HCQ in covid- 19 infection?</a:t>
            </a:r>
          </a:p>
        </p:txBody>
      </p:sp>
    </p:spTree>
    <p:extLst>
      <p:ext uri="{BB962C8B-B14F-4D97-AF65-F5344CB8AC3E}">
        <p14:creationId xmlns:p14="http://schemas.microsoft.com/office/powerpoint/2010/main" val="615047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EB641-3421-47FB-AC6A-79E9008CF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9DD523-03B1-44A0-A01A-48BF463A63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4" y="84354"/>
            <a:ext cx="4871186" cy="6800495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6E28F25-A7E9-4EE2-8049-B1F10B5874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843" y="57505"/>
            <a:ext cx="5726097" cy="677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829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32346-F924-4026-BBB0-688BF5510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B5E1111-3A8E-470A-B9D1-9EE2BABC74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754" y="71021"/>
            <a:ext cx="6267634" cy="6720396"/>
          </a:xfrm>
        </p:spPr>
      </p:pic>
    </p:spTree>
    <p:extLst>
      <p:ext uri="{BB962C8B-B14F-4D97-AF65-F5344CB8AC3E}">
        <p14:creationId xmlns:p14="http://schemas.microsoft.com/office/powerpoint/2010/main" val="2515722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4ACA6-066D-4108-99D4-8C4B120A7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E7615-DCFF-44FB-A4DF-DEB256A59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1. what </a:t>
            </a:r>
            <a:r>
              <a:rPr lang="en-GB" dirty="0" err="1"/>
              <a:t>happpen</a:t>
            </a:r>
            <a:r>
              <a:rPr lang="en-GB" dirty="0"/>
              <a:t> with SLE if </a:t>
            </a:r>
            <a:r>
              <a:rPr lang="en-GB" dirty="0" err="1"/>
              <a:t>pt</a:t>
            </a:r>
            <a:r>
              <a:rPr lang="en-GB" dirty="0"/>
              <a:t> become pregnant??</a:t>
            </a:r>
          </a:p>
          <a:p>
            <a:endParaRPr lang="en-GB" dirty="0"/>
          </a:p>
          <a:p>
            <a:r>
              <a:rPr lang="en-GB" dirty="0"/>
              <a:t>2. What are complications of SLE?</a:t>
            </a:r>
          </a:p>
          <a:p>
            <a:endParaRPr lang="en-GB" dirty="0"/>
          </a:p>
          <a:p>
            <a:r>
              <a:rPr lang="en-GB" dirty="0"/>
              <a:t>3. What are diff pattern of ANA?</a:t>
            </a:r>
          </a:p>
          <a:p>
            <a:endParaRPr lang="en-GB" dirty="0"/>
          </a:p>
          <a:p>
            <a:r>
              <a:rPr lang="en-GB" dirty="0"/>
              <a:t>4. What is rescue therapy?? </a:t>
            </a:r>
          </a:p>
          <a:p>
            <a:endParaRPr lang="en-GB" dirty="0"/>
          </a:p>
          <a:p>
            <a:r>
              <a:rPr lang="en-GB" dirty="0"/>
              <a:t>5 what is belimumab its MOA </a:t>
            </a:r>
            <a:r>
              <a:rPr lang="en-GB" dirty="0" err="1"/>
              <a:t>sude</a:t>
            </a:r>
            <a:r>
              <a:rPr lang="en-GB" dirty="0"/>
              <a:t> effects contra indication and dosage in DLE??</a:t>
            </a:r>
          </a:p>
        </p:txBody>
      </p:sp>
    </p:spTree>
    <p:extLst>
      <p:ext uri="{BB962C8B-B14F-4D97-AF65-F5344CB8AC3E}">
        <p14:creationId xmlns:p14="http://schemas.microsoft.com/office/powerpoint/2010/main" val="2613601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B2C9B-E821-4485-BE4C-7128E20DF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6"/>
            <a:ext cx="10515600" cy="6733713"/>
          </a:xfrm>
        </p:spPr>
        <p:txBody>
          <a:bodyPr>
            <a:normAutofit fontScale="92500"/>
          </a:bodyPr>
          <a:lstStyle/>
          <a:p>
            <a:r>
              <a:rPr lang="en-GB" dirty="0"/>
              <a:t>Q1:Sle in pregnancy</a:t>
            </a:r>
          </a:p>
          <a:p>
            <a:pPr lvl="1"/>
            <a:r>
              <a:rPr lang="en-GB" dirty="0"/>
              <a:t>Fertility is normal if renal function is good clinical remission or minimal lupus activity in 6 months before conception lower the chance of significant flare and indicate an uncomplicated </a:t>
            </a:r>
            <a:r>
              <a:rPr lang="en-GB" dirty="0" err="1"/>
              <a:t>pragnancy</a:t>
            </a:r>
            <a:r>
              <a:rPr lang="en-GB" dirty="0"/>
              <a:t> and a live birth active lupus nephritis pose  greatest risk in </a:t>
            </a:r>
            <a:r>
              <a:rPr lang="en-GB" dirty="0" err="1"/>
              <a:t>pragnancy</a:t>
            </a:r>
            <a:r>
              <a:rPr lang="en-GB" dirty="0"/>
              <a:t> outcomes in lupus20% risk of pre eclampsia 1/3rd have pre term </a:t>
            </a:r>
            <a:r>
              <a:rPr lang="en-GB" dirty="0" err="1"/>
              <a:t>dilivery</a:t>
            </a:r>
            <a:r>
              <a:rPr lang="en-GB" dirty="0"/>
              <a:t> another 3rd have c section </a:t>
            </a:r>
            <a:r>
              <a:rPr lang="en-GB" dirty="0" err="1"/>
              <a:t>Feotal</a:t>
            </a:r>
            <a:r>
              <a:rPr lang="en-GB" dirty="0"/>
              <a:t> death is due to immune complex deposition on basement membrane of trophoblast</a:t>
            </a:r>
          </a:p>
          <a:p>
            <a:r>
              <a:rPr lang="en-GB" dirty="0"/>
              <a:t>Q2:Sle complications </a:t>
            </a:r>
          </a:p>
          <a:p>
            <a:pPr lvl="1"/>
            <a:r>
              <a:rPr lang="en-GB" dirty="0"/>
              <a:t>1:arthralgia, rheumatoid like deformity 25%,rarely erosive symmetrical polyarteritis with RA like deformities called </a:t>
            </a:r>
            <a:r>
              <a:rPr lang="en-GB" dirty="0" err="1"/>
              <a:t>rhupus</a:t>
            </a:r>
            <a:endParaRPr lang="en-GB" dirty="0"/>
          </a:p>
          <a:p>
            <a:pPr lvl="1"/>
            <a:r>
              <a:rPr lang="en-GB" dirty="0"/>
              <a:t>2:myopathy</a:t>
            </a:r>
          </a:p>
          <a:p>
            <a:pPr lvl="1"/>
            <a:r>
              <a:rPr lang="en-GB" dirty="0"/>
              <a:t>3:bony changes(a vascular necrosis of long bones, osteoporosis)</a:t>
            </a:r>
          </a:p>
          <a:p>
            <a:pPr lvl="1"/>
            <a:r>
              <a:rPr lang="en-GB" dirty="0"/>
              <a:t>4:cardiovascular disease</a:t>
            </a:r>
          </a:p>
          <a:p>
            <a:pPr lvl="1"/>
            <a:r>
              <a:rPr lang="en-GB" dirty="0"/>
              <a:t>5:lungs(transient pleurisy, pleural thickening, effusion, shrinking lung syndrome)</a:t>
            </a:r>
          </a:p>
          <a:p>
            <a:pPr lvl="1"/>
            <a:r>
              <a:rPr lang="en-GB" dirty="0"/>
              <a:t>6:renal (v imp in assessing prognosis) classification of lupus nephritis in attached pic</a:t>
            </a:r>
          </a:p>
          <a:p>
            <a:pPr lvl="1"/>
            <a:r>
              <a:rPr lang="en-GB" dirty="0"/>
              <a:t>7:cns:neurological and psychiatric </a:t>
            </a:r>
            <a:r>
              <a:rPr lang="en-GB" dirty="0" err="1"/>
              <a:t>menifestations</a:t>
            </a:r>
            <a:r>
              <a:rPr lang="en-GB" dirty="0"/>
              <a:t> due to </a:t>
            </a:r>
            <a:r>
              <a:rPr lang="en-GB" dirty="0" err="1"/>
              <a:t>inflamation</a:t>
            </a:r>
            <a:r>
              <a:rPr lang="en-GB" dirty="0"/>
              <a:t> and </a:t>
            </a:r>
            <a:r>
              <a:rPr lang="en-GB" dirty="0" err="1"/>
              <a:t>thrombo</a:t>
            </a:r>
            <a:r>
              <a:rPr lang="en-GB" dirty="0"/>
              <a:t> embolic events </a:t>
            </a:r>
          </a:p>
          <a:p>
            <a:pPr lvl="1"/>
            <a:r>
              <a:rPr lang="en-GB" dirty="0"/>
              <a:t>8:complications of </a:t>
            </a:r>
            <a:r>
              <a:rPr lang="en-GB" dirty="0" err="1"/>
              <a:t>pragnancy</a:t>
            </a:r>
            <a:r>
              <a:rPr lang="en-GB" dirty="0"/>
              <a:t> already mentioned </a:t>
            </a:r>
          </a:p>
        </p:txBody>
      </p:sp>
    </p:spTree>
    <p:extLst>
      <p:ext uri="{BB962C8B-B14F-4D97-AF65-F5344CB8AC3E}">
        <p14:creationId xmlns:p14="http://schemas.microsoft.com/office/powerpoint/2010/main" val="944332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9978F-CB6B-417D-89EB-715B455A7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676"/>
            <a:ext cx="10515600" cy="6689324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Q3:patterns of ANA</a:t>
            </a:r>
          </a:p>
          <a:p>
            <a:pPr lvl="1"/>
            <a:r>
              <a:rPr lang="en-GB" dirty="0"/>
              <a:t>1:homogeneous (common and in </a:t>
            </a:r>
            <a:r>
              <a:rPr lang="en-GB" dirty="0" err="1"/>
              <a:t>Sle</a:t>
            </a:r>
            <a:r>
              <a:rPr lang="en-GB" dirty="0"/>
              <a:t> and in drug induced </a:t>
            </a:r>
            <a:r>
              <a:rPr lang="en-GB" dirty="0" err="1"/>
              <a:t>sle</a:t>
            </a:r>
            <a:endParaRPr lang="en-GB" dirty="0"/>
          </a:p>
          <a:p>
            <a:pPr lvl="1"/>
            <a:r>
              <a:rPr lang="en-GB" dirty="0"/>
              <a:t>2:speckled(in </a:t>
            </a:r>
            <a:r>
              <a:rPr lang="en-GB" dirty="0" err="1"/>
              <a:t>Sle</a:t>
            </a:r>
            <a:r>
              <a:rPr lang="en-GB" dirty="0"/>
              <a:t>, </a:t>
            </a:r>
            <a:r>
              <a:rPr lang="en-GB" dirty="0" err="1"/>
              <a:t>mctd</a:t>
            </a:r>
            <a:r>
              <a:rPr lang="en-GB" dirty="0"/>
              <a:t> and </a:t>
            </a:r>
            <a:r>
              <a:rPr lang="en-GB" dirty="0" err="1"/>
              <a:t>scle</a:t>
            </a:r>
            <a:endParaRPr lang="en-GB" dirty="0"/>
          </a:p>
          <a:p>
            <a:pPr lvl="1"/>
            <a:r>
              <a:rPr lang="en-GB" dirty="0"/>
              <a:t>3:neucleolar(systemic sclerosis and scle4:peripheral(in </a:t>
            </a:r>
            <a:r>
              <a:rPr lang="en-GB" dirty="0" err="1"/>
              <a:t>Sle</a:t>
            </a:r>
            <a:r>
              <a:rPr lang="en-GB" dirty="0"/>
              <a:t> with renal involvement</a:t>
            </a:r>
          </a:p>
          <a:p>
            <a:r>
              <a:rPr lang="en-GB" dirty="0"/>
              <a:t>Q4:balimumab it's MOA, side effects and dose</a:t>
            </a:r>
          </a:p>
          <a:p>
            <a:pPr lvl="1"/>
            <a:r>
              <a:rPr lang="en-GB" dirty="0" err="1"/>
              <a:t>Balimumab</a:t>
            </a:r>
            <a:r>
              <a:rPr lang="en-GB" dirty="0"/>
              <a:t> is fully human IgG recombinant monoclonal antibody  which act on b lymphocytes activating factor. B lymphocyte activating factor is a Co stimulator for b cell survival and function it prevents b cell apoptosis</a:t>
            </a:r>
          </a:p>
          <a:p>
            <a:r>
              <a:rPr lang="en-GB" dirty="0"/>
              <a:t>Side effects</a:t>
            </a:r>
          </a:p>
          <a:p>
            <a:pPr lvl="1"/>
            <a:r>
              <a:rPr lang="en-GB" dirty="0"/>
              <a:t>Nausea, vomiting, fever, hypersensitivity reaction on infusion, upper respiratory tract infection, Urinary tract infection, multifocal </a:t>
            </a:r>
            <a:r>
              <a:rPr lang="en-GB" dirty="0" err="1"/>
              <a:t>leukoencephalopath</a:t>
            </a:r>
            <a:r>
              <a:rPr lang="en-GB" dirty="0"/>
              <a:t> and psychosis</a:t>
            </a:r>
          </a:p>
          <a:p>
            <a:pPr lvl="1"/>
            <a:r>
              <a:rPr lang="en-GB" dirty="0"/>
              <a:t>Dose:10mg per kg iv monthly </a:t>
            </a:r>
          </a:p>
          <a:p>
            <a:pPr lvl="1"/>
            <a:r>
              <a:rPr lang="en-GB" dirty="0"/>
              <a:t>Available in </a:t>
            </a:r>
            <a:r>
              <a:rPr lang="en-GB" dirty="0" err="1"/>
              <a:t>pak</a:t>
            </a:r>
            <a:r>
              <a:rPr lang="en-GB" dirty="0"/>
              <a:t> in 200mg/ml vial</a:t>
            </a:r>
          </a:p>
          <a:p>
            <a:r>
              <a:rPr lang="en-GB" dirty="0"/>
              <a:t>Q5:what is rescue therapy</a:t>
            </a:r>
          </a:p>
          <a:p>
            <a:pPr lvl="1"/>
            <a:r>
              <a:rPr lang="en-GB" dirty="0"/>
              <a:t>Is therapy also known as salvage therapy is a form of therapy given after an ailment does not respond to standard therapy</a:t>
            </a:r>
          </a:p>
          <a:p>
            <a:r>
              <a:rPr lang="en-GB" dirty="0"/>
              <a:t>Examples :</a:t>
            </a:r>
          </a:p>
          <a:p>
            <a:pPr lvl="1"/>
            <a:r>
              <a:rPr lang="en-GB" dirty="0"/>
              <a:t>eculizumab as rescue therapy in lupus nephritis related thrombotic  microangiopathy and </a:t>
            </a:r>
            <a:r>
              <a:rPr lang="en-GB" dirty="0" err="1"/>
              <a:t>pladmapheresis</a:t>
            </a:r>
            <a:r>
              <a:rPr lang="en-GB" dirty="0"/>
              <a:t> as rescue therapy in </a:t>
            </a:r>
            <a:r>
              <a:rPr lang="en-GB" dirty="0" err="1"/>
              <a:t>Sle</a:t>
            </a:r>
            <a:r>
              <a:rPr lang="en-GB" dirty="0"/>
              <a:t> related diffuse alveolar damage</a:t>
            </a:r>
          </a:p>
        </p:txBody>
      </p:sp>
    </p:spTree>
    <p:extLst>
      <p:ext uri="{BB962C8B-B14F-4D97-AF65-F5344CB8AC3E}">
        <p14:creationId xmlns:p14="http://schemas.microsoft.com/office/powerpoint/2010/main" val="3532408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70D7C-BDFC-48D9-92B3-89E3DFCAA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AE9FFD-9CEB-47BE-8B2D-CF08BA935A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98329" y="-991788"/>
            <a:ext cx="6513180" cy="9064921"/>
          </a:xfrm>
        </p:spPr>
      </p:pic>
    </p:spTree>
    <p:extLst>
      <p:ext uri="{BB962C8B-B14F-4D97-AF65-F5344CB8AC3E}">
        <p14:creationId xmlns:p14="http://schemas.microsoft.com/office/powerpoint/2010/main" val="4062508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1B24F-48E8-4C65-B40E-4A5F87353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77"/>
            <a:ext cx="10515600" cy="608818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1. How will you differentiate hand findings between SLE and dermatomyositis?</a:t>
            </a:r>
          </a:p>
          <a:p>
            <a:endParaRPr lang="en-GB" dirty="0"/>
          </a:p>
          <a:p>
            <a:r>
              <a:rPr lang="en-GB" dirty="0"/>
              <a:t>2. What are the different ANA staining patterns with their relevance?</a:t>
            </a:r>
          </a:p>
          <a:p>
            <a:endParaRPr lang="en-GB" dirty="0"/>
          </a:p>
          <a:p>
            <a:r>
              <a:rPr lang="en-GB" dirty="0"/>
              <a:t>3.what are the different types of </a:t>
            </a:r>
            <a:r>
              <a:rPr lang="en-GB" dirty="0" err="1"/>
              <a:t>anemia</a:t>
            </a:r>
            <a:r>
              <a:rPr lang="en-GB" dirty="0"/>
              <a:t> in SLE?</a:t>
            </a:r>
          </a:p>
          <a:p>
            <a:endParaRPr lang="en-GB" dirty="0"/>
          </a:p>
          <a:p>
            <a:r>
              <a:rPr lang="en-GB" dirty="0"/>
              <a:t>4a. Are immunoglobulins and complement present in uninvolved skin in DLE? What about SLE?</a:t>
            </a:r>
          </a:p>
          <a:p>
            <a:endParaRPr lang="en-GB" dirty="0"/>
          </a:p>
          <a:p>
            <a:r>
              <a:rPr lang="en-GB" dirty="0"/>
              <a:t>4b. What are the DD of subepidermal bullae with </a:t>
            </a:r>
            <a:r>
              <a:rPr lang="en-GB" dirty="0" err="1"/>
              <a:t>neutros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/>
              <a:t>5. What are the main you bone changes you can find in SLE?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64745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D7876-77B1-4FC8-82EB-222672AA9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186"/>
            <a:ext cx="10515600" cy="6778101"/>
          </a:xfrm>
        </p:spPr>
        <p:txBody>
          <a:bodyPr>
            <a:normAutofit/>
          </a:bodyPr>
          <a:lstStyle/>
          <a:p>
            <a:r>
              <a:rPr lang="en-GB" dirty="0"/>
              <a:t>1. Difference b/w hand findings of SLE and DM</a:t>
            </a:r>
          </a:p>
          <a:p>
            <a:pPr lvl="1"/>
            <a:r>
              <a:rPr lang="en-GB" dirty="0"/>
              <a:t>SLE rash spares DIP, PIP and MTP joints... but </a:t>
            </a:r>
            <a:r>
              <a:rPr lang="en-GB" dirty="0" err="1"/>
              <a:t>gottron's</a:t>
            </a:r>
            <a:r>
              <a:rPr lang="en-GB" dirty="0"/>
              <a:t> papules of DM </a:t>
            </a:r>
            <a:r>
              <a:rPr lang="en-GB" dirty="0" err="1"/>
              <a:t>pathogonomically</a:t>
            </a:r>
            <a:r>
              <a:rPr lang="en-GB" dirty="0"/>
              <a:t> involve them</a:t>
            </a:r>
          </a:p>
          <a:p>
            <a:pPr lvl="1"/>
            <a:r>
              <a:rPr lang="en-GB" dirty="0"/>
              <a:t>SLE... vasculitis lesions,. EM like, chill blain </a:t>
            </a:r>
            <a:r>
              <a:rPr lang="en-GB" dirty="0" err="1"/>
              <a:t>LeDM</a:t>
            </a:r>
            <a:r>
              <a:rPr lang="en-GB" dirty="0"/>
              <a:t>... Mechanic's hands, </a:t>
            </a:r>
            <a:r>
              <a:rPr lang="en-GB" dirty="0" err="1"/>
              <a:t>vasculitic</a:t>
            </a:r>
            <a:r>
              <a:rPr lang="en-GB" dirty="0"/>
              <a:t> ulcers..</a:t>
            </a:r>
          </a:p>
          <a:p>
            <a:pPr lvl="1"/>
            <a:endParaRPr lang="en-GB" dirty="0"/>
          </a:p>
          <a:p>
            <a:r>
              <a:rPr lang="en-GB" dirty="0"/>
              <a:t>2. ANA staining patterns</a:t>
            </a:r>
          </a:p>
          <a:p>
            <a:pPr lvl="1"/>
            <a:r>
              <a:rPr lang="en-GB" dirty="0"/>
              <a:t>Homogeneous </a:t>
            </a:r>
          </a:p>
          <a:p>
            <a:pPr lvl="1"/>
            <a:r>
              <a:rPr lang="en-GB" dirty="0"/>
              <a:t>Speckled</a:t>
            </a:r>
          </a:p>
          <a:p>
            <a:pPr lvl="1"/>
            <a:r>
              <a:rPr lang="en-GB" dirty="0"/>
              <a:t> Peripheral</a:t>
            </a:r>
          </a:p>
          <a:p>
            <a:pPr lvl="1"/>
            <a:r>
              <a:rPr lang="en-GB" dirty="0"/>
              <a:t> Nucleolar</a:t>
            </a:r>
          </a:p>
          <a:p>
            <a:pPr lvl="1"/>
            <a:endParaRPr lang="en-GB" dirty="0"/>
          </a:p>
          <a:p>
            <a:r>
              <a:rPr lang="en-GB" dirty="0"/>
              <a:t>3. Causes of </a:t>
            </a:r>
            <a:r>
              <a:rPr lang="en-GB" dirty="0" err="1"/>
              <a:t>Anemia</a:t>
            </a:r>
            <a:r>
              <a:rPr lang="en-GB" dirty="0"/>
              <a:t> in SLE</a:t>
            </a:r>
          </a:p>
          <a:p>
            <a:pPr lvl="1"/>
            <a:r>
              <a:rPr lang="en-GB" dirty="0"/>
              <a:t> </a:t>
            </a:r>
            <a:r>
              <a:rPr lang="en-GB" dirty="0" err="1"/>
              <a:t>Anemia</a:t>
            </a:r>
            <a:r>
              <a:rPr lang="en-GB" dirty="0"/>
              <a:t> of chronic disease, Iron deficiency, haemolytic </a:t>
            </a:r>
            <a:r>
              <a:rPr lang="en-GB" dirty="0" err="1"/>
              <a:t>anemia</a:t>
            </a:r>
            <a:r>
              <a:rPr lang="en-GB" dirty="0"/>
              <a:t>, drug induced myelotoxicity, </a:t>
            </a:r>
            <a:r>
              <a:rPr lang="en-GB" dirty="0" err="1"/>
              <a:t>anemia</a:t>
            </a:r>
            <a:r>
              <a:rPr lang="en-GB" dirty="0"/>
              <a:t> of CKD</a:t>
            </a:r>
          </a:p>
        </p:txBody>
      </p:sp>
    </p:spTree>
    <p:extLst>
      <p:ext uri="{BB962C8B-B14F-4D97-AF65-F5344CB8AC3E}">
        <p14:creationId xmlns:p14="http://schemas.microsoft.com/office/powerpoint/2010/main" val="45076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D4D3-05EC-40F1-8EC2-8177DF674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820EC-E9C7-4C35-929D-F525BA82C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Qno</a:t>
            </a:r>
            <a:r>
              <a:rPr lang="en-GB" dirty="0"/>
              <a:t> 1: what is the most specific antibody in </a:t>
            </a:r>
            <a:r>
              <a:rPr lang="en-GB" dirty="0" err="1"/>
              <a:t>sle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 err="1"/>
              <a:t>Qno</a:t>
            </a:r>
            <a:r>
              <a:rPr lang="en-GB" dirty="0"/>
              <a:t> 2: what is high </a:t>
            </a:r>
            <a:r>
              <a:rPr lang="en-GB" dirty="0" err="1"/>
              <a:t>titer</a:t>
            </a:r>
            <a:r>
              <a:rPr lang="en-GB" dirty="0"/>
              <a:t> and low </a:t>
            </a:r>
            <a:r>
              <a:rPr lang="en-GB" dirty="0" err="1"/>
              <a:t>titer</a:t>
            </a:r>
            <a:r>
              <a:rPr lang="en-GB" dirty="0"/>
              <a:t>? </a:t>
            </a:r>
          </a:p>
          <a:p>
            <a:endParaRPr lang="en-GB" dirty="0"/>
          </a:p>
          <a:p>
            <a:r>
              <a:rPr lang="en-GB" dirty="0" err="1"/>
              <a:t>Qno</a:t>
            </a:r>
            <a:r>
              <a:rPr lang="en-GB" dirty="0"/>
              <a:t> 3: what is difference b/w lupus specific and non specific  lesions?</a:t>
            </a:r>
          </a:p>
          <a:p>
            <a:endParaRPr lang="en-GB" dirty="0"/>
          </a:p>
          <a:p>
            <a:r>
              <a:rPr lang="en-GB" dirty="0" err="1"/>
              <a:t>Qno</a:t>
            </a:r>
            <a:r>
              <a:rPr lang="en-GB" dirty="0"/>
              <a:t> 4: What are the causes of black nail in </a:t>
            </a:r>
            <a:r>
              <a:rPr lang="en-GB" dirty="0" err="1"/>
              <a:t>Sle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 err="1"/>
              <a:t>Qno</a:t>
            </a:r>
            <a:r>
              <a:rPr lang="en-GB" dirty="0"/>
              <a:t> 5: Diagnostic criteria for Rowell syndrome?</a:t>
            </a:r>
          </a:p>
        </p:txBody>
      </p:sp>
    </p:spTree>
    <p:extLst>
      <p:ext uri="{BB962C8B-B14F-4D97-AF65-F5344CB8AC3E}">
        <p14:creationId xmlns:p14="http://schemas.microsoft.com/office/powerpoint/2010/main" val="299877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FECDB-6B58-4473-B5FB-E57CE251D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147D9-8CF5-4C42-AD53-0C22A6AC2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4 </a:t>
            </a:r>
          </a:p>
          <a:p>
            <a:pPr lvl="1"/>
            <a:r>
              <a:rPr lang="en-GB"/>
              <a:t>a. Immunoglobulins are absent in uninvolved skin in DLE but present in SLE4</a:t>
            </a:r>
          </a:p>
          <a:p>
            <a:pPr lvl="1"/>
            <a:r>
              <a:rPr lang="en-GB"/>
              <a:t>b. DDS of subepidermal bulla with neutrons Bullous SLE,. DH, LAD, Sweet syndrome, inflammatory type of EBA</a:t>
            </a:r>
          </a:p>
          <a:p>
            <a:r>
              <a:rPr lang="en-GB"/>
              <a:t>5. Bone changes in SLE</a:t>
            </a:r>
          </a:p>
          <a:p>
            <a:pPr lvl="1"/>
            <a:r>
              <a:rPr lang="en-GB"/>
              <a:t>Avascular necrosis of bones</a:t>
            </a:r>
          </a:p>
          <a:p>
            <a:pPr lvl="1"/>
            <a:r>
              <a:rPr lang="en-GB"/>
              <a:t>Osteoporosis</a:t>
            </a:r>
          </a:p>
          <a:p>
            <a:pPr lvl="1"/>
            <a:r>
              <a:rPr lang="en-GB"/>
              <a:t>Increased risk of fracture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8177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AA345-A0C7-4443-A49B-96C1E6A41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9B9DD-83EA-47D0-91AC-12186E99D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564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0480F-4BA1-4BB7-AE46-1EB41CCF3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2FB10-047D-467C-917F-213D57B44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276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E81CE-7CE4-45DE-A743-0D95F7E45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D9EE-9D45-430F-907F-E24FFFB2B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064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4D6BD-B448-46B7-9BB5-A037EF8A3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B234C-0DB0-40D2-A5EE-342C9F4A6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2538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AB565-0094-446F-9314-F8331EADE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0826B-1A19-4D76-BCFB-A0319FB40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208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98B8E-B0A0-475D-A9C2-4DEF3EE53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0A368-E819-463F-9651-945E1C668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3526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46DE3-9CF9-4733-B3D4-06490994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6AC55-7EC4-418B-A163-1DD455CF4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3281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788E4-F7AE-4A9C-AF96-BA863B48F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055C7-23A6-40A3-8F44-E817F57CB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6952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9169C-AC07-4920-B787-9662A1524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574E8-9D49-446A-BB06-D40830D95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128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2C6A2-4489-4DF9-8DF3-3DCB04929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0416"/>
            <a:ext cx="10515600" cy="5626547"/>
          </a:xfrm>
        </p:spPr>
        <p:txBody>
          <a:bodyPr>
            <a:normAutofit/>
          </a:bodyPr>
          <a:lstStyle/>
          <a:p>
            <a:r>
              <a:rPr lang="en-GB" dirty="0"/>
              <a:t>What is the most specific antibody in </a:t>
            </a:r>
            <a:r>
              <a:rPr lang="en-GB" dirty="0" err="1"/>
              <a:t>sle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Anti Smith is the most specific antibody in </a:t>
            </a:r>
            <a:r>
              <a:rPr lang="en-GB" dirty="0" err="1"/>
              <a:t>sle</a:t>
            </a:r>
            <a:r>
              <a:rPr lang="en-GB" dirty="0"/>
              <a:t>, it is positive in only 30%. It is not used for monitoring of disease. Disease monitoring is done by serial </a:t>
            </a:r>
            <a:r>
              <a:rPr lang="en-GB" dirty="0" err="1"/>
              <a:t>antidsDNA</a:t>
            </a:r>
            <a:r>
              <a:rPr lang="en-GB" dirty="0"/>
              <a:t> levels.</a:t>
            </a:r>
          </a:p>
          <a:p>
            <a:r>
              <a:rPr lang="en-GB" dirty="0"/>
              <a:t>What is high titres and low titres?</a:t>
            </a:r>
          </a:p>
          <a:p>
            <a:pPr lvl="1"/>
            <a:r>
              <a:rPr lang="en-GB" dirty="0"/>
              <a:t>Usually, the results of the ANA test is reported in </a:t>
            </a:r>
            <a:r>
              <a:rPr lang="en-GB" dirty="0" err="1"/>
              <a:t>titers</a:t>
            </a:r>
            <a:r>
              <a:rPr lang="en-GB" dirty="0"/>
              <a:t> and patterns. The </a:t>
            </a:r>
            <a:r>
              <a:rPr lang="en-GB" dirty="0" err="1"/>
              <a:t>titer</a:t>
            </a:r>
            <a:r>
              <a:rPr lang="en-GB" dirty="0"/>
              <a:t> gives information about how many times the lab technician diluted the blood plasma to get a sample of ANAs. Each </a:t>
            </a:r>
            <a:r>
              <a:rPr lang="en-GB" dirty="0" err="1"/>
              <a:t>titer</a:t>
            </a:r>
            <a:r>
              <a:rPr lang="en-GB" dirty="0"/>
              <a:t> involves doubling the amount of test fluid, so that the difference between a </a:t>
            </a:r>
            <a:r>
              <a:rPr lang="en-GB" dirty="0" err="1"/>
              <a:t>titer</a:t>
            </a:r>
            <a:r>
              <a:rPr lang="en-GB" dirty="0"/>
              <a:t> of 1:640 and 1:320 is one dilution. A </a:t>
            </a:r>
            <a:r>
              <a:rPr lang="en-GB" dirty="0" err="1"/>
              <a:t>titer</a:t>
            </a:r>
            <a:r>
              <a:rPr lang="en-GB" dirty="0"/>
              <a:t> above a certain level then qualifies as a positive test result. ANA </a:t>
            </a:r>
            <a:r>
              <a:rPr lang="en-GB" dirty="0" err="1"/>
              <a:t>titers</a:t>
            </a:r>
            <a:r>
              <a:rPr lang="en-GB" dirty="0"/>
              <a:t> may increase and decrease over the course of the disease; these fluctuations do not necessarily correlate with disease activity. Thus, it is not useful to follow the ANA test in someone already diagnosed with lupus.(Ref: john Hopkins lupus centre)</a:t>
            </a:r>
          </a:p>
        </p:txBody>
      </p:sp>
    </p:spTree>
    <p:extLst>
      <p:ext uri="{BB962C8B-B14F-4D97-AF65-F5344CB8AC3E}">
        <p14:creationId xmlns:p14="http://schemas.microsoft.com/office/powerpoint/2010/main" val="4175805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76F74-DC76-469D-9865-E9EDF6AC6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3F412-9F50-4D41-B597-C43BE6B7F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5956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CE13F-0B36-4E4B-A741-BCEA158BC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1D168-BFDF-452E-B03E-8C7E57B44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408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35762-1513-476E-ABCC-C57CD2C97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266D4-BE87-4D8C-9252-BA36FAF22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362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71716-A1F5-459C-86DF-BD8C7E93F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07427-2222-40EB-8804-C903F494A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5799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5D2E7-6AB2-47B7-ACE0-CD3331F1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F76D2-0F05-4521-82B9-9128D737A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4307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66306-7212-4FDB-B60F-F83CF15E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D7C15-32CA-45C3-8DFA-DB50010E2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2970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C5D42-BC2E-4D59-9ACB-CF161ED9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C2A06-4175-400E-8678-CF0B1E027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7041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66655-ABA8-4E8C-A357-2E015DC72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2671D-B228-42E4-AF82-B51975DF8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7588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D0984-49C4-4B89-A199-1CBBE9083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3F13F-CC67-4E11-B34D-C59F1A723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5104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44F38-13BC-4F9E-9E63-6B88ED52B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5CB41-E5FE-4E82-B649-EABAA2628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80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26A5B-9B35-4D5F-96A8-C8A055805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639"/>
            <a:ext cx="10515600" cy="5715324"/>
          </a:xfrm>
        </p:spPr>
        <p:txBody>
          <a:bodyPr>
            <a:normAutofit/>
          </a:bodyPr>
          <a:lstStyle/>
          <a:p>
            <a:r>
              <a:rPr lang="en-GB" dirty="0"/>
              <a:t>Difference between lupus specific and lupus nonspecific lesions?</a:t>
            </a:r>
          </a:p>
          <a:p>
            <a:pPr lvl="1"/>
            <a:r>
              <a:rPr lang="en-GB" dirty="0"/>
              <a:t>Lupus specific lesions are those which </a:t>
            </a:r>
            <a:r>
              <a:rPr lang="en-GB" dirty="0" err="1"/>
              <a:t>hv</a:t>
            </a:r>
            <a:r>
              <a:rPr lang="en-GB" dirty="0"/>
              <a:t> histopathological findings of lupus like interface dermatitis </a:t>
            </a:r>
            <a:r>
              <a:rPr lang="en-GB" dirty="0" err="1"/>
              <a:t>e.g</a:t>
            </a:r>
            <a:r>
              <a:rPr lang="en-GB" dirty="0"/>
              <a:t> butterfly malar rash of lupus, </a:t>
            </a:r>
            <a:r>
              <a:rPr lang="en-GB" dirty="0" err="1"/>
              <a:t>scle</a:t>
            </a:r>
            <a:r>
              <a:rPr lang="en-GB" dirty="0"/>
              <a:t> lesions, chronic </a:t>
            </a:r>
            <a:r>
              <a:rPr lang="en-GB" dirty="0" err="1"/>
              <a:t>dle</a:t>
            </a:r>
            <a:r>
              <a:rPr lang="en-GB" dirty="0"/>
              <a:t>, </a:t>
            </a:r>
            <a:r>
              <a:rPr lang="en-GB" dirty="0" err="1"/>
              <a:t>dle</a:t>
            </a:r>
            <a:r>
              <a:rPr lang="en-GB" dirty="0"/>
              <a:t> alopecia scarring.  Which nonspecific ones do not </a:t>
            </a:r>
            <a:r>
              <a:rPr lang="en-GB" dirty="0" err="1"/>
              <a:t>hv</a:t>
            </a:r>
            <a:r>
              <a:rPr lang="en-GB" dirty="0"/>
              <a:t> histopathological findings of lupus </a:t>
            </a:r>
            <a:r>
              <a:rPr lang="en-GB" dirty="0" err="1"/>
              <a:t>eg</a:t>
            </a:r>
            <a:r>
              <a:rPr lang="en-GB" dirty="0"/>
              <a:t> facial </a:t>
            </a:r>
            <a:r>
              <a:rPr lang="en-GB" dirty="0" err="1"/>
              <a:t>edema</a:t>
            </a:r>
            <a:r>
              <a:rPr lang="en-GB" dirty="0"/>
              <a:t>, photosensitivity, </a:t>
            </a:r>
            <a:r>
              <a:rPr lang="en-GB" dirty="0" err="1"/>
              <a:t>raynaud</a:t>
            </a:r>
            <a:r>
              <a:rPr lang="en-GB" dirty="0"/>
              <a:t>, non scarring alopecia etc Ref: rooks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r>
              <a:rPr lang="en-GB" dirty="0"/>
              <a:t>Causes of black nail in lupus?</a:t>
            </a:r>
          </a:p>
          <a:p>
            <a:pPr lvl="1"/>
            <a:r>
              <a:rPr lang="en-GB" dirty="0"/>
              <a:t>In African Americans, it may be </a:t>
            </a:r>
            <a:r>
              <a:rPr lang="en-GB" dirty="0" err="1"/>
              <a:t>bcz</a:t>
            </a:r>
            <a:r>
              <a:rPr lang="en-GB" dirty="0"/>
              <a:t> of melanin deposition which is physiological. It can also be due to drugs given in </a:t>
            </a:r>
            <a:r>
              <a:rPr lang="en-GB" dirty="0" err="1"/>
              <a:t>sle</a:t>
            </a:r>
            <a:r>
              <a:rPr lang="en-GB" dirty="0"/>
              <a:t> like antimalarials. Rarely has been reported in association with methotrexate, cyclophosphamide as </a:t>
            </a:r>
            <a:r>
              <a:rPr lang="en-GB" dirty="0" err="1"/>
              <a:t>well.Ref</a:t>
            </a:r>
            <a:r>
              <a:rPr lang="en-GB" dirty="0"/>
              <a:t>: rooks</a:t>
            </a:r>
          </a:p>
        </p:txBody>
      </p:sp>
    </p:spTree>
    <p:extLst>
      <p:ext uri="{BB962C8B-B14F-4D97-AF65-F5344CB8AC3E}">
        <p14:creationId xmlns:p14="http://schemas.microsoft.com/office/powerpoint/2010/main" val="5811886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77F0C-150D-401B-B093-5E9C0F6D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704E9-64A8-4CF5-9BA1-82E797AD9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7449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CF302-3EA6-41D1-B33E-DDDBD87E4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CED85-1BCA-476A-92E9-01F4DCE93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425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F70E4-3540-492A-AC77-370856685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7868"/>
            <a:ext cx="10515600" cy="5369095"/>
          </a:xfrm>
        </p:spPr>
        <p:txBody>
          <a:bodyPr>
            <a:normAutofit/>
          </a:bodyPr>
          <a:lstStyle/>
          <a:p>
            <a:r>
              <a:rPr lang="en-GB" dirty="0"/>
              <a:t>Diagnostic criteria of </a:t>
            </a:r>
            <a:r>
              <a:rPr lang="en-GB" dirty="0" err="1"/>
              <a:t>rowell</a:t>
            </a:r>
            <a:r>
              <a:rPr lang="en-GB" dirty="0"/>
              <a:t>?</a:t>
            </a:r>
          </a:p>
          <a:p>
            <a:r>
              <a:rPr lang="en-GB" dirty="0"/>
              <a:t>Major</a:t>
            </a:r>
          </a:p>
          <a:p>
            <a:pPr lvl="1"/>
            <a:r>
              <a:rPr lang="en-GB" dirty="0"/>
              <a:t>1. </a:t>
            </a:r>
            <a:r>
              <a:rPr lang="en-GB" dirty="0" err="1"/>
              <a:t>Sle</a:t>
            </a:r>
            <a:r>
              <a:rPr lang="en-GB" dirty="0"/>
              <a:t>, </a:t>
            </a:r>
            <a:r>
              <a:rPr lang="en-GB" dirty="0" err="1"/>
              <a:t>scle</a:t>
            </a:r>
            <a:r>
              <a:rPr lang="en-GB" dirty="0"/>
              <a:t>, </a:t>
            </a:r>
            <a:r>
              <a:rPr lang="en-GB" dirty="0" err="1"/>
              <a:t>dle</a:t>
            </a:r>
            <a:r>
              <a:rPr lang="en-GB" dirty="0"/>
              <a:t> lesions</a:t>
            </a:r>
          </a:p>
          <a:p>
            <a:pPr lvl="1"/>
            <a:r>
              <a:rPr lang="en-GB" dirty="0"/>
              <a:t>2. </a:t>
            </a:r>
            <a:r>
              <a:rPr lang="en-GB" dirty="0" err="1"/>
              <a:t>Em</a:t>
            </a:r>
            <a:r>
              <a:rPr lang="en-GB" dirty="0"/>
              <a:t> like lesions with or without mucosal involvement </a:t>
            </a:r>
          </a:p>
          <a:p>
            <a:pPr lvl="1"/>
            <a:r>
              <a:rPr lang="en-GB" dirty="0"/>
              <a:t>3. Speckled ana</a:t>
            </a:r>
          </a:p>
          <a:p>
            <a:r>
              <a:rPr lang="en-GB" dirty="0"/>
              <a:t>Minor</a:t>
            </a:r>
          </a:p>
          <a:p>
            <a:pPr lvl="1"/>
            <a:r>
              <a:rPr lang="en-GB" dirty="0"/>
              <a:t>1. Chilblain lupus</a:t>
            </a:r>
          </a:p>
          <a:p>
            <a:pPr lvl="1"/>
            <a:r>
              <a:rPr lang="en-GB" dirty="0"/>
              <a:t>2. Anti </a:t>
            </a:r>
            <a:r>
              <a:rPr lang="en-GB" dirty="0" err="1"/>
              <a:t>ro</a:t>
            </a:r>
            <a:r>
              <a:rPr lang="en-GB" dirty="0"/>
              <a:t>, anti la positive </a:t>
            </a:r>
          </a:p>
          <a:p>
            <a:pPr lvl="1"/>
            <a:r>
              <a:rPr lang="en-GB" dirty="0"/>
              <a:t>3. RA antibody positive 3 major and 1 minor is necessary </a:t>
            </a:r>
            <a:r>
              <a:rPr lang="en-GB" dirty="0" err="1"/>
              <a:t>fr</a:t>
            </a:r>
            <a:r>
              <a:rPr lang="en-GB" dirty="0"/>
              <a:t> diagnosing </a:t>
            </a:r>
            <a:r>
              <a:rPr lang="en-GB" dirty="0" err="1"/>
              <a:t>rowell</a:t>
            </a:r>
            <a:r>
              <a:rPr lang="en-GB" dirty="0"/>
              <a:t> syndrome </a:t>
            </a:r>
          </a:p>
        </p:txBody>
      </p:sp>
    </p:spTree>
    <p:extLst>
      <p:ext uri="{BB962C8B-B14F-4D97-AF65-F5344CB8AC3E}">
        <p14:creationId xmlns:p14="http://schemas.microsoft.com/office/powerpoint/2010/main" val="4157457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B65A2-B41F-43B6-94E1-C03B2316A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CEE84-24D3-49B8-9429-5BE9248FC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1..what are </a:t>
            </a:r>
            <a:r>
              <a:rPr lang="en-GB" dirty="0" err="1"/>
              <a:t>vasculopathic</a:t>
            </a:r>
            <a:r>
              <a:rPr lang="en-GB" dirty="0"/>
              <a:t> changes in </a:t>
            </a:r>
            <a:r>
              <a:rPr lang="en-GB" dirty="0" err="1"/>
              <a:t>sle</a:t>
            </a:r>
            <a:endParaRPr lang="en-GB" dirty="0"/>
          </a:p>
          <a:p>
            <a:endParaRPr lang="en-GB" dirty="0"/>
          </a:p>
          <a:p>
            <a:r>
              <a:rPr lang="en-GB" dirty="0"/>
              <a:t>2 what are </a:t>
            </a:r>
            <a:r>
              <a:rPr lang="en-GB" dirty="0" err="1"/>
              <a:t>differnce</a:t>
            </a:r>
            <a:r>
              <a:rPr lang="en-GB" dirty="0"/>
              <a:t> b/w joint of </a:t>
            </a:r>
            <a:r>
              <a:rPr lang="en-GB" dirty="0" err="1"/>
              <a:t>sle</a:t>
            </a:r>
            <a:r>
              <a:rPr lang="en-GB" dirty="0"/>
              <a:t> and </a:t>
            </a:r>
            <a:r>
              <a:rPr lang="en-GB" dirty="0" err="1"/>
              <a:t>r.a</a:t>
            </a:r>
            <a:endParaRPr lang="en-GB" dirty="0"/>
          </a:p>
          <a:p>
            <a:endParaRPr lang="en-GB" dirty="0"/>
          </a:p>
          <a:p>
            <a:r>
              <a:rPr lang="en-GB" dirty="0"/>
              <a:t>3..what is </a:t>
            </a:r>
            <a:r>
              <a:rPr lang="en-GB" dirty="0" err="1"/>
              <a:t>jaccourd</a:t>
            </a:r>
            <a:r>
              <a:rPr lang="en-GB" dirty="0"/>
              <a:t> arthropathy</a:t>
            </a:r>
          </a:p>
          <a:p>
            <a:endParaRPr lang="en-GB" dirty="0"/>
          </a:p>
          <a:p>
            <a:r>
              <a:rPr lang="en-GB" dirty="0"/>
              <a:t>4..what us </a:t>
            </a:r>
            <a:r>
              <a:rPr lang="en-GB" dirty="0" err="1"/>
              <a:t>rhupus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/>
              <a:t>5..diff b/w lungs involvement is </a:t>
            </a:r>
            <a:r>
              <a:rPr lang="en-GB" dirty="0" err="1"/>
              <a:t>sle</a:t>
            </a:r>
            <a:r>
              <a:rPr lang="en-GB" dirty="0"/>
              <a:t> and </a:t>
            </a:r>
            <a:r>
              <a:rPr lang="en-GB" dirty="0" err="1"/>
              <a:t>s.s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9156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ACF9E-71C1-4D5B-81F5-F7D0AD523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9DBFFC-78C8-410C-97D2-5822B029D6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932" y="0"/>
            <a:ext cx="5965795" cy="6623277"/>
          </a:xfrm>
        </p:spPr>
      </p:pic>
    </p:spTree>
    <p:extLst>
      <p:ext uri="{BB962C8B-B14F-4D97-AF65-F5344CB8AC3E}">
        <p14:creationId xmlns:p14="http://schemas.microsoft.com/office/powerpoint/2010/main" val="2538277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8D439-0CC9-4051-B293-148ED1D8E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676"/>
            <a:ext cx="10515600" cy="600828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Q1: What are nail findings in SLE?</a:t>
            </a:r>
          </a:p>
          <a:p>
            <a:pPr lvl="1"/>
            <a:r>
              <a:rPr lang="en-GB" dirty="0"/>
              <a:t>Nail fold erythema </a:t>
            </a:r>
          </a:p>
          <a:p>
            <a:pPr lvl="1"/>
            <a:r>
              <a:rPr lang="en-GB" dirty="0"/>
              <a:t>Splinter </a:t>
            </a:r>
            <a:r>
              <a:rPr lang="en-GB" dirty="0" err="1"/>
              <a:t>Hemorrhages</a:t>
            </a:r>
            <a:endParaRPr lang="en-GB" dirty="0"/>
          </a:p>
          <a:p>
            <a:pPr lvl="1"/>
            <a:r>
              <a:rPr lang="en-GB" dirty="0"/>
              <a:t>Red Lunula </a:t>
            </a:r>
          </a:p>
          <a:p>
            <a:pPr lvl="1"/>
            <a:r>
              <a:rPr lang="en-GB" dirty="0"/>
              <a:t>Nail fold hyper keratosis</a:t>
            </a:r>
          </a:p>
          <a:p>
            <a:pPr lvl="1"/>
            <a:r>
              <a:rPr lang="en-GB" dirty="0"/>
              <a:t>Nail ridging onycholysis</a:t>
            </a:r>
          </a:p>
          <a:p>
            <a:pPr lvl="1"/>
            <a:r>
              <a:rPr lang="en-GB" dirty="0" err="1"/>
              <a:t>Onychomedesis</a:t>
            </a:r>
            <a:r>
              <a:rPr lang="en-GB" dirty="0"/>
              <a:t> </a:t>
            </a:r>
          </a:p>
          <a:p>
            <a:pPr lvl="1"/>
            <a:r>
              <a:rPr lang="en-GB" dirty="0" err="1"/>
              <a:t>Dischromia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Punctate and striate leukonychia</a:t>
            </a:r>
          </a:p>
          <a:p>
            <a:pPr lvl="1"/>
            <a:r>
              <a:rPr lang="en-GB" dirty="0" err="1"/>
              <a:t>Telengiectasias</a:t>
            </a:r>
            <a:r>
              <a:rPr lang="en-GB" dirty="0"/>
              <a:t> and </a:t>
            </a:r>
            <a:r>
              <a:rPr lang="en-GB" dirty="0" err="1"/>
              <a:t>eryhthema</a:t>
            </a:r>
            <a:r>
              <a:rPr lang="en-GB" dirty="0"/>
              <a:t> of nail fold.</a:t>
            </a:r>
          </a:p>
          <a:p>
            <a:r>
              <a:rPr lang="en-GB" dirty="0"/>
              <a:t>Q2: What are causes of blistering in SLE?</a:t>
            </a:r>
          </a:p>
          <a:p>
            <a:pPr lvl="1"/>
            <a:r>
              <a:rPr lang="en-GB" dirty="0" err="1"/>
              <a:t>i</a:t>
            </a:r>
            <a:r>
              <a:rPr lang="en-GB" dirty="0"/>
              <a:t>.	Subepidermal bullae due to severe liquefactive degeneration of basal layer</a:t>
            </a:r>
          </a:p>
          <a:p>
            <a:pPr lvl="1"/>
            <a:r>
              <a:rPr lang="en-GB" dirty="0"/>
              <a:t>ii.	Bullous SLE </a:t>
            </a:r>
          </a:p>
          <a:p>
            <a:pPr lvl="1"/>
            <a:r>
              <a:rPr lang="en-GB" dirty="0" err="1"/>
              <a:t>iii.SLE</a:t>
            </a:r>
            <a:r>
              <a:rPr lang="en-GB" dirty="0"/>
              <a:t> associated autoimmune bullous diseases like DH, </a:t>
            </a:r>
            <a:r>
              <a:rPr lang="en-GB" dirty="0" err="1"/>
              <a:t>pem</a:t>
            </a:r>
            <a:r>
              <a:rPr lang="en-GB" dirty="0"/>
              <a:t> </a:t>
            </a:r>
            <a:r>
              <a:rPr lang="en-GB" dirty="0" err="1"/>
              <a:t>eryhthmatosis</a:t>
            </a:r>
            <a:r>
              <a:rPr lang="en-GB" dirty="0"/>
              <a:t>, EBA, IGA disease, </a:t>
            </a:r>
            <a:r>
              <a:rPr lang="en-GB" dirty="0" err="1"/>
              <a:t>pseuso</a:t>
            </a:r>
            <a:r>
              <a:rPr lang="en-GB" dirty="0"/>
              <a:t> porphyria. </a:t>
            </a:r>
          </a:p>
        </p:txBody>
      </p:sp>
    </p:spTree>
    <p:extLst>
      <p:ext uri="{BB962C8B-B14F-4D97-AF65-F5344CB8AC3E}">
        <p14:creationId xmlns:p14="http://schemas.microsoft.com/office/powerpoint/2010/main" val="4126299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64BAA-4369-4BC0-8431-2794CD4BB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FF8FA-211F-4196-9B8F-0229728F5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Q3: How is drug induced SLE different from other types?</a:t>
            </a:r>
          </a:p>
          <a:p>
            <a:r>
              <a:rPr lang="en-GB" dirty="0"/>
              <a:t>Less common in black people •	</a:t>
            </a:r>
          </a:p>
          <a:p>
            <a:r>
              <a:rPr lang="en-GB" dirty="0"/>
              <a:t>Occurs in Older age •	</a:t>
            </a:r>
          </a:p>
          <a:p>
            <a:r>
              <a:rPr lang="en-GB" dirty="0"/>
              <a:t>Renal, CNS and other involvement less common•	</a:t>
            </a:r>
          </a:p>
          <a:p>
            <a:r>
              <a:rPr lang="en-GB" dirty="0"/>
              <a:t>Anti-histone antibody positive •	</a:t>
            </a:r>
          </a:p>
          <a:p>
            <a:r>
              <a:rPr lang="en-GB" dirty="0"/>
              <a:t>Anti-DSDNA antibodies negative •	</a:t>
            </a:r>
          </a:p>
          <a:p>
            <a:r>
              <a:rPr lang="en-GB" dirty="0"/>
              <a:t>Serum compliment normal </a:t>
            </a:r>
          </a:p>
        </p:txBody>
      </p:sp>
    </p:spTree>
    <p:extLst>
      <p:ext uri="{BB962C8B-B14F-4D97-AF65-F5344CB8AC3E}">
        <p14:creationId xmlns:p14="http://schemas.microsoft.com/office/powerpoint/2010/main" val="4280336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1427</Words>
  <Application>Microsoft Office PowerPoint</Application>
  <PresentationFormat>Widescreen</PresentationFormat>
  <Paragraphs>147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Arial</vt:lpstr>
      <vt:lpstr>Calibri</vt:lpstr>
      <vt:lpstr>Calibri Light</vt:lpstr>
      <vt:lpstr>Office Theme</vt:lpstr>
      <vt:lpstr>SLE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</dc:title>
  <dc:creator>HASSAN AFSAL</dc:creator>
  <cp:lastModifiedBy>HASSAN AFSAL</cp:lastModifiedBy>
  <cp:revision>1</cp:revision>
  <dcterms:created xsi:type="dcterms:W3CDTF">2021-09-16T17:38:48Z</dcterms:created>
  <dcterms:modified xsi:type="dcterms:W3CDTF">2021-09-16T18:00:38Z</dcterms:modified>
</cp:coreProperties>
</file>