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302" r:id="rId3"/>
    <p:sldId id="282" r:id="rId4"/>
    <p:sldId id="283" r:id="rId5"/>
    <p:sldId id="285" r:id="rId6"/>
    <p:sldId id="284" r:id="rId7"/>
    <p:sldId id="286" r:id="rId8"/>
    <p:sldId id="291" r:id="rId9"/>
    <p:sldId id="292" r:id="rId10"/>
    <p:sldId id="290" r:id="rId11"/>
    <p:sldId id="287" r:id="rId12"/>
    <p:sldId id="288" r:id="rId13"/>
    <p:sldId id="289" r:id="rId14"/>
    <p:sldId id="257" r:id="rId15"/>
    <p:sldId id="258" r:id="rId16"/>
    <p:sldId id="259" r:id="rId17"/>
    <p:sldId id="260" r:id="rId18"/>
    <p:sldId id="261" r:id="rId19"/>
    <p:sldId id="262" r:id="rId20"/>
    <p:sldId id="300" r:id="rId21"/>
    <p:sldId id="263" r:id="rId22"/>
    <p:sldId id="264" r:id="rId23"/>
    <p:sldId id="265" r:id="rId24"/>
    <p:sldId id="303" r:id="rId25"/>
    <p:sldId id="301"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93" r:id="rId39"/>
    <p:sldId id="294" r:id="rId40"/>
    <p:sldId id="295" r:id="rId41"/>
    <p:sldId id="296" r:id="rId42"/>
    <p:sldId id="297" r:id="rId43"/>
    <p:sldId id="298" r:id="rId44"/>
    <p:sldId id="278" r:id="rId45"/>
    <p:sldId id="279" r:id="rId46"/>
    <p:sldId id="280" r:id="rId47"/>
    <p:sldId id="281" r:id="rId48"/>
    <p:sldId id="299" r:id="rId49"/>
  </p:sldIdLst>
  <p:sldSz cx="12192000" cy="6858000"/>
  <p:notesSz cx="6858000" cy="9144000"/>
  <p:embeddedFontLst>
    <p:embeddedFont>
      <p:font typeface="Trebuchet MS" pitchFamily="34" charset="0"/>
      <p:regular r:id="rId50"/>
      <p:bold r:id="rId51"/>
      <p:italic r:id="rId52"/>
      <p:boldItalic r:id="rId53"/>
    </p:embeddedFont>
    <p:embeddedFont>
      <p:font typeface="Wingdings 3" pitchFamily="18" charset="2"/>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Purpura</a:t>
            </a:r>
            <a:r>
              <a:rPr lang="en-US" dirty="0" smtClean="0"/>
              <a:t> and Flushing</a:t>
            </a:r>
            <a:endParaRPr lang="en-US" dirty="0"/>
          </a:p>
        </p:txBody>
      </p:sp>
      <p:sp>
        <p:nvSpPr>
          <p:cNvPr id="3" name="Subtitle 2"/>
          <p:cNvSpPr>
            <a:spLocks noGrp="1"/>
          </p:cNvSpPr>
          <p:nvPr>
            <p:ph type="subTitle" idx="1"/>
          </p:nvPr>
        </p:nvSpPr>
        <p:spPr/>
        <p:txBody>
          <a:bodyPr/>
          <a:lstStyle/>
          <a:p>
            <a:r>
              <a:rPr lang="en-US" dirty="0" err="1" smtClean="0"/>
              <a:t>Maj:Sakina</a:t>
            </a:r>
            <a:r>
              <a:rPr lang="en-US" dirty="0" smtClean="0"/>
              <a:t> </a:t>
            </a:r>
            <a:r>
              <a:rPr lang="en-US" dirty="0" err="1" smtClean="0"/>
              <a:t>Sadiq</a:t>
            </a:r>
            <a:endParaRPr lang="en-US" dirty="0"/>
          </a:p>
        </p:txBody>
      </p:sp>
    </p:spTree>
    <p:extLst>
      <p:ext uri="{BB962C8B-B14F-4D97-AF65-F5344CB8AC3E}">
        <p14:creationId xmlns:p14="http://schemas.microsoft.com/office/powerpoint/2010/main" xmlns="" val="68739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0364" y="0"/>
            <a:ext cx="6258081" cy="6719455"/>
          </a:xfrm>
          <a:prstGeom prst="rect">
            <a:avLst/>
          </a:prstGeom>
        </p:spPr>
      </p:pic>
    </p:spTree>
    <p:extLst>
      <p:ext uri="{BB962C8B-B14F-4D97-AF65-F5344CB8AC3E}">
        <p14:creationId xmlns:p14="http://schemas.microsoft.com/office/powerpoint/2010/main" xmlns="" val="165025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Blushing</a:t>
            </a:r>
            <a:endParaRPr lang="en-US" dirty="0"/>
          </a:p>
        </p:txBody>
      </p:sp>
      <p:sp>
        <p:nvSpPr>
          <p:cNvPr id="3" name="Content Placeholder 2"/>
          <p:cNvSpPr>
            <a:spLocks noGrp="1"/>
          </p:cNvSpPr>
          <p:nvPr>
            <p:ph idx="1"/>
          </p:nvPr>
        </p:nvSpPr>
        <p:spPr/>
        <p:txBody>
          <a:bodyPr>
            <a:normAutofit/>
          </a:bodyPr>
          <a:lstStyle/>
          <a:p>
            <a:r>
              <a:rPr lang="en-US" dirty="0"/>
              <a:t>O</a:t>
            </a:r>
            <a:r>
              <a:rPr lang="en-US" dirty="0" smtClean="0"/>
              <a:t>ften </a:t>
            </a:r>
            <a:r>
              <a:rPr lang="en-US" dirty="0"/>
              <a:t>precipitated by anxiety, emotion or psychological upset.</a:t>
            </a:r>
          </a:p>
          <a:p>
            <a:r>
              <a:rPr lang="en-US" dirty="0"/>
              <a:t>S</a:t>
            </a:r>
            <a:r>
              <a:rPr lang="en-US" dirty="0" smtClean="0"/>
              <a:t>tarts </a:t>
            </a:r>
            <a:r>
              <a:rPr lang="en-US" dirty="0"/>
              <a:t>on the lateral cheeks and spreads </a:t>
            </a:r>
            <a:r>
              <a:rPr lang="en-US" dirty="0" smtClean="0"/>
              <a:t>rapidly to </a:t>
            </a:r>
            <a:r>
              <a:rPr lang="en-US" dirty="0"/>
              <a:t>involve the entire malar region. Frequently, ‘skip’ areas of </a:t>
            </a:r>
            <a:r>
              <a:rPr lang="en-US" dirty="0" smtClean="0"/>
              <a:t>pallor can </a:t>
            </a:r>
            <a:r>
              <a:rPr lang="en-US" dirty="0"/>
              <a:t>be observed within the erythematous blush, with </a:t>
            </a:r>
            <a:r>
              <a:rPr lang="en-US" dirty="0" smtClean="0"/>
              <a:t>sparing of </a:t>
            </a:r>
            <a:r>
              <a:rPr lang="en-US" dirty="0"/>
              <a:t>the area around the mouth giving the impression of ‘</a:t>
            </a:r>
            <a:r>
              <a:rPr lang="en-US" dirty="0" err="1" smtClean="0"/>
              <a:t>circumoral</a:t>
            </a:r>
            <a:r>
              <a:rPr lang="en-US" dirty="0" smtClean="0"/>
              <a:t> pallor</a:t>
            </a:r>
            <a:r>
              <a:rPr lang="en-US" dirty="0"/>
              <a:t>’. The blush may spread to the forehead and </a:t>
            </a:r>
            <a:r>
              <a:rPr lang="en-US" dirty="0" smtClean="0"/>
              <a:t>the sides </a:t>
            </a:r>
            <a:r>
              <a:rPr lang="en-US" dirty="0"/>
              <a:t>of the neck. The ears characteristically develop an </a:t>
            </a:r>
            <a:r>
              <a:rPr lang="en-US" dirty="0" smtClean="0"/>
              <a:t>intense erythema</a:t>
            </a:r>
            <a:r>
              <a:rPr lang="en-US" dirty="0"/>
              <a:t>, involving primarily the helix and antihelix</a:t>
            </a:r>
            <a:r>
              <a:rPr lang="en-US" dirty="0" smtClean="0"/>
              <a:t>.</a:t>
            </a:r>
          </a:p>
          <a:p>
            <a:r>
              <a:rPr lang="en-US" dirty="0" smtClean="0"/>
              <a:t>Blushing is </a:t>
            </a:r>
            <a:r>
              <a:rPr lang="en-US" dirty="0"/>
              <a:t>not usually associated with facial sweating, but there may </a:t>
            </a:r>
            <a:r>
              <a:rPr lang="en-US" dirty="0" smtClean="0"/>
              <a:t>be accompanying </a:t>
            </a:r>
            <a:r>
              <a:rPr lang="en-US" dirty="0"/>
              <a:t>palmar hyperhidrosis and tremor. Because of </a:t>
            </a:r>
            <a:r>
              <a:rPr lang="en-US" dirty="0" smtClean="0"/>
              <a:t>the tendency </a:t>
            </a:r>
            <a:r>
              <a:rPr lang="en-US" dirty="0"/>
              <a:t>to blush in certain social circumstances and their </a:t>
            </a:r>
            <a:r>
              <a:rPr lang="en-US" dirty="0" smtClean="0"/>
              <a:t>perception that </a:t>
            </a:r>
            <a:r>
              <a:rPr lang="en-US" dirty="0"/>
              <a:t>the blush is more marked than it is, individuals </a:t>
            </a:r>
            <a:r>
              <a:rPr lang="en-US" dirty="0" smtClean="0"/>
              <a:t>may develop </a:t>
            </a:r>
            <a:r>
              <a:rPr lang="en-US" dirty="0"/>
              <a:t>a degree of ‘anticipatory anxiety’ before they </a:t>
            </a:r>
            <a:r>
              <a:rPr lang="en-US" dirty="0" smtClean="0"/>
              <a:t>venture into </a:t>
            </a:r>
            <a:r>
              <a:rPr lang="en-US" dirty="0"/>
              <a:t>these situations</a:t>
            </a:r>
          </a:p>
        </p:txBody>
      </p:sp>
    </p:spTree>
    <p:extLst>
      <p:ext uri="{BB962C8B-B14F-4D97-AF65-F5344CB8AC3E}">
        <p14:creationId xmlns:p14="http://schemas.microsoft.com/office/powerpoint/2010/main" xmlns="" val="209147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Flushing</a:t>
            </a:r>
            <a:endParaRPr lang="en-US" dirty="0"/>
          </a:p>
        </p:txBody>
      </p:sp>
      <p:sp>
        <p:nvSpPr>
          <p:cNvPr id="3" name="Content Placeholder 2"/>
          <p:cNvSpPr>
            <a:spLocks noGrp="1"/>
          </p:cNvSpPr>
          <p:nvPr>
            <p:ph idx="1"/>
          </p:nvPr>
        </p:nvSpPr>
        <p:spPr/>
        <p:txBody>
          <a:bodyPr/>
          <a:lstStyle/>
          <a:p>
            <a:r>
              <a:rPr lang="en-US" dirty="0"/>
              <a:t>Patients with frequent </a:t>
            </a:r>
            <a:r>
              <a:rPr lang="en-US" dirty="0" smtClean="0"/>
              <a:t>flushing </a:t>
            </a:r>
            <a:r>
              <a:rPr lang="en-US" dirty="0"/>
              <a:t>complain of sudden intense </a:t>
            </a:r>
            <a:r>
              <a:rPr lang="en-US" dirty="0" smtClean="0"/>
              <a:t>reddening of </a:t>
            </a:r>
            <a:r>
              <a:rPr lang="en-US" dirty="0"/>
              <a:t>the face, neck and chest, representing an exaggeration </a:t>
            </a:r>
            <a:r>
              <a:rPr lang="en-US" dirty="0" smtClean="0"/>
              <a:t>of the </a:t>
            </a:r>
            <a:r>
              <a:rPr lang="en-US" dirty="0"/>
              <a:t>normal response to vigorous exercise or temperature change.</a:t>
            </a:r>
          </a:p>
          <a:p>
            <a:r>
              <a:rPr lang="en-US" dirty="0"/>
              <a:t>A </a:t>
            </a:r>
            <a:r>
              <a:rPr lang="en-US" dirty="0" smtClean="0"/>
              <a:t>flush </a:t>
            </a:r>
            <a:r>
              <a:rPr lang="en-US" dirty="0"/>
              <a:t>may evolve in a similar manner to a blush, but often </a:t>
            </a:r>
            <a:r>
              <a:rPr lang="en-US" dirty="0" smtClean="0"/>
              <a:t>has a </a:t>
            </a:r>
            <a:r>
              <a:rPr lang="en-US" dirty="0"/>
              <a:t>more widespread distribution extending to the anterior </a:t>
            </a:r>
            <a:r>
              <a:rPr lang="en-US" dirty="0" smtClean="0"/>
              <a:t>chest and </a:t>
            </a:r>
            <a:r>
              <a:rPr lang="en-US" dirty="0"/>
              <a:t>sometimes the abdomen, particularly the epigastric region.</a:t>
            </a:r>
          </a:p>
          <a:p>
            <a:r>
              <a:rPr lang="en-US" dirty="0"/>
              <a:t>Localized facial sweating may be a feature of </a:t>
            </a:r>
            <a:r>
              <a:rPr lang="en-US" dirty="0" smtClean="0"/>
              <a:t>flushing</a:t>
            </a:r>
            <a:r>
              <a:rPr lang="en-US" dirty="0"/>
              <a:t>. </a:t>
            </a:r>
            <a:r>
              <a:rPr lang="en-US" dirty="0" smtClean="0"/>
              <a:t>Menopausal women </a:t>
            </a:r>
            <a:r>
              <a:rPr lang="en-US" dirty="0"/>
              <a:t>sometimes refer to the sudden onset of </a:t>
            </a:r>
            <a:r>
              <a:rPr lang="en-US" dirty="0" smtClean="0"/>
              <a:t>flushing and sweating </a:t>
            </a:r>
            <a:r>
              <a:rPr lang="en-US" dirty="0"/>
              <a:t>that can occur as a ‘drenching </a:t>
            </a:r>
            <a:r>
              <a:rPr lang="en-US" dirty="0" smtClean="0"/>
              <a:t>flush</a:t>
            </a:r>
            <a:r>
              <a:rPr lang="en-US" dirty="0"/>
              <a:t>’. In a minority of</a:t>
            </a:r>
          </a:p>
        </p:txBody>
      </p:sp>
    </p:spTree>
    <p:extLst>
      <p:ext uri="{BB962C8B-B14F-4D97-AF65-F5344CB8AC3E}">
        <p14:creationId xmlns:p14="http://schemas.microsoft.com/office/powerpoint/2010/main" xmlns="" val="159735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Flushing</a:t>
            </a:r>
            <a:endParaRPr lang="en-US" dirty="0"/>
          </a:p>
        </p:txBody>
      </p:sp>
      <p:sp>
        <p:nvSpPr>
          <p:cNvPr id="3" name="Content Placeholder 2"/>
          <p:cNvSpPr>
            <a:spLocks noGrp="1"/>
          </p:cNvSpPr>
          <p:nvPr>
            <p:ph idx="1"/>
          </p:nvPr>
        </p:nvSpPr>
        <p:spPr/>
        <p:txBody>
          <a:bodyPr>
            <a:normAutofit/>
          </a:bodyPr>
          <a:lstStyle/>
          <a:p>
            <a:r>
              <a:rPr lang="en-US" dirty="0" smtClean="0"/>
              <a:t>Patients with </a:t>
            </a:r>
            <a:r>
              <a:rPr lang="en-US" dirty="0"/>
              <a:t>carcinoid syndrome can experience associated </a:t>
            </a:r>
            <a:r>
              <a:rPr lang="en-US" dirty="0" err="1"/>
              <a:t>diarrhoea</a:t>
            </a:r>
            <a:r>
              <a:rPr lang="en-US" dirty="0"/>
              <a:t> </a:t>
            </a:r>
            <a:r>
              <a:rPr lang="en-US" dirty="0" smtClean="0"/>
              <a:t>and wheezing</a:t>
            </a:r>
            <a:r>
              <a:rPr lang="en-US" dirty="0"/>
              <a:t>. </a:t>
            </a:r>
            <a:endParaRPr lang="en-US" dirty="0" smtClean="0"/>
          </a:p>
          <a:p>
            <a:r>
              <a:rPr lang="en-US" dirty="0" smtClean="0"/>
              <a:t>Flushing </a:t>
            </a:r>
            <a:r>
              <a:rPr lang="en-US" dirty="0"/>
              <a:t>associated with itch can be seen in </a:t>
            </a:r>
            <a:r>
              <a:rPr lang="en-US" dirty="0" smtClean="0"/>
              <a:t>patients with </a:t>
            </a:r>
            <a:r>
              <a:rPr lang="en-US" dirty="0" err="1"/>
              <a:t>mastocytosis</a:t>
            </a:r>
            <a:r>
              <a:rPr lang="en-US" dirty="0"/>
              <a:t>. </a:t>
            </a:r>
            <a:r>
              <a:rPr lang="en-US" dirty="0" err="1"/>
              <a:t>Exertional</a:t>
            </a:r>
            <a:r>
              <a:rPr lang="en-US"/>
              <a:t> </a:t>
            </a:r>
            <a:r>
              <a:rPr lang="en-US" smtClean="0"/>
              <a:t>flushing </a:t>
            </a:r>
            <a:r>
              <a:rPr lang="en-US" dirty="0"/>
              <a:t>can sometimes be seen </a:t>
            </a:r>
            <a:r>
              <a:rPr lang="en-US" dirty="0" smtClean="0"/>
              <a:t>in patients </a:t>
            </a:r>
            <a:r>
              <a:rPr lang="en-US" dirty="0"/>
              <a:t>with cholinergic </a:t>
            </a:r>
            <a:r>
              <a:rPr lang="en-US" dirty="0" err="1"/>
              <a:t>urticaria</a:t>
            </a:r>
            <a:r>
              <a:rPr lang="en-US" dirty="0"/>
              <a:t>. Flushing after a warm bath </a:t>
            </a:r>
            <a:r>
              <a:rPr lang="en-US" dirty="0" smtClean="0"/>
              <a:t>is occasionally </a:t>
            </a:r>
            <a:r>
              <a:rPr lang="en-US" dirty="0"/>
              <a:t>reported in patients with </a:t>
            </a:r>
            <a:r>
              <a:rPr lang="en-US" dirty="0" err="1"/>
              <a:t>polycythaemia</a:t>
            </a:r>
            <a:r>
              <a:rPr lang="en-US" dirty="0"/>
              <a:t>. </a:t>
            </a:r>
            <a:r>
              <a:rPr lang="en-US" dirty="0" smtClean="0"/>
              <a:t>Flushing localized </a:t>
            </a:r>
            <a:r>
              <a:rPr lang="en-US" dirty="0"/>
              <a:t>to the nose has been reported as a </a:t>
            </a:r>
            <a:r>
              <a:rPr lang="en-US" dirty="0" err="1"/>
              <a:t>prodrome</a:t>
            </a:r>
            <a:r>
              <a:rPr lang="en-US" dirty="0"/>
              <a:t> to </a:t>
            </a:r>
            <a:r>
              <a:rPr lang="en-US" dirty="0" smtClean="0"/>
              <a:t>migraine attacks</a:t>
            </a:r>
            <a:r>
              <a:rPr lang="en-US" dirty="0"/>
              <a:t>. Men following surgery for prostate cancer may </a:t>
            </a:r>
            <a:r>
              <a:rPr lang="en-US" dirty="0" smtClean="0"/>
              <a:t>experience postsurgical flushing</a:t>
            </a:r>
            <a:r>
              <a:rPr lang="en-US" dirty="0"/>
              <a:t>, particularly if they receive postsurgical </a:t>
            </a:r>
            <a:r>
              <a:rPr lang="en-US" dirty="0" err="1" smtClean="0"/>
              <a:t>oestrogen</a:t>
            </a:r>
            <a:r>
              <a:rPr lang="en-US" dirty="0" smtClean="0"/>
              <a:t> therapy</a:t>
            </a:r>
            <a:r>
              <a:rPr lang="en-US" dirty="0"/>
              <a:t>. </a:t>
            </a:r>
            <a:endParaRPr lang="en-US" dirty="0" smtClean="0"/>
          </a:p>
          <a:p>
            <a:r>
              <a:rPr lang="en-US" dirty="0" smtClean="0"/>
              <a:t>The </a:t>
            </a:r>
            <a:r>
              <a:rPr lang="en-US" dirty="0"/>
              <a:t>‘dumping syndrome </a:t>
            </a:r>
            <a:r>
              <a:rPr lang="en-US" dirty="0" smtClean="0"/>
              <a:t>flush</a:t>
            </a:r>
            <a:r>
              <a:rPr lang="en-US" dirty="0"/>
              <a:t>’ is a combination </a:t>
            </a:r>
            <a:r>
              <a:rPr lang="en-US" dirty="0" smtClean="0"/>
              <a:t>of flushing</a:t>
            </a:r>
            <a:r>
              <a:rPr lang="en-US" dirty="0"/>
              <a:t>, tachycardia and sweating experienced by some </a:t>
            </a:r>
            <a:r>
              <a:rPr lang="en-US" dirty="0" smtClean="0"/>
              <a:t>patients after </a:t>
            </a:r>
            <a:r>
              <a:rPr lang="en-US" dirty="0"/>
              <a:t>gastric surgery.</a:t>
            </a:r>
          </a:p>
        </p:txBody>
      </p:sp>
    </p:spTree>
    <p:extLst>
      <p:ext uri="{BB962C8B-B14F-4D97-AF65-F5344CB8AC3E}">
        <p14:creationId xmlns:p14="http://schemas.microsoft.com/office/powerpoint/2010/main" xmlns="" val="302242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Menopause </a:t>
            </a: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‘hot </a:t>
            </a:r>
            <a:r>
              <a:rPr lang="en-US" dirty="0" smtClean="0"/>
              <a:t>flush</a:t>
            </a:r>
            <a:r>
              <a:rPr lang="en-US" dirty="0"/>
              <a:t>’ -</a:t>
            </a:r>
            <a:r>
              <a:rPr lang="en-US" dirty="0" smtClean="0"/>
              <a:t> attributed to </a:t>
            </a:r>
            <a:r>
              <a:rPr lang="en-US" b="1" dirty="0">
                <a:solidFill>
                  <a:srgbClr val="FFC000"/>
                </a:solidFill>
              </a:rPr>
              <a:t>hypothalamic </a:t>
            </a:r>
            <a:r>
              <a:rPr lang="en-US" b="1" dirty="0" smtClean="0">
                <a:solidFill>
                  <a:srgbClr val="FFC000"/>
                </a:solidFill>
              </a:rPr>
              <a:t>thermoregulatory dysfunction </a:t>
            </a:r>
            <a:r>
              <a:rPr lang="en-US" b="1" dirty="0">
                <a:solidFill>
                  <a:srgbClr val="FFC000"/>
                </a:solidFill>
              </a:rPr>
              <a:t>associated with </a:t>
            </a:r>
            <a:r>
              <a:rPr lang="en-US" b="1" dirty="0" smtClean="0">
                <a:solidFill>
                  <a:srgbClr val="FFC000"/>
                </a:solidFill>
              </a:rPr>
              <a:t>fluctuations in estrogen </a:t>
            </a:r>
            <a:r>
              <a:rPr lang="en-US" b="1" dirty="0">
                <a:solidFill>
                  <a:srgbClr val="FFC000"/>
                </a:solidFill>
              </a:rPr>
              <a:t>levels</a:t>
            </a:r>
            <a:r>
              <a:rPr lang="en-US" dirty="0"/>
              <a:t>. </a:t>
            </a:r>
            <a:r>
              <a:rPr lang="en-US" dirty="0" smtClean="0"/>
              <a:t>Rising </a:t>
            </a:r>
            <a:r>
              <a:rPr lang="en-US" dirty="0"/>
              <a:t>feeling of </a:t>
            </a:r>
            <a:r>
              <a:rPr lang="en-US" dirty="0" smtClean="0"/>
              <a:t>intense heat</a:t>
            </a:r>
            <a:r>
              <a:rPr lang="en-US" dirty="0"/>
              <a:t>, profuse </a:t>
            </a:r>
            <a:r>
              <a:rPr lang="en-US" dirty="0" smtClean="0"/>
              <a:t>sweating and </a:t>
            </a:r>
            <a:r>
              <a:rPr lang="en-US" dirty="0"/>
              <a:t>diffuse facial </a:t>
            </a:r>
            <a:r>
              <a:rPr lang="en-US" dirty="0" smtClean="0"/>
              <a:t>flushing; this </a:t>
            </a:r>
            <a:r>
              <a:rPr lang="en-US" dirty="0"/>
              <a:t>may be followed </a:t>
            </a:r>
            <a:r>
              <a:rPr lang="en-US" dirty="0" smtClean="0"/>
              <a:t>by shivering</a:t>
            </a:r>
            <a:r>
              <a:rPr lang="en-US" dirty="0"/>
              <a:t>; typical </a:t>
            </a:r>
            <a:r>
              <a:rPr lang="en-US" dirty="0" smtClean="0"/>
              <a:t>episodes last </a:t>
            </a:r>
            <a:r>
              <a:rPr lang="en-US" dirty="0"/>
              <a:t>from 3 to 5 min </a:t>
            </a:r>
            <a:r>
              <a:rPr lang="en-US" dirty="0" smtClean="0"/>
              <a:t>and may </a:t>
            </a:r>
            <a:r>
              <a:rPr lang="en-US" dirty="0"/>
              <a:t>occur up to 20 </a:t>
            </a:r>
            <a:r>
              <a:rPr lang="en-US" dirty="0" smtClean="0"/>
              <a:t>times/ day</a:t>
            </a:r>
            <a:endParaRPr lang="en-US" dirty="0"/>
          </a:p>
          <a:p>
            <a:r>
              <a:rPr lang="en-US" dirty="0" smtClean="0"/>
              <a:t>In the </a:t>
            </a:r>
            <a:r>
              <a:rPr lang="en-US" dirty="0"/>
              <a:t>late </a:t>
            </a:r>
            <a:r>
              <a:rPr lang="en-US" dirty="0" smtClean="0"/>
              <a:t>menopausal transition period, at </a:t>
            </a:r>
            <a:r>
              <a:rPr lang="en-US" dirty="0"/>
              <a:t>which stage </a:t>
            </a:r>
            <a:r>
              <a:rPr lang="en-US" dirty="0" smtClean="0"/>
              <a:t>an interval </a:t>
            </a:r>
            <a:r>
              <a:rPr lang="en-US" dirty="0"/>
              <a:t>of ≥60 </a:t>
            </a:r>
            <a:r>
              <a:rPr lang="en-US" dirty="0" smtClean="0"/>
              <a:t>days of amenorrhoeais </a:t>
            </a:r>
            <a:r>
              <a:rPr lang="en-US" dirty="0"/>
              <a:t>likely to </a:t>
            </a:r>
            <a:r>
              <a:rPr lang="en-US" dirty="0" smtClean="0"/>
              <a:t>have occurred</a:t>
            </a:r>
            <a:endParaRPr lang="en-US" dirty="0"/>
          </a:p>
          <a:p>
            <a:r>
              <a:rPr lang="en-US" dirty="0" smtClean="0"/>
              <a:t>FSH ,AMH, </a:t>
            </a:r>
            <a:r>
              <a:rPr lang="en-US" dirty="0" err="1" smtClean="0"/>
              <a:t>Inhibin</a:t>
            </a:r>
            <a:r>
              <a:rPr lang="en-US" dirty="0" smtClean="0"/>
              <a:t> </a:t>
            </a:r>
            <a:r>
              <a:rPr lang="en-US" dirty="0"/>
              <a:t>B</a:t>
            </a:r>
          </a:p>
          <a:p>
            <a:r>
              <a:rPr lang="en-US" dirty="0"/>
              <a:t>For postmenopausal </a:t>
            </a:r>
            <a:r>
              <a:rPr lang="en-US" dirty="0" smtClean="0"/>
              <a:t>women with moderate‐to‐severe vasomotor </a:t>
            </a:r>
            <a:r>
              <a:rPr lang="en-US" dirty="0"/>
              <a:t>symptoms (</a:t>
            </a:r>
            <a:r>
              <a:rPr lang="en-US" dirty="0" smtClean="0"/>
              <a:t>and)no </a:t>
            </a:r>
            <a:r>
              <a:rPr lang="en-US" dirty="0"/>
              <a:t>history of breast </a:t>
            </a:r>
            <a:r>
              <a:rPr lang="en-US" dirty="0" smtClean="0"/>
              <a:t>cancer or </a:t>
            </a:r>
            <a:r>
              <a:rPr lang="en-US" dirty="0"/>
              <a:t>cardiovascular disease</a:t>
            </a:r>
            <a:r>
              <a:rPr lang="en-US" dirty="0" smtClean="0"/>
              <a:t>),short‐term </a:t>
            </a:r>
            <a:r>
              <a:rPr lang="en-US" dirty="0"/>
              <a:t>(2–3 </a:t>
            </a:r>
            <a:r>
              <a:rPr lang="en-US" dirty="0" smtClean="0"/>
              <a:t>years) </a:t>
            </a:r>
            <a:r>
              <a:rPr lang="en-US" dirty="0" err="1" smtClean="0"/>
              <a:t>oestrogen</a:t>
            </a:r>
            <a:r>
              <a:rPr lang="en-US" dirty="0" smtClean="0"/>
              <a:t> </a:t>
            </a:r>
            <a:r>
              <a:rPr lang="en-US" dirty="0"/>
              <a:t>therapy is </a:t>
            </a:r>
            <a:r>
              <a:rPr lang="en-US" dirty="0" smtClean="0"/>
              <a:t>the treatment </a:t>
            </a:r>
            <a:r>
              <a:rPr lang="en-US" dirty="0"/>
              <a:t>of choice</a:t>
            </a:r>
          </a:p>
          <a:p>
            <a:r>
              <a:rPr lang="en-US" dirty="0"/>
              <a:t>For women with </a:t>
            </a:r>
            <a:r>
              <a:rPr lang="en-US" dirty="0" err="1" smtClean="0"/>
              <a:t>moderateto</a:t>
            </a:r>
            <a:r>
              <a:rPr lang="en-US" dirty="0" smtClean="0"/>
              <a:t>‐ severe </a:t>
            </a:r>
            <a:r>
              <a:rPr lang="en-US" dirty="0"/>
              <a:t>hot </a:t>
            </a:r>
            <a:r>
              <a:rPr lang="en-US" dirty="0" err="1"/>
              <a:t>fl</a:t>
            </a:r>
            <a:r>
              <a:rPr lang="en-US" dirty="0"/>
              <a:t> </a:t>
            </a:r>
            <a:r>
              <a:rPr lang="en-US" dirty="0" err="1" smtClean="0"/>
              <a:t>ushes</a:t>
            </a:r>
            <a:r>
              <a:rPr lang="en-US" dirty="0" smtClean="0"/>
              <a:t> in </a:t>
            </a:r>
            <a:r>
              <a:rPr lang="en-US" dirty="0"/>
              <a:t>whom </a:t>
            </a:r>
            <a:r>
              <a:rPr lang="en-US" dirty="0" err="1" smtClean="0"/>
              <a:t>oestrogen</a:t>
            </a:r>
            <a:r>
              <a:rPr lang="en-US" dirty="0" smtClean="0"/>
              <a:t> is </a:t>
            </a:r>
            <a:r>
              <a:rPr lang="en-US" dirty="0"/>
              <a:t>contraindicated </a:t>
            </a:r>
            <a:r>
              <a:rPr lang="en-US" dirty="0" smtClean="0"/>
              <a:t>or not </a:t>
            </a:r>
            <a:r>
              <a:rPr lang="en-US" dirty="0"/>
              <a:t>well tolerated, </a:t>
            </a:r>
            <a:r>
              <a:rPr lang="en-US" dirty="0" smtClean="0"/>
              <a:t>or for </a:t>
            </a:r>
            <a:r>
              <a:rPr lang="en-US" dirty="0"/>
              <a:t>women who </a:t>
            </a:r>
            <a:r>
              <a:rPr lang="en-US" dirty="0" smtClean="0"/>
              <a:t>have stopped </a:t>
            </a:r>
            <a:r>
              <a:rPr lang="en-US" dirty="0" err="1"/>
              <a:t>oestrogen</a:t>
            </a:r>
            <a:r>
              <a:rPr lang="en-US" dirty="0"/>
              <a:t> </a:t>
            </a:r>
            <a:r>
              <a:rPr lang="en-US" dirty="0" smtClean="0"/>
              <a:t>and are </a:t>
            </a:r>
            <a:r>
              <a:rPr lang="en-US" dirty="0"/>
              <a:t>experiencing </a:t>
            </a:r>
            <a:r>
              <a:rPr lang="en-US" dirty="0" smtClean="0"/>
              <a:t>recurrent symptoms </a:t>
            </a:r>
            <a:r>
              <a:rPr lang="en-US" dirty="0"/>
              <a:t>but wish </a:t>
            </a:r>
            <a:r>
              <a:rPr lang="en-US" dirty="0" smtClean="0"/>
              <a:t>to avoid </a:t>
            </a:r>
            <a:r>
              <a:rPr lang="en-US" dirty="0"/>
              <a:t>resuming </a:t>
            </a:r>
            <a:r>
              <a:rPr lang="en-US" dirty="0" err="1" smtClean="0"/>
              <a:t>oestrogen</a:t>
            </a:r>
            <a:r>
              <a:rPr lang="en-US" dirty="0" smtClean="0"/>
              <a:t>, therapy </a:t>
            </a:r>
            <a:r>
              <a:rPr lang="en-US" dirty="0"/>
              <a:t>with </a:t>
            </a:r>
            <a:r>
              <a:rPr lang="en-US" dirty="0" smtClean="0"/>
              <a:t>gabapentin, SNRI </a:t>
            </a:r>
            <a:r>
              <a:rPr lang="en-US" dirty="0"/>
              <a:t>or SSRI may </a:t>
            </a:r>
            <a:r>
              <a:rPr lang="en-US" dirty="0" smtClean="0"/>
              <a:t>be considered</a:t>
            </a:r>
            <a:endParaRPr lang="en-US" dirty="0"/>
          </a:p>
        </p:txBody>
      </p:sp>
    </p:spTree>
    <p:extLst>
      <p:ext uri="{BB962C8B-B14F-4D97-AF65-F5344CB8AC3E}">
        <p14:creationId xmlns:p14="http://schemas.microsoft.com/office/powerpoint/2010/main" xmlns="" val="39451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Rosacea</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Neuroinflammatory</a:t>
            </a:r>
            <a:r>
              <a:rPr lang="en-US" dirty="0" smtClean="0"/>
              <a:t> </a:t>
            </a:r>
            <a:r>
              <a:rPr lang="en-US" dirty="0"/>
              <a:t>mediators -</a:t>
            </a:r>
            <a:r>
              <a:rPr lang="en-US" dirty="0" smtClean="0"/>
              <a:t> </a:t>
            </a:r>
            <a:r>
              <a:rPr lang="en-US" dirty="0"/>
              <a:t>play a role </a:t>
            </a:r>
          </a:p>
          <a:p>
            <a:r>
              <a:rPr lang="en-US" dirty="0"/>
              <a:t>Genes </a:t>
            </a:r>
            <a:r>
              <a:rPr lang="en-US" dirty="0" smtClean="0"/>
              <a:t>of </a:t>
            </a:r>
            <a:r>
              <a:rPr lang="en-US" dirty="0" err="1" smtClean="0"/>
              <a:t>vasoregulation</a:t>
            </a:r>
            <a:r>
              <a:rPr lang="en-US" dirty="0" smtClean="0"/>
              <a:t> and </a:t>
            </a:r>
            <a:r>
              <a:rPr lang="en-US" dirty="0"/>
              <a:t>neurogenic </a:t>
            </a:r>
            <a:r>
              <a:rPr lang="en-US" dirty="0" smtClean="0"/>
              <a:t>inflammation are up regulated .</a:t>
            </a:r>
            <a:endParaRPr lang="en-US" dirty="0"/>
          </a:p>
          <a:p>
            <a:r>
              <a:rPr lang="en-US" dirty="0"/>
              <a:t>A</a:t>
            </a:r>
            <a:r>
              <a:rPr lang="en-US" dirty="0" smtClean="0"/>
              <a:t>ctivation </a:t>
            </a:r>
            <a:r>
              <a:rPr lang="en-US" dirty="0"/>
              <a:t>of nociceptive nerve </a:t>
            </a:r>
            <a:r>
              <a:rPr lang="en-US" dirty="0" err="1" smtClean="0"/>
              <a:t>fibres</a:t>
            </a:r>
            <a:r>
              <a:rPr lang="en-US" dirty="0" smtClean="0"/>
              <a:t> contributes </a:t>
            </a:r>
            <a:r>
              <a:rPr lang="en-US" dirty="0"/>
              <a:t>to skin sensitivity in </a:t>
            </a:r>
            <a:r>
              <a:rPr lang="en-US" dirty="0" smtClean="0"/>
              <a:t>these patients</a:t>
            </a:r>
            <a:r>
              <a:rPr lang="en-US" dirty="0"/>
              <a:t>, and that axon </a:t>
            </a:r>
            <a:r>
              <a:rPr lang="en-US" dirty="0" smtClean="0"/>
              <a:t>reflexes augment flushing in </a:t>
            </a:r>
            <a:r>
              <a:rPr lang="en-US" dirty="0"/>
              <a:t>most </a:t>
            </a:r>
            <a:r>
              <a:rPr lang="en-US" dirty="0" smtClean="0"/>
              <a:t>severe symptoms </a:t>
            </a:r>
          </a:p>
          <a:p>
            <a:r>
              <a:rPr lang="en-US" dirty="0"/>
              <a:t>Subgroup – </a:t>
            </a:r>
            <a:r>
              <a:rPr lang="en-US" dirty="0" smtClean="0"/>
              <a:t>longstanding predisposition </a:t>
            </a:r>
            <a:r>
              <a:rPr lang="en-US" dirty="0"/>
              <a:t>to </a:t>
            </a:r>
            <a:r>
              <a:rPr lang="en-US" dirty="0" smtClean="0"/>
              <a:t>frequent flushing </a:t>
            </a:r>
            <a:r>
              <a:rPr lang="en-US" dirty="0"/>
              <a:t>with </a:t>
            </a:r>
            <a:r>
              <a:rPr lang="en-US" dirty="0" smtClean="0"/>
              <a:t>specific triggers </a:t>
            </a:r>
            <a:r>
              <a:rPr lang="en-US" dirty="0"/>
              <a:t>such as </a:t>
            </a:r>
            <a:r>
              <a:rPr lang="en-US" dirty="0" smtClean="0"/>
              <a:t>spicy food</a:t>
            </a:r>
            <a:r>
              <a:rPr lang="en-US" dirty="0"/>
              <a:t>, moving </a:t>
            </a:r>
            <a:r>
              <a:rPr lang="en-US" dirty="0" smtClean="0"/>
              <a:t>to </a:t>
            </a:r>
            <a:r>
              <a:rPr lang="en-US" dirty="0"/>
              <a:t>warm </a:t>
            </a:r>
            <a:r>
              <a:rPr lang="en-US" dirty="0" smtClean="0"/>
              <a:t>environment, etc</a:t>
            </a:r>
            <a:r>
              <a:rPr lang="en-US" dirty="0"/>
              <a:t>. </a:t>
            </a:r>
            <a:endParaRPr lang="en-US" dirty="0" smtClean="0"/>
          </a:p>
          <a:p>
            <a:r>
              <a:rPr lang="en-US" b="1" dirty="0" smtClean="0">
                <a:solidFill>
                  <a:srgbClr val="FFC000"/>
                </a:solidFill>
              </a:rPr>
              <a:t>Not </a:t>
            </a:r>
            <a:r>
              <a:rPr lang="en-US" b="1" dirty="0">
                <a:solidFill>
                  <a:srgbClr val="FFC000"/>
                </a:solidFill>
              </a:rPr>
              <a:t>all patients </a:t>
            </a:r>
            <a:r>
              <a:rPr lang="en-US" b="1" dirty="0" smtClean="0">
                <a:solidFill>
                  <a:srgbClr val="FFC000"/>
                </a:solidFill>
              </a:rPr>
              <a:t>with rosacea flush</a:t>
            </a:r>
          </a:p>
          <a:p>
            <a:r>
              <a:rPr lang="en-US" b="1" dirty="0">
                <a:solidFill>
                  <a:srgbClr val="FFC000"/>
                </a:solidFill>
              </a:rPr>
              <a:t>T</a:t>
            </a:r>
            <a:r>
              <a:rPr lang="en-US" b="1" dirty="0" smtClean="0">
                <a:solidFill>
                  <a:srgbClr val="FFC000"/>
                </a:solidFill>
              </a:rPr>
              <a:t>elangiectasia</a:t>
            </a:r>
            <a:r>
              <a:rPr lang="en-US" b="1" dirty="0">
                <a:solidFill>
                  <a:srgbClr val="FFC000"/>
                </a:solidFill>
              </a:rPr>
              <a:t>, </a:t>
            </a:r>
            <a:r>
              <a:rPr lang="en-US" b="1" dirty="0" smtClean="0">
                <a:solidFill>
                  <a:srgbClr val="FFC000"/>
                </a:solidFill>
              </a:rPr>
              <a:t>fixed facial erythema, papules </a:t>
            </a:r>
            <a:r>
              <a:rPr lang="en-US" b="1" dirty="0">
                <a:solidFill>
                  <a:srgbClr val="FFC000"/>
                </a:solidFill>
              </a:rPr>
              <a:t>and </a:t>
            </a:r>
            <a:r>
              <a:rPr lang="en-US" b="1" dirty="0" smtClean="0">
                <a:solidFill>
                  <a:srgbClr val="FFC000"/>
                </a:solidFill>
              </a:rPr>
              <a:t>pustules , </a:t>
            </a:r>
            <a:r>
              <a:rPr lang="en-US" b="1" dirty="0" err="1" smtClean="0">
                <a:solidFill>
                  <a:srgbClr val="FFC000"/>
                </a:solidFill>
              </a:rPr>
              <a:t>phymatous</a:t>
            </a:r>
            <a:r>
              <a:rPr lang="en-US" b="1" dirty="0" smtClean="0">
                <a:solidFill>
                  <a:srgbClr val="FFC000"/>
                </a:solidFill>
              </a:rPr>
              <a:t> and ocular </a:t>
            </a:r>
            <a:r>
              <a:rPr lang="en-US" b="1" dirty="0">
                <a:solidFill>
                  <a:srgbClr val="FFC000"/>
                </a:solidFill>
              </a:rPr>
              <a:t>rosacea, </a:t>
            </a:r>
            <a:r>
              <a:rPr lang="en-US" b="1" dirty="0" smtClean="0">
                <a:solidFill>
                  <a:srgbClr val="FFC000"/>
                </a:solidFill>
              </a:rPr>
              <a:t>signs of photo-damage</a:t>
            </a:r>
            <a:r>
              <a:rPr lang="en-US" b="1" dirty="0">
                <a:solidFill>
                  <a:srgbClr val="FFC000"/>
                </a:solidFill>
              </a:rPr>
              <a:t>, </a:t>
            </a:r>
            <a:r>
              <a:rPr lang="en-US" b="1" dirty="0" smtClean="0">
                <a:solidFill>
                  <a:srgbClr val="FFC000"/>
                </a:solidFill>
              </a:rPr>
              <a:t>and increased skin sensitivity</a:t>
            </a:r>
          </a:p>
          <a:p>
            <a:r>
              <a:rPr lang="en-US" b="1" dirty="0" smtClean="0">
                <a:solidFill>
                  <a:srgbClr val="FFC000"/>
                </a:solidFill>
              </a:rPr>
              <a:t>Skin biopsy </a:t>
            </a:r>
            <a:r>
              <a:rPr lang="en-US" b="1" dirty="0">
                <a:solidFill>
                  <a:srgbClr val="FFC000"/>
                </a:solidFill>
              </a:rPr>
              <a:t>may </a:t>
            </a:r>
            <a:r>
              <a:rPr lang="en-US" b="1" dirty="0" smtClean="0">
                <a:solidFill>
                  <a:srgbClr val="FFC000"/>
                </a:solidFill>
              </a:rPr>
              <a:t>be required </a:t>
            </a:r>
            <a:r>
              <a:rPr lang="en-US" b="1" dirty="0">
                <a:solidFill>
                  <a:srgbClr val="FFC000"/>
                </a:solidFill>
              </a:rPr>
              <a:t>to rule </a:t>
            </a:r>
            <a:r>
              <a:rPr lang="en-US" b="1" dirty="0" smtClean="0">
                <a:solidFill>
                  <a:srgbClr val="FFC000"/>
                </a:solidFill>
              </a:rPr>
              <a:t>out other </a:t>
            </a:r>
            <a:r>
              <a:rPr lang="en-US" b="1" dirty="0">
                <a:solidFill>
                  <a:srgbClr val="FFC000"/>
                </a:solidFill>
              </a:rPr>
              <a:t>causes of </a:t>
            </a:r>
            <a:r>
              <a:rPr lang="en-US" b="1" dirty="0" smtClean="0">
                <a:solidFill>
                  <a:srgbClr val="FFC000"/>
                </a:solidFill>
              </a:rPr>
              <a:t>facial erythema</a:t>
            </a:r>
            <a:endParaRPr lang="en-US" b="1" dirty="0">
              <a:solidFill>
                <a:srgbClr val="FFC000"/>
              </a:solidFill>
            </a:endParaRPr>
          </a:p>
          <a:p>
            <a:r>
              <a:rPr lang="en-US" b="1" dirty="0">
                <a:solidFill>
                  <a:srgbClr val="FFC000"/>
                </a:solidFill>
              </a:rPr>
              <a:t>Avoidance of </a:t>
            </a:r>
            <a:r>
              <a:rPr lang="en-US" b="1" dirty="0" err="1" smtClean="0">
                <a:solidFill>
                  <a:srgbClr val="FFC000"/>
                </a:solidFill>
              </a:rPr>
              <a:t>exacerbants</a:t>
            </a:r>
            <a:r>
              <a:rPr lang="en-US" b="1" dirty="0" smtClean="0">
                <a:solidFill>
                  <a:srgbClr val="FFC000"/>
                </a:solidFill>
              </a:rPr>
              <a:t>, Skin </a:t>
            </a:r>
            <a:r>
              <a:rPr lang="en-US" b="1" dirty="0">
                <a:solidFill>
                  <a:srgbClr val="FFC000"/>
                </a:solidFill>
              </a:rPr>
              <a:t>care </a:t>
            </a:r>
            <a:r>
              <a:rPr lang="en-US" b="1" dirty="0" err="1" smtClean="0">
                <a:solidFill>
                  <a:srgbClr val="FFC000"/>
                </a:solidFill>
              </a:rPr>
              <a:t>regime,Daily</a:t>
            </a:r>
            <a:r>
              <a:rPr lang="en-US" b="1" dirty="0" smtClean="0">
                <a:solidFill>
                  <a:srgbClr val="FFC000"/>
                </a:solidFill>
              </a:rPr>
              <a:t> </a:t>
            </a:r>
            <a:r>
              <a:rPr lang="en-US" b="1" dirty="0">
                <a:solidFill>
                  <a:srgbClr val="FFC000"/>
                </a:solidFill>
              </a:rPr>
              <a:t>application of sunblock</a:t>
            </a:r>
          </a:p>
          <a:p>
            <a:r>
              <a:rPr lang="en-US" b="1" dirty="0">
                <a:solidFill>
                  <a:srgbClr val="FFC000"/>
                </a:solidFill>
              </a:rPr>
              <a:t>Topical </a:t>
            </a:r>
            <a:r>
              <a:rPr lang="en-US" b="1" dirty="0" err="1">
                <a:solidFill>
                  <a:srgbClr val="FFC000"/>
                </a:solidFill>
              </a:rPr>
              <a:t>brimonidine</a:t>
            </a:r>
            <a:endParaRPr lang="en-US" b="1" dirty="0">
              <a:solidFill>
                <a:srgbClr val="FFC000"/>
              </a:solidFill>
            </a:endParaRPr>
          </a:p>
        </p:txBody>
      </p:sp>
      <p:pic>
        <p:nvPicPr>
          <p:cNvPr id="4" name="Picture 3"/>
          <p:cNvPicPr>
            <a:picLocks noChangeAspect="1"/>
          </p:cNvPicPr>
          <p:nvPr/>
        </p:nvPicPr>
        <p:blipFill>
          <a:blip r:embed="rId2"/>
          <a:stretch>
            <a:fillRect/>
          </a:stretch>
        </p:blipFill>
        <p:spPr>
          <a:xfrm>
            <a:off x="9274002" y="3519134"/>
            <a:ext cx="2460978" cy="2619375"/>
          </a:xfrm>
          <a:prstGeom prst="rect">
            <a:avLst/>
          </a:prstGeom>
        </p:spPr>
      </p:pic>
    </p:spTree>
    <p:extLst>
      <p:ext uri="{BB962C8B-B14F-4D97-AF65-F5344CB8AC3E}">
        <p14:creationId xmlns:p14="http://schemas.microsoft.com/office/powerpoint/2010/main" xmlns="" val="87474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Carcinoid syndrome</a:t>
            </a:r>
            <a:endParaRPr lang="en-US" dirty="0"/>
          </a:p>
        </p:txBody>
      </p:sp>
      <p:sp>
        <p:nvSpPr>
          <p:cNvPr id="3" name="Content Placeholder 2"/>
          <p:cNvSpPr>
            <a:spLocks noGrp="1"/>
          </p:cNvSpPr>
          <p:nvPr>
            <p:ph idx="1"/>
          </p:nvPr>
        </p:nvSpPr>
        <p:spPr/>
        <p:txBody>
          <a:bodyPr>
            <a:normAutofit/>
          </a:bodyPr>
          <a:lstStyle/>
          <a:p>
            <a:r>
              <a:rPr lang="en-US" dirty="0"/>
              <a:t>Carcinoid </a:t>
            </a:r>
            <a:r>
              <a:rPr lang="en-US" dirty="0" err="1"/>
              <a:t>tumours</a:t>
            </a:r>
            <a:r>
              <a:rPr lang="en-US" dirty="0"/>
              <a:t> arise </a:t>
            </a:r>
            <a:r>
              <a:rPr lang="en-US" dirty="0" smtClean="0"/>
              <a:t>from </a:t>
            </a:r>
            <a:r>
              <a:rPr lang="en-US" dirty="0" err="1" smtClean="0"/>
              <a:t>enterochromaffi</a:t>
            </a:r>
            <a:r>
              <a:rPr lang="en-US" dirty="0" smtClean="0"/>
              <a:t> </a:t>
            </a:r>
            <a:r>
              <a:rPr lang="en-US" dirty="0"/>
              <a:t>n cells; they </a:t>
            </a:r>
            <a:r>
              <a:rPr lang="en-US" dirty="0" smtClean="0"/>
              <a:t>can release </a:t>
            </a:r>
            <a:r>
              <a:rPr lang="en-US" dirty="0"/>
              <a:t>many different </a:t>
            </a:r>
            <a:r>
              <a:rPr lang="en-US" dirty="0" smtClean="0"/>
              <a:t>polypeptides (e.g</a:t>
            </a:r>
            <a:r>
              <a:rPr lang="en-US" dirty="0"/>
              <a:t>. </a:t>
            </a:r>
            <a:r>
              <a:rPr lang="en-US" dirty="0" err="1"/>
              <a:t>kallikrein</a:t>
            </a:r>
            <a:r>
              <a:rPr lang="en-US" dirty="0"/>
              <a:t>, </a:t>
            </a:r>
            <a:r>
              <a:rPr lang="en-US" dirty="0" err="1"/>
              <a:t>bradykinin</a:t>
            </a:r>
            <a:r>
              <a:rPr lang="en-US" dirty="0"/>
              <a:t>), </a:t>
            </a:r>
            <a:r>
              <a:rPr lang="en-US" dirty="0" smtClean="0"/>
              <a:t>biogenic amines </a:t>
            </a:r>
            <a:r>
              <a:rPr lang="en-US" dirty="0"/>
              <a:t>(e.g. serotonin, histamine) </a:t>
            </a:r>
            <a:r>
              <a:rPr lang="en-US" dirty="0" smtClean="0"/>
              <a:t>and prostaglandins</a:t>
            </a:r>
            <a:endParaRPr lang="en-US" dirty="0"/>
          </a:p>
          <a:p>
            <a:r>
              <a:rPr lang="en-US" dirty="0"/>
              <a:t>CS is typically caused by </a:t>
            </a:r>
            <a:r>
              <a:rPr lang="en-US" dirty="0" smtClean="0"/>
              <a:t>metastatic </a:t>
            </a:r>
            <a:r>
              <a:rPr lang="en-US" dirty="0" err="1" smtClean="0"/>
              <a:t>tumours</a:t>
            </a:r>
            <a:r>
              <a:rPr lang="en-US" dirty="0" smtClean="0"/>
              <a:t> </a:t>
            </a:r>
            <a:r>
              <a:rPr lang="en-US" dirty="0"/>
              <a:t>of the </a:t>
            </a:r>
            <a:r>
              <a:rPr lang="en-US" dirty="0" err="1"/>
              <a:t>midgut</a:t>
            </a:r>
            <a:r>
              <a:rPr lang="en-US" dirty="0"/>
              <a:t> (jejunum, </a:t>
            </a:r>
            <a:r>
              <a:rPr lang="en-US" dirty="0" err="1" smtClean="0"/>
              <a:t>ileum,appendix</a:t>
            </a:r>
            <a:r>
              <a:rPr lang="en-US" dirty="0"/>
              <a:t>, ascending colon). </a:t>
            </a:r>
            <a:r>
              <a:rPr lang="en-US" dirty="0" smtClean="0"/>
              <a:t>Hepatic metastases </a:t>
            </a:r>
            <a:r>
              <a:rPr lang="en-US" dirty="0"/>
              <a:t>result in downstream </a:t>
            </a:r>
            <a:r>
              <a:rPr lang="en-US" dirty="0" smtClean="0"/>
              <a:t>release of </a:t>
            </a:r>
            <a:r>
              <a:rPr lang="en-US" dirty="0" err="1"/>
              <a:t>tumour</a:t>
            </a:r>
            <a:r>
              <a:rPr lang="en-US" dirty="0"/>
              <a:t> products, thereby </a:t>
            </a:r>
            <a:r>
              <a:rPr lang="en-US" dirty="0" smtClean="0"/>
              <a:t>bypassing the </a:t>
            </a:r>
            <a:r>
              <a:rPr lang="en-US" dirty="0"/>
              <a:t>portal circulation and </a:t>
            </a:r>
            <a:r>
              <a:rPr lang="en-US" dirty="0" smtClean="0"/>
              <a:t>avoiding hepatic </a:t>
            </a:r>
            <a:r>
              <a:rPr lang="en-US" dirty="0"/>
              <a:t>metabolism. CS due to </a:t>
            </a:r>
            <a:r>
              <a:rPr lang="en-US" dirty="0" smtClean="0"/>
              <a:t>foregut </a:t>
            </a:r>
            <a:r>
              <a:rPr lang="en-US" dirty="0" err="1" smtClean="0"/>
              <a:t>tumours</a:t>
            </a:r>
            <a:r>
              <a:rPr lang="en-US" dirty="0" smtClean="0"/>
              <a:t> </a:t>
            </a:r>
            <a:r>
              <a:rPr lang="en-US" dirty="0"/>
              <a:t>(bronchial, gastric, </a:t>
            </a:r>
            <a:r>
              <a:rPr lang="en-US" dirty="0" smtClean="0"/>
              <a:t>duodenum, thymus</a:t>
            </a:r>
            <a:r>
              <a:rPr lang="en-US" dirty="0"/>
              <a:t>) is less common. However, </a:t>
            </a:r>
            <a:r>
              <a:rPr lang="en-US" dirty="0" smtClean="0"/>
              <a:t>as their </a:t>
            </a:r>
            <a:r>
              <a:rPr lang="en-US" dirty="0"/>
              <a:t>products are released directly </a:t>
            </a:r>
            <a:r>
              <a:rPr lang="en-US" dirty="0" smtClean="0"/>
              <a:t>into the </a:t>
            </a:r>
            <a:r>
              <a:rPr lang="en-US" dirty="0"/>
              <a:t>systemic circulation, these </a:t>
            </a:r>
            <a:r>
              <a:rPr lang="en-US" dirty="0" err="1" smtClean="0"/>
              <a:t>tumours</a:t>
            </a:r>
            <a:r>
              <a:rPr lang="en-US" dirty="0" smtClean="0"/>
              <a:t> can </a:t>
            </a:r>
            <a:r>
              <a:rPr lang="en-US" dirty="0"/>
              <a:t>result in CS in the absence </a:t>
            </a:r>
            <a:r>
              <a:rPr lang="en-US" dirty="0" smtClean="0"/>
              <a:t>of metastases</a:t>
            </a:r>
            <a:r>
              <a:rPr lang="en-US" dirty="0"/>
              <a:t>. Hindgut </a:t>
            </a:r>
            <a:r>
              <a:rPr lang="en-US" dirty="0" err="1"/>
              <a:t>tumours</a:t>
            </a:r>
            <a:r>
              <a:rPr lang="en-US" dirty="0"/>
              <a:t> (</a:t>
            </a:r>
            <a:r>
              <a:rPr lang="en-US" dirty="0" smtClean="0"/>
              <a:t>distal colon</a:t>
            </a:r>
            <a:r>
              <a:rPr lang="en-US" dirty="0"/>
              <a:t>, rectum, genitourinary) are </a:t>
            </a:r>
            <a:r>
              <a:rPr lang="en-US" dirty="0" err="1" smtClean="0"/>
              <a:t>usuallyhormonally</a:t>
            </a:r>
            <a:r>
              <a:rPr lang="en-US" dirty="0" smtClean="0"/>
              <a:t> </a:t>
            </a:r>
            <a:r>
              <a:rPr lang="en-US" dirty="0"/>
              <a:t>inactive and therefore </a:t>
            </a:r>
            <a:r>
              <a:rPr lang="en-US" dirty="0" smtClean="0"/>
              <a:t>rarely cause CS</a:t>
            </a:r>
            <a:endParaRPr lang="en-US" dirty="0"/>
          </a:p>
        </p:txBody>
      </p:sp>
    </p:spTree>
    <p:extLst>
      <p:ext uri="{BB962C8B-B14F-4D97-AF65-F5344CB8AC3E}">
        <p14:creationId xmlns:p14="http://schemas.microsoft.com/office/powerpoint/2010/main" xmlns="" val="86261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Carcinoid syndrome</a:t>
            </a:r>
          </a:p>
        </p:txBody>
      </p:sp>
      <p:sp>
        <p:nvSpPr>
          <p:cNvPr id="3" name="Content Placeholder 2"/>
          <p:cNvSpPr>
            <a:spLocks noGrp="1"/>
          </p:cNvSpPr>
          <p:nvPr>
            <p:ph idx="1"/>
          </p:nvPr>
        </p:nvSpPr>
        <p:spPr/>
        <p:txBody>
          <a:bodyPr>
            <a:normAutofit lnSpcReduction="10000"/>
          </a:bodyPr>
          <a:lstStyle/>
          <a:p>
            <a:r>
              <a:rPr lang="en-US" dirty="0"/>
              <a:t>The main secretory products of carcinoid </a:t>
            </a:r>
            <a:r>
              <a:rPr lang="en-US" dirty="0" err="1"/>
              <a:t>tumours</a:t>
            </a:r>
            <a:r>
              <a:rPr lang="en-US" dirty="0"/>
              <a:t> are serotonin, histamine, </a:t>
            </a:r>
            <a:r>
              <a:rPr lang="en-US" dirty="0" err="1"/>
              <a:t>tachykinins</a:t>
            </a:r>
            <a:r>
              <a:rPr lang="en-US" dirty="0"/>
              <a:t>, </a:t>
            </a:r>
            <a:r>
              <a:rPr lang="en-US" dirty="0" err="1"/>
              <a:t>kallikrein</a:t>
            </a:r>
            <a:r>
              <a:rPr lang="en-US" dirty="0"/>
              <a:t> and prostaglandins. </a:t>
            </a:r>
            <a:endParaRPr lang="en-US" dirty="0" smtClean="0"/>
          </a:p>
          <a:p>
            <a:r>
              <a:rPr lang="en-US" dirty="0" smtClean="0">
                <a:solidFill>
                  <a:srgbClr val="FFC000"/>
                </a:solidFill>
              </a:rPr>
              <a:t>Serotonin </a:t>
            </a:r>
            <a:r>
              <a:rPr lang="en-US" dirty="0">
                <a:solidFill>
                  <a:srgbClr val="FFC000"/>
                </a:solidFill>
              </a:rPr>
              <a:t>does not cause </a:t>
            </a:r>
            <a:r>
              <a:rPr lang="en-US" dirty="0" smtClean="0">
                <a:solidFill>
                  <a:srgbClr val="FFC000"/>
                </a:solidFill>
              </a:rPr>
              <a:t>flushing</a:t>
            </a:r>
            <a:r>
              <a:rPr lang="en-US" dirty="0">
                <a:solidFill>
                  <a:srgbClr val="FFC000"/>
                </a:solidFill>
              </a:rPr>
              <a:t>, but results in increased intestinal secretion and motility(</a:t>
            </a:r>
            <a:r>
              <a:rPr lang="en-US" dirty="0" err="1">
                <a:solidFill>
                  <a:srgbClr val="FFC000"/>
                </a:solidFill>
              </a:rPr>
              <a:t>diarrhoea</a:t>
            </a:r>
            <a:r>
              <a:rPr lang="en-US" dirty="0">
                <a:solidFill>
                  <a:srgbClr val="FFC000"/>
                </a:solidFill>
              </a:rPr>
              <a:t>), and increased </a:t>
            </a:r>
            <a:r>
              <a:rPr lang="en-US" dirty="0" smtClean="0">
                <a:solidFill>
                  <a:srgbClr val="FFC000"/>
                </a:solidFill>
              </a:rPr>
              <a:t>fibroblast </a:t>
            </a:r>
            <a:r>
              <a:rPr lang="en-US" dirty="0">
                <a:solidFill>
                  <a:srgbClr val="FFC000"/>
                </a:solidFill>
              </a:rPr>
              <a:t>growth (cardiac valvular </a:t>
            </a:r>
            <a:r>
              <a:rPr lang="en-US" dirty="0" smtClean="0">
                <a:solidFill>
                  <a:srgbClr val="FFC000"/>
                </a:solidFill>
              </a:rPr>
              <a:t>fibrosis</a:t>
            </a:r>
            <a:r>
              <a:rPr lang="en-US" dirty="0">
                <a:solidFill>
                  <a:srgbClr val="FFC000"/>
                </a:solidFill>
              </a:rPr>
              <a:t>)</a:t>
            </a:r>
          </a:p>
          <a:p>
            <a:r>
              <a:rPr lang="en-US" dirty="0">
                <a:solidFill>
                  <a:schemeClr val="accent4"/>
                </a:solidFill>
              </a:rPr>
              <a:t>Histamine can be produced by primary gastric carcinoids, and causes atypical </a:t>
            </a:r>
            <a:r>
              <a:rPr lang="en-US" dirty="0" smtClean="0">
                <a:solidFill>
                  <a:schemeClr val="accent4"/>
                </a:solidFill>
              </a:rPr>
              <a:t>flushing </a:t>
            </a:r>
            <a:r>
              <a:rPr lang="en-US" dirty="0">
                <a:solidFill>
                  <a:schemeClr val="accent4"/>
                </a:solidFill>
              </a:rPr>
              <a:t>and pruritus</a:t>
            </a:r>
          </a:p>
          <a:p>
            <a:r>
              <a:rPr lang="en-US" dirty="0">
                <a:solidFill>
                  <a:srgbClr val="00B0F0"/>
                </a:solidFill>
              </a:rPr>
              <a:t>Bradykinin (a product of </a:t>
            </a:r>
            <a:r>
              <a:rPr lang="en-US" dirty="0" err="1">
                <a:solidFill>
                  <a:srgbClr val="00B0F0"/>
                </a:solidFill>
              </a:rPr>
              <a:t>kallikrein</a:t>
            </a:r>
            <a:r>
              <a:rPr lang="en-US" dirty="0">
                <a:solidFill>
                  <a:srgbClr val="00B0F0"/>
                </a:solidFill>
              </a:rPr>
              <a:t> cleavage action) is a potent vasodilator and may result in </a:t>
            </a:r>
            <a:r>
              <a:rPr lang="en-US" dirty="0" smtClean="0">
                <a:solidFill>
                  <a:srgbClr val="00B0F0"/>
                </a:solidFill>
              </a:rPr>
              <a:t>flushing </a:t>
            </a:r>
            <a:r>
              <a:rPr lang="en-US" dirty="0">
                <a:solidFill>
                  <a:srgbClr val="00B0F0"/>
                </a:solidFill>
              </a:rPr>
              <a:t>in some carcinoid patients. </a:t>
            </a:r>
            <a:endParaRPr lang="en-US" dirty="0" smtClean="0">
              <a:solidFill>
                <a:srgbClr val="00B0F0"/>
              </a:solidFill>
            </a:endParaRPr>
          </a:p>
          <a:p>
            <a:r>
              <a:rPr lang="en-US" dirty="0" smtClean="0"/>
              <a:t>Prostaglandins </a:t>
            </a:r>
            <a:r>
              <a:rPr lang="en-US" dirty="0"/>
              <a:t>E and F stimulate intestinal motility and </a:t>
            </a:r>
            <a:r>
              <a:rPr lang="en-US" dirty="0" smtClean="0"/>
              <a:t>fluid </a:t>
            </a:r>
            <a:r>
              <a:rPr lang="en-US" dirty="0"/>
              <a:t>secretion in the normal gastrointestinal tract Some carcinoid </a:t>
            </a:r>
            <a:r>
              <a:rPr lang="en-US" dirty="0" smtClean="0"/>
              <a:t>tumors </a:t>
            </a:r>
            <a:r>
              <a:rPr lang="en-US" dirty="0"/>
              <a:t>secrete </a:t>
            </a:r>
            <a:r>
              <a:rPr lang="en-US" dirty="0" err="1"/>
              <a:t>tachykinins</a:t>
            </a:r>
            <a:r>
              <a:rPr lang="en-US" dirty="0"/>
              <a:t> ( substance P, </a:t>
            </a:r>
            <a:r>
              <a:rPr lang="en-US" dirty="0" err="1"/>
              <a:t>neurokinin</a:t>
            </a:r>
            <a:r>
              <a:rPr lang="en-US" dirty="0"/>
              <a:t> A, neuropeptide K) which may contribute to </a:t>
            </a:r>
            <a:r>
              <a:rPr lang="en-US" dirty="0" smtClean="0"/>
              <a:t>flushing </a:t>
            </a:r>
            <a:r>
              <a:rPr lang="en-US" dirty="0"/>
              <a:t>and </a:t>
            </a:r>
            <a:r>
              <a:rPr lang="en-US" dirty="0" err="1"/>
              <a:t>diarrhoea</a:t>
            </a:r>
            <a:endParaRPr lang="en-US" dirty="0"/>
          </a:p>
          <a:p>
            <a:endParaRPr lang="en-US" dirty="0"/>
          </a:p>
        </p:txBody>
      </p:sp>
    </p:spTree>
    <p:extLst>
      <p:ext uri="{BB962C8B-B14F-4D97-AF65-F5344CB8AC3E}">
        <p14:creationId xmlns:p14="http://schemas.microsoft.com/office/powerpoint/2010/main" xmlns="" val="197790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Carcinoid syndrome</a:t>
            </a:r>
          </a:p>
        </p:txBody>
      </p:sp>
      <p:sp>
        <p:nvSpPr>
          <p:cNvPr id="3" name="Content Placeholder 2"/>
          <p:cNvSpPr>
            <a:spLocks noGrp="1"/>
          </p:cNvSpPr>
          <p:nvPr>
            <p:ph idx="1"/>
          </p:nvPr>
        </p:nvSpPr>
        <p:spPr/>
        <p:txBody>
          <a:bodyPr>
            <a:normAutofit/>
          </a:bodyPr>
          <a:lstStyle/>
          <a:p>
            <a:r>
              <a:rPr lang="en-US" dirty="0"/>
              <a:t>The </a:t>
            </a:r>
            <a:r>
              <a:rPr lang="en-US" dirty="0" smtClean="0"/>
              <a:t>flush </a:t>
            </a:r>
            <a:r>
              <a:rPr lang="en-US" dirty="0"/>
              <a:t>associated </a:t>
            </a:r>
            <a:r>
              <a:rPr lang="en-US" dirty="0" smtClean="0"/>
              <a:t>with classic </a:t>
            </a:r>
            <a:r>
              <a:rPr lang="en-US" dirty="0"/>
              <a:t>CS (due to </a:t>
            </a:r>
            <a:r>
              <a:rPr lang="en-US" dirty="0" err="1" smtClean="0"/>
              <a:t>midgut</a:t>
            </a:r>
            <a:r>
              <a:rPr lang="en-US" dirty="0"/>
              <a:t> </a:t>
            </a:r>
            <a:r>
              <a:rPr lang="en-US" dirty="0" smtClean="0"/>
              <a:t>carcinoids</a:t>
            </a:r>
            <a:r>
              <a:rPr lang="en-US" dirty="0"/>
              <a:t>) begins </a:t>
            </a:r>
            <a:r>
              <a:rPr lang="en-US" dirty="0" smtClean="0"/>
              <a:t>suddenly and </a:t>
            </a:r>
            <a:r>
              <a:rPr lang="en-US" dirty="0"/>
              <a:t>lasts from 30 s up </a:t>
            </a:r>
            <a:r>
              <a:rPr lang="en-US" dirty="0" smtClean="0"/>
              <a:t>to 30 </a:t>
            </a:r>
            <a:r>
              <a:rPr lang="en-US" dirty="0"/>
              <a:t>min. The face, </a:t>
            </a:r>
            <a:r>
              <a:rPr lang="en-US" dirty="0" smtClean="0"/>
              <a:t>neck and </a:t>
            </a:r>
            <a:r>
              <a:rPr lang="en-US" dirty="0"/>
              <a:t>upper chest </a:t>
            </a:r>
            <a:r>
              <a:rPr lang="en-US" dirty="0" smtClean="0"/>
              <a:t>may flush </a:t>
            </a:r>
            <a:r>
              <a:rPr lang="en-US" dirty="0"/>
              <a:t>red to </a:t>
            </a:r>
            <a:r>
              <a:rPr lang="en-US" dirty="0" err="1" smtClean="0"/>
              <a:t>violaceous</a:t>
            </a:r>
            <a:r>
              <a:rPr lang="en-US" dirty="0" smtClean="0"/>
              <a:t>, with </a:t>
            </a:r>
            <a:r>
              <a:rPr lang="en-US" dirty="0"/>
              <a:t>an associated </a:t>
            </a:r>
            <a:r>
              <a:rPr lang="en-US" dirty="0" smtClean="0"/>
              <a:t>mild burning </a:t>
            </a:r>
            <a:r>
              <a:rPr lang="en-US" dirty="0"/>
              <a:t>sensation. </a:t>
            </a:r>
            <a:r>
              <a:rPr lang="en-US" dirty="0" smtClean="0"/>
              <a:t>Severe flushes </a:t>
            </a:r>
            <a:r>
              <a:rPr lang="en-US" dirty="0"/>
              <a:t>are </a:t>
            </a:r>
            <a:r>
              <a:rPr lang="en-US" dirty="0" smtClean="0"/>
              <a:t>accompanied by </a:t>
            </a:r>
            <a:r>
              <a:rPr lang="en-US" dirty="0"/>
              <a:t>hypotension </a:t>
            </a:r>
            <a:r>
              <a:rPr lang="en-US" dirty="0" smtClean="0"/>
              <a:t>and tachycardia</a:t>
            </a:r>
            <a:r>
              <a:rPr lang="en-US" dirty="0"/>
              <a:t>. As the </a:t>
            </a:r>
            <a:r>
              <a:rPr lang="en-US" dirty="0" smtClean="0"/>
              <a:t>disease progresses</a:t>
            </a:r>
            <a:r>
              <a:rPr lang="en-US" dirty="0"/>
              <a:t>, the </a:t>
            </a:r>
            <a:r>
              <a:rPr lang="en-US" dirty="0" smtClean="0"/>
              <a:t>episodes may </a:t>
            </a:r>
            <a:r>
              <a:rPr lang="en-US" dirty="0"/>
              <a:t>last longer and </a:t>
            </a:r>
            <a:r>
              <a:rPr lang="en-US" dirty="0" smtClean="0"/>
              <a:t>the </a:t>
            </a:r>
            <a:r>
              <a:rPr lang="en-US" dirty="0" err="1" smtClean="0"/>
              <a:t>fl</a:t>
            </a:r>
            <a:r>
              <a:rPr lang="en-US" dirty="0" smtClean="0"/>
              <a:t> </a:t>
            </a:r>
            <a:r>
              <a:rPr lang="en-US" dirty="0" err="1"/>
              <a:t>ushing</a:t>
            </a:r>
            <a:r>
              <a:rPr lang="en-US" dirty="0"/>
              <a:t> may be </a:t>
            </a:r>
            <a:r>
              <a:rPr lang="en-US" dirty="0" smtClean="0"/>
              <a:t>more diffuse </a:t>
            </a:r>
            <a:r>
              <a:rPr lang="en-US" dirty="0"/>
              <a:t>and </a:t>
            </a:r>
            <a:r>
              <a:rPr lang="en-US" dirty="0" smtClean="0"/>
              <a:t>cyanotic</a:t>
            </a:r>
            <a:endParaRPr lang="en-US" dirty="0"/>
          </a:p>
        </p:txBody>
      </p:sp>
    </p:spTree>
    <p:extLst>
      <p:ext uri="{BB962C8B-B14F-4D97-AF65-F5344CB8AC3E}">
        <p14:creationId xmlns:p14="http://schemas.microsoft.com/office/powerpoint/2010/main" xmlns="" val="203496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Carcinoid syndrome</a:t>
            </a:r>
          </a:p>
        </p:txBody>
      </p:sp>
      <p:sp>
        <p:nvSpPr>
          <p:cNvPr id="3" name="Content Placeholder 2"/>
          <p:cNvSpPr>
            <a:spLocks noGrp="1"/>
          </p:cNvSpPr>
          <p:nvPr>
            <p:ph idx="1"/>
          </p:nvPr>
        </p:nvSpPr>
        <p:spPr/>
        <p:txBody>
          <a:bodyPr/>
          <a:lstStyle/>
          <a:p>
            <a:r>
              <a:rPr lang="en-US" dirty="0"/>
              <a:t>The </a:t>
            </a:r>
            <a:r>
              <a:rPr lang="en-US" dirty="0" smtClean="0"/>
              <a:t>flushes </a:t>
            </a:r>
            <a:r>
              <a:rPr lang="en-US" dirty="0"/>
              <a:t>associated with gastric carcinoid </a:t>
            </a:r>
            <a:r>
              <a:rPr lang="en-US" dirty="0" smtClean="0"/>
              <a:t>tumors </a:t>
            </a:r>
            <a:r>
              <a:rPr lang="en-US" dirty="0"/>
              <a:t>are atypical, and tend to be red‐brown, patchy, sharply demarcated, with bizarre gyrate or </a:t>
            </a:r>
            <a:r>
              <a:rPr lang="en-US" dirty="0" err="1"/>
              <a:t>serpiginous</a:t>
            </a:r>
            <a:r>
              <a:rPr lang="en-US" dirty="0"/>
              <a:t> patterns that may resolve centrally; usually associated with an intense pruritus In patients with the bronchial carcinoid variant, the </a:t>
            </a:r>
            <a:r>
              <a:rPr lang="en-US" dirty="0" smtClean="0"/>
              <a:t>flushes </a:t>
            </a:r>
            <a:r>
              <a:rPr lang="en-US" dirty="0"/>
              <a:t>can be very severe and prolonged, lasting hours to days. </a:t>
            </a:r>
            <a:r>
              <a:rPr lang="en-US" dirty="0" smtClean="0"/>
              <a:t>Atypical flushing </a:t>
            </a:r>
            <a:r>
              <a:rPr lang="en-US" dirty="0"/>
              <a:t>may be associated with tremor, disorientation</a:t>
            </a:r>
            <a:r>
              <a:rPr lang="en-US" dirty="0" smtClean="0"/>
              <a:t>, lacrimation</a:t>
            </a:r>
            <a:r>
              <a:rPr lang="en-US" dirty="0"/>
              <a:t>, salivation, </a:t>
            </a:r>
            <a:r>
              <a:rPr lang="en-US" dirty="0" smtClean="0"/>
              <a:t>edema </a:t>
            </a:r>
            <a:r>
              <a:rPr lang="en-US" dirty="0"/>
              <a:t>(</a:t>
            </a:r>
            <a:r>
              <a:rPr lang="en-US" dirty="0" smtClean="0"/>
              <a:t>including peri orbit ally)</a:t>
            </a:r>
            <a:endParaRPr lang="en-US" dirty="0"/>
          </a:p>
          <a:p>
            <a:r>
              <a:rPr lang="en-US" dirty="0"/>
              <a:t>Most flushing episodes occur spontaneously, but they may be provoked by eating, drinking alcohol, </a:t>
            </a:r>
            <a:r>
              <a:rPr lang="en-US" dirty="0" smtClean="0"/>
              <a:t>defecation</a:t>
            </a:r>
            <a:r>
              <a:rPr lang="en-US" dirty="0"/>
              <a:t>, emotional events, palpation of the liver, and </a:t>
            </a:r>
            <a:r>
              <a:rPr lang="en-US" dirty="0" smtClean="0"/>
              <a:t>anesthesia</a:t>
            </a:r>
            <a:endParaRPr lang="en-US" dirty="0"/>
          </a:p>
          <a:p>
            <a:pPr marL="0" indent="0">
              <a:buNone/>
            </a:pPr>
            <a:endParaRPr lang="en-US" dirty="0"/>
          </a:p>
        </p:txBody>
      </p:sp>
    </p:spTree>
    <p:extLst>
      <p:ext uri="{BB962C8B-B14F-4D97-AF65-F5344CB8AC3E}">
        <p14:creationId xmlns:p14="http://schemas.microsoft.com/office/powerpoint/2010/main" xmlns="" val="212408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779" y="0"/>
            <a:ext cx="3783718" cy="4313238"/>
          </a:xfrm>
          <a:prstGeom prst="rect">
            <a:avLst/>
          </a:prstGeom>
        </p:spPr>
      </p:pic>
      <p:pic>
        <p:nvPicPr>
          <p:cNvPr id="3" name="Picture 2"/>
          <p:cNvPicPr>
            <a:picLocks noChangeAspect="1"/>
          </p:cNvPicPr>
          <p:nvPr/>
        </p:nvPicPr>
        <p:blipFill>
          <a:blip r:embed="rId3"/>
          <a:stretch>
            <a:fillRect/>
          </a:stretch>
        </p:blipFill>
        <p:spPr>
          <a:xfrm>
            <a:off x="6705600" y="0"/>
            <a:ext cx="5629628" cy="4810125"/>
          </a:xfrm>
          <a:prstGeom prst="rect">
            <a:avLst/>
          </a:prstGeom>
        </p:spPr>
      </p:pic>
      <p:pic>
        <p:nvPicPr>
          <p:cNvPr id="4" name="Picture 3"/>
          <p:cNvPicPr>
            <a:picLocks noChangeAspect="1"/>
          </p:cNvPicPr>
          <p:nvPr/>
        </p:nvPicPr>
        <p:blipFill>
          <a:blip r:embed="rId4"/>
          <a:stretch>
            <a:fillRect/>
          </a:stretch>
        </p:blipFill>
        <p:spPr>
          <a:xfrm>
            <a:off x="3658836" y="2405062"/>
            <a:ext cx="3397426" cy="4340048"/>
          </a:xfrm>
          <a:prstGeom prst="rect">
            <a:avLst/>
          </a:prstGeom>
        </p:spPr>
      </p:pic>
    </p:spTree>
    <p:extLst>
      <p:ext uri="{BB962C8B-B14F-4D97-AF65-F5344CB8AC3E}">
        <p14:creationId xmlns:p14="http://schemas.microsoft.com/office/powerpoint/2010/main" xmlns="" val="2075473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733" y="225777"/>
            <a:ext cx="10532534" cy="6344355"/>
          </a:xfrm>
          <a:prstGeom prst="rect">
            <a:avLst/>
          </a:prstGeom>
        </p:spPr>
      </p:pic>
    </p:spTree>
    <p:extLst>
      <p:ext uri="{BB962C8B-B14F-4D97-AF65-F5344CB8AC3E}">
        <p14:creationId xmlns:p14="http://schemas.microsoft.com/office/powerpoint/2010/main" xmlns="" val="842367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Carcinoid syndrome</a:t>
            </a:r>
          </a:p>
        </p:txBody>
      </p:sp>
      <p:sp>
        <p:nvSpPr>
          <p:cNvPr id="3" name="Content Placeholder 2"/>
          <p:cNvSpPr>
            <a:spLocks noGrp="1"/>
          </p:cNvSpPr>
          <p:nvPr>
            <p:ph idx="1"/>
          </p:nvPr>
        </p:nvSpPr>
        <p:spPr/>
        <p:txBody>
          <a:bodyPr>
            <a:normAutofit/>
          </a:bodyPr>
          <a:lstStyle/>
          <a:p>
            <a:r>
              <a:rPr lang="en-US" dirty="0"/>
              <a:t>Flushing is the </a:t>
            </a:r>
            <a:r>
              <a:rPr lang="en-US" dirty="0" smtClean="0"/>
              <a:t>most common symptom (occurring </a:t>
            </a:r>
            <a:r>
              <a:rPr lang="en-US" dirty="0"/>
              <a:t>in </a:t>
            </a:r>
            <a:r>
              <a:rPr lang="en-US" dirty="0" smtClean="0"/>
              <a:t>85% of </a:t>
            </a:r>
            <a:r>
              <a:rPr lang="en-US" dirty="0"/>
              <a:t>patients </a:t>
            </a:r>
            <a:r>
              <a:rPr lang="en-US" dirty="0" smtClean="0"/>
              <a:t>with CS</a:t>
            </a:r>
            <a:r>
              <a:rPr lang="en-US" dirty="0"/>
              <a:t>). </a:t>
            </a:r>
            <a:r>
              <a:rPr lang="en-US" dirty="0" smtClean="0"/>
              <a:t>Associated symptoms include secretory diarrhea, hypotension, tachycardia, abdominal cramping, sweating and bronchospasm</a:t>
            </a:r>
            <a:r>
              <a:rPr lang="en-US" dirty="0"/>
              <a:t>.</a:t>
            </a:r>
          </a:p>
          <a:p>
            <a:r>
              <a:rPr lang="en-US" dirty="0"/>
              <a:t>As the </a:t>
            </a:r>
            <a:r>
              <a:rPr lang="en-US" dirty="0" smtClean="0"/>
              <a:t>disease progresses</a:t>
            </a:r>
            <a:r>
              <a:rPr lang="en-US" dirty="0"/>
              <a:t>, </a:t>
            </a:r>
            <a:r>
              <a:rPr lang="en-US" dirty="0" smtClean="0"/>
              <a:t>valvular heart disease (right‐sided </a:t>
            </a:r>
            <a:r>
              <a:rPr lang="en-US" dirty="0"/>
              <a:t>fi </a:t>
            </a:r>
            <a:r>
              <a:rPr lang="en-US" dirty="0" err="1" smtClean="0"/>
              <a:t>brosis</a:t>
            </a:r>
            <a:r>
              <a:rPr lang="en-US" dirty="0" smtClean="0"/>
              <a:t>, tricuspid and pulmonary </a:t>
            </a:r>
            <a:r>
              <a:rPr lang="en-US" dirty="0"/>
              <a:t>valves</a:t>
            </a:r>
            <a:r>
              <a:rPr lang="en-US" dirty="0" smtClean="0"/>
              <a:t>),venous telangiectasia, leonine </a:t>
            </a:r>
            <a:r>
              <a:rPr lang="en-US" dirty="0" err="1"/>
              <a:t>facies</a:t>
            </a:r>
            <a:r>
              <a:rPr lang="en-US" dirty="0"/>
              <a:t> </a:t>
            </a:r>
            <a:r>
              <a:rPr lang="en-US" dirty="0" smtClean="0"/>
              <a:t>and pellagra </a:t>
            </a:r>
            <a:r>
              <a:rPr lang="en-US" dirty="0"/>
              <a:t>(diversion </a:t>
            </a:r>
            <a:r>
              <a:rPr lang="en-US" dirty="0" smtClean="0"/>
              <a:t>of dietary tryptophan for </a:t>
            </a:r>
            <a:r>
              <a:rPr lang="en-US" dirty="0"/>
              <a:t>the </a:t>
            </a:r>
            <a:r>
              <a:rPr lang="en-US" dirty="0" smtClean="0"/>
              <a:t>increased production of serotonin</a:t>
            </a:r>
            <a:r>
              <a:rPr lang="en-US" dirty="0"/>
              <a:t>) may occur</a:t>
            </a:r>
          </a:p>
        </p:txBody>
      </p:sp>
    </p:spTree>
    <p:extLst>
      <p:ext uri="{BB962C8B-B14F-4D97-AF65-F5344CB8AC3E}">
        <p14:creationId xmlns:p14="http://schemas.microsoft.com/office/powerpoint/2010/main" xmlns="" val="398218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Carcinoid </a:t>
            </a:r>
            <a:r>
              <a:rPr lang="en-US" dirty="0" smtClean="0"/>
              <a:t>syndrome-Investigations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solidFill>
                  <a:srgbClr val="FFC000"/>
                </a:solidFill>
              </a:rPr>
              <a:t>24‐h urinary </a:t>
            </a:r>
            <a:r>
              <a:rPr lang="en-US" b="1" dirty="0" smtClean="0">
                <a:solidFill>
                  <a:srgbClr val="FFC000"/>
                </a:solidFill>
              </a:rPr>
              <a:t>excretion of </a:t>
            </a:r>
            <a:r>
              <a:rPr lang="en-US" b="1" dirty="0">
                <a:solidFill>
                  <a:srgbClr val="FFC000"/>
                </a:solidFill>
              </a:rPr>
              <a:t>5‐HIAA</a:t>
            </a:r>
            <a:r>
              <a:rPr lang="en-US" dirty="0"/>
              <a:t> (5‐HIAA </a:t>
            </a:r>
            <a:r>
              <a:rPr lang="en-US" dirty="0" smtClean="0"/>
              <a:t>is the </a:t>
            </a:r>
            <a:r>
              <a:rPr lang="en-US" dirty="0"/>
              <a:t>end product </a:t>
            </a:r>
            <a:r>
              <a:rPr lang="en-US" dirty="0" smtClean="0"/>
              <a:t>of serotonin metabolism; generally </a:t>
            </a:r>
            <a:r>
              <a:rPr lang="en-US" dirty="0"/>
              <a:t>not useful </a:t>
            </a:r>
            <a:r>
              <a:rPr lang="en-US" dirty="0" smtClean="0"/>
              <a:t>in foregut </a:t>
            </a:r>
            <a:r>
              <a:rPr lang="en-US" dirty="0"/>
              <a:t>and </a:t>
            </a:r>
            <a:r>
              <a:rPr lang="en-US" dirty="0" smtClean="0"/>
              <a:t>hindgut </a:t>
            </a:r>
            <a:r>
              <a:rPr lang="en-US" dirty="0" err="1" smtClean="0"/>
              <a:t>tumours</a:t>
            </a:r>
            <a:r>
              <a:rPr lang="en-US" dirty="0"/>
              <a:t>, as </a:t>
            </a:r>
            <a:r>
              <a:rPr lang="en-US" dirty="0" smtClean="0"/>
              <a:t>these cannot </a:t>
            </a:r>
            <a:r>
              <a:rPr lang="en-US" dirty="0"/>
              <a:t>convert </a:t>
            </a:r>
            <a:r>
              <a:rPr lang="en-US" dirty="0" smtClean="0"/>
              <a:t>5‐HT to </a:t>
            </a:r>
            <a:r>
              <a:rPr lang="en-US" dirty="0"/>
              <a:t>serotonin)</a:t>
            </a:r>
          </a:p>
          <a:p>
            <a:r>
              <a:rPr lang="en-US" b="1" dirty="0">
                <a:solidFill>
                  <a:srgbClr val="FFC000"/>
                </a:solidFill>
              </a:rPr>
              <a:t>Urinary serotonin</a:t>
            </a:r>
            <a:r>
              <a:rPr lang="en-US" dirty="0"/>
              <a:t> (</a:t>
            </a:r>
            <a:r>
              <a:rPr lang="en-US" dirty="0" smtClean="0"/>
              <a:t>may be </a:t>
            </a:r>
            <a:r>
              <a:rPr lang="en-US" dirty="0"/>
              <a:t>of value in the </a:t>
            </a:r>
            <a:r>
              <a:rPr lang="en-US" dirty="0" smtClean="0"/>
              <a:t>rare patient </a:t>
            </a:r>
            <a:r>
              <a:rPr lang="en-US" dirty="0"/>
              <a:t>with a </a:t>
            </a:r>
            <a:r>
              <a:rPr lang="en-US" dirty="0" smtClean="0"/>
              <a:t>foregut carcinoid </a:t>
            </a:r>
            <a:r>
              <a:rPr lang="en-US" dirty="0"/>
              <a:t>in whom </a:t>
            </a:r>
            <a:r>
              <a:rPr lang="en-US" dirty="0" smtClean="0"/>
              <a:t>CS is </a:t>
            </a:r>
            <a:r>
              <a:rPr lang="en-US" dirty="0"/>
              <a:t>suspected; </a:t>
            </a:r>
            <a:r>
              <a:rPr lang="en-US" dirty="0" smtClean="0"/>
              <a:t>DOPA decarboxylase </a:t>
            </a:r>
            <a:r>
              <a:rPr lang="en-US" dirty="0"/>
              <a:t>in </a:t>
            </a:r>
            <a:r>
              <a:rPr lang="en-US" dirty="0" smtClean="0"/>
              <a:t>the renal parenchyma converts </a:t>
            </a:r>
            <a:r>
              <a:rPr lang="en-US" dirty="0"/>
              <a:t>5‐HTP </a:t>
            </a:r>
            <a:r>
              <a:rPr lang="en-US" dirty="0" smtClean="0"/>
              <a:t>to serotonin</a:t>
            </a:r>
            <a:r>
              <a:rPr lang="en-US" dirty="0"/>
              <a:t>)</a:t>
            </a:r>
          </a:p>
          <a:p>
            <a:r>
              <a:rPr lang="en-US" b="1" dirty="0">
                <a:solidFill>
                  <a:srgbClr val="FFC000"/>
                </a:solidFill>
              </a:rPr>
              <a:t>Chromogranin </a:t>
            </a:r>
            <a:r>
              <a:rPr lang="en-US" b="1" dirty="0" smtClean="0">
                <a:solidFill>
                  <a:srgbClr val="FFC000"/>
                </a:solidFill>
              </a:rPr>
              <a:t>A</a:t>
            </a:r>
            <a:r>
              <a:rPr lang="en-US" dirty="0" smtClean="0"/>
              <a:t> (appropriate </a:t>
            </a:r>
            <a:r>
              <a:rPr lang="en-US" dirty="0" err="1" smtClean="0"/>
              <a:t>tumour</a:t>
            </a:r>
            <a:r>
              <a:rPr lang="en-US" dirty="0" smtClean="0"/>
              <a:t> marker </a:t>
            </a:r>
            <a:r>
              <a:rPr lang="en-US" dirty="0"/>
              <a:t>for </a:t>
            </a:r>
            <a:r>
              <a:rPr lang="en-US" dirty="0" smtClean="0"/>
              <a:t>patients with </a:t>
            </a:r>
            <a:r>
              <a:rPr lang="en-US" dirty="0"/>
              <a:t>an </a:t>
            </a:r>
            <a:r>
              <a:rPr lang="en-US" dirty="0" smtClean="0"/>
              <a:t>established diagnosis </a:t>
            </a:r>
            <a:r>
              <a:rPr lang="en-US" dirty="0"/>
              <a:t>in </a:t>
            </a:r>
            <a:r>
              <a:rPr lang="en-US" dirty="0" smtClean="0"/>
              <a:t>order to </a:t>
            </a:r>
            <a:r>
              <a:rPr lang="en-US" dirty="0"/>
              <a:t>assess </a:t>
            </a:r>
            <a:r>
              <a:rPr lang="en-US" dirty="0" smtClean="0"/>
              <a:t>disease progression, response </a:t>
            </a:r>
            <a:r>
              <a:rPr lang="en-US" dirty="0"/>
              <a:t>to </a:t>
            </a:r>
            <a:r>
              <a:rPr lang="en-US" dirty="0" smtClean="0"/>
              <a:t>therapy or </a:t>
            </a:r>
            <a:r>
              <a:rPr lang="en-US" dirty="0"/>
              <a:t>recurrence </a:t>
            </a:r>
            <a:r>
              <a:rPr lang="en-US" dirty="0" smtClean="0"/>
              <a:t>after surgical </a:t>
            </a:r>
            <a:r>
              <a:rPr lang="en-US" dirty="0"/>
              <a:t>resection)</a:t>
            </a:r>
          </a:p>
          <a:p>
            <a:r>
              <a:rPr lang="en-US" b="1" dirty="0">
                <a:solidFill>
                  <a:srgbClr val="FFC000"/>
                </a:solidFill>
              </a:rPr>
              <a:t>Imaging studies </a:t>
            </a:r>
            <a:r>
              <a:rPr lang="en-US" b="1" dirty="0" smtClean="0">
                <a:solidFill>
                  <a:srgbClr val="FFC000"/>
                </a:solidFill>
              </a:rPr>
              <a:t>of abdomen </a:t>
            </a:r>
            <a:r>
              <a:rPr lang="en-US" b="1" dirty="0">
                <a:solidFill>
                  <a:srgbClr val="FFC000"/>
                </a:solidFill>
              </a:rPr>
              <a:t>and </a:t>
            </a:r>
            <a:r>
              <a:rPr lang="en-US" b="1" dirty="0" smtClean="0">
                <a:solidFill>
                  <a:srgbClr val="FFC000"/>
                </a:solidFill>
              </a:rPr>
              <a:t>pelvis</a:t>
            </a:r>
            <a:r>
              <a:rPr lang="en-US" dirty="0" smtClean="0"/>
              <a:t>; CT</a:t>
            </a:r>
            <a:r>
              <a:rPr lang="en-US" dirty="0"/>
              <a:t>, MRI and </a:t>
            </a:r>
            <a:r>
              <a:rPr lang="en-US" dirty="0" smtClean="0"/>
              <a:t>SRS (</a:t>
            </a:r>
            <a:r>
              <a:rPr lang="en-US" dirty="0" err="1" smtClean="0"/>
              <a:t>octreoscans</a:t>
            </a:r>
            <a:r>
              <a:rPr lang="en-US" dirty="0"/>
              <a:t>) </a:t>
            </a:r>
            <a:r>
              <a:rPr lang="en-US" dirty="0" smtClean="0"/>
              <a:t>are the </a:t>
            </a:r>
            <a:r>
              <a:rPr lang="en-US" dirty="0"/>
              <a:t>primary </a:t>
            </a:r>
            <a:r>
              <a:rPr lang="en-US" dirty="0" smtClean="0"/>
              <a:t>imaging used to identify carcinoid </a:t>
            </a:r>
            <a:r>
              <a:rPr lang="en-US" dirty="0" err="1" smtClean="0"/>
              <a:t>tumours</a:t>
            </a:r>
            <a:endParaRPr lang="en-US" dirty="0"/>
          </a:p>
          <a:p>
            <a:r>
              <a:rPr lang="en-US" b="1" dirty="0">
                <a:solidFill>
                  <a:srgbClr val="FFC000"/>
                </a:solidFill>
              </a:rPr>
              <a:t>Echocardiogram </a:t>
            </a:r>
            <a:r>
              <a:rPr lang="en-US" dirty="0" smtClean="0"/>
              <a:t>for patients </a:t>
            </a:r>
            <a:r>
              <a:rPr lang="en-US" dirty="0"/>
              <a:t>with </a:t>
            </a:r>
            <a:r>
              <a:rPr lang="en-US" dirty="0" smtClean="0"/>
              <a:t>clinical evidence </a:t>
            </a:r>
            <a:r>
              <a:rPr lang="en-US" dirty="0"/>
              <a:t>of </a:t>
            </a:r>
            <a:r>
              <a:rPr lang="en-US" dirty="0" smtClean="0"/>
              <a:t>carcinoid heart </a:t>
            </a:r>
            <a:r>
              <a:rPr lang="en-US" dirty="0"/>
              <a:t>disease or </a:t>
            </a:r>
            <a:r>
              <a:rPr lang="en-US" dirty="0" smtClean="0"/>
              <a:t>if major </a:t>
            </a:r>
            <a:r>
              <a:rPr lang="en-US" dirty="0"/>
              <a:t>surgery is </a:t>
            </a:r>
            <a:r>
              <a:rPr lang="en-US" dirty="0" smtClean="0"/>
              <a:t>being planned</a:t>
            </a:r>
            <a:endParaRPr lang="en-US" dirty="0"/>
          </a:p>
        </p:txBody>
      </p:sp>
    </p:spTree>
    <p:extLst>
      <p:ext uri="{BB962C8B-B14F-4D97-AF65-F5344CB8AC3E}">
        <p14:creationId xmlns:p14="http://schemas.microsoft.com/office/powerpoint/2010/main" xmlns="" val="383038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dirty="0" err="1"/>
              <a:t>Somatostatin</a:t>
            </a:r>
            <a:r>
              <a:rPr lang="en-US" dirty="0"/>
              <a:t> </a:t>
            </a:r>
            <a:r>
              <a:rPr lang="en-US" dirty="0" smtClean="0"/>
              <a:t>analogues (e.g</a:t>
            </a:r>
            <a:r>
              <a:rPr lang="en-US" dirty="0"/>
              <a:t>. </a:t>
            </a:r>
            <a:r>
              <a:rPr lang="en-US" dirty="0" err="1"/>
              <a:t>octreotide</a:t>
            </a:r>
            <a:r>
              <a:rPr lang="en-US" dirty="0"/>
              <a:t> ) </a:t>
            </a:r>
            <a:r>
              <a:rPr lang="en-US" dirty="0" smtClean="0"/>
              <a:t>provide effective symptomatic control</a:t>
            </a:r>
            <a:r>
              <a:rPr lang="en-US" dirty="0"/>
              <a:t>. </a:t>
            </a:r>
            <a:r>
              <a:rPr lang="en-US" dirty="0" smtClean="0"/>
              <a:t>Prophylactic preoperative subcutaneous or intravenous administration of </a:t>
            </a:r>
            <a:r>
              <a:rPr lang="en-US" dirty="0" err="1" smtClean="0"/>
              <a:t>octroetide</a:t>
            </a:r>
            <a:r>
              <a:rPr lang="en-US" dirty="0" smtClean="0"/>
              <a:t> </a:t>
            </a:r>
            <a:r>
              <a:rPr lang="en-US" dirty="0"/>
              <a:t>is </a:t>
            </a:r>
            <a:r>
              <a:rPr lang="en-US" dirty="0" smtClean="0"/>
              <a:t>recommended for </a:t>
            </a:r>
            <a:r>
              <a:rPr lang="en-US" dirty="0"/>
              <a:t>patients with </a:t>
            </a:r>
            <a:r>
              <a:rPr lang="en-US" dirty="0" smtClean="0"/>
              <a:t>CS undergoing </a:t>
            </a:r>
            <a:r>
              <a:rPr lang="en-US" dirty="0"/>
              <a:t>surgery </a:t>
            </a:r>
            <a:r>
              <a:rPr lang="en-US" dirty="0" smtClean="0"/>
              <a:t>for metastatic </a:t>
            </a:r>
            <a:r>
              <a:rPr lang="en-US" dirty="0"/>
              <a:t>disease</a:t>
            </a:r>
          </a:p>
          <a:p>
            <a:r>
              <a:rPr lang="en-US" dirty="0"/>
              <a:t>Hepatic resection for </a:t>
            </a:r>
            <a:r>
              <a:rPr lang="en-US" dirty="0" smtClean="0"/>
              <a:t>patients with </a:t>
            </a:r>
            <a:r>
              <a:rPr lang="en-US" dirty="0"/>
              <a:t>liver </a:t>
            </a:r>
            <a:r>
              <a:rPr lang="en-US" dirty="0" smtClean="0"/>
              <a:t>metastases; can </a:t>
            </a:r>
            <a:r>
              <a:rPr lang="en-US" dirty="0"/>
              <a:t>provide </a:t>
            </a:r>
            <a:r>
              <a:rPr lang="en-US" dirty="0" smtClean="0"/>
              <a:t>long‐term symptomatic </a:t>
            </a:r>
            <a:r>
              <a:rPr lang="en-US" dirty="0"/>
              <a:t>relief </a:t>
            </a:r>
            <a:r>
              <a:rPr lang="en-US" dirty="0" smtClean="0"/>
              <a:t>of CS </a:t>
            </a:r>
            <a:r>
              <a:rPr lang="en-US" dirty="0"/>
              <a:t>symptoms; useful </a:t>
            </a:r>
            <a:r>
              <a:rPr lang="en-US" dirty="0" smtClean="0"/>
              <a:t>in resect able </a:t>
            </a:r>
            <a:r>
              <a:rPr lang="en-US" dirty="0"/>
              <a:t>disease, </a:t>
            </a:r>
            <a:r>
              <a:rPr lang="en-US" dirty="0" smtClean="0"/>
              <a:t>benefits need </a:t>
            </a:r>
            <a:r>
              <a:rPr lang="en-US" dirty="0"/>
              <a:t>to be weighed </a:t>
            </a:r>
            <a:r>
              <a:rPr lang="en-US" dirty="0" smtClean="0"/>
              <a:t>in unrespectable disease</a:t>
            </a:r>
            <a:endParaRPr lang="en-US" dirty="0"/>
          </a:p>
        </p:txBody>
      </p:sp>
    </p:spTree>
    <p:extLst>
      <p:ext uri="{BB962C8B-B14F-4D97-AF65-F5344CB8AC3E}">
        <p14:creationId xmlns:p14="http://schemas.microsoft.com/office/powerpoint/2010/main" xmlns="" val="132576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0337" y="395287"/>
            <a:ext cx="6791325" cy="6067425"/>
          </a:xfrm>
          <a:prstGeom prst="rect">
            <a:avLst/>
          </a:prstGeom>
        </p:spPr>
      </p:pic>
    </p:spTree>
    <p:extLst>
      <p:ext uri="{BB962C8B-B14F-4D97-AF65-F5344CB8AC3E}">
        <p14:creationId xmlns:p14="http://schemas.microsoft.com/office/powerpoint/2010/main" xmlns="" val="82651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2933" y="462844"/>
            <a:ext cx="5526617" cy="5813778"/>
          </a:xfrm>
          <a:prstGeom prst="rect">
            <a:avLst/>
          </a:prstGeom>
        </p:spPr>
      </p:pic>
    </p:spTree>
    <p:extLst>
      <p:ext uri="{BB962C8B-B14F-4D97-AF65-F5344CB8AC3E}">
        <p14:creationId xmlns:p14="http://schemas.microsoft.com/office/powerpoint/2010/main" xmlns="" val="320082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Carcinoid Crisis</a:t>
            </a:r>
            <a:endParaRPr lang="en-US" dirty="0"/>
          </a:p>
        </p:txBody>
      </p:sp>
      <p:sp>
        <p:nvSpPr>
          <p:cNvPr id="3" name="Content Placeholder 2"/>
          <p:cNvSpPr>
            <a:spLocks noGrp="1"/>
          </p:cNvSpPr>
          <p:nvPr>
            <p:ph idx="1"/>
          </p:nvPr>
        </p:nvSpPr>
        <p:spPr/>
        <p:txBody>
          <a:bodyPr/>
          <a:lstStyle/>
          <a:p>
            <a:r>
              <a:rPr lang="en-US" dirty="0"/>
              <a:t>Carcinoid crisis is a life‐threatening form of CS that results from the release of an overwhelming amount of biologically active </a:t>
            </a:r>
            <a:r>
              <a:rPr lang="en-US" dirty="0" err="1"/>
              <a:t>tumour</a:t>
            </a:r>
            <a:r>
              <a:rPr lang="en-US" dirty="0"/>
              <a:t> products; it may be triggered by </a:t>
            </a:r>
            <a:r>
              <a:rPr lang="en-US" dirty="0" err="1"/>
              <a:t>tumour</a:t>
            </a:r>
            <a:r>
              <a:rPr lang="en-US" dirty="0"/>
              <a:t> manipulation (e.g. biopsy, surgery) or by </a:t>
            </a:r>
            <a:r>
              <a:rPr lang="en-US" dirty="0" err="1"/>
              <a:t>anaesthesia</a:t>
            </a:r>
            <a:r>
              <a:rPr lang="en-US" dirty="0"/>
              <a:t>. It is less commonly reported after </a:t>
            </a:r>
            <a:r>
              <a:rPr lang="en-US" dirty="0" err="1"/>
              <a:t>chemotherapy,hepatic</a:t>
            </a:r>
            <a:r>
              <a:rPr lang="en-US" dirty="0"/>
              <a:t> arterial embolization or radionuclide therapy, mostly in patients with markedly elevated serum serotonin or urine 5‐HIAA</a:t>
            </a:r>
          </a:p>
          <a:p>
            <a:endParaRPr lang="en-US" dirty="0"/>
          </a:p>
        </p:txBody>
      </p:sp>
    </p:spTree>
    <p:extLst>
      <p:ext uri="{BB962C8B-B14F-4D97-AF65-F5344CB8AC3E}">
        <p14:creationId xmlns:p14="http://schemas.microsoft.com/office/powerpoint/2010/main" xmlns="" val="1406541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Mastocytosis</a:t>
            </a:r>
            <a:endParaRPr lang="en-US" dirty="0"/>
          </a:p>
        </p:txBody>
      </p:sp>
      <p:sp>
        <p:nvSpPr>
          <p:cNvPr id="3" name="Content Placeholder 2"/>
          <p:cNvSpPr>
            <a:spLocks noGrp="1"/>
          </p:cNvSpPr>
          <p:nvPr>
            <p:ph idx="1"/>
          </p:nvPr>
        </p:nvSpPr>
        <p:spPr/>
        <p:txBody>
          <a:bodyPr>
            <a:normAutofit/>
          </a:bodyPr>
          <a:lstStyle/>
          <a:p>
            <a:r>
              <a:rPr lang="en-US" dirty="0"/>
              <a:t>Mast cell accumulation in at </a:t>
            </a:r>
            <a:r>
              <a:rPr lang="en-US" dirty="0" smtClean="0"/>
              <a:t>least one </a:t>
            </a:r>
            <a:r>
              <a:rPr lang="en-US" dirty="0"/>
              <a:t>tissue with both chronic </a:t>
            </a:r>
            <a:r>
              <a:rPr lang="en-US" dirty="0" smtClean="0"/>
              <a:t>and episodic </a:t>
            </a:r>
            <a:r>
              <a:rPr lang="en-US" dirty="0"/>
              <a:t>mast cell mediator </a:t>
            </a:r>
            <a:r>
              <a:rPr lang="en-US" dirty="0" smtClean="0"/>
              <a:t>release; mediators </a:t>
            </a:r>
            <a:r>
              <a:rPr lang="en-US" dirty="0"/>
              <a:t>that may cause </a:t>
            </a:r>
            <a:r>
              <a:rPr lang="en-US" dirty="0" smtClean="0"/>
              <a:t>increased </a:t>
            </a:r>
            <a:r>
              <a:rPr lang="en-US" dirty="0" err="1" smtClean="0"/>
              <a:t>vaso</a:t>
            </a:r>
            <a:r>
              <a:rPr lang="en-US" dirty="0" smtClean="0"/>
              <a:t> permeability </a:t>
            </a:r>
            <a:r>
              <a:rPr lang="en-US" dirty="0"/>
              <a:t>and </a:t>
            </a:r>
            <a:r>
              <a:rPr lang="en-US" dirty="0" smtClean="0"/>
              <a:t>vasodilatation include </a:t>
            </a:r>
            <a:r>
              <a:rPr lang="en-US" dirty="0"/>
              <a:t>histamine, </a:t>
            </a:r>
            <a:r>
              <a:rPr lang="en-US" dirty="0" err="1"/>
              <a:t>cysteinyl</a:t>
            </a:r>
            <a:r>
              <a:rPr lang="en-US" dirty="0"/>
              <a:t> </a:t>
            </a:r>
            <a:r>
              <a:rPr lang="en-US" dirty="0" err="1" smtClean="0"/>
              <a:t>leukotrienes</a:t>
            </a:r>
            <a:r>
              <a:rPr lang="en-US" dirty="0" smtClean="0"/>
              <a:t> (LTC4</a:t>
            </a:r>
            <a:r>
              <a:rPr lang="en-US" dirty="0"/>
              <a:t>, LTD4, LTE4), </a:t>
            </a:r>
            <a:r>
              <a:rPr lang="en-US" dirty="0" smtClean="0"/>
              <a:t>prostaglandins (PGD2</a:t>
            </a:r>
            <a:r>
              <a:rPr lang="en-US" dirty="0"/>
              <a:t>) </a:t>
            </a:r>
            <a:r>
              <a:rPr lang="en-US" dirty="0" smtClean="0"/>
              <a:t>and </a:t>
            </a:r>
            <a:r>
              <a:rPr lang="en-US" dirty="0"/>
              <a:t>platelet‐activating </a:t>
            </a:r>
            <a:r>
              <a:rPr lang="en-US" dirty="0" smtClean="0"/>
              <a:t>factor</a:t>
            </a:r>
          </a:p>
          <a:p>
            <a:r>
              <a:rPr lang="en-US" dirty="0"/>
              <a:t>Sudden onset; features </a:t>
            </a:r>
            <a:r>
              <a:rPr lang="en-US" dirty="0" smtClean="0"/>
              <a:t>may be </a:t>
            </a:r>
            <a:r>
              <a:rPr lang="en-US" dirty="0"/>
              <a:t>similar to that of </a:t>
            </a:r>
            <a:r>
              <a:rPr lang="en-US" dirty="0" smtClean="0"/>
              <a:t>an allergic </a:t>
            </a:r>
            <a:r>
              <a:rPr lang="en-US" dirty="0"/>
              <a:t>or </a:t>
            </a:r>
            <a:r>
              <a:rPr lang="en-US" dirty="0" smtClean="0"/>
              <a:t>anaphylactic reaction</a:t>
            </a:r>
            <a:r>
              <a:rPr lang="en-US" dirty="0"/>
              <a:t>; often </a:t>
            </a:r>
            <a:r>
              <a:rPr lang="en-US" dirty="0" smtClean="0"/>
              <a:t>with identifiable </a:t>
            </a:r>
            <a:r>
              <a:rPr lang="en-US" dirty="0"/>
              <a:t>triggers </a:t>
            </a:r>
            <a:r>
              <a:rPr lang="en-US" dirty="0" smtClean="0"/>
              <a:t>such as </a:t>
            </a:r>
            <a:r>
              <a:rPr lang="en-US" dirty="0"/>
              <a:t>narcotics, opioids, </a:t>
            </a:r>
            <a:r>
              <a:rPr lang="en-US" dirty="0" smtClean="0"/>
              <a:t>NSAIDs, systemic </a:t>
            </a:r>
            <a:r>
              <a:rPr lang="en-US" dirty="0" err="1" smtClean="0"/>
              <a:t>anaesthesia</a:t>
            </a:r>
            <a:r>
              <a:rPr lang="en-US" dirty="0"/>
              <a:t>, </a:t>
            </a:r>
            <a:r>
              <a:rPr lang="en-US" dirty="0" smtClean="0"/>
              <a:t>exercise, massage</a:t>
            </a:r>
            <a:r>
              <a:rPr lang="en-US" dirty="0"/>
              <a:t>, alcohol, </a:t>
            </a:r>
            <a:r>
              <a:rPr lang="en-US" dirty="0" err="1" smtClean="0"/>
              <a:t>infection,Hymenoptera</a:t>
            </a:r>
            <a:r>
              <a:rPr lang="en-US" dirty="0" smtClean="0"/>
              <a:t> </a:t>
            </a:r>
            <a:r>
              <a:rPr lang="en-US" dirty="0"/>
              <a:t>sting</a:t>
            </a:r>
          </a:p>
        </p:txBody>
      </p:sp>
    </p:spTree>
    <p:extLst>
      <p:ext uri="{BB962C8B-B14F-4D97-AF65-F5344CB8AC3E}">
        <p14:creationId xmlns:p14="http://schemas.microsoft.com/office/powerpoint/2010/main" xmlns="" val="751485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Mastocytosis</a:t>
            </a:r>
          </a:p>
        </p:txBody>
      </p:sp>
      <p:sp>
        <p:nvSpPr>
          <p:cNvPr id="3" name="Content Placeholder 2"/>
          <p:cNvSpPr>
            <a:spLocks noGrp="1"/>
          </p:cNvSpPr>
          <p:nvPr>
            <p:ph idx="1"/>
          </p:nvPr>
        </p:nvSpPr>
        <p:spPr/>
        <p:txBody>
          <a:bodyPr>
            <a:normAutofit/>
          </a:bodyPr>
          <a:lstStyle/>
          <a:p>
            <a:r>
              <a:rPr lang="en-US" dirty="0"/>
              <a:t>Skin </a:t>
            </a:r>
            <a:r>
              <a:rPr lang="en-US" dirty="0" smtClean="0"/>
              <a:t>findings</a:t>
            </a:r>
            <a:r>
              <a:rPr lang="en-US" dirty="0"/>
              <a:t>: </a:t>
            </a:r>
            <a:r>
              <a:rPr lang="en-US" dirty="0" smtClean="0"/>
              <a:t>urticarial </a:t>
            </a:r>
            <a:r>
              <a:rPr lang="en-US" dirty="0" err="1" smtClean="0"/>
              <a:t>pigmentosa</a:t>
            </a:r>
            <a:r>
              <a:rPr lang="en-US" dirty="0" smtClean="0"/>
              <a:t>, diffuse cutaneous </a:t>
            </a:r>
            <a:r>
              <a:rPr lang="en-US" dirty="0" err="1" smtClean="0"/>
              <a:t>mastocytosis</a:t>
            </a:r>
            <a:r>
              <a:rPr lang="en-US" dirty="0"/>
              <a:t>, </a:t>
            </a:r>
            <a:r>
              <a:rPr lang="en-US" dirty="0" smtClean="0"/>
              <a:t>isolated </a:t>
            </a:r>
            <a:r>
              <a:rPr lang="en-US" dirty="0" err="1" smtClean="0"/>
              <a:t>mastocytoma</a:t>
            </a:r>
            <a:r>
              <a:rPr lang="en-US" dirty="0" smtClean="0"/>
              <a:t>(s), or </a:t>
            </a:r>
            <a:r>
              <a:rPr lang="en-US" dirty="0" err="1" smtClean="0"/>
              <a:t>telangiectasias</a:t>
            </a:r>
            <a:r>
              <a:rPr lang="en-US" dirty="0" smtClean="0"/>
              <a:t> </a:t>
            </a:r>
            <a:r>
              <a:rPr lang="en-US" dirty="0"/>
              <a:t>(TMEP)</a:t>
            </a:r>
          </a:p>
          <a:p>
            <a:r>
              <a:rPr lang="en-US" dirty="0"/>
              <a:t>Associated </a:t>
            </a:r>
            <a:r>
              <a:rPr lang="en-US" dirty="0" smtClean="0"/>
              <a:t>pruritus, blister formation, </a:t>
            </a:r>
            <a:r>
              <a:rPr lang="en-US" dirty="0" err="1" smtClean="0"/>
              <a:t>Darier</a:t>
            </a:r>
            <a:r>
              <a:rPr lang="en-US" dirty="0" smtClean="0"/>
              <a:t> </a:t>
            </a:r>
            <a:r>
              <a:rPr lang="en-US" dirty="0"/>
              <a:t>sign</a:t>
            </a:r>
          </a:p>
          <a:p>
            <a:r>
              <a:rPr lang="en-US" dirty="0"/>
              <a:t>Acute release </a:t>
            </a:r>
            <a:r>
              <a:rPr lang="en-US" dirty="0" smtClean="0"/>
              <a:t>of mediators</a:t>
            </a:r>
            <a:r>
              <a:rPr lang="en-US" dirty="0"/>
              <a:t>: </a:t>
            </a:r>
            <a:r>
              <a:rPr lang="en-US" dirty="0" smtClean="0"/>
              <a:t>pruritus, hypotension, syncope</a:t>
            </a:r>
            <a:r>
              <a:rPr lang="en-US" dirty="0"/>
              <a:t>, </a:t>
            </a:r>
            <a:r>
              <a:rPr lang="en-US" dirty="0" smtClean="0"/>
              <a:t>abdominal pain</a:t>
            </a:r>
            <a:r>
              <a:rPr lang="en-US" dirty="0"/>
              <a:t>, </a:t>
            </a:r>
            <a:r>
              <a:rPr lang="en-US" dirty="0" smtClean="0"/>
              <a:t>nausea, vomiting</a:t>
            </a:r>
            <a:r>
              <a:rPr lang="en-US" dirty="0"/>
              <a:t>, </a:t>
            </a:r>
            <a:r>
              <a:rPr lang="en-US" dirty="0" smtClean="0"/>
              <a:t>diarrhea, fatigue</a:t>
            </a:r>
            <a:r>
              <a:rPr lang="en-US" dirty="0"/>
              <a:t>, </a:t>
            </a:r>
            <a:r>
              <a:rPr lang="en-US" dirty="0" smtClean="0"/>
              <a:t>headache, collapse</a:t>
            </a:r>
            <a:endParaRPr lang="en-US" dirty="0"/>
          </a:p>
          <a:p>
            <a:r>
              <a:rPr lang="en-US" dirty="0"/>
              <a:t>Chronic </a:t>
            </a:r>
            <a:r>
              <a:rPr lang="en-US" dirty="0" smtClean="0"/>
              <a:t>mediator release: cachexia</a:t>
            </a:r>
            <a:r>
              <a:rPr lang="en-US" dirty="0"/>
              <a:t>, </a:t>
            </a:r>
            <a:r>
              <a:rPr lang="en-US" dirty="0" smtClean="0"/>
              <a:t>chronic Gastrointestinal symptoms</a:t>
            </a:r>
            <a:r>
              <a:rPr lang="en-US" dirty="0"/>
              <a:t>, </a:t>
            </a:r>
            <a:r>
              <a:rPr lang="en-US" dirty="0" smtClean="0"/>
              <a:t>diffuse musculoskeletal pains, tissue </a:t>
            </a:r>
            <a:r>
              <a:rPr lang="en-US" dirty="0" err="1"/>
              <a:t>remodelling</a:t>
            </a:r>
            <a:r>
              <a:rPr lang="en-US" dirty="0"/>
              <a:t> </a:t>
            </a:r>
            <a:r>
              <a:rPr lang="en-US" dirty="0" smtClean="0"/>
              <a:t>and organ </a:t>
            </a:r>
            <a:r>
              <a:rPr lang="en-US" dirty="0"/>
              <a:t>fi </a:t>
            </a:r>
            <a:r>
              <a:rPr lang="en-US" dirty="0" err="1"/>
              <a:t>brosis</a:t>
            </a:r>
            <a:r>
              <a:rPr lang="en-US" dirty="0"/>
              <a:t>; </a:t>
            </a:r>
            <a:r>
              <a:rPr lang="en-US" dirty="0" smtClean="0"/>
              <a:t>weight loss</a:t>
            </a:r>
            <a:r>
              <a:rPr lang="en-US" dirty="0"/>
              <a:t>, </a:t>
            </a:r>
            <a:r>
              <a:rPr lang="en-US" dirty="0" smtClean="0"/>
              <a:t>neuropsychiatric symptoms; </a:t>
            </a:r>
            <a:r>
              <a:rPr lang="en-US" dirty="0" err="1" smtClean="0"/>
              <a:t>lymphadenopathy,splenomegaly,anaemia</a:t>
            </a:r>
            <a:r>
              <a:rPr lang="en-US" dirty="0"/>
              <a:t>, </a:t>
            </a:r>
            <a:r>
              <a:rPr lang="en-US" dirty="0" smtClean="0"/>
              <a:t>eosinophilia; </a:t>
            </a:r>
            <a:r>
              <a:rPr lang="en-US" dirty="0" err="1" smtClean="0"/>
              <a:t>osteopaenia</a:t>
            </a:r>
            <a:r>
              <a:rPr lang="en-US" dirty="0" smtClean="0"/>
              <a:t>, osteoporosis</a:t>
            </a:r>
            <a:endParaRPr lang="en-US" dirty="0"/>
          </a:p>
        </p:txBody>
      </p:sp>
    </p:spTree>
    <p:extLst>
      <p:ext uri="{BB962C8B-B14F-4D97-AF65-F5344CB8AC3E}">
        <p14:creationId xmlns:p14="http://schemas.microsoft.com/office/powerpoint/2010/main" xmlns="" val="2182779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a:bodyPr>
          <a:lstStyle/>
          <a:p>
            <a:r>
              <a:rPr lang="en-US" dirty="0"/>
              <a:t>Skin biopsy (</a:t>
            </a:r>
            <a:r>
              <a:rPr lang="en-US" dirty="0" smtClean="0"/>
              <a:t>with </a:t>
            </a:r>
            <a:r>
              <a:rPr lang="en-US" dirty="0" err="1" smtClean="0"/>
              <a:t>histopathological</a:t>
            </a:r>
            <a:r>
              <a:rPr lang="en-US" dirty="0" smtClean="0"/>
              <a:t> staining with </a:t>
            </a:r>
            <a:r>
              <a:rPr lang="en-US" dirty="0" err="1" smtClean="0"/>
              <a:t>Giemsa</a:t>
            </a:r>
            <a:r>
              <a:rPr lang="en-US" dirty="0" smtClean="0"/>
              <a:t> and/or </a:t>
            </a:r>
            <a:r>
              <a:rPr lang="en-US" dirty="0" err="1" smtClean="0"/>
              <a:t>immunohistochemical</a:t>
            </a:r>
            <a:r>
              <a:rPr lang="en-US" dirty="0" smtClean="0"/>
              <a:t> staining for </a:t>
            </a:r>
            <a:r>
              <a:rPr lang="en-US" dirty="0" err="1" smtClean="0"/>
              <a:t>tryptase</a:t>
            </a:r>
            <a:r>
              <a:rPr lang="en-US" dirty="0" smtClean="0"/>
              <a:t> </a:t>
            </a:r>
            <a:r>
              <a:rPr lang="en-US" dirty="0"/>
              <a:t>and c‐k it </a:t>
            </a:r>
            <a:r>
              <a:rPr lang="en-US" dirty="0" smtClean="0"/>
              <a:t>) for cutaneous </a:t>
            </a:r>
            <a:r>
              <a:rPr lang="en-US" dirty="0" err="1" smtClean="0"/>
              <a:t>mastocytosis</a:t>
            </a:r>
            <a:r>
              <a:rPr lang="en-US" dirty="0"/>
              <a:t>; </a:t>
            </a:r>
            <a:r>
              <a:rPr lang="en-US" dirty="0" smtClean="0"/>
              <a:t>this will </a:t>
            </a:r>
            <a:r>
              <a:rPr lang="en-US" dirty="0"/>
              <a:t>not </a:t>
            </a:r>
            <a:r>
              <a:rPr lang="en-US" dirty="0" smtClean="0"/>
              <a:t>provide information about systemic involvement but </a:t>
            </a:r>
            <a:r>
              <a:rPr lang="en-US" dirty="0"/>
              <a:t>may help </a:t>
            </a:r>
            <a:r>
              <a:rPr lang="en-US" dirty="0" smtClean="0"/>
              <a:t>to classify cutaneous disease</a:t>
            </a:r>
            <a:endParaRPr lang="en-US" dirty="0"/>
          </a:p>
          <a:p>
            <a:r>
              <a:rPr lang="en-US" dirty="0"/>
              <a:t>Complete blood </a:t>
            </a:r>
            <a:r>
              <a:rPr lang="en-US" dirty="0" smtClean="0"/>
              <a:t>count with </a:t>
            </a:r>
            <a:r>
              <a:rPr lang="en-US" dirty="0"/>
              <a:t>differential</a:t>
            </a:r>
          </a:p>
          <a:p>
            <a:r>
              <a:rPr lang="en-US" dirty="0"/>
              <a:t>Liver function </a:t>
            </a:r>
            <a:r>
              <a:rPr lang="en-US" dirty="0" smtClean="0"/>
              <a:t>tests (including serum aminotransferases and alkaline </a:t>
            </a:r>
            <a:r>
              <a:rPr lang="en-US" dirty="0"/>
              <a:t>phosphatase)</a:t>
            </a:r>
          </a:p>
          <a:p>
            <a:r>
              <a:rPr lang="en-US" dirty="0"/>
              <a:t>Serum </a:t>
            </a:r>
            <a:r>
              <a:rPr lang="en-US" dirty="0" err="1"/>
              <a:t>tryptase</a:t>
            </a:r>
            <a:endParaRPr lang="en-US" dirty="0"/>
          </a:p>
          <a:p>
            <a:r>
              <a:rPr lang="en-US" dirty="0"/>
              <a:t>Metabolites of </a:t>
            </a:r>
            <a:r>
              <a:rPr lang="en-US" dirty="0" smtClean="0"/>
              <a:t>mast cell </a:t>
            </a:r>
            <a:r>
              <a:rPr lang="en-US" dirty="0"/>
              <a:t>activation (</a:t>
            </a:r>
            <a:r>
              <a:rPr lang="en-US" dirty="0" smtClean="0"/>
              <a:t>24‐h urine </a:t>
            </a:r>
            <a:r>
              <a:rPr lang="en-US" dirty="0"/>
              <a:t>for N ‐</a:t>
            </a:r>
            <a:r>
              <a:rPr lang="en-US" dirty="0" smtClean="0"/>
              <a:t>methyl histamine </a:t>
            </a:r>
            <a:r>
              <a:rPr lang="en-US" dirty="0"/>
              <a:t>and </a:t>
            </a:r>
            <a:r>
              <a:rPr lang="en-US" dirty="0" smtClean="0"/>
              <a:t>11‐β‐ prostaglandin </a:t>
            </a:r>
            <a:r>
              <a:rPr lang="en-US" dirty="0"/>
              <a:t>F2) </a:t>
            </a:r>
            <a:r>
              <a:rPr lang="en-US" dirty="0" smtClean="0"/>
              <a:t>may be </a:t>
            </a:r>
            <a:r>
              <a:rPr lang="en-US" dirty="0"/>
              <a:t>measured</a:t>
            </a:r>
          </a:p>
          <a:p>
            <a:r>
              <a:rPr lang="en-US" dirty="0"/>
              <a:t>Bone marrow biopsy </a:t>
            </a:r>
            <a:r>
              <a:rPr lang="en-US" dirty="0" smtClean="0"/>
              <a:t>and aspiration</a:t>
            </a:r>
            <a:endParaRPr lang="en-US" dirty="0"/>
          </a:p>
        </p:txBody>
      </p:sp>
    </p:spTree>
    <p:extLst>
      <p:ext uri="{BB962C8B-B14F-4D97-AF65-F5344CB8AC3E}">
        <p14:creationId xmlns:p14="http://schemas.microsoft.com/office/powerpoint/2010/main" xmlns="" val="169701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a:t>Flushing and blushing are the result of transient </a:t>
            </a:r>
            <a:r>
              <a:rPr lang="en-US" dirty="0" smtClean="0"/>
              <a:t>cutaneous vasodilatation - </a:t>
            </a:r>
            <a:r>
              <a:rPr lang="en-US" dirty="0"/>
              <a:t>usually physiological in nature. </a:t>
            </a:r>
          </a:p>
          <a:p>
            <a:r>
              <a:rPr lang="en-US" dirty="0"/>
              <a:t>A blush </a:t>
            </a:r>
            <a:r>
              <a:rPr lang="en-US" dirty="0" smtClean="0"/>
              <a:t>signifies </a:t>
            </a:r>
            <a:r>
              <a:rPr lang="en-US" dirty="0"/>
              <a:t>a psychosocial response to an </a:t>
            </a:r>
            <a:r>
              <a:rPr lang="en-US" dirty="0" smtClean="0"/>
              <a:t>experienced emotion</a:t>
            </a:r>
            <a:r>
              <a:rPr lang="en-US" dirty="0"/>
              <a:t>, whereas a </a:t>
            </a:r>
            <a:r>
              <a:rPr lang="en-US" dirty="0" smtClean="0"/>
              <a:t>flush </a:t>
            </a:r>
            <a:r>
              <a:rPr lang="en-US" dirty="0"/>
              <a:t>is a thermoregulatory </a:t>
            </a:r>
            <a:r>
              <a:rPr lang="en-US" dirty="0" smtClean="0"/>
              <a:t>response to </a:t>
            </a:r>
            <a:r>
              <a:rPr lang="en-US" dirty="0"/>
              <a:t>increased body </a:t>
            </a:r>
            <a:r>
              <a:rPr lang="en-US" dirty="0" smtClean="0"/>
              <a:t>temperature.</a:t>
            </a:r>
          </a:p>
          <a:p>
            <a:r>
              <a:rPr lang="en-US" dirty="0" smtClean="0"/>
              <a:t>Clinical </a:t>
            </a:r>
            <a:r>
              <a:rPr lang="en-US" dirty="0"/>
              <a:t>features useful </a:t>
            </a:r>
            <a:r>
              <a:rPr lang="en-US" dirty="0" smtClean="0"/>
              <a:t>in defining </a:t>
            </a:r>
            <a:r>
              <a:rPr lang="en-US" dirty="0"/>
              <a:t>the diagnosis include the environmental setting in </a:t>
            </a:r>
            <a:r>
              <a:rPr lang="en-US" dirty="0" smtClean="0"/>
              <a:t>which the </a:t>
            </a:r>
            <a:r>
              <a:rPr lang="en-US" dirty="0"/>
              <a:t>vascular reaction occurs, the extent and pattern of </a:t>
            </a:r>
            <a:r>
              <a:rPr lang="en-US" dirty="0" smtClean="0"/>
              <a:t>cutaneous involvement</a:t>
            </a:r>
            <a:r>
              <a:rPr lang="en-US" dirty="0"/>
              <a:t>, and whether sweating or other systemic </a:t>
            </a:r>
            <a:r>
              <a:rPr lang="en-US" dirty="0" smtClean="0"/>
              <a:t>symptoms accompany </a:t>
            </a:r>
            <a:r>
              <a:rPr lang="en-US" dirty="0"/>
              <a:t>the vasodilatation. </a:t>
            </a:r>
          </a:p>
          <a:p>
            <a:r>
              <a:rPr lang="en-US" dirty="0" smtClean="0"/>
              <a:t>Understanding </a:t>
            </a:r>
            <a:r>
              <a:rPr lang="en-US" dirty="0"/>
              <a:t>of the mechanisms </a:t>
            </a:r>
            <a:r>
              <a:rPr lang="en-US" dirty="0" smtClean="0"/>
              <a:t>by which </a:t>
            </a:r>
            <a:r>
              <a:rPr lang="en-US" dirty="0"/>
              <a:t>these cutaneous reactions occur has increased, but </a:t>
            </a:r>
            <a:r>
              <a:rPr lang="en-US" dirty="0" smtClean="0"/>
              <a:t>treatment options </a:t>
            </a:r>
            <a:r>
              <a:rPr lang="en-US" dirty="0"/>
              <a:t>remain limited.</a:t>
            </a:r>
          </a:p>
        </p:txBody>
      </p:sp>
    </p:spTree>
    <p:extLst>
      <p:ext uri="{BB962C8B-B14F-4D97-AF65-F5344CB8AC3E}">
        <p14:creationId xmlns:p14="http://schemas.microsoft.com/office/powerpoint/2010/main" xmlns="" val="1208429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Avoidance of </a:t>
            </a:r>
            <a:r>
              <a:rPr lang="en-US" dirty="0" smtClean="0"/>
              <a:t>triggers </a:t>
            </a:r>
          </a:p>
          <a:p>
            <a:r>
              <a:rPr lang="en-US" dirty="0" smtClean="0"/>
              <a:t>Antihistamines</a:t>
            </a:r>
            <a:r>
              <a:rPr lang="en-US" dirty="0"/>
              <a:t>: </a:t>
            </a:r>
            <a:r>
              <a:rPr lang="en-US" dirty="0" smtClean="0"/>
              <a:t>H1 antihistamines </a:t>
            </a:r>
            <a:r>
              <a:rPr lang="en-US" dirty="0"/>
              <a:t>(</a:t>
            </a:r>
            <a:r>
              <a:rPr lang="en-US" dirty="0" smtClean="0"/>
              <a:t>e.g. cetirizine</a:t>
            </a:r>
            <a:r>
              <a:rPr lang="en-US" dirty="0"/>
              <a:t>, </a:t>
            </a:r>
            <a:r>
              <a:rPr lang="en-US" dirty="0" smtClean="0"/>
              <a:t>fexofenadine, hydroxyzine</a:t>
            </a:r>
            <a:r>
              <a:rPr lang="en-US" dirty="0"/>
              <a:t>, </a:t>
            </a:r>
            <a:r>
              <a:rPr lang="en-US" dirty="0" smtClean="0"/>
              <a:t>doxepin) alone </a:t>
            </a:r>
            <a:r>
              <a:rPr lang="en-US" dirty="0"/>
              <a:t>may be </a:t>
            </a:r>
            <a:r>
              <a:rPr lang="en-US" dirty="0" smtClean="0"/>
              <a:t>ineffective; combined </a:t>
            </a:r>
            <a:r>
              <a:rPr lang="en-US" dirty="0"/>
              <a:t>blockade of </a:t>
            </a:r>
            <a:r>
              <a:rPr lang="en-US" dirty="0" smtClean="0"/>
              <a:t>H1 and </a:t>
            </a:r>
            <a:r>
              <a:rPr lang="en-US" dirty="0"/>
              <a:t>H2 </a:t>
            </a:r>
            <a:r>
              <a:rPr lang="en-US" dirty="0" smtClean="0"/>
              <a:t>receptors prevents </a:t>
            </a:r>
            <a:r>
              <a:rPr lang="en-US" dirty="0"/>
              <a:t>the </a:t>
            </a:r>
            <a:r>
              <a:rPr lang="en-US" dirty="0" err="1" smtClean="0"/>
              <a:t>vasodilatory</a:t>
            </a:r>
            <a:r>
              <a:rPr lang="en-US" dirty="0" smtClean="0"/>
              <a:t> effects </a:t>
            </a:r>
            <a:r>
              <a:rPr lang="en-US" dirty="0"/>
              <a:t>of </a:t>
            </a:r>
            <a:r>
              <a:rPr lang="en-US" dirty="0" smtClean="0"/>
              <a:t>histamine </a:t>
            </a:r>
          </a:p>
          <a:p>
            <a:r>
              <a:rPr lang="en-US" dirty="0" err="1" smtClean="0"/>
              <a:t>Ketotifen</a:t>
            </a:r>
            <a:r>
              <a:rPr lang="en-US" dirty="0" smtClean="0"/>
              <a:t> </a:t>
            </a:r>
            <a:r>
              <a:rPr lang="en-US" dirty="0"/>
              <a:t>has been </a:t>
            </a:r>
            <a:r>
              <a:rPr lang="en-US" dirty="0" smtClean="0"/>
              <a:t>reported to </a:t>
            </a:r>
            <a:r>
              <a:rPr lang="en-US" dirty="0"/>
              <a:t>have both </a:t>
            </a:r>
            <a:r>
              <a:rPr lang="en-US" dirty="0" smtClean="0"/>
              <a:t>mast cell </a:t>
            </a:r>
            <a:r>
              <a:rPr lang="en-US" dirty="0"/>
              <a:t>stabilizing and </a:t>
            </a:r>
            <a:r>
              <a:rPr lang="en-US" dirty="0" smtClean="0"/>
              <a:t>H1 antihistamine properties, but </a:t>
            </a:r>
            <a:r>
              <a:rPr lang="en-US" dirty="0"/>
              <a:t>is sedating</a:t>
            </a:r>
          </a:p>
          <a:p>
            <a:r>
              <a:rPr lang="en-US" dirty="0"/>
              <a:t>Aspirin (up to 650 </a:t>
            </a:r>
            <a:r>
              <a:rPr lang="en-US" dirty="0" smtClean="0"/>
              <a:t>mg twice </a:t>
            </a:r>
            <a:r>
              <a:rPr lang="en-US" dirty="0"/>
              <a:t>daily) may be </a:t>
            </a:r>
            <a:r>
              <a:rPr lang="en-US" dirty="0" err="1" smtClean="0"/>
              <a:t>usedto</a:t>
            </a:r>
            <a:r>
              <a:rPr lang="en-US" dirty="0" smtClean="0"/>
              <a:t> </a:t>
            </a:r>
            <a:r>
              <a:rPr lang="en-US" dirty="0"/>
              <a:t>control </a:t>
            </a:r>
            <a:r>
              <a:rPr lang="en-US" dirty="0" err="1"/>
              <a:t>fl</a:t>
            </a:r>
            <a:r>
              <a:rPr lang="en-US" dirty="0"/>
              <a:t> </a:t>
            </a:r>
            <a:r>
              <a:rPr lang="en-US" dirty="0" err="1"/>
              <a:t>ushing</a:t>
            </a:r>
            <a:r>
              <a:rPr lang="en-US" dirty="0"/>
              <a:t>, </a:t>
            </a:r>
            <a:r>
              <a:rPr lang="en-US" dirty="0" smtClean="0"/>
              <a:t>but should </a:t>
            </a:r>
            <a:r>
              <a:rPr lang="en-US" dirty="0"/>
              <a:t>be used </a:t>
            </a:r>
            <a:r>
              <a:rPr lang="en-US" dirty="0" smtClean="0"/>
              <a:t>with extreme </a:t>
            </a:r>
            <a:r>
              <a:rPr lang="en-US" dirty="0"/>
              <a:t>caution and </a:t>
            </a:r>
            <a:r>
              <a:rPr lang="en-US" dirty="0" smtClean="0"/>
              <a:t>only in </a:t>
            </a:r>
            <a:r>
              <a:rPr lang="en-US" dirty="0"/>
              <a:t>patients known </a:t>
            </a:r>
            <a:r>
              <a:rPr lang="en-US" dirty="0" smtClean="0"/>
              <a:t>to tolerate </a:t>
            </a:r>
            <a:r>
              <a:rPr lang="en-US" dirty="0"/>
              <a:t>NSAIDs</a:t>
            </a:r>
          </a:p>
          <a:p>
            <a:r>
              <a:rPr lang="en-US" dirty="0" err="1"/>
              <a:t>Cromolyn</a:t>
            </a:r>
            <a:endParaRPr lang="en-US" dirty="0"/>
          </a:p>
          <a:p>
            <a:r>
              <a:rPr lang="en-US" dirty="0"/>
              <a:t>Steroids (oral and topical)</a:t>
            </a:r>
          </a:p>
          <a:p>
            <a:r>
              <a:rPr lang="en-US" dirty="0" err="1"/>
              <a:t>Psoralen</a:t>
            </a:r>
            <a:r>
              <a:rPr lang="en-US" dirty="0"/>
              <a:t> and </a:t>
            </a:r>
            <a:r>
              <a:rPr lang="en-US" dirty="0" err="1" smtClean="0"/>
              <a:t>ultravioletA</a:t>
            </a:r>
            <a:r>
              <a:rPr lang="en-US" dirty="0" smtClean="0"/>
              <a:t> </a:t>
            </a:r>
            <a:r>
              <a:rPr lang="en-US" dirty="0"/>
              <a:t>therapy for </a:t>
            </a:r>
            <a:r>
              <a:rPr lang="en-US" dirty="0" smtClean="0"/>
              <a:t>urticarial </a:t>
            </a:r>
            <a:r>
              <a:rPr lang="en-US" dirty="0" err="1" smtClean="0"/>
              <a:t>pigmentosa</a:t>
            </a:r>
            <a:endParaRPr lang="en-US" dirty="0"/>
          </a:p>
          <a:p>
            <a:r>
              <a:rPr lang="en-US" dirty="0"/>
              <a:t>Laser therapy for TMEP</a:t>
            </a:r>
          </a:p>
          <a:p>
            <a:r>
              <a:rPr lang="en-US" dirty="0"/>
              <a:t>Epinephrine </a:t>
            </a:r>
            <a:r>
              <a:rPr lang="en-US" dirty="0" err="1"/>
              <a:t>autoinjector</a:t>
            </a:r>
            <a:r>
              <a:rPr lang="en-US" dirty="0"/>
              <a:t> (</a:t>
            </a:r>
            <a:r>
              <a:rPr lang="en-US" dirty="0" err="1" smtClean="0"/>
              <a:t>e.g.Anapen</a:t>
            </a:r>
            <a:r>
              <a:rPr lang="en-US" dirty="0"/>
              <a:t>®) for </a:t>
            </a:r>
            <a:r>
              <a:rPr lang="en-US" dirty="0" smtClean="0"/>
              <a:t>patients with </a:t>
            </a:r>
            <a:r>
              <a:rPr lang="en-US" dirty="0"/>
              <a:t>anaphylaxis</a:t>
            </a:r>
          </a:p>
        </p:txBody>
      </p:sp>
    </p:spTree>
    <p:extLst>
      <p:ext uri="{BB962C8B-B14F-4D97-AF65-F5344CB8AC3E}">
        <p14:creationId xmlns:p14="http://schemas.microsoft.com/office/powerpoint/2010/main" xmlns="" val="134570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a:bodyPr>
          <a:lstStyle/>
          <a:p>
            <a:r>
              <a:rPr lang="en-US" dirty="0"/>
              <a:t>Patients </a:t>
            </a:r>
            <a:r>
              <a:rPr lang="en-US" dirty="0" smtClean="0"/>
              <a:t>with evidence of systemic </a:t>
            </a:r>
            <a:r>
              <a:rPr lang="en-US" dirty="0" err="1" smtClean="0"/>
              <a:t>mastocytosis</a:t>
            </a:r>
            <a:r>
              <a:rPr lang="en-US" dirty="0" smtClean="0"/>
              <a:t> ,or </a:t>
            </a:r>
            <a:r>
              <a:rPr lang="en-US" dirty="0"/>
              <a:t>those </a:t>
            </a:r>
            <a:r>
              <a:rPr lang="en-US" dirty="0" smtClean="0"/>
              <a:t>with unexplained anaphylaxis or hypotension, should </a:t>
            </a:r>
            <a:r>
              <a:rPr lang="en-US" dirty="0"/>
              <a:t>be </a:t>
            </a:r>
            <a:r>
              <a:rPr lang="en-US" dirty="0" smtClean="0"/>
              <a:t>referred to </a:t>
            </a:r>
            <a:r>
              <a:rPr lang="en-US" dirty="0"/>
              <a:t>the </a:t>
            </a:r>
            <a:r>
              <a:rPr lang="en-US" dirty="0" smtClean="0"/>
              <a:t>appropriate specialties for further investigation and management</a:t>
            </a:r>
            <a:endParaRPr lang="en-US" dirty="0"/>
          </a:p>
        </p:txBody>
      </p:sp>
    </p:spTree>
    <p:extLst>
      <p:ext uri="{BB962C8B-B14F-4D97-AF65-F5344CB8AC3E}">
        <p14:creationId xmlns:p14="http://schemas.microsoft.com/office/powerpoint/2010/main" xmlns="" val="278282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Phaeochromocytoma </a:t>
            </a:r>
          </a:p>
        </p:txBody>
      </p:sp>
      <p:sp>
        <p:nvSpPr>
          <p:cNvPr id="3" name="Content Placeholder 2"/>
          <p:cNvSpPr>
            <a:spLocks noGrp="1"/>
          </p:cNvSpPr>
          <p:nvPr>
            <p:ph idx="1"/>
          </p:nvPr>
        </p:nvSpPr>
        <p:spPr/>
        <p:txBody>
          <a:bodyPr>
            <a:normAutofit/>
          </a:bodyPr>
          <a:lstStyle/>
          <a:p>
            <a:r>
              <a:rPr lang="en-US" dirty="0" smtClean="0"/>
              <a:t>Catecholamine‐secreting </a:t>
            </a:r>
            <a:r>
              <a:rPr lang="en-US" dirty="0" err="1"/>
              <a:t>tumours</a:t>
            </a:r>
            <a:r>
              <a:rPr lang="en-US" dirty="0"/>
              <a:t> </a:t>
            </a:r>
            <a:r>
              <a:rPr lang="en-US" dirty="0" smtClean="0"/>
              <a:t>that arise </a:t>
            </a:r>
            <a:r>
              <a:rPr lang="en-US" dirty="0"/>
              <a:t>from </a:t>
            </a:r>
            <a:r>
              <a:rPr lang="en-US" dirty="0" err="1"/>
              <a:t>chromaffi</a:t>
            </a:r>
            <a:r>
              <a:rPr lang="en-US" dirty="0"/>
              <a:t> n cells of the </a:t>
            </a:r>
            <a:r>
              <a:rPr lang="en-US" dirty="0" smtClean="0"/>
              <a:t>adrenal medulla</a:t>
            </a:r>
            <a:r>
              <a:rPr lang="en-US" dirty="0"/>
              <a:t>; release of </a:t>
            </a:r>
            <a:r>
              <a:rPr lang="en-US" dirty="0" err="1" smtClean="0"/>
              <a:t>catecholamines</a:t>
            </a:r>
            <a:r>
              <a:rPr lang="en-US" dirty="0" smtClean="0"/>
              <a:t> (epinephrine</a:t>
            </a:r>
            <a:r>
              <a:rPr lang="en-US" dirty="0"/>
              <a:t>, norepinephrine, </a:t>
            </a:r>
            <a:r>
              <a:rPr lang="en-US" dirty="0" smtClean="0"/>
              <a:t>dopamine) and </a:t>
            </a:r>
            <a:r>
              <a:rPr lang="en-US" dirty="0"/>
              <a:t>other </a:t>
            </a:r>
            <a:r>
              <a:rPr lang="en-US" dirty="0" err="1"/>
              <a:t>vasomediators</a:t>
            </a:r>
            <a:r>
              <a:rPr lang="en-US" dirty="0"/>
              <a:t> (VIP, </a:t>
            </a:r>
            <a:r>
              <a:rPr lang="en-US" dirty="0" smtClean="0"/>
              <a:t>calcitonin gene‐related </a:t>
            </a:r>
            <a:r>
              <a:rPr lang="en-US" dirty="0"/>
              <a:t>peptide, </a:t>
            </a:r>
            <a:r>
              <a:rPr lang="en-US" dirty="0" err="1" smtClean="0"/>
              <a:t>adrenomedullin</a:t>
            </a:r>
            <a:r>
              <a:rPr lang="en-US" dirty="0" smtClean="0"/>
              <a:t>) episodically </a:t>
            </a:r>
            <a:r>
              <a:rPr lang="en-US" dirty="0"/>
              <a:t>into the systemic circulation</a:t>
            </a:r>
          </a:p>
          <a:p>
            <a:r>
              <a:rPr lang="en-US" dirty="0"/>
              <a:t>Flushing of the </a:t>
            </a:r>
            <a:r>
              <a:rPr lang="en-US" dirty="0" err="1" smtClean="0"/>
              <a:t>face,neck</a:t>
            </a:r>
            <a:r>
              <a:rPr lang="en-US" dirty="0"/>
              <a:t>, chest and </a:t>
            </a:r>
            <a:r>
              <a:rPr lang="en-US" dirty="0" err="1" smtClean="0"/>
              <a:t>trunk;paroxysmal</a:t>
            </a:r>
            <a:r>
              <a:rPr lang="en-US" dirty="0" smtClean="0"/>
              <a:t> </a:t>
            </a:r>
            <a:r>
              <a:rPr lang="en-US" dirty="0"/>
              <a:t>attacks </a:t>
            </a:r>
            <a:r>
              <a:rPr lang="en-US" dirty="0" smtClean="0"/>
              <a:t>last15 </a:t>
            </a:r>
            <a:r>
              <a:rPr lang="en-US" dirty="0"/>
              <a:t>min to hours; </a:t>
            </a:r>
            <a:r>
              <a:rPr lang="en-US" dirty="0" smtClean="0"/>
              <a:t>usually occur </a:t>
            </a:r>
            <a:r>
              <a:rPr lang="en-US" dirty="0"/>
              <a:t>spontaneously </a:t>
            </a:r>
            <a:r>
              <a:rPr lang="en-US" dirty="0" smtClean="0"/>
              <a:t>but may </a:t>
            </a:r>
            <a:r>
              <a:rPr lang="en-US" dirty="0"/>
              <a:t>be triggered by </a:t>
            </a:r>
            <a:r>
              <a:rPr lang="en-US" dirty="0" smtClean="0"/>
              <a:t>deep abdominal palpation, diagnostic </a:t>
            </a:r>
            <a:r>
              <a:rPr lang="en-US" dirty="0"/>
              <a:t>procedures (</a:t>
            </a:r>
            <a:r>
              <a:rPr lang="en-US" dirty="0" err="1" smtClean="0"/>
              <a:t>e.g.colonoscopy</a:t>
            </a:r>
            <a:r>
              <a:rPr lang="en-US" dirty="0"/>
              <a:t>), induction </a:t>
            </a:r>
            <a:r>
              <a:rPr lang="en-US" dirty="0" smtClean="0"/>
              <a:t>of </a:t>
            </a:r>
            <a:r>
              <a:rPr lang="en-US" dirty="0" err="1" smtClean="0"/>
              <a:t>anaesthesia</a:t>
            </a:r>
            <a:r>
              <a:rPr lang="en-US" dirty="0"/>
              <a:t>, surgery, </a:t>
            </a:r>
            <a:r>
              <a:rPr lang="en-US" dirty="0" smtClean="0"/>
              <a:t>with certain </a:t>
            </a:r>
            <a:r>
              <a:rPr lang="en-US" dirty="0"/>
              <a:t>foods or </a:t>
            </a:r>
            <a:r>
              <a:rPr lang="en-US" dirty="0" smtClean="0"/>
              <a:t>beverages containing </a:t>
            </a:r>
            <a:r>
              <a:rPr lang="en-US" dirty="0" err="1"/>
              <a:t>tyramine</a:t>
            </a:r>
            <a:r>
              <a:rPr lang="en-US" dirty="0"/>
              <a:t> or </a:t>
            </a:r>
            <a:r>
              <a:rPr lang="en-US" dirty="0" smtClean="0"/>
              <a:t>with certain </a:t>
            </a:r>
            <a:r>
              <a:rPr lang="en-US" dirty="0"/>
              <a:t>drugs (e.g. </a:t>
            </a:r>
            <a:r>
              <a:rPr lang="en-US" dirty="0" smtClean="0"/>
              <a:t>MAO inhibitors</a:t>
            </a:r>
            <a:r>
              <a:rPr lang="en-US" dirty="0"/>
              <a:t>)</a:t>
            </a:r>
          </a:p>
        </p:txBody>
      </p:sp>
    </p:spTree>
    <p:extLst>
      <p:ext uri="{BB962C8B-B14F-4D97-AF65-F5344CB8AC3E}">
        <p14:creationId xmlns:p14="http://schemas.microsoft.com/office/powerpoint/2010/main" xmlns="" val="1514137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Phaeochromocytoma </a:t>
            </a:r>
          </a:p>
        </p:txBody>
      </p:sp>
      <p:sp>
        <p:nvSpPr>
          <p:cNvPr id="3" name="Content Placeholder 2"/>
          <p:cNvSpPr>
            <a:spLocks noGrp="1"/>
          </p:cNvSpPr>
          <p:nvPr>
            <p:ph idx="1"/>
          </p:nvPr>
        </p:nvSpPr>
        <p:spPr/>
        <p:txBody>
          <a:bodyPr>
            <a:normAutofit fontScale="85000" lnSpcReduction="20000"/>
          </a:bodyPr>
          <a:lstStyle/>
          <a:p>
            <a:r>
              <a:rPr lang="en-US" dirty="0"/>
              <a:t>Hypertension (</a:t>
            </a:r>
            <a:r>
              <a:rPr lang="en-US" dirty="0" smtClean="0"/>
              <a:t>60% have sustained hypertension; 40</a:t>
            </a:r>
            <a:r>
              <a:rPr lang="en-US" dirty="0"/>
              <a:t>% </a:t>
            </a:r>
            <a:r>
              <a:rPr lang="en-US" dirty="0" smtClean="0"/>
              <a:t>experience hypertension only during </a:t>
            </a:r>
            <a:r>
              <a:rPr lang="en-US" dirty="0"/>
              <a:t>attacks</a:t>
            </a:r>
            <a:r>
              <a:rPr lang="en-US" dirty="0" smtClean="0"/>
              <a:t>); tachycardia; headaches, hyperhidrosis, </a:t>
            </a:r>
            <a:r>
              <a:rPr lang="en-US" dirty="0" err="1" smtClean="0"/>
              <a:t>piloerection</a:t>
            </a:r>
            <a:r>
              <a:rPr lang="en-US" dirty="0" smtClean="0"/>
              <a:t>; palpitations</a:t>
            </a:r>
            <a:r>
              <a:rPr lang="en-US" dirty="0"/>
              <a:t>, a </a:t>
            </a:r>
            <a:r>
              <a:rPr lang="en-US" dirty="0" smtClean="0"/>
              <a:t>sense of </a:t>
            </a:r>
            <a:r>
              <a:rPr lang="en-US" dirty="0"/>
              <a:t>impending </a:t>
            </a:r>
            <a:r>
              <a:rPr lang="en-US" dirty="0" smtClean="0"/>
              <a:t>doom</a:t>
            </a:r>
            <a:r>
              <a:rPr lang="en-US" dirty="0"/>
              <a:t>, chest pain </a:t>
            </a:r>
            <a:r>
              <a:rPr lang="en-US" dirty="0" smtClean="0"/>
              <a:t>or abdominal pain associated with nausea </a:t>
            </a:r>
            <a:r>
              <a:rPr lang="en-US" dirty="0"/>
              <a:t>and </a:t>
            </a:r>
            <a:r>
              <a:rPr lang="en-US" dirty="0" err="1" smtClean="0"/>
              <a:t>vomiting,pallor</a:t>
            </a:r>
            <a:r>
              <a:rPr lang="en-US" dirty="0"/>
              <a:t>, weakness </a:t>
            </a:r>
            <a:r>
              <a:rPr lang="en-US" dirty="0" smtClean="0"/>
              <a:t>and collapse</a:t>
            </a:r>
          </a:p>
          <a:p>
            <a:r>
              <a:rPr lang="en-US" dirty="0" smtClean="0"/>
              <a:t>24‐h </a:t>
            </a:r>
            <a:r>
              <a:rPr lang="en-US" dirty="0"/>
              <a:t>urine </a:t>
            </a:r>
            <a:r>
              <a:rPr lang="en-US" dirty="0" smtClean="0"/>
              <a:t>fractionated </a:t>
            </a:r>
            <a:r>
              <a:rPr lang="en-US" dirty="0" err="1" smtClean="0"/>
              <a:t>catecholamines</a:t>
            </a:r>
            <a:r>
              <a:rPr lang="en-US" dirty="0" smtClean="0"/>
              <a:t> and </a:t>
            </a:r>
            <a:r>
              <a:rPr lang="en-US" dirty="0" err="1" smtClean="0"/>
              <a:t>metanephrines</a:t>
            </a:r>
            <a:endParaRPr lang="en-US" dirty="0"/>
          </a:p>
          <a:p>
            <a:r>
              <a:rPr lang="en-US" dirty="0"/>
              <a:t>Plasma </a:t>
            </a:r>
            <a:r>
              <a:rPr lang="en-US" dirty="0" smtClean="0"/>
              <a:t>fractionated </a:t>
            </a:r>
            <a:r>
              <a:rPr lang="en-US" dirty="0" err="1" smtClean="0"/>
              <a:t>metanephrines</a:t>
            </a:r>
            <a:endParaRPr lang="en-US" dirty="0" smtClean="0"/>
          </a:p>
          <a:p>
            <a:r>
              <a:rPr lang="en-US" dirty="0" smtClean="0"/>
              <a:t>Radiological tests Biochemical confirmation </a:t>
            </a:r>
            <a:r>
              <a:rPr lang="en-US" dirty="0"/>
              <a:t>of </a:t>
            </a:r>
            <a:r>
              <a:rPr lang="en-US" dirty="0" smtClean="0"/>
              <a:t>the diagnosis </a:t>
            </a:r>
            <a:r>
              <a:rPr lang="en-US" dirty="0"/>
              <a:t>should </a:t>
            </a:r>
            <a:r>
              <a:rPr lang="en-US" dirty="0" smtClean="0"/>
              <a:t>be followed </a:t>
            </a:r>
            <a:r>
              <a:rPr lang="en-US" dirty="0"/>
              <a:t>by </a:t>
            </a:r>
            <a:r>
              <a:rPr lang="en-US" dirty="0" smtClean="0"/>
              <a:t>radiological evaluation </a:t>
            </a:r>
            <a:r>
              <a:rPr lang="en-US" dirty="0"/>
              <a:t>to locate </a:t>
            </a:r>
            <a:r>
              <a:rPr lang="en-US" dirty="0" smtClean="0"/>
              <a:t>the </a:t>
            </a:r>
            <a:r>
              <a:rPr lang="en-US" dirty="0" err="1" smtClean="0"/>
              <a:t>tumour</a:t>
            </a:r>
            <a:r>
              <a:rPr lang="en-US" dirty="0"/>
              <a:t>. About </a:t>
            </a:r>
            <a:r>
              <a:rPr lang="en-US" dirty="0" smtClean="0"/>
              <a:t>10% are </a:t>
            </a:r>
            <a:r>
              <a:rPr lang="en-US" dirty="0"/>
              <a:t>extra-adrenal, </a:t>
            </a:r>
            <a:r>
              <a:rPr lang="en-US" dirty="0" smtClean="0"/>
              <a:t>but 95</a:t>
            </a:r>
            <a:r>
              <a:rPr lang="en-US" dirty="0"/>
              <a:t>% are within </a:t>
            </a:r>
            <a:r>
              <a:rPr lang="en-US" dirty="0" smtClean="0"/>
              <a:t>the abdomen </a:t>
            </a:r>
            <a:r>
              <a:rPr lang="en-US" dirty="0"/>
              <a:t>and </a:t>
            </a:r>
            <a:r>
              <a:rPr lang="en-US" dirty="0" smtClean="0"/>
              <a:t>pelvis</a:t>
            </a:r>
          </a:p>
          <a:p>
            <a:r>
              <a:rPr lang="en-US" dirty="0" smtClean="0"/>
              <a:t>CT/MRI</a:t>
            </a:r>
            <a:endParaRPr lang="en-US" dirty="0"/>
          </a:p>
          <a:p>
            <a:r>
              <a:rPr lang="en-US" dirty="0"/>
              <a:t>MIBG </a:t>
            </a:r>
            <a:r>
              <a:rPr lang="en-US" dirty="0" err="1"/>
              <a:t>scintigraphy</a:t>
            </a:r>
            <a:r>
              <a:rPr lang="en-US" dirty="0"/>
              <a:t>.</a:t>
            </a:r>
          </a:p>
          <a:p>
            <a:r>
              <a:rPr lang="en-US" dirty="0"/>
              <a:t>If abdominal </a:t>
            </a:r>
            <a:r>
              <a:rPr lang="en-US" dirty="0" smtClean="0"/>
              <a:t>and pelvic </a:t>
            </a:r>
            <a:r>
              <a:rPr lang="en-US" dirty="0"/>
              <a:t>CT or </a:t>
            </a:r>
            <a:r>
              <a:rPr lang="en-US" dirty="0" smtClean="0"/>
              <a:t>MRI is </a:t>
            </a:r>
            <a:r>
              <a:rPr lang="en-US" dirty="0"/>
              <a:t>negative in </a:t>
            </a:r>
            <a:r>
              <a:rPr lang="en-US" dirty="0" smtClean="0"/>
              <a:t>the presence </a:t>
            </a:r>
            <a:r>
              <a:rPr lang="en-US" dirty="0"/>
              <a:t>of </a:t>
            </a:r>
            <a:r>
              <a:rPr lang="en-US" dirty="0" smtClean="0"/>
              <a:t>clinical and biochemical evidence of </a:t>
            </a:r>
            <a:r>
              <a:rPr lang="en-US" dirty="0" err="1" smtClean="0"/>
              <a:t>phaeochromocytoma,the</a:t>
            </a:r>
            <a:r>
              <a:rPr lang="en-US" dirty="0" smtClean="0"/>
              <a:t> </a:t>
            </a:r>
            <a:r>
              <a:rPr lang="en-US" dirty="0"/>
              <a:t>diagnosis </a:t>
            </a:r>
            <a:r>
              <a:rPr lang="en-US" dirty="0" smtClean="0"/>
              <a:t>should be </a:t>
            </a:r>
            <a:r>
              <a:rPr lang="en-US" dirty="0"/>
              <a:t>reconsidered. If it </a:t>
            </a:r>
            <a:r>
              <a:rPr lang="en-US" dirty="0" smtClean="0"/>
              <a:t>is still </a:t>
            </a:r>
            <a:r>
              <a:rPr lang="en-US" dirty="0"/>
              <a:t>likely, then </a:t>
            </a:r>
            <a:r>
              <a:rPr lang="en-US" dirty="0" smtClean="0"/>
              <a:t>123‐IMIBG </a:t>
            </a:r>
            <a:r>
              <a:rPr lang="en-US" dirty="0" err="1" smtClean="0"/>
              <a:t>Scintigraphy</a:t>
            </a:r>
            <a:r>
              <a:rPr lang="en-US" dirty="0" smtClean="0"/>
              <a:t> may </a:t>
            </a:r>
            <a:r>
              <a:rPr lang="en-US" dirty="0"/>
              <a:t>be done</a:t>
            </a:r>
          </a:p>
          <a:p>
            <a:r>
              <a:rPr lang="en-US" dirty="0"/>
              <a:t>FDG‐PET more </a:t>
            </a:r>
            <a:r>
              <a:rPr lang="en-US" dirty="0" smtClean="0"/>
              <a:t>sensitive than </a:t>
            </a:r>
            <a:r>
              <a:rPr lang="en-US" dirty="0"/>
              <a:t>123‐I‐MIBG </a:t>
            </a:r>
            <a:r>
              <a:rPr lang="en-US" dirty="0" smtClean="0"/>
              <a:t>and CT/MRI </a:t>
            </a:r>
            <a:r>
              <a:rPr lang="en-US" dirty="0"/>
              <a:t>for </a:t>
            </a:r>
            <a:r>
              <a:rPr lang="en-US" dirty="0" smtClean="0"/>
              <a:t>detection of </a:t>
            </a:r>
            <a:r>
              <a:rPr lang="en-US" dirty="0"/>
              <a:t>metastatic disease</a:t>
            </a:r>
          </a:p>
        </p:txBody>
      </p:sp>
    </p:spTree>
    <p:extLst>
      <p:ext uri="{BB962C8B-B14F-4D97-AF65-F5344CB8AC3E}">
        <p14:creationId xmlns:p14="http://schemas.microsoft.com/office/powerpoint/2010/main" xmlns="" val="274748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Phaeochromocytoma </a:t>
            </a:r>
          </a:p>
        </p:txBody>
      </p:sp>
      <p:sp>
        <p:nvSpPr>
          <p:cNvPr id="3" name="Content Placeholder 2"/>
          <p:cNvSpPr>
            <a:spLocks noGrp="1"/>
          </p:cNvSpPr>
          <p:nvPr>
            <p:ph idx="1"/>
          </p:nvPr>
        </p:nvSpPr>
        <p:spPr/>
        <p:txBody>
          <a:bodyPr/>
          <a:lstStyle/>
          <a:p>
            <a:r>
              <a:rPr lang="en-US" dirty="0"/>
              <a:t>Avoid precipitants (</a:t>
            </a:r>
            <a:r>
              <a:rPr lang="en-US" dirty="0" err="1"/>
              <a:t>e.g.glucagon</a:t>
            </a:r>
            <a:r>
              <a:rPr lang="en-US" dirty="0"/>
              <a:t>, </a:t>
            </a:r>
            <a:r>
              <a:rPr lang="en-US" dirty="0" err="1"/>
              <a:t>histamine,metoclopramide</a:t>
            </a:r>
            <a:r>
              <a:rPr lang="en-US" dirty="0"/>
              <a:t>)</a:t>
            </a:r>
          </a:p>
          <a:p>
            <a:r>
              <a:rPr lang="en-US" dirty="0"/>
              <a:t>Combined </a:t>
            </a:r>
            <a:r>
              <a:rPr lang="el-GR" dirty="0"/>
              <a:t>α‐ </a:t>
            </a:r>
            <a:r>
              <a:rPr lang="en-US" dirty="0"/>
              <a:t>and </a:t>
            </a:r>
            <a:r>
              <a:rPr lang="el-GR" dirty="0"/>
              <a:t>β‐</a:t>
            </a:r>
            <a:r>
              <a:rPr lang="en-US" dirty="0"/>
              <a:t>adrenergic blockade to control blood pressure and prevent intraoperative hypertensive crises</a:t>
            </a:r>
          </a:p>
          <a:p>
            <a:r>
              <a:rPr lang="en-US" dirty="0" err="1"/>
              <a:t>Adrenalectomy</a:t>
            </a:r>
            <a:endParaRPr lang="en-US" dirty="0"/>
          </a:p>
          <a:p>
            <a:r>
              <a:rPr lang="en-US" dirty="0"/>
              <a:t>Check for cutaneous stigmata of neurofibromatosis</a:t>
            </a:r>
          </a:p>
          <a:p>
            <a:endParaRPr lang="en-US" dirty="0"/>
          </a:p>
        </p:txBody>
      </p:sp>
    </p:spTree>
    <p:extLst>
      <p:ext uri="{BB962C8B-B14F-4D97-AF65-F5344CB8AC3E}">
        <p14:creationId xmlns:p14="http://schemas.microsoft.com/office/powerpoint/2010/main" xmlns="" val="2797384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 </a:t>
            </a:r>
          </a:p>
        </p:txBody>
      </p:sp>
      <p:sp>
        <p:nvSpPr>
          <p:cNvPr id="3" name="Content Placeholder 2"/>
          <p:cNvSpPr>
            <a:spLocks noGrp="1"/>
          </p:cNvSpPr>
          <p:nvPr>
            <p:ph idx="1"/>
          </p:nvPr>
        </p:nvSpPr>
        <p:spPr/>
        <p:txBody>
          <a:bodyPr>
            <a:normAutofit/>
          </a:bodyPr>
          <a:lstStyle/>
          <a:p>
            <a:r>
              <a:rPr lang="en-US" dirty="0" smtClean="0"/>
              <a:t>Mast </a:t>
            </a:r>
            <a:r>
              <a:rPr lang="en-US" dirty="0"/>
              <a:t>cell and basophil </a:t>
            </a:r>
            <a:r>
              <a:rPr lang="en-US" dirty="0" smtClean="0"/>
              <a:t>vasoactive mediators </a:t>
            </a:r>
            <a:r>
              <a:rPr lang="en-US" dirty="0"/>
              <a:t>release</a:t>
            </a:r>
          </a:p>
          <a:p>
            <a:r>
              <a:rPr lang="en-US" dirty="0"/>
              <a:t>Typically within minutes </a:t>
            </a:r>
            <a:r>
              <a:rPr lang="en-US" dirty="0" smtClean="0"/>
              <a:t>of exposure </a:t>
            </a:r>
            <a:r>
              <a:rPr lang="en-US" dirty="0"/>
              <a:t>to trigger (</a:t>
            </a:r>
            <a:r>
              <a:rPr lang="en-US" dirty="0" smtClean="0"/>
              <a:t>if known</a:t>
            </a:r>
            <a:r>
              <a:rPr lang="en-US" dirty="0"/>
              <a:t>); rarely </a:t>
            </a:r>
            <a:r>
              <a:rPr lang="en-US" dirty="0" smtClean="0"/>
              <a:t>presents with flushing </a:t>
            </a:r>
            <a:r>
              <a:rPr lang="en-US" dirty="0"/>
              <a:t>alone</a:t>
            </a:r>
          </a:p>
          <a:p>
            <a:r>
              <a:rPr lang="en-US" dirty="0" err="1" smtClean="0"/>
              <a:t>Urticaria</a:t>
            </a:r>
            <a:r>
              <a:rPr lang="en-US" dirty="0" smtClean="0"/>
              <a:t> , angio edema, hypotension, bronchospasm, rhinitis</a:t>
            </a:r>
            <a:r>
              <a:rPr lang="en-US" dirty="0"/>
              <a:t>, </a:t>
            </a:r>
            <a:r>
              <a:rPr lang="en-US" dirty="0" smtClean="0"/>
              <a:t>chest pain</a:t>
            </a:r>
            <a:r>
              <a:rPr lang="en-US" dirty="0"/>
              <a:t>, </a:t>
            </a:r>
            <a:r>
              <a:rPr lang="en-US" dirty="0" smtClean="0"/>
              <a:t>headache, tachycardia</a:t>
            </a:r>
            <a:r>
              <a:rPr lang="en-US" dirty="0"/>
              <a:t>, collapse</a:t>
            </a:r>
          </a:p>
          <a:p>
            <a:r>
              <a:rPr lang="en-US" dirty="0"/>
              <a:t>Plasma histamine </a:t>
            </a:r>
            <a:r>
              <a:rPr lang="en-US" dirty="0" smtClean="0"/>
              <a:t>and tryptaseC4</a:t>
            </a:r>
            <a:r>
              <a:rPr lang="en-US" dirty="0"/>
              <a:t>, C1, C1q levels</a:t>
            </a:r>
          </a:p>
          <a:p>
            <a:r>
              <a:rPr lang="en-US" dirty="0"/>
              <a:t>Test for C1 </a:t>
            </a:r>
            <a:r>
              <a:rPr lang="en-US" dirty="0" smtClean="0"/>
              <a:t>esterase inhibitor deficiency</a:t>
            </a:r>
            <a:endParaRPr lang="en-US" dirty="0"/>
          </a:p>
          <a:p>
            <a:r>
              <a:rPr lang="en-US" dirty="0"/>
              <a:t>During </a:t>
            </a:r>
            <a:r>
              <a:rPr lang="en-US" dirty="0" smtClean="0"/>
              <a:t>the anaphylactic </a:t>
            </a:r>
            <a:r>
              <a:rPr lang="en-US" dirty="0"/>
              <a:t>episode, </a:t>
            </a:r>
            <a:r>
              <a:rPr lang="en-US" dirty="0" smtClean="0"/>
              <a:t>either IV </a:t>
            </a:r>
            <a:r>
              <a:rPr lang="en-US" dirty="0"/>
              <a:t>or IM </a:t>
            </a:r>
            <a:r>
              <a:rPr lang="en-US" dirty="0" smtClean="0"/>
              <a:t>epinephrine (the </a:t>
            </a:r>
            <a:r>
              <a:rPr lang="en-US" dirty="0"/>
              <a:t>latter via </a:t>
            </a:r>
            <a:r>
              <a:rPr lang="en-US" dirty="0" err="1"/>
              <a:t>EpiPen</a:t>
            </a:r>
            <a:r>
              <a:rPr lang="en-US" dirty="0" smtClean="0"/>
              <a:t>® (</a:t>
            </a:r>
            <a:r>
              <a:rPr lang="en-US" dirty="0"/>
              <a:t>0.3 mg) or 0.3–0.5 mL </a:t>
            </a:r>
            <a:r>
              <a:rPr lang="en-US" dirty="0" smtClean="0"/>
              <a:t>of 1 </a:t>
            </a:r>
            <a:r>
              <a:rPr lang="en-US" dirty="0"/>
              <a:t>: 1000 dilution) </a:t>
            </a:r>
            <a:r>
              <a:rPr lang="en-US" dirty="0" smtClean="0"/>
              <a:t>should be </a:t>
            </a:r>
            <a:r>
              <a:rPr lang="en-US" dirty="0"/>
              <a:t>administered into </a:t>
            </a:r>
            <a:r>
              <a:rPr lang="en-US" dirty="0" smtClean="0"/>
              <a:t>either the </a:t>
            </a:r>
            <a:r>
              <a:rPr lang="en-US" dirty="0"/>
              <a:t>anterolateral </a:t>
            </a:r>
            <a:r>
              <a:rPr lang="en-US" dirty="0" smtClean="0"/>
              <a:t>thigh muscles </a:t>
            </a:r>
            <a:r>
              <a:rPr lang="en-US" dirty="0"/>
              <a:t>or the </a:t>
            </a:r>
            <a:r>
              <a:rPr lang="en-US" dirty="0" smtClean="0"/>
              <a:t>deltoid muscle </a:t>
            </a:r>
            <a:r>
              <a:rPr lang="en-US" dirty="0"/>
              <a:t>every 5 min, </a:t>
            </a:r>
            <a:r>
              <a:rPr lang="en-US" dirty="0" err="1" smtClean="0"/>
              <a:t>asnecessary</a:t>
            </a:r>
            <a:r>
              <a:rPr lang="en-US" dirty="0"/>
              <a:t>, to control </a:t>
            </a:r>
            <a:r>
              <a:rPr lang="en-US" dirty="0" smtClean="0"/>
              <a:t>blood pressure </a:t>
            </a:r>
            <a:r>
              <a:rPr lang="en-US" dirty="0"/>
              <a:t>and </a:t>
            </a:r>
            <a:r>
              <a:rPr lang="en-US" dirty="0" smtClean="0"/>
              <a:t>symptoms</a:t>
            </a:r>
            <a:endParaRPr lang="en-US" dirty="0"/>
          </a:p>
        </p:txBody>
      </p:sp>
    </p:spTree>
    <p:extLst>
      <p:ext uri="{BB962C8B-B14F-4D97-AF65-F5344CB8AC3E}">
        <p14:creationId xmlns:p14="http://schemas.microsoft.com/office/powerpoint/2010/main" xmlns="" val="2627512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alcohol sensitivity</a:t>
            </a:r>
          </a:p>
        </p:txBody>
      </p:sp>
      <p:sp>
        <p:nvSpPr>
          <p:cNvPr id="3" name="Content Placeholder 2"/>
          <p:cNvSpPr>
            <a:spLocks noGrp="1"/>
          </p:cNvSpPr>
          <p:nvPr>
            <p:ph idx="1"/>
          </p:nvPr>
        </p:nvSpPr>
        <p:spPr/>
        <p:txBody>
          <a:bodyPr>
            <a:normAutofit lnSpcReduction="10000"/>
          </a:bodyPr>
          <a:lstStyle/>
          <a:p>
            <a:r>
              <a:rPr lang="en-US" dirty="0" smtClean="0"/>
              <a:t>ADH2</a:t>
            </a:r>
            <a:r>
              <a:rPr lang="en-US" dirty="0"/>
              <a:t>, ALDH2 and CYP2E1 are </a:t>
            </a:r>
            <a:r>
              <a:rPr lang="en-US" dirty="0" smtClean="0"/>
              <a:t>important enzymes </a:t>
            </a:r>
            <a:r>
              <a:rPr lang="en-US" dirty="0"/>
              <a:t>for the catalysis of </a:t>
            </a:r>
            <a:r>
              <a:rPr lang="en-US" dirty="0" smtClean="0"/>
              <a:t>the conversion </a:t>
            </a:r>
            <a:r>
              <a:rPr lang="en-US" dirty="0"/>
              <a:t>of ethanol to </a:t>
            </a:r>
            <a:r>
              <a:rPr lang="en-US" dirty="0" smtClean="0"/>
              <a:t>acetaldehyde and </a:t>
            </a:r>
            <a:r>
              <a:rPr lang="en-US" dirty="0"/>
              <a:t>to acetate in humans. </a:t>
            </a:r>
            <a:r>
              <a:rPr lang="en-US" dirty="0" smtClean="0"/>
              <a:t>Genetic polymorphisms </a:t>
            </a:r>
            <a:r>
              <a:rPr lang="en-US" dirty="0"/>
              <a:t>have been reported </a:t>
            </a:r>
            <a:r>
              <a:rPr lang="en-US" dirty="0" smtClean="0"/>
              <a:t>in these </a:t>
            </a:r>
            <a:r>
              <a:rPr lang="en-US" dirty="0"/>
              <a:t>enzymes. Between 40 and 80% </a:t>
            </a:r>
            <a:r>
              <a:rPr lang="en-US" dirty="0" smtClean="0"/>
              <a:t>of several </a:t>
            </a:r>
            <a:r>
              <a:rPr lang="en-US" dirty="0"/>
              <a:t>Asian groups have been found </a:t>
            </a:r>
            <a:r>
              <a:rPr lang="en-US" dirty="0" smtClean="0"/>
              <a:t>to be deficient </a:t>
            </a:r>
            <a:r>
              <a:rPr lang="en-US" dirty="0"/>
              <a:t>in ALDH2. The </a:t>
            </a:r>
            <a:r>
              <a:rPr lang="en-US" dirty="0" smtClean="0"/>
              <a:t>accumulation of </a:t>
            </a:r>
            <a:r>
              <a:rPr lang="en-US" dirty="0"/>
              <a:t>acetaldehyde following the </a:t>
            </a:r>
            <a:r>
              <a:rPr lang="en-US" dirty="0" smtClean="0"/>
              <a:t>ingestion of </a:t>
            </a:r>
            <a:r>
              <a:rPr lang="en-US" dirty="0"/>
              <a:t>alcohol triggers </a:t>
            </a:r>
            <a:r>
              <a:rPr lang="en-US" dirty="0" smtClean="0"/>
              <a:t>catecholamine release </a:t>
            </a:r>
            <a:r>
              <a:rPr lang="en-US" dirty="0"/>
              <a:t>from the adrenal medulla </a:t>
            </a:r>
            <a:r>
              <a:rPr lang="en-US" dirty="0" smtClean="0"/>
              <a:t>and sympathetic </a:t>
            </a:r>
            <a:r>
              <a:rPr lang="en-US" dirty="0"/>
              <a:t>nerves</a:t>
            </a:r>
          </a:p>
          <a:p>
            <a:r>
              <a:rPr lang="en-US" dirty="0"/>
              <a:t>Unpleasant </a:t>
            </a:r>
            <a:r>
              <a:rPr lang="en-US" dirty="0" smtClean="0"/>
              <a:t>sensation following </a:t>
            </a:r>
            <a:r>
              <a:rPr lang="en-US" dirty="0"/>
              <a:t>alcohol </a:t>
            </a:r>
            <a:r>
              <a:rPr lang="en-US" dirty="0" smtClean="0"/>
              <a:t>ingestion ,Palpitations</a:t>
            </a:r>
            <a:r>
              <a:rPr lang="en-US" dirty="0"/>
              <a:t>, </a:t>
            </a:r>
            <a:r>
              <a:rPr lang="en-US" dirty="0" smtClean="0"/>
              <a:t>headache, vomiting and sweating</a:t>
            </a:r>
            <a:endParaRPr lang="en-US" dirty="0"/>
          </a:p>
          <a:p>
            <a:r>
              <a:rPr lang="en-US" dirty="0"/>
              <a:t>An ethanol patch </a:t>
            </a:r>
            <a:r>
              <a:rPr lang="en-US" dirty="0" smtClean="0"/>
              <a:t>test may </a:t>
            </a:r>
            <a:r>
              <a:rPr lang="en-US" dirty="0"/>
              <a:t>be a useful </a:t>
            </a:r>
            <a:r>
              <a:rPr lang="en-US" dirty="0" smtClean="0"/>
              <a:t>initial investigation</a:t>
            </a:r>
            <a:endParaRPr lang="en-US" dirty="0"/>
          </a:p>
          <a:p>
            <a:r>
              <a:rPr lang="en-US" dirty="0"/>
              <a:t>Alcohol </a:t>
            </a:r>
            <a:r>
              <a:rPr lang="en-US" dirty="0" smtClean="0"/>
              <a:t>avoidance</a:t>
            </a:r>
          </a:p>
          <a:p>
            <a:r>
              <a:rPr lang="en-US" dirty="0" smtClean="0"/>
              <a:t>Research suggests that polymorphisms in alcohol dehydrogenase activity may increase an individual’s susceptibility to esophageal and oropharyngeal cancer</a:t>
            </a:r>
            <a:endParaRPr lang="en-US" dirty="0"/>
          </a:p>
        </p:txBody>
      </p:sp>
    </p:spTree>
    <p:extLst>
      <p:ext uri="{BB962C8B-B14F-4D97-AF65-F5344CB8AC3E}">
        <p14:creationId xmlns:p14="http://schemas.microsoft.com/office/powerpoint/2010/main" xmlns="" val="2979096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6178" y="0"/>
            <a:ext cx="6048484" cy="6750756"/>
          </a:xfrm>
          <a:prstGeom prst="rect">
            <a:avLst/>
          </a:prstGeom>
        </p:spPr>
      </p:pic>
    </p:spTree>
    <p:extLst>
      <p:ext uri="{BB962C8B-B14F-4D97-AF65-F5344CB8AC3E}">
        <p14:creationId xmlns:p14="http://schemas.microsoft.com/office/powerpoint/2010/main" xmlns="" val="2152594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a:bodyPr>
          <a:lstStyle/>
          <a:p>
            <a:r>
              <a:rPr lang="en-US" dirty="0"/>
              <a:t>A thorough history, with particular emphasis on precipitating </a:t>
            </a:r>
            <a:r>
              <a:rPr lang="en-US" dirty="0" smtClean="0"/>
              <a:t>or exacerbating </a:t>
            </a:r>
            <a:r>
              <a:rPr lang="en-US" dirty="0"/>
              <a:t>factors, drug usage and food intake, and a </a:t>
            </a:r>
            <a:r>
              <a:rPr lang="en-US" dirty="0" smtClean="0"/>
              <a:t>detailed </a:t>
            </a:r>
            <a:r>
              <a:rPr lang="en-US" dirty="0"/>
              <a:t>review of systemic symptoms including queries relating to </a:t>
            </a:r>
            <a:r>
              <a:rPr lang="en-US" dirty="0" smtClean="0"/>
              <a:t>anxiety and </a:t>
            </a:r>
            <a:r>
              <a:rPr lang="en-US" dirty="0"/>
              <a:t>stress, is essential in the evaluation of an individual who </a:t>
            </a:r>
            <a:r>
              <a:rPr lang="en-US" dirty="0" smtClean="0"/>
              <a:t>presents with </a:t>
            </a:r>
            <a:r>
              <a:rPr lang="en-US" dirty="0"/>
              <a:t>a complaint of excessive </a:t>
            </a:r>
            <a:r>
              <a:rPr lang="en-US" dirty="0" smtClean="0"/>
              <a:t>flushing</a:t>
            </a:r>
            <a:r>
              <a:rPr lang="en-US" dirty="0"/>
              <a:t>. </a:t>
            </a:r>
            <a:endParaRPr lang="en-US" dirty="0" smtClean="0"/>
          </a:p>
          <a:p>
            <a:r>
              <a:rPr lang="en-US" dirty="0" smtClean="0"/>
              <a:t>It </a:t>
            </a:r>
            <a:r>
              <a:rPr lang="en-US" dirty="0"/>
              <a:t>may be useful </a:t>
            </a:r>
            <a:r>
              <a:rPr lang="en-US" dirty="0" smtClean="0"/>
              <a:t>for the </a:t>
            </a:r>
            <a:r>
              <a:rPr lang="en-US" dirty="0"/>
              <a:t>patient to keep a record of </a:t>
            </a:r>
            <a:r>
              <a:rPr lang="en-US" dirty="0" smtClean="0"/>
              <a:t>flushing </a:t>
            </a:r>
            <a:r>
              <a:rPr lang="en-US" dirty="0"/>
              <a:t>episodes, detailing </a:t>
            </a:r>
            <a:r>
              <a:rPr lang="en-US" dirty="0" smtClean="0"/>
              <a:t>possible triggers </a:t>
            </a:r>
            <a:r>
              <a:rPr lang="en-US" dirty="0"/>
              <a:t>and associated symptoms such as headache, </a:t>
            </a:r>
            <a:r>
              <a:rPr lang="en-US" dirty="0" smtClean="0"/>
              <a:t>abdominal pain</a:t>
            </a:r>
            <a:r>
              <a:rPr lang="en-US" dirty="0"/>
              <a:t>, wheeze, </a:t>
            </a:r>
            <a:r>
              <a:rPr lang="en-US" dirty="0" err="1"/>
              <a:t>diarrhoea</a:t>
            </a:r>
            <a:r>
              <a:rPr lang="en-US" dirty="0"/>
              <a:t> or chest pain. Patients who </a:t>
            </a:r>
            <a:r>
              <a:rPr lang="en-US" dirty="0" smtClean="0"/>
              <a:t>flush after alcohol </a:t>
            </a:r>
            <a:r>
              <a:rPr lang="en-US" dirty="0"/>
              <a:t>intake can be tested by an ethanol patch test. In </a:t>
            </a:r>
            <a:r>
              <a:rPr lang="en-US" dirty="0" smtClean="0"/>
              <a:t>individuals deficient </a:t>
            </a:r>
            <a:r>
              <a:rPr lang="en-US" dirty="0"/>
              <a:t>of the enzyme alcohol dehydrogenase an area of </a:t>
            </a:r>
            <a:r>
              <a:rPr lang="en-US" dirty="0" smtClean="0"/>
              <a:t>erythema develops </a:t>
            </a:r>
            <a:r>
              <a:rPr lang="en-US" dirty="0"/>
              <a:t>in the tested skin</a:t>
            </a:r>
            <a:r>
              <a:rPr lang="en-US" dirty="0" smtClean="0"/>
              <a:t>.</a:t>
            </a:r>
            <a:endParaRPr lang="en-US" dirty="0"/>
          </a:p>
        </p:txBody>
      </p:sp>
    </p:spTree>
    <p:extLst>
      <p:ext uri="{BB962C8B-B14F-4D97-AF65-F5344CB8AC3E}">
        <p14:creationId xmlns:p14="http://schemas.microsoft.com/office/powerpoint/2010/main" xmlns="" val="2410904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a:t>If an underlying systemic disorder is suspected, a detailed history and clinical examination should help to direct further workup.</a:t>
            </a:r>
          </a:p>
          <a:p>
            <a:r>
              <a:rPr lang="en-US" dirty="0"/>
              <a:t>Initial investigations should include a full blood count, </a:t>
            </a:r>
            <a:r>
              <a:rPr lang="en-US" dirty="0" err="1"/>
              <a:t>renal,liver</a:t>
            </a:r>
            <a:r>
              <a:rPr lang="en-US" dirty="0"/>
              <a:t> </a:t>
            </a:r>
            <a:r>
              <a:rPr lang="en-US" dirty="0" smtClean="0"/>
              <a:t>profiles</a:t>
            </a:r>
            <a:r>
              <a:rPr lang="en-US" dirty="0"/>
              <a:t>, urinalysis, 24 h urine for 5</a:t>
            </a:r>
            <a:r>
              <a:rPr lang="en-US" b="1" dirty="0"/>
              <a:t>‐ </a:t>
            </a:r>
            <a:r>
              <a:rPr lang="en-US" dirty="0" err="1"/>
              <a:t>hydroxyindoleacetic</a:t>
            </a:r>
            <a:r>
              <a:rPr lang="en-US" dirty="0"/>
              <a:t> acid (5‐HIAA) (carcinoid syndrome), 24 h urinary fractionated </a:t>
            </a:r>
            <a:r>
              <a:rPr lang="en-US" dirty="0" err="1"/>
              <a:t>metanephrines</a:t>
            </a:r>
            <a:r>
              <a:rPr lang="en-US" dirty="0"/>
              <a:t> (</a:t>
            </a:r>
            <a:r>
              <a:rPr lang="en-US" dirty="0" err="1"/>
              <a:t>phaeochromocytoma</a:t>
            </a:r>
            <a:r>
              <a:rPr lang="en-US" dirty="0"/>
              <a:t>), serum </a:t>
            </a:r>
            <a:r>
              <a:rPr lang="en-US" dirty="0" err="1"/>
              <a:t>tryptase</a:t>
            </a:r>
            <a:r>
              <a:rPr lang="en-US" dirty="0"/>
              <a:t>, 24 h urine histamine and bone marrow examination (</a:t>
            </a:r>
            <a:r>
              <a:rPr lang="en-US" dirty="0" err="1"/>
              <a:t>mastocytosis</a:t>
            </a:r>
            <a:r>
              <a:rPr lang="en-US" dirty="0"/>
              <a:t>). Radiological imaging, when required, should be dictated by the underlying working diagnosis </a:t>
            </a:r>
          </a:p>
          <a:p>
            <a:endParaRPr lang="en-US" dirty="0"/>
          </a:p>
        </p:txBody>
      </p:sp>
    </p:spTree>
    <p:extLst>
      <p:ext uri="{BB962C8B-B14F-4D97-AF65-F5344CB8AC3E}">
        <p14:creationId xmlns:p14="http://schemas.microsoft.com/office/powerpoint/2010/main" xmlns="" val="382602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idx="1"/>
          </p:nvPr>
        </p:nvSpPr>
        <p:spPr/>
        <p:txBody>
          <a:bodyPr>
            <a:normAutofit/>
          </a:bodyPr>
          <a:lstStyle/>
          <a:p>
            <a:r>
              <a:rPr lang="en-US" dirty="0"/>
              <a:t>Physiological transient vasodilatation plays an integral role </a:t>
            </a:r>
            <a:r>
              <a:rPr lang="en-US" dirty="0" smtClean="0"/>
              <a:t>in thermoregulation</a:t>
            </a:r>
            <a:r>
              <a:rPr lang="en-US" dirty="0"/>
              <a:t>. This sympathetically mediated process </a:t>
            </a:r>
            <a:r>
              <a:rPr lang="en-US" dirty="0" smtClean="0"/>
              <a:t>is regulated </a:t>
            </a:r>
            <a:r>
              <a:rPr lang="en-US" dirty="0"/>
              <a:t>by cutaneous </a:t>
            </a:r>
            <a:r>
              <a:rPr lang="en-US" dirty="0" err="1"/>
              <a:t>arteriovenous</a:t>
            </a:r>
            <a:r>
              <a:rPr lang="en-US" dirty="0"/>
              <a:t> anastomoses – the </a:t>
            </a:r>
            <a:r>
              <a:rPr lang="en-US" dirty="0" smtClean="0"/>
              <a:t>superficial </a:t>
            </a:r>
            <a:r>
              <a:rPr lang="en-US" dirty="0"/>
              <a:t>venous plexus, located at the juncture of the papillary </a:t>
            </a:r>
            <a:r>
              <a:rPr lang="en-US" dirty="0" smtClean="0"/>
              <a:t>and reticular </a:t>
            </a:r>
            <a:r>
              <a:rPr lang="en-US" dirty="0"/>
              <a:t>dermis, and the deep horizontal plexus, located at </a:t>
            </a:r>
            <a:r>
              <a:rPr lang="en-US" dirty="0" smtClean="0"/>
              <a:t>the juncture </a:t>
            </a:r>
            <a:r>
              <a:rPr lang="en-US" dirty="0"/>
              <a:t>of the deep reticular dermis and </a:t>
            </a:r>
            <a:r>
              <a:rPr lang="en-US" dirty="0" err="1"/>
              <a:t>panniculus</a:t>
            </a:r>
            <a:r>
              <a:rPr lang="en-US" dirty="0"/>
              <a:t> </a:t>
            </a:r>
          </a:p>
        </p:txBody>
      </p:sp>
    </p:spTree>
    <p:extLst>
      <p:ext uri="{BB962C8B-B14F-4D97-AF65-F5344CB8AC3E}">
        <p14:creationId xmlns:p14="http://schemas.microsoft.com/office/powerpoint/2010/main" xmlns="" val="4149930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r>
              <a:rPr lang="en-US" dirty="0"/>
              <a:t>M</a:t>
            </a:r>
            <a:r>
              <a:rPr lang="en-US" dirty="0" smtClean="0"/>
              <a:t>anagement </a:t>
            </a:r>
            <a:r>
              <a:rPr lang="en-US" dirty="0"/>
              <a:t>of the </a:t>
            </a:r>
            <a:r>
              <a:rPr lang="en-US" i="1" dirty="0" smtClean="0"/>
              <a:t>flushing </a:t>
            </a:r>
            <a:r>
              <a:rPr lang="en-US" dirty="0"/>
              <a:t>patient should be tailored to </a:t>
            </a:r>
            <a:r>
              <a:rPr lang="en-US" dirty="0" smtClean="0"/>
              <a:t>the individual </a:t>
            </a:r>
            <a:r>
              <a:rPr lang="en-US" dirty="0"/>
              <a:t>and guided by the underlying cause .</a:t>
            </a:r>
            <a:r>
              <a:rPr lang="en-US" dirty="0" smtClean="0"/>
              <a:t> </a:t>
            </a:r>
            <a:r>
              <a:rPr lang="en-US" dirty="0"/>
              <a:t>However, most </a:t>
            </a:r>
            <a:r>
              <a:rPr lang="en-US" dirty="0" smtClean="0"/>
              <a:t>flushing </a:t>
            </a:r>
            <a:r>
              <a:rPr lang="en-US" dirty="0"/>
              <a:t>patients will </a:t>
            </a:r>
            <a:r>
              <a:rPr lang="en-US" dirty="0" smtClean="0"/>
              <a:t>benefit from </a:t>
            </a:r>
            <a:r>
              <a:rPr lang="en-US" dirty="0"/>
              <a:t>general guidance on managing the </a:t>
            </a:r>
            <a:r>
              <a:rPr lang="en-US" dirty="0" smtClean="0"/>
              <a:t>flush</a:t>
            </a:r>
            <a:r>
              <a:rPr lang="en-US" dirty="0"/>
              <a:t>, such as </a:t>
            </a:r>
            <a:r>
              <a:rPr lang="en-US" dirty="0" smtClean="0"/>
              <a:t>identification of </a:t>
            </a:r>
            <a:r>
              <a:rPr lang="en-US" dirty="0"/>
              <a:t>potential triggering factors (e.g. work environment, </a:t>
            </a:r>
            <a:r>
              <a:rPr lang="en-US" dirty="0" smtClean="0"/>
              <a:t>temperature, foods</a:t>
            </a:r>
            <a:r>
              <a:rPr lang="en-US" dirty="0"/>
              <a:t>, alcohol, drugs) and their avoidance; </a:t>
            </a:r>
            <a:r>
              <a:rPr lang="en-US" dirty="0" smtClean="0"/>
              <a:t>information on </a:t>
            </a:r>
            <a:r>
              <a:rPr lang="en-US" dirty="0"/>
              <a:t>histamine‐releasing foods and medication; and advice on </a:t>
            </a:r>
            <a:r>
              <a:rPr lang="en-US" dirty="0" smtClean="0"/>
              <a:t>cooling techniques </a:t>
            </a:r>
            <a:r>
              <a:rPr lang="en-US" dirty="0"/>
              <a:t>and temperature regulation </a:t>
            </a:r>
            <a:r>
              <a:rPr lang="en-US" dirty="0" smtClean="0"/>
              <a:t>.</a:t>
            </a:r>
            <a:endParaRPr lang="en-US" dirty="0"/>
          </a:p>
          <a:p>
            <a:r>
              <a:rPr lang="en-US" dirty="0"/>
              <a:t>The management of </a:t>
            </a:r>
            <a:r>
              <a:rPr lang="en-US" i="1" dirty="0"/>
              <a:t>blushing </a:t>
            </a:r>
            <a:r>
              <a:rPr lang="en-US" dirty="0"/>
              <a:t>should encompass a </a:t>
            </a:r>
            <a:r>
              <a:rPr lang="en-US" dirty="0" smtClean="0"/>
              <a:t>comprehensive explanation </a:t>
            </a:r>
            <a:r>
              <a:rPr lang="en-US" dirty="0"/>
              <a:t>of the psychosocial nature of the </a:t>
            </a:r>
            <a:r>
              <a:rPr lang="en-US" dirty="0" smtClean="0"/>
              <a:t>problem and </a:t>
            </a:r>
            <a:r>
              <a:rPr lang="en-US" dirty="0"/>
              <a:t>its relationship to anxiety as well as reassurance of </a:t>
            </a:r>
            <a:r>
              <a:rPr lang="en-US" dirty="0" smtClean="0"/>
              <a:t>the lack </a:t>
            </a:r>
            <a:r>
              <a:rPr lang="en-US" dirty="0"/>
              <a:t>of disease association and the possibility of </a:t>
            </a:r>
            <a:r>
              <a:rPr lang="en-US" dirty="0" smtClean="0"/>
              <a:t>spontaneous improvement </a:t>
            </a:r>
            <a:r>
              <a:rPr lang="en-US" dirty="0"/>
              <a:t>in younger patients with time. </a:t>
            </a:r>
            <a:endParaRPr lang="en-US" dirty="0" smtClean="0"/>
          </a:p>
          <a:p>
            <a:r>
              <a:rPr lang="en-US" dirty="0" smtClean="0"/>
              <a:t>When blushing is </a:t>
            </a:r>
            <a:r>
              <a:rPr lang="en-US" dirty="0"/>
              <a:t>associated with social withdrawal or excessive </a:t>
            </a:r>
            <a:r>
              <a:rPr lang="en-US" dirty="0" err="1" smtClean="0"/>
              <a:t>anxiety,consider</a:t>
            </a:r>
            <a:r>
              <a:rPr lang="en-US" dirty="0" smtClean="0"/>
              <a:t> </a:t>
            </a:r>
            <a:r>
              <a:rPr lang="en-US" dirty="0"/>
              <a:t>referral for psychological counselling and </a:t>
            </a:r>
            <a:r>
              <a:rPr lang="en-US" dirty="0" smtClean="0"/>
              <a:t>cognitive </a:t>
            </a:r>
            <a:r>
              <a:rPr lang="en-US" dirty="0" err="1" smtClean="0"/>
              <a:t>behavioural</a:t>
            </a:r>
            <a:r>
              <a:rPr lang="en-US" dirty="0" smtClean="0"/>
              <a:t> </a:t>
            </a:r>
            <a:r>
              <a:rPr lang="en-US" dirty="0"/>
              <a:t>therapy. Biofeedback techniques may be useful </a:t>
            </a:r>
            <a:r>
              <a:rPr lang="en-US" dirty="0" smtClean="0"/>
              <a:t>in these </a:t>
            </a:r>
            <a:r>
              <a:rPr lang="en-US" dirty="0"/>
              <a:t>patients.</a:t>
            </a:r>
          </a:p>
        </p:txBody>
      </p:sp>
    </p:spTree>
    <p:extLst>
      <p:ext uri="{BB962C8B-B14F-4D97-AF65-F5344CB8AC3E}">
        <p14:creationId xmlns:p14="http://schemas.microsoft.com/office/powerpoint/2010/main" xmlns="" val="3048504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dirty="0"/>
              <a:t>Topical α‐</a:t>
            </a:r>
            <a:r>
              <a:rPr lang="en-US" dirty="0" err="1"/>
              <a:t>adrenoreceptor</a:t>
            </a:r>
            <a:r>
              <a:rPr lang="en-US" dirty="0"/>
              <a:t> agonists, which produce </a:t>
            </a:r>
            <a:r>
              <a:rPr lang="en-US" dirty="0" smtClean="0"/>
              <a:t>cutaneous vasoconstriction</a:t>
            </a:r>
            <a:r>
              <a:rPr lang="en-US" dirty="0"/>
              <a:t>, have shown early promising results in the </a:t>
            </a:r>
            <a:r>
              <a:rPr lang="en-US" dirty="0" smtClean="0"/>
              <a:t>treatment of </a:t>
            </a:r>
            <a:r>
              <a:rPr lang="en-US" dirty="0" err="1"/>
              <a:t>fl</a:t>
            </a:r>
            <a:r>
              <a:rPr lang="en-US" dirty="0"/>
              <a:t> </a:t>
            </a:r>
            <a:r>
              <a:rPr lang="en-US" dirty="0" err="1"/>
              <a:t>ushing</a:t>
            </a:r>
            <a:r>
              <a:rPr lang="en-US" dirty="0"/>
              <a:t> associated with rosacea. </a:t>
            </a:r>
            <a:endParaRPr lang="en-US" dirty="0" smtClean="0"/>
          </a:p>
          <a:p>
            <a:r>
              <a:rPr lang="en-US" dirty="0" err="1" smtClean="0"/>
              <a:t>Brimonidine</a:t>
            </a:r>
            <a:r>
              <a:rPr lang="en-US" dirty="0" smtClean="0"/>
              <a:t> tartrate is </a:t>
            </a:r>
            <a:r>
              <a:rPr lang="en-US" dirty="0"/>
              <a:t>a highly selective α2 ‐</a:t>
            </a:r>
            <a:r>
              <a:rPr lang="en-US" dirty="0" err="1"/>
              <a:t>adrenoreceptor</a:t>
            </a:r>
            <a:r>
              <a:rPr lang="en-US" dirty="0"/>
              <a:t> agonist used in </a:t>
            </a:r>
            <a:r>
              <a:rPr lang="en-US" dirty="0" smtClean="0"/>
              <a:t>ophthalmic solution </a:t>
            </a:r>
            <a:r>
              <a:rPr lang="en-US" dirty="0"/>
              <a:t>for the treatment of open‐angle glaucoma. </a:t>
            </a:r>
            <a:r>
              <a:rPr lang="en-US" dirty="0" smtClean="0"/>
              <a:t>Topical </a:t>
            </a:r>
            <a:r>
              <a:rPr lang="en-US" dirty="0" err="1" smtClean="0"/>
              <a:t>brimonidine</a:t>
            </a:r>
            <a:r>
              <a:rPr lang="en-US" dirty="0" smtClean="0"/>
              <a:t> </a:t>
            </a:r>
            <a:r>
              <a:rPr lang="en-US" dirty="0"/>
              <a:t>tartrate gel 0.5% has been shown in controlled </a:t>
            </a:r>
            <a:r>
              <a:rPr lang="en-US" dirty="0" smtClean="0"/>
              <a:t>prospective RCT </a:t>
            </a:r>
            <a:r>
              <a:rPr lang="en-US" dirty="0"/>
              <a:t>to reduce facial erythema </a:t>
            </a:r>
            <a:r>
              <a:rPr lang="en-US" dirty="0" smtClean="0"/>
              <a:t>after single </a:t>
            </a:r>
            <a:r>
              <a:rPr lang="en-US" dirty="0"/>
              <a:t>and repeated once‐daily applications. No major </a:t>
            </a:r>
            <a:r>
              <a:rPr lang="en-US" dirty="0" smtClean="0"/>
              <a:t>adverse events </a:t>
            </a:r>
            <a:r>
              <a:rPr lang="en-US" dirty="0"/>
              <a:t>were noted in this trial, and tolerability was good </a:t>
            </a:r>
            <a:r>
              <a:rPr lang="en-US" dirty="0" smtClean="0"/>
              <a:t>. </a:t>
            </a:r>
          </a:p>
          <a:p>
            <a:r>
              <a:rPr lang="en-US" dirty="0" smtClean="0"/>
              <a:t>Case</a:t>
            </a:r>
            <a:r>
              <a:rPr lang="en-US" dirty="0"/>
              <a:t> </a:t>
            </a:r>
            <a:r>
              <a:rPr lang="en-US" dirty="0" smtClean="0"/>
              <a:t>reports </a:t>
            </a:r>
            <a:r>
              <a:rPr lang="en-US" dirty="0"/>
              <a:t>of other α‐</a:t>
            </a:r>
            <a:r>
              <a:rPr lang="en-US" dirty="0" err="1"/>
              <a:t>adrenoreceptor</a:t>
            </a:r>
            <a:r>
              <a:rPr lang="en-US" dirty="0"/>
              <a:t> agonists (e.g. </a:t>
            </a:r>
            <a:r>
              <a:rPr lang="en-US" dirty="0" err="1" smtClean="0"/>
              <a:t>oxymetazoline</a:t>
            </a:r>
            <a:r>
              <a:rPr lang="en-US" dirty="0"/>
              <a:t> </a:t>
            </a:r>
            <a:r>
              <a:rPr lang="en-US" dirty="0" smtClean="0"/>
              <a:t>0.05</a:t>
            </a:r>
            <a:r>
              <a:rPr lang="en-US" dirty="0"/>
              <a:t>% solution, and </a:t>
            </a:r>
            <a:r>
              <a:rPr lang="en-US" dirty="0" err="1"/>
              <a:t>xylometazoline</a:t>
            </a:r>
            <a:r>
              <a:rPr lang="en-US" dirty="0"/>
              <a:t> 0.05% solution; applied to </a:t>
            </a:r>
            <a:r>
              <a:rPr lang="en-US" dirty="0" smtClean="0"/>
              <a:t>the skin </a:t>
            </a:r>
            <a:r>
              <a:rPr lang="en-US" dirty="0"/>
              <a:t>in their nasal decongestant formulations) showed a </a:t>
            </a:r>
            <a:r>
              <a:rPr lang="en-US" dirty="0" smtClean="0"/>
              <a:t>reduction of </a:t>
            </a:r>
            <a:r>
              <a:rPr lang="en-US" dirty="0"/>
              <a:t>facial erythema over several hours in patients with </a:t>
            </a:r>
            <a:r>
              <a:rPr lang="en-US" dirty="0" err="1" smtClean="0"/>
              <a:t>erythematotelangiectatic</a:t>
            </a:r>
            <a:r>
              <a:rPr lang="en-US" dirty="0"/>
              <a:t> </a:t>
            </a:r>
            <a:r>
              <a:rPr lang="en-US" dirty="0" smtClean="0"/>
              <a:t>rosacea</a:t>
            </a:r>
            <a:endParaRPr lang="en-US" dirty="0"/>
          </a:p>
        </p:txBody>
      </p:sp>
    </p:spTree>
    <p:extLst>
      <p:ext uri="{BB962C8B-B14F-4D97-AF65-F5344CB8AC3E}">
        <p14:creationId xmlns:p14="http://schemas.microsoft.com/office/powerpoint/2010/main" xmlns="" val="591097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a:t>Low‐dose β‐blocker therapy may be useful in some patients </a:t>
            </a:r>
            <a:r>
              <a:rPr lang="en-US" dirty="0" smtClean="0"/>
              <a:t>with either </a:t>
            </a:r>
            <a:r>
              <a:rPr lang="en-US" dirty="0" err="1"/>
              <a:t>fl</a:t>
            </a:r>
            <a:r>
              <a:rPr lang="en-US" dirty="0"/>
              <a:t> </a:t>
            </a:r>
            <a:r>
              <a:rPr lang="en-US" dirty="0" err="1"/>
              <a:t>ushing</a:t>
            </a:r>
            <a:r>
              <a:rPr lang="en-US" dirty="0"/>
              <a:t> or blushing. Nonselective β‐blockers decrease </a:t>
            </a:r>
            <a:r>
              <a:rPr lang="en-US" dirty="0" smtClean="0"/>
              <a:t>sympathetic activity</a:t>
            </a:r>
            <a:r>
              <a:rPr lang="en-US" dirty="0"/>
              <a:t>, thereby resulting in vasoconstriction. </a:t>
            </a:r>
            <a:endParaRPr lang="en-US" dirty="0" smtClean="0"/>
          </a:p>
          <a:p>
            <a:r>
              <a:rPr lang="en-US" dirty="0" smtClean="0"/>
              <a:t>In </a:t>
            </a:r>
            <a:r>
              <a:rPr lang="en-US" dirty="0" err="1" smtClean="0"/>
              <a:t>addition,their</a:t>
            </a:r>
            <a:r>
              <a:rPr lang="en-US" dirty="0" smtClean="0"/>
              <a:t> </a:t>
            </a:r>
            <a:r>
              <a:rPr lang="en-US" dirty="0"/>
              <a:t>anxiolytic effects may reduce the anxiety that contributes </a:t>
            </a:r>
            <a:r>
              <a:rPr lang="en-US" dirty="0" smtClean="0"/>
              <a:t>to </a:t>
            </a:r>
            <a:r>
              <a:rPr lang="en-US" dirty="0"/>
              <a:t>blushing in some of these patients. Both propranolol (30–120 </a:t>
            </a:r>
            <a:r>
              <a:rPr lang="en-US" dirty="0" smtClean="0"/>
              <a:t>mg/day</a:t>
            </a:r>
            <a:r>
              <a:rPr lang="en-US" dirty="0"/>
              <a:t>) and </a:t>
            </a:r>
            <a:r>
              <a:rPr lang="en-US" dirty="0" err="1"/>
              <a:t>carvedilol</a:t>
            </a:r>
            <a:r>
              <a:rPr lang="en-US" dirty="0"/>
              <a:t> (titrated from 3.25 mg three times a day </a:t>
            </a:r>
            <a:r>
              <a:rPr lang="en-US" dirty="0" smtClean="0"/>
              <a:t>to 25 </a:t>
            </a:r>
            <a:r>
              <a:rPr lang="en-US" dirty="0"/>
              <a:t>mg/day) have been shown to reduce </a:t>
            </a:r>
            <a:r>
              <a:rPr lang="en-US" dirty="0" smtClean="0"/>
              <a:t>flushing </a:t>
            </a:r>
            <a:r>
              <a:rPr lang="en-US" dirty="0"/>
              <a:t>episodes </a:t>
            </a:r>
            <a:r>
              <a:rPr lang="en-US" dirty="0" smtClean="0"/>
              <a:t>in patients </a:t>
            </a:r>
            <a:r>
              <a:rPr lang="en-US" dirty="0"/>
              <a:t>with rosacea</a:t>
            </a:r>
          </a:p>
        </p:txBody>
      </p:sp>
    </p:spTree>
    <p:extLst>
      <p:ext uri="{BB962C8B-B14F-4D97-AF65-F5344CB8AC3E}">
        <p14:creationId xmlns:p14="http://schemas.microsoft.com/office/powerpoint/2010/main" xmlns="" val="1615442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r>
              <a:rPr lang="en-US" dirty="0"/>
              <a:t>Other drugs reported to be helpful in certain subgroups </a:t>
            </a:r>
            <a:r>
              <a:rPr lang="en-US" dirty="0" smtClean="0"/>
              <a:t>include aspirin , </a:t>
            </a:r>
            <a:r>
              <a:rPr lang="en-US" dirty="0"/>
              <a:t>antihistamines </a:t>
            </a:r>
            <a:r>
              <a:rPr lang="en-US" dirty="0" smtClean="0"/>
              <a:t> </a:t>
            </a:r>
            <a:r>
              <a:rPr lang="en-US" dirty="0"/>
              <a:t>and clonidine </a:t>
            </a:r>
            <a:r>
              <a:rPr lang="en-US" dirty="0" smtClean="0"/>
              <a:t>. </a:t>
            </a:r>
          </a:p>
          <a:p>
            <a:r>
              <a:rPr lang="en-US" dirty="0" smtClean="0"/>
              <a:t>The evidence of efficacy </a:t>
            </a:r>
            <a:r>
              <a:rPr lang="en-US" dirty="0"/>
              <a:t>of these medications is lacking, and the potential </a:t>
            </a:r>
            <a:r>
              <a:rPr lang="en-US" dirty="0" smtClean="0"/>
              <a:t>toxicity of </a:t>
            </a:r>
            <a:r>
              <a:rPr lang="en-US" dirty="0"/>
              <a:t>these agents should be considered before prescribing.</a:t>
            </a:r>
          </a:p>
          <a:p>
            <a:r>
              <a:rPr lang="en-US" dirty="0"/>
              <a:t>Laser techniques such as pulsed dye laser, intense pulsed </a:t>
            </a:r>
            <a:r>
              <a:rPr lang="en-US" dirty="0" smtClean="0"/>
              <a:t>light and </a:t>
            </a:r>
            <a:r>
              <a:rPr lang="en-US" dirty="0"/>
              <a:t>potassium‐</a:t>
            </a:r>
            <a:r>
              <a:rPr lang="en-US" dirty="0" err="1"/>
              <a:t>titanyl</a:t>
            </a:r>
            <a:r>
              <a:rPr lang="en-US" dirty="0"/>
              <a:t>‐phosphate laser may be useful for the </a:t>
            </a:r>
            <a:r>
              <a:rPr lang="en-US" dirty="0" smtClean="0"/>
              <a:t>treatment of </a:t>
            </a:r>
            <a:r>
              <a:rPr lang="en-US" dirty="0"/>
              <a:t>telangiectasia and erythema. Endoscopic </a:t>
            </a:r>
            <a:r>
              <a:rPr lang="en-US" dirty="0" smtClean="0"/>
              <a:t>transthoracic </a:t>
            </a:r>
            <a:r>
              <a:rPr lang="en-US" dirty="0" err="1" smtClean="0"/>
              <a:t>sympathectomy</a:t>
            </a:r>
            <a:r>
              <a:rPr lang="en-US" dirty="0" smtClean="0"/>
              <a:t> </a:t>
            </a:r>
            <a:r>
              <a:rPr lang="en-US" dirty="0"/>
              <a:t>has been shown to be helpful in some </a:t>
            </a:r>
            <a:r>
              <a:rPr lang="en-US" dirty="0" smtClean="0"/>
              <a:t>patients with </a:t>
            </a:r>
            <a:r>
              <a:rPr lang="en-US" dirty="0"/>
              <a:t>intractable </a:t>
            </a:r>
            <a:r>
              <a:rPr lang="en-US" dirty="0" err="1"/>
              <a:t>fl</a:t>
            </a:r>
            <a:r>
              <a:rPr lang="en-US" dirty="0"/>
              <a:t> </a:t>
            </a:r>
            <a:r>
              <a:rPr lang="en-US" dirty="0" err="1"/>
              <a:t>ushing</a:t>
            </a:r>
            <a:r>
              <a:rPr lang="en-US" dirty="0"/>
              <a:t> or blushing, but long‐term side </a:t>
            </a:r>
            <a:r>
              <a:rPr lang="en-US" dirty="0" smtClean="0"/>
              <a:t>effects such </a:t>
            </a:r>
            <a:r>
              <a:rPr lang="en-US" dirty="0"/>
              <a:t>as compensatory hyperhidrosis are common, and more </a:t>
            </a:r>
            <a:r>
              <a:rPr lang="en-US" dirty="0" smtClean="0"/>
              <a:t>serious complications </a:t>
            </a:r>
            <a:r>
              <a:rPr lang="en-US" dirty="0"/>
              <a:t>may occasionally occur </a:t>
            </a:r>
            <a:r>
              <a:rPr lang="en-US" dirty="0" smtClean="0"/>
              <a:t>. </a:t>
            </a:r>
          </a:p>
          <a:p>
            <a:r>
              <a:rPr lang="en-US" dirty="0" smtClean="0"/>
              <a:t>Botulinum </a:t>
            </a:r>
            <a:r>
              <a:rPr lang="en-US" dirty="0"/>
              <a:t>toxin </a:t>
            </a:r>
            <a:r>
              <a:rPr lang="en-US" dirty="0" err="1" smtClean="0"/>
              <a:t>A,which</a:t>
            </a:r>
            <a:r>
              <a:rPr lang="en-US" dirty="0" smtClean="0"/>
              <a:t> </a:t>
            </a:r>
            <a:r>
              <a:rPr lang="en-US" dirty="0"/>
              <a:t>acts </a:t>
            </a:r>
            <a:r>
              <a:rPr lang="en-US" dirty="0" err="1"/>
              <a:t>presynaptically</a:t>
            </a:r>
            <a:r>
              <a:rPr lang="en-US" dirty="0"/>
              <a:t> to abolish the release of all </a:t>
            </a:r>
            <a:r>
              <a:rPr lang="en-US" dirty="0" smtClean="0"/>
              <a:t>transmitters selectively </a:t>
            </a:r>
            <a:r>
              <a:rPr lang="en-US" dirty="0"/>
              <a:t>from cholinergic nerves, has been used with success </a:t>
            </a:r>
            <a:r>
              <a:rPr lang="en-US" dirty="0" smtClean="0"/>
              <a:t>to treat </a:t>
            </a:r>
            <a:r>
              <a:rPr lang="en-US" dirty="0"/>
              <a:t>neck and anterior chest wall </a:t>
            </a:r>
            <a:r>
              <a:rPr lang="en-US" dirty="0" smtClean="0"/>
              <a:t>flushing</a:t>
            </a:r>
            <a:endParaRPr lang="en-US" dirty="0"/>
          </a:p>
        </p:txBody>
      </p:sp>
    </p:spTree>
    <p:extLst>
      <p:ext uri="{BB962C8B-B14F-4D97-AF65-F5344CB8AC3E}">
        <p14:creationId xmlns:p14="http://schemas.microsoft.com/office/powerpoint/2010/main" xmlns="" val="2944365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8864" y="0"/>
            <a:ext cx="7926537" cy="6858000"/>
          </a:xfrm>
          <a:prstGeom prst="rect">
            <a:avLst/>
          </a:prstGeom>
        </p:spPr>
      </p:pic>
      <p:pic>
        <p:nvPicPr>
          <p:cNvPr id="3" name="Picture 2"/>
          <p:cNvPicPr>
            <a:picLocks noChangeAspect="1"/>
          </p:cNvPicPr>
          <p:nvPr/>
        </p:nvPicPr>
        <p:blipFill>
          <a:blip r:embed="rId3"/>
          <a:stretch>
            <a:fillRect/>
          </a:stretch>
        </p:blipFill>
        <p:spPr>
          <a:xfrm>
            <a:off x="366722" y="1724352"/>
            <a:ext cx="1524334" cy="386670"/>
          </a:xfrm>
          <a:prstGeom prst="rect">
            <a:avLst/>
          </a:prstGeom>
        </p:spPr>
      </p:pic>
    </p:spTree>
    <p:extLst>
      <p:ext uri="{BB962C8B-B14F-4D97-AF65-F5344CB8AC3E}">
        <p14:creationId xmlns:p14="http://schemas.microsoft.com/office/powerpoint/2010/main" xmlns="" val="2498821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endParaRPr lang="en-US" dirty="0"/>
          </a:p>
          <a:p>
            <a:r>
              <a:rPr lang="en-US" dirty="0"/>
              <a:t>Patients who are subject to frequent blushing may begin to </a:t>
            </a:r>
            <a:r>
              <a:rPr lang="en-US" dirty="0" smtClean="0"/>
              <a:t>avoid situations </a:t>
            </a:r>
            <a:r>
              <a:rPr lang="en-US" dirty="0"/>
              <a:t>in work or social interactions that they associate </a:t>
            </a:r>
            <a:r>
              <a:rPr lang="en-US" dirty="0" smtClean="0"/>
              <a:t>with triggering </a:t>
            </a:r>
            <a:r>
              <a:rPr lang="en-US" dirty="0"/>
              <a:t>the skin reaction. </a:t>
            </a:r>
            <a:endParaRPr lang="en-US" dirty="0" smtClean="0"/>
          </a:p>
          <a:p>
            <a:r>
              <a:rPr lang="en-US" dirty="0" smtClean="0"/>
              <a:t>This </a:t>
            </a:r>
            <a:r>
              <a:rPr lang="en-US" dirty="0"/>
              <a:t>may lead to social reclusion </a:t>
            </a:r>
            <a:r>
              <a:rPr lang="en-US" dirty="0" smtClean="0"/>
              <a:t>and in </a:t>
            </a:r>
            <a:r>
              <a:rPr lang="en-US" dirty="0"/>
              <a:t>severe cases clinical depression and suicide risk. Patients </a:t>
            </a:r>
            <a:r>
              <a:rPr lang="en-US" dirty="0" smtClean="0"/>
              <a:t>who experience </a:t>
            </a:r>
            <a:r>
              <a:rPr lang="en-US" dirty="0"/>
              <a:t>severe </a:t>
            </a:r>
            <a:r>
              <a:rPr lang="en-US" dirty="0" smtClean="0"/>
              <a:t>flushing </a:t>
            </a:r>
            <a:r>
              <a:rPr lang="en-US" dirty="0"/>
              <a:t>reactions can experience </a:t>
            </a:r>
            <a:r>
              <a:rPr lang="en-US" dirty="0" smtClean="0"/>
              <a:t>profound tiredness </a:t>
            </a:r>
            <a:r>
              <a:rPr lang="en-US" dirty="0"/>
              <a:t>and lethargy afterwards. </a:t>
            </a:r>
            <a:endParaRPr lang="en-US" dirty="0" smtClean="0"/>
          </a:p>
          <a:p>
            <a:r>
              <a:rPr lang="en-US" dirty="0" smtClean="0"/>
              <a:t>Women </a:t>
            </a:r>
            <a:r>
              <a:rPr lang="en-US" dirty="0"/>
              <a:t>who experience </a:t>
            </a:r>
            <a:r>
              <a:rPr lang="en-US" dirty="0" smtClean="0"/>
              <a:t>postmenopausal flushing </a:t>
            </a:r>
            <a:r>
              <a:rPr lang="en-US" dirty="0"/>
              <a:t>often complain of sleep disturbance </a:t>
            </a:r>
            <a:r>
              <a:rPr lang="en-US" dirty="0" smtClean="0"/>
              <a:t>and debilitating </a:t>
            </a:r>
            <a:r>
              <a:rPr lang="en-US" dirty="0"/>
              <a:t>fatigue.</a:t>
            </a:r>
          </a:p>
        </p:txBody>
      </p:sp>
    </p:spTree>
    <p:extLst>
      <p:ext uri="{BB962C8B-B14F-4D97-AF65-F5344CB8AC3E}">
        <p14:creationId xmlns:p14="http://schemas.microsoft.com/office/powerpoint/2010/main" xmlns="" val="34849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lstStyle/>
          <a:p>
            <a:r>
              <a:rPr lang="en-US" dirty="0"/>
              <a:t>Young patients who present with frequent blushing often show </a:t>
            </a:r>
            <a:r>
              <a:rPr lang="en-US" dirty="0" smtClean="0"/>
              <a:t>a mild </a:t>
            </a:r>
            <a:r>
              <a:rPr lang="en-US" dirty="0"/>
              <a:t>degree of social phobia and these patients tend to </a:t>
            </a:r>
            <a:r>
              <a:rPr lang="en-US" dirty="0" smtClean="0"/>
              <a:t>improve spontaneously </a:t>
            </a:r>
            <a:r>
              <a:rPr lang="en-US" dirty="0"/>
              <a:t>with </a:t>
            </a:r>
            <a:r>
              <a:rPr lang="en-US" dirty="0" smtClean="0"/>
              <a:t>age.</a:t>
            </a:r>
          </a:p>
          <a:p>
            <a:r>
              <a:rPr lang="en-US" dirty="0" smtClean="0"/>
              <a:t>If </a:t>
            </a:r>
            <a:r>
              <a:rPr lang="en-US" dirty="0"/>
              <a:t>the blushing persists after the </a:t>
            </a:r>
            <a:r>
              <a:rPr lang="en-US" dirty="0" smtClean="0"/>
              <a:t>mid twenties the </a:t>
            </a:r>
            <a:r>
              <a:rPr lang="en-US" dirty="0"/>
              <a:t>likelihood of spontaneous improvement seems to diminish</a:t>
            </a:r>
            <a:r>
              <a:rPr lang="en-US" dirty="0" smtClean="0"/>
              <a:t>.</a:t>
            </a:r>
          </a:p>
          <a:p>
            <a:r>
              <a:rPr lang="en-US" dirty="0" smtClean="0"/>
              <a:t>Patients </a:t>
            </a:r>
            <a:r>
              <a:rPr lang="en-US" dirty="0"/>
              <a:t>with </a:t>
            </a:r>
            <a:r>
              <a:rPr lang="en-US" dirty="0" smtClean="0"/>
              <a:t>flushing </a:t>
            </a:r>
            <a:r>
              <a:rPr lang="en-US" dirty="0"/>
              <a:t>reactions tend to have a </a:t>
            </a:r>
            <a:r>
              <a:rPr lang="en-US" dirty="0" smtClean="0"/>
              <a:t>chronic course </a:t>
            </a:r>
            <a:r>
              <a:rPr lang="en-US" dirty="0"/>
              <a:t>if the cause is undetermined or if treatment is ineffective</a:t>
            </a:r>
          </a:p>
        </p:txBody>
      </p:sp>
    </p:spTree>
    <p:extLst>
      <p:ext uri="{BB962C8B-B14F-4D97-AF65-F5344CB8AC3E}">
        <p14:creationId xmlns:p14="http://schemas.microsoft.com/office/powerpoint/2010/main" xmlns="" val="1874598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9765" y="69023"/>
            <a:ext cx="5792469" cy="6719954"/>
          </a:xfrm>
          <a:prstGeom prst="rect">
            <a:avLst/>
          </a:prstGeom>
        </p:spPr>
      </p:pic>
      <p:pic>
        <p:nvPicPr>
          <p:cNvPr id="3" name="Picture 2"/>
          <p:cNvPicPr>
            <a:picLocks noChangeAspect="1"/>
          </p:cNvPicPr>
          <p:nvPr/>
        </p:nvPicPr>
        <p:blipFill>
          <a:blip r:embed="rId3"/>
          <a:stretch>
            <a:fillRect/>
          </a:stretch>
        </p:blipFill>
        <p:spPr>
          <a:xfrm>
            <a:off x="880534" y="2086290"/>
            <a:ext cx="1783778" cy="498865"/>
          </a:xfrm>
          <a:prstGeom prst="rect">
            <a:avLst/>
          </a:prstGeom>
        </p:spPr>
      </p:pic>
    </p:spTree>
    <p:extLst>
      <p:ext uri="{BB962C8B-B14F-4D97-AF65-F5344CB8AC3E}">
        <p14:creationId xmlns:p14="http://schemas.microsoft.com/office/powerpoint/2010/main" xmlns="" val="57910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t>Thank you</a:t>
            </a:r>
            <a:endParaRPr lang="en-US" sz="6600" b="1" u="sng" dirty="0"/>
          </a:p>
        </p:txBody>
      </p:sp>
    </p:spTree>
    <p:extLst>
      <p:ext uri="{BB962C8B-B14F-4D97-AF65-F5344CB8AC3E}">
        <p14:creationId xmlns:p14="http://schemas.microsoft.com/office/powerpoint/2010/main" xmlns="" val="337614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a:t>
            </a:r>
          </a:p>
        </p:txBody>
      </p:sp>
      <p:sp>
        <p:nvSpPr>
          <p:cNvPr id="3" name="Content Placeholder 2"/>
          <p:cNvSpPr>
            <a:spLocks noGrp="1"/>
          </p:cNvSpPr>
          <p:nvPr>
            <p:ph idx="1"/>
          </p:nvPr>
        </p:nvSpPr>
        <p:spPr/>
        <p:txBody>
          <a:bodyPr/>
          <a:lstStyle/>
          <a:p>
            <a:r>
              <a:rPr lang="en-US" dirty="0"/>
              <a:t>Reflex cutaneous vasodilatation in response to an increase in core body temperature involves an initial abolition of the active vasoconstrictor tone that is dominant in normal circumstances. As body heating continues, active vasodilator neural activity to the cutaneous arterioles is enhanced, causing rapid increases in skin blood </a:t>
            </a:r>
            <a:r>
              <a:rPr lang="en-US" dirty="0" err="1"/>
              <a:t>fl</a:t>
            </a:r>
            <a:r>
              <a:rPr lang="en-US" dirty="0"/>
              <a:t> </a:t>
            </a:r>
            <a:r>
              <a:rPr lang="en-US" dirty="0" err="1"/>
              <a:t>ow</a:t>
            </a:r>
            <a:r>
              <a:rPr lang="en-US" dirty="0"/>
              <a:t>, which is usually coincident with the onset of sweating. Overall, this active vasodilator system is responsible for 80–95% of the increase in skin blood </a:t>
            </a:r>
            <a:r>
              <a:rPr lang="en-US" dirty="0" err="1"/>
              <a:t>fl</a:t>
            </a:r>
            <a:r>
              <a:rPr lang="en-US" dirty="0"/>
              <a:t> </a:t>
            </a:r>
            <a:r>
              <a:rPr lang="en-US" dirty="0" err="1"/>
              <a:t>ow</a:t>
            </a:r>
            <a:r>
              <a:rPr lang="en-US" dirty="0"/>
              <a:t> that accompanies heat stress. During </a:t>
            </a:r>
            <a:r>
              <a:rPr lang="en-US" dirty="0" err="1"/>
              <a:t>normothermic</a:t>
            </a:r>
            <a:r>
              <a:rPr lang="en-US" dirty="0"/>
              <a:t> conditions, with the body at rest, total skin blood </a:t>
            </a:r>
            <a:r>
              <a:rPr lang="en-US" dirty="0" err="1"/>
              <a:t>fl</a:t>
            </a:r>
            <a:r>
              <a:rPr lang="en-US" dirty="0"/>
              <a:t> </a:t>
            </a:r>
            <a:r>
              <a:rPr lang="en-US" dirty="0" err="1"/>
              <a:t>ow</a:t>
            </a:r>
            <a:r>
              <a:rPr lang="en-US" dirty="0"/>
              <a:t> is approximately 200–500 mL/min. With full active </a:t>
            </a:r>
            <a:r>
              <a:rPr lang="en-US" dirty="0" err="1"/>
              <a:t>vasodilatation,skin</a:t>
            </a:r>
            <a:r>
              <a:rPr lang="en-US" dirty="0"/>
              <a:t> blood </a:t>
            </a:r>
            <a:r>
              <a:rPr lang="en-US" dirty="0" err="1"/>
              <a:t>fl</a:t>
            </a:r>
            <a:r>
              <a:rPr lang="en-US" dirty="0"/>
              <a:t> </a:t>
            </a:r>
            <a:r>
              <a:rPr lang="en-US" dirty="0" err="1"/>
              <a:t>ow</a:t>
            </a:r>
            <a:r>
              <a:rPr lang="en-US" dirty="0"/>
              <a:t> can dramatically increase to 8 L/min</a:t>
            </a:r>
          </a:p>
        </p:txBody>
      </p:sp>
    </p:spTree>
    <p:extLst>
      <p:ext uri="{BB962C8B-B14F-4D97-AF65-F5344CB8AC3E}">
        <p14:creationId xmlns:p14="http://schemas.microsoft.com/office/powerpoint/2010/main" xmlns="" val="342289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a:t>
            </a:r>
          </a:p>
        </p:txBody>
      </p:sp>
      <p:sp>
        <p:nvSpPr>
          <p:cNvPr id="3" name="Content Placeholder 2"/>
          <p:cNvSpPr>
            <a:spLocks noGrp="1"/>
          </p:cNvSpPr>
          <p:nvPr>
            <p:ph idx="1"/>
          </p:nvPr>
        </p:nvSpPr>
        <p:spPr/>
        <p:txBody>
          <a:bodyPr/>
          <a:lstStyle/>
          <a:p>
            <a:r>
              <a:rPr lang="en-US" dirty="0"/>
              <a:t>Neural control of cutaneous vasodilatation involves </a:t>
            </a:r>
            <a:r>
              <a:rPr lang="en-US" dirty="0" err="1"/>
              <a:t>cotransmission</a:t>
            </a:r>
            <a:r>
              <a:rPr lang="en-US" dirty="0"/>
              <a:t> by sympathetic cholinergic nerves, with the release of acetylcholine and one or more </a:t>
            </a:r>
            <a:r>
              <a:rPr lang="en-US" dirty="0" err="1"/>
              <a:t>cotransmitters</a:t>
            </a:r>
            <a:r>
              <a:rPr lang="en-US" dirty="0"/>
              <a:t>, such as substance P (and/or neurokinin‐1 receptors), vasoactive intestinal peptide (VIP) and pituitary </a:t>
            </a:r>
            <a:r>
              <a:rPr lang="en-US" dirty="0" err="1"/>
              <a:t>adenlylate</a:t>
            </a:r>
            <a:r>
              <a:rPr lang="en-US" dirty="0"/>
              <a:t> cyclase activating peptide (PACAP) </a:t>
            </a:r>
          </a:p>
          <a:p>
            <a:r>
              <a:rPr lang="en-US" dirty="0"/>
              <a:t>This </a:t>
            </a:r>
            <a:r>
              <a:rPr lang="en-US" dirty="0" err="1"/>
              <a:t>neurally</a:t>
            </a:r>
            <a:r>
              <a:rPr lang="en-US" dirty="0"/>
              <a:t> mediated increase in blood </a:t>
            </a:r>
            <a:r>
              <a:rPr lang="en-US" dirty="0" err="1"/>
              <a:t>fl</a:t>
            </a:r>
            <a:r>
              <a:rPr lang="en-US" dirty="0"/>
              <a:t> </a:t>
            </a:r>
            <a:r>
              <a:rPr lang="en-US" dirty="0" err="1"/>
              <a:t>ow</a:t>
            </a:r>
            <a:r>
              <a:rPr lang="en-US" dirty="0"/>
              <a:t> in turn releases nitric oxide (NO) from endothelial cells, which, along with prostaglandins released from local keratinocytes, sustain these </a:t>
            </a:r>
            <a:r>
              <a:rPr lang="en-US" dirty="0" err="1"/>
              <a:t>vasodilatory</a:t>
            </a:r>
            <a:r>
              <a:rPr lang="en-US" dirty="0"/>
              <a:t> effects </a:t>
            </a:r>
          </a:p>
          <a:p>
            <a:endParaRPr lang="en-US" dirty="0"/>
          </a:p>
        </p:txBody>
      </p:sp>
    </p:spTree>
    <p:extLst>
      <p:ext uri="{BB962C8B-B14F-4D97-AF65-F5344CB8AC3E}">
        <p14:creationId xmlns:p14="http://schemas.microsoft.com/office/powerpoint/2010/main" xmlns="" val="145755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a:t>
            </a:r>
            <a:r>
              <a:rPr lang="en-US" dirty="0" smtClean="0"/>
              <a:t>flushing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Abnormal, non‐thermoregulatory </a:t>
            </a:r>
            <a:r>
              <a:rPr lang="en-US" dirty="0" err="1"/>
              <a:t>fl</a:t>
            </a:r>
            <a:r>
              <a:rPr lang="en-US" dirty="0"/>
              <a:t> </a:t>
            </a:r>
            <a:r>
              <a:rPr lang="en-US" dirty="0" err="1"/>
              <a:t>ushing</a:t>
            </a:r>
            <a:r>
              <a:rPr lang="en-US" dirty="0"/>
              <a:t> may result from </a:t>
            </a:r>
            <a:r>
              <a:rPr lang="en-US" dirty="0" smtClean="0"/>
              <a:t>circulating agents </a:t>
            </a:r>
            <a:r>
              <a:rPr lang="en-US" dirty="0"/>
              <a:t>that act directly on the vascular smooth muscle, </a:t>
            </a:r>
            <a:r>
              <a:rPr lang="en-US" dirty="0" smtClean="0"/>
              <a:t>or may </a:t>
            </a:r>
            <a:r>
              <a:rPr lang="en-US" dirty="0"/>
              <a:t>be mediated by vasomotor autonomic innervation. </a:t>
            </a:r>
            <a:r>
              <a:rPr lang="en-US" dirty="0" smtClean="0"/>
              <a:t>Vasoactive mediators </a:t>
            </a:r>
            <a:r>
              <a:rPr lang="en-US" dirty="0"/>
              <a:t>can be external or internal. External mediators </a:t>
            </a:r>
            <a:r>
              <a:rPr lang="en-US" dirty="0" smtClean="0"/>
              <a:t>include those </a:t>
            </a:r>
            <a:r>
              <a:rPr lang="en-US" dirty="0"/>
              <a:t>found in food or drugs </a:t>
            </a:r>
            <a:r>
              <a:rPr lang="en-US" dirty="0" smtClean="0"/>
              <a:t>.</a:t>
            </a:r>
          </a:p>
          <a:p>
            <a:r>
              <a:rPr lang="en-US" dirty="0" smtClean="0"/>
              <a:t>Specifically</a:t>
            </a:r>
            <a:r>
              <a:rPr lang="en-US" dirty="0"/>
              <a:t>, foods containing </a:t>
            </a:r>
            <a:r>
              <a:rPr lang="en-US" dirty="0" err="1"/>
              <a:t>tyramine</a:t>
            </a:r>
            <a:r>
              <a:rPr lang="en-US" dirty="0"/>
              <a:t>, histamine, higher chain </a:t>
            </a:r>
            <a:r>
              <a:rPr lang="en-US" dirty="0" smtClean="0"/>
              <a:t>alcohols, monosodium </a:t>
            </a:r>
            <a:r>
              <a:rPr lang="en-US" dirty="0"/>
              <a:t>glutamate, aldehyde, nitrites and </a:t>
            </a:r>
            <a:r>
              <a:rPr lang="en-US" dirty="0" err="1"/>
              <a:t>sulphites</a:t>
            </a:r>
            <a:r>
              <a:rPr lang="en-US" dirty="0"/>
              <a:t>, </a:t>
            </a:r>
            <a:r>
              <a:rPr lang="en-US" dirty="0" smtClean="0"/>
              <a:t>may be </a:t>
            </a:r>
            <a:r>
              <a:rPr lang="en-US" dirty="0"/>
              <a:t>associated with </a:t>
            </a:r>
            <a:r>
              <a:rPr lang="en-US" dirty="0" smtClean="0"/>
              <a:t>flushing . </a:t>
            </a:r>
          </a:p>
          <a:p>
            <a:r>
              <a:rPr lang="en-US" dirty="0" smtClean="0"/>
              <a:t>Internal </a:t>
            </a:r>
            <a:r>
              <a:rPr lang="en-US" dirty="0"/>
              <a:t>vasoactive </a:t>
            </a:r>
            <a:r>
              <a:rPr lang="en-US" dirty="0" smtClean="0"/>
              <a:t>mediators include </a:t>
            </a:r>
            <a:r>
              <a:rPr lang="en-US" dirty="0"/>
              <a:t>neuropeptides (e.g. substance P, </a:t>
            </a:r>
            <a:r>
              <a:rPr lang="en-US" dirty="0" err="1"/>
              <a:t>tachykinins</a:t>
            </a:r>
            <a:r>
              <a:rPr lang="en-US" dirty="0"/>
              <a:t>, </a:t>
            </a:r>
            <a:r>
              <a:rPr lang="en-US" dirty="0" err="1"/>
              <a:t>kallikrein</a:t>
            </a:r>
            <a:r>
              <a:rPr lang="en-US" dirty="0"/>
              <a:t>, </a:t>
            </a:r>
            <a:r>
              <a:rPr lang="en-US" dirty="0" err="1"/>
              <a:t>kinins</a:t>
            </a:r>
            <a:r>
              <a:rPr lang="en-US" dirty="0"/>
              <a:t>, </a:t>
            </a:r>
            <a:r>
              <a:rPr lang="en-US" dirty="0" err="1"/>
              <a:t>neurotensin</a:t>
            </a:r>
            <a:r>
              <a:rPr lang="en-US" dirty="0"/>
              <a:t>, neuropeptide K, VIP, gastrin‐related </a:t>
            </a:r>
            <a:r>
              <a:rPr lang="en-US" dirty="0" smtClean="0"/>
              <a:t>peptide, </a:t>
            </a:r>
            <a:r>
              <a:rPr lang="en-US" dirty="0" err="1" smtClean="0"/>
              <a:t>motilin</a:t>
            </a:r>
            <a:r>
              <a:rPr lang="en-US" dirty="0"/>
              <a:t>), </a:t>
            </a:r>
            <a:r>
              <a:rPr lang="en-US" dirty="0" err="1"/>
              <a:t>catecholamines</a:t>
            </a:r>
            <a:r>
              <a:rPr lang="en-US" dirty="0"/>
              <a:t> (e.g. epinephrine, norepinephrine, dopamine</a:t>
            </a:r>
            <a:r>
              <a:rPr lang="en-US" dirty="0" smtClean="0"/>
              <a:t>), hormones </a:t>
            </a:r>
            <a:r>
              <a:rPr lang="en-US" dirty="0"/>
              <a:t>(e.g. </a:t>
            </a:r>
            <a:r>
              <a:rPr lang="en-US" dirty="0" err="1"/>
              <a:t>oestrogens</a:t>
            </a:r>
            <a:r>
              <a:rPr lang="en-US" dirty="0"/>
              <a:t>, adrenocorticotrophic </a:t>
            </a:r>
            <a:r>
              <a:rPr lang="en-US" dirty="0" smtClean="0"/>
              <a:t>hormone, corticotrophin‐releasing </a:t>
            </a:r>
            <a:r>
              <a:rPr lang="en-US" dirty="0"/>
              <a:t>hormone, calcitonin), histamine and prostaglandins.</a:t>
            </a:r>
          </a:p>
          <a:p>
            <a:r>
              <a:rPr lang="en-US" dirty="0" err="1"/>
              <a:t>N</a:t>
            </a:r>
            <a:r>
              <a:rPr lang="en-US" dirty="0" err="1" smtClean="0"/>
              <a:t>eurally</a:t>
            </a:r>
            <a:r>
              <a:rPr lang="en-US" dirty="0" smtClean="0"/>
              <a:t> </a:t>
            </a:r>
            <a:r>
              <a:rPr lang="en-US" dirty="0"/>
              <a:t>activated </a:t>
            </a:r>
            <a:r>
              <a:rPr lang="en-US" dirty="0" smtClean="0"/>
              <a:t>flushing may </a:t>
            </a:r>
            <a:r>
              <a:rPr lang="en-US" dirty="0"/>
              <a:t>be associated with sweating (‘wet </a:t>
            </a:r>
            <a:r>
              <a:rPr lang="en-US" dirty="0" smtClean="0"/>
              <a:t>flushing</a:t>
            </a:r>
            <a:r>
              <a:rPr lang="en-US" dirty="0"/>
              <a:t>’) whereas </a:t>
            </a:r>
            <a:r>
              <a:rPr lang="en-US" dirty="0" smtClean="0"/>
              <a:t>flushing due </a:t>
            </a:r>
            <a:r>
              <a:rPr lang="en-US" dirty="0"/>
              <a:t>to circulating vasoactive mediators does not usually </a:t>
            </a:r>
            <a:r>
              <a:rPr lang="en-US" dirty="0" smtClean="0"/>
              <a:t>involve sweating</a:t>
            </a:r>
            <a:r>
              <a:rPr lang="en-US" dirty="0"/>
              <a:t>, and is referred to as ‘dry </a:t>
            </a:r>
            <a:r>
              <a:rPr lang="en-US" dirty="0" smtClean="0"/>
              <a:t>flushing</a:t>
            </a:r>
            <a:r>
              <a:rPr lang="en-US" dirty="0"/>
              <a:t>’ </a:t>
            </a:r>
            <a:r>
              <a:rPr lang="en-US" dirty="0" smtClean="0"/>
              <a:t>. </a:t>
            </a:r>
            <a:r>
              <a:rPr lang="en-US" dirty="0"/>
              <a:t>A notable </a:t>
            </a:r>
            <a:r>
              <a:rPr lang="en-US" dirty="0" smtClean="0"/>
              <a:t>exception to </a:t>
            </a:r>
            <a:r>
              <a:rPr lang="en-US" dirty="0"/>
              <a:t>this pattern of associated sweating is the carcinoid syndrome.</a:t>
            </a:r>
          </a:p>
          <a:p>
            <a:endParaRPr lang="en-US" dirty="0"/>
          </a:p>
        </p:txBody>
      </p:sp>
    </p:spTree>
    <p:extLst>
      <p:ext uri="{BB962C8B-B14F-4D97-AF65-F5344CB8AC3E}">
        <p14:creationId xmlns:p14="http://schemas.microsoft.com/office/powerpoint/2010/main" xmlns="" val="355038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4866" y="725393"/>
            <a:ext cx="3861646" cy="5068548"/>
          </a:xfrm>
          <a:prstGeom prst="rect">
            <a:avLst/>
          </a:prstGeom>
        </p:spPr>
      </p:pic>
      <p:pic>
        <p:nvPicPr>
          <p:cNvPr id="3" name="Picture 2"/>
          <p:cNvPicPr>
            <a:picLocks noChangeAspect="1"/>
          </p:cNvPicPr>
          <p:nvPr/>
        </p:nvPicPr>
        <p:blipFill>
          <a:blip r:embed="rId3"/>
          <a:stretch>
            <a:fillRect/>
          </a:stretch>
        </p:blipFill>
        <p:spPr>
          <a:xfrm>
            <a:off x="6228326" y="1772356"/>
            <a:ext cx="3909096" cy="3142760"/>
          </a:xfrm>
          <a:prstGeom prst="rect">
            <a:avLst/>
          </a:prstGeom>
        </p:spPr>
      </p:pic>
    </p:spTree>
    <p:extLst>
      <p:ext uri="{BB962C8B-B14F-4D97-AF65-F5344CB8AC3E}">
        <p14:creationId xmlns:p14="http://schemas.microsoft.com/office/powerpoint/2010/main" xmlns="" val="107427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334" y="1106311"/>
            <a:ext cx="5165056" cy="4176889"/>
          </a:xfrm>
          <a:prstGeom prst="rect">
            <a:avLst/>
          </a:prstGeom>
        </p:spPr>
      </p:pic>
    </p:spTree>
    <p:extLst>
      <p:ext uri="{BB962C8B-B14F-4D97-AF65-F5344CB8AC3E}">
        <p14:creationId xmlns:p14="http://schemas.microsoft.com/office/powerpoint/2010/main" xmlns="" val="24405343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315</TotalTime>
  <Words>3667</Words>
  <Application>Microsoft Office PowerPoint</Application>
  <PresentationFormat>Custom</PresentationFormat>
  <Paragraphs>164</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Trebuchet MS</vt:lpstr>
      <vt:lpstr>Wingdings 3</vt:lpstr>
      <vt:lpstr>Facet</vt:lpstr>
      <vt:lpstr>Purpura and Flushing</vt:lpstr>
      <vt:lpstr>Slide 2</vt:lpstr>
      <vt:lpstr>Introduction</vt:lpstr>
      <vt:lpstr>Physiology</vt:lpstr>
      <vt:lpstr>Physiology</vt:lpstr>
      <vt:lpstr>Physiology</vt:lpstr>
      <vt:lpstr>Pathophysiology of flushing</vt:lpstr>
      <vt:lpstr>Slide 8</vt:lpstr>
      <vt:lpstr>Slide 9</vt:lpstr>
      <vt:lpstr>Slide 10</vt:lpstr>
      <vt:lpstr>Blushing</vt:lpstr>
      <vt:lpstr>Flushing</vt:lpstr>
      <vt:lpstr>Flushing</vt:lpstr>
      <vt:lpstr>Menopause </vt:lpstr>
      <vt:lpstr>Rosacea</vt:lpstr>
      <vt:lpstr>Carcinoid syndrome</vt:lpstr>
      <vt:lpstr>Carcinoid syndrome</vt:lpstr>
      <vt:lpstr>Carcinoid syndrome</vt:lpstr>
      <vt:lpstr>Carcinoid syndrome</vt:lpstr>
      <vt:lpstr>Slide 20</vt:lpstr>
      <vt:lpstr>Carcinoid syndrome</vt:lpstr>
      <vt:lpstr>Carcinoid syndrome-Investigations</vt:lpstr>
      <vt:lpstr>Treatment</vt:lpstr>
      <vt:lpstr>Slide 24</vt:lpstr>
      <vt:lpstr>Slide 25</vt:lpstr>
      <vt:lpstr>Carcinoid Crisis</vt:lpstr>
      <vt:lpstr>Mastocytosis</vt:lpstr>
      <vt:lpstr>Mastocytosis</vt:lpstr>
      <vt:lpstr>Investigations</vt:lpstr>
      <vt:lpstr>Management</vt:lpstr>
      <vt:lpstr>Management</vt:lpstr>
      <vt:lpstr>Phaeochromocytoma </vt:lpstr>
      <vt:lpstr>Phaeochromocytoma </vt:lpstr>
      <vt:lpstr>Phaeochromocytoma </vt:lpstr>
      <vt:lpstr>Anaphylaxis </vt:lpstr>
      <vt:lpstr>Acute alcohol sensitivity</vt:lpstr>
      <vt:lpstr>Slide 37</vt:lpstr>
      <vt:lpstr>Investigations</vt:lpstr>
      <vt:lpstr>Investigations</vt:lpstr>
      <vt:lpstr>Management</vt:lpstr>
      <vt:lpstr>Management</vt:lpstr>
      <vt:lpstr>Management</vt:lpstr>
      <vt:lpstr>Management</vt:lpstr>
      <vt:lpstr>Slide 44</vt:lpstr>
      <vt:lpstr>Complications</vt:lpstr>
      <vt:lpstr>Prognosis</vt:lpstr>
      <vt:lpstr>Slide 47</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Purpura and Flushing</dc:title>
  <dc:creator>Doc Sak</dc:creator>
  <cp:lastModifiedBy>Dr. Tazeen Kamran</cp:lastModifiedBy>
  <cp:revision>33</cp:revision>
  <dcterms:created xsi:type="dcterms:W3CDTF">2017-03-26T10:53:29Z</dcterms:created>
  <dcterms:modified xsi:type="dcterms:W3CDTF">2017-03-27T16:39:06Z</dcterms:modified>
</cp:coreProperties>
</file>