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notesMasterIdLst>
    <p:notesMasterId r:id="rId39"/>
  </p:notesMasterIdLst>
  <p:sldIdLst>
    <p:sldId id="256" r:id="rId4"/>
    <p:sldId id="259" r:id="rId5"/>
    <p:sldId id="258" r:id="rId6"/>
    <p:sldId id="270" r:id="rId7"/>
    <p:sldId id="260" r:id="rId8"/>
    <p:sldId id="262" r:id="rId9"/>
    <p:sldId id="264" r:id="rId10"/>
    <p:sldId id="274" r:id="rId11"/>
    <p:sldId id="261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7" r:id="rId21"/>
    <p:sldId id="273" r:id="rId22"/>
    <p:sldId id="275" r:id="rId23"/>
    <p:sldId id="276" r:id="rId24"/>
    <p:sldId id="279" r:id="rId25"/>
    <p:sldId id="278" r:id="rId26"/>
    <p:sldId id="283" r:id="rId27"/>
    <p:sldId id="284" r:id="rId28"/>
    <p:sldId id="285" r:id="rId29"/>
    <p:sldId id="287" r:id="rId30"/>
    <p:sldId id="288" r:id="rId31"/>
    <p:sldId id="290" r:id="rId32"/>
    <p:sldId id="291" r:id="rId33"/>
    <p:sldId id="280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BC3C-B203-4FB0-AD11-FDA15C30AA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1A83-6C48-4AF7-ACAB-B03D1E8B7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A83-6C48-4AF7-ACAB-B03D1E8B7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0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2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8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5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3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8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5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1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3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2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83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08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3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30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85B2-4C8A-418D-98F6-5EE27B06A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19FA-7BF4-4801-BC25-80246DC428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990600"/>
            <a:ext cx="8846127" cy="14700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remature ageing syndromes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00600"/>
            <a:ext cx="4953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Zarghoonah</a:t>
            </a:r>
            <a:r>
              <a:rPr lang="en-US" dirty="0" smtClean="0"/>
              <a:t> </a:t>
            </a:r>
            <a:r>
              <a:rPr lang="en-US" dirty="0" err="1" smtClean="0"/>
              <a:t>Sajid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BLOOM SYNDROME 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Rare , AR disorder</a:t>
            </a:r>
          </a:p>
          <a:p>
            <a:r>
              <a:rPr lang="en-US" dirty="0" smtClean="0"/>
              <a:t>Photosensitivity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elangiectatic</a:t>
            </a:r>
            <a:r>
              <a:rPr lang="en-US" dirty="0" smtClean="0"/>
              <a:t> facial erythema</a:t>
            </a:r>
          </a:p>
          <a:p>
            <a:r>
              <a:rPr lang="en-US" dirty="0"/>
              <a:t>P</a:t>
            </a:r>
            <a:r>
              <a:rPr lang="en-US" dirty="0" smtClean="0"/>
              <a:t>re</a:t>
            </a:r>
            <a:r>
              <a:rPr lang="en-US" dirty="0"/>
              <a:t>‐ and postnatal growth </a:t>
            </a:r>
            <a:r>
              <a:rPr lang="en-US" dirty="0" smtClean="0"/>
              <a:t>deficiency</a:t>
            </a:r>
          </a:p>
          <a:p>
            <a:r>
              <a:rPr lang="en-US" dirty="0"/>
              <a:t>D</a:t>
            </a:r>
            <a:r>
              <a:rPr lang="en-US" dirty="0" smtClean="0"/>
              <a:t>istinctive </a:t>
            </a:r>
            <a:r>
              <a:rPr lang="en-US" dirty="0" err="1" smtClean="0"/>
              <a:t>facies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bnormal </a:t>
            </a:r>
            <a:r>
              <a:rPr lang="en-US" dirty="0"/>
              <a:t>immune </a:t>
            </a:r>
            <a:r>
              <a:rPr lang="en-US" dirty="0" smtClean="0"/>
              <a:t>responses</a:t>
            </a:r>
          </a:p>
          <a:p>
            <a:r>
              <a:rPr lang="en-US" dirty="0" smtClean="0"/>
              <a:t>Predisposition to </a:t>
            </a:r>
            <a:r>
              <a:rPr lang="en-US" dirty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28595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4129020" cy="60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838199"/>
            <a:ext cx="4038600" cy="5860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Narrow , </a:t>
            </a:r>
            <a:r>
              <a:rPr lang="en-US" sz="2400" dirty="0" err="1" smtClean="0"/>
              <a:t>cylinderical</a:t>
            </a:r>
            <a:r>
              <a:rPr lang="en-US" sz="2400" dirty="0"/>
              <a:t> </a:t>
            </a:r>
            <a:r>
              <a:rPr lang="en-US" sz="2400" dirty="0" err="1" smtClean="0"/>
              <a:t>facies</a:t>
            </a:r>
            <a:r>
              <a:rPr lang="en-US" sz="2400" dirty="0" smtClean="0"/>
              <a:t> , prominent nose , small jaw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Long limbs with large hands &amp; feet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afe‐au‐</a:t>
            </a:r>
            <a:r>
              <a:rPr lang="en-US" sz="2400" dirty="0" err="1" smtClean="0"/>
              <a:t>lait</a:t>
            </a:r>
            <a:r>
              <a:rPr lang="en-US" sz="2400" dirty="0" smtClean="0"/>
              <a:t> </a:t>
            </a:r>
            <a:r>
              <a:rPr lang="en-US" sz="2400" dirty="0"/>
              <a:t>patches,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/>
              <a:t>C</a:t>
            </a:r>
            <a:r>
              <a:rPr lang="en-US" sz="2400" dirty="0" err="1" smtClean="0"/>
              <a:t>linodactyly</a:t>
            </a:r>
            <a:r>
              <a:rPr lang="en-US" sz="2400" dirty="0"/>
              <a:t>, </a:t>
            </a:r>
            <a:r>
              <a:rPr lang="en-US" sz="2400" dirty="0" err="1" smtClean="0"/>
              <a:t>syndactyly</a:t>
            </a:r>
            <a:r>
              <a:rPr lang="en-US" sz="2400" dirty="0" smtClean="0"/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Congenital </a:t>
            </a:r>
            <a:r>
              <a:rPr lang="en-US" sz="2400" dirty="0"/>
              <a:t>heart </a:t>
            </a:r>
            <a:r>
              <a:rPr lang="en-US" sz="2400" dirty="0" smtClean="0"/>
              <a:t>disease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nnular pancreas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H</a:t>
            </a:r>
            <a:r>
              <a:rPr lang="en-US" sz="2400" dirty="0" smtClean="0"/>
              <a:t>igh‐pitched voice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B &amp; T cell immune </a:t>
            </a:r>
            <a:r>
              <a:rPr lang="en-US" sz="2400" dirty="0" err="1" smtClean="0"/>
              <a:t>def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Testicular atrophy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Normal neurological</a:t>
            </a:r>
          </a:p>
        </p:txBody>
      </p:sp>
    </p:spTree>
    <p:extLst>
      <p:ext uri="{BB962C8B-B14F-4D97-AF65-F5344CB8AC3E}">
        <p14:creationId xmlns:p14="http://schemas.microsoft.com/office/powerpoint/2010/main" val="687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8899"/>
            <a:ext cx="49530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Red macules or plaques, mild scaling in butterfly distribution</a:t>
            </a:r>
          </a:p>
          <a:p>
            <a:r>
              <a:rPr lang="en-US" dirty="0" smtClean="0"/>
              <a:t>Margins of eyelids, forehead</a:t>
            </a:r>
            <a:r>
              <a:rPr lang="en-US" dirty="0"/>
              <a:t>, </a:t>
            </a:r>
            <a:r>
              <a:rPr lang="en-US" dirty="0" smtClean="0"/>
              <a:t>ears</a:t>
            </a:r>
            <a:r>
              <a:rPr lang="en-US" dirty="0"/>
              <a:t>, </a:t>
            </a:r>
            <a:r>
              <a:rPr lang="en-US" dirty="0" smtClean="0"/>
              <a:t>dorsa of hands &amp; forearms +/-</a:t>
            </a:r>
          </a:p>
          <a:p>
            <a:r>
              <a:rPr lang="en-US" dirty="0" err="1" smtClean="0"/>
              <a:t>Photoagravation</a:t>
            </a:r>
            <a:r>
              <a:rPr lang="en-US" dirty="0" smtClean="0"/>
              <a:t>  … Bullae , bleeding and crusting of lips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55" y="1447800"/>
            <a:ext cx="33528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0"/>
            <a:ext cx="5591475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85" y="152398"/>
            <a:ext cx="4784271" cy="34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1" y="3461657"/>
            <a:ext cx="45847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724400"/>
          </a:xfrm>
        </p:spPr>
        <p:txBody>
          <a:bodyPr/>
          <a:lstStyle/>
          <a:p>
            <a:r>
              <a:rPr lang="en-US" dirty="0" smtClean="0"/>
              <a:t>Life span …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decade  , mostly internal malignancies (150-300 times </a:t>
            </a:r>
            <a:r>
              <a:rPr lang="en-US" dirty="0" err="1" smtClean="0"/>
              <a:t>inc</a:t>
            </a:r>
            <a:r>
              <a:rPr lang="en-US" dirty="0" smtClean="0"/>
              <a:t> risk) 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MANAGEMENT :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Minimize sun exposure , use of high-factor sunscreen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Screening &amp; management of diabetes &amp; malignancies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Avoid ionizing radiation &amp; alkylating agents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Progeroid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laminopathies</a:t>
            </a:r>
            <a:r>
              <a:rPr lang="en-US" sz="3600" dirty="0" smtClean="0">
                <a:solidFill>
                  <a:srgbClr val="7030A0"/>
                </a:solidFill>
              </a:rPr>
              <a:t> :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Accumulation </a:t>
            </a:r>
            <a:r>
              <a:rPr lang="en-US" dirty="0"/>
              <a:t>of </a:t>
            </a:r>
            <a:r>
              <a:rPr lang="en-US" dirty="0" smtClean="0"/>
              <a:t>unmodified </a:t>
            </a:r>
            <a:r>
              <a:rPr lang="en-US" dirty="0" err="1"/>
              <a:t>prelamin</a:t>
            </a:r>
            <a:r>
              <a:rPr lang="en-US" dirty="0"/>
              <a:t> </a:t>
            </a:r>
            <a:r>
              <a:rPr lang="en-US" dirty="0" smtClean="0"/>
              <a:t>A within nuclei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rogeroid</a:t>
            </a:r>
            <a:r>
              <a:rPr lang="en-US" dirty="0" smtClean="0"/>
              <a:t> features </a:t>
            </a:r>
          </a:p>
          <a:p>
            <a:r>
              <a:rPr lang="en-US" dirty="0" smtClean="0"/>
              <a:t>Cardiomyopathy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uscular dystrophy</a:t>
            </a:r>
          </a:p>
          <a:p>
            <a:r>
              <a:rPr lang="en-US" dirty="0"/>
              <a:t>P</a:t>
            </a:r>
            <a:r>
              <a:rPr lang="en-US" dirty="0" smtClean="0"/>
              <a:t>eripheral </a:t>
            </a:r>
            <a:r>
              <a:rPr lang="en-US" dirty="0"/>
              <a:t>neuropathy </a:t>
            </a:r>
          </a:p>
          <a:p>
            <a:r>
              <a:rPr lang="en-US" dirty="0" err="1" smtClean="0"/>
              <a:t>Lipodystrophy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 &amp; 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Hutchinson-</a:t>
            </a:r>
            <a:r>
              <a:rPr lang="en-US" dirty="0" err="1" smtClean="0">
                <a:solidFill>
                  <a:srgbClr val="7030A0"/>
                </a:solidFill>
              </a:rPr>
              <a:t>gilford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progeria</a:t>
            </a:r>
            <a:r>
              <a:rPr lang="en-US" dirty="0" smtClean="0">
                <a:solidFill>
                  <a:srgbClr val="7030A0"/>
                </a:solidFill>
              </a:rPr>
              <a:t> syndrome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 … 1 in 4 million live births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Premature ageing in early childhood </a:t>
            </a:r>
          </a:p>
          <a:p>
            <a:r>
              <a:rPr lang="en-US" dirty="0" smtClean="0"/>
              <a:t>Normal intellectual &amp; motor development</a:t>
            </a:r>
          </a:p>
          <a:p>
            <a:r>
              <a:rPr lang="en-US" dirty="0" smtClean="0"/>
              <a:t>No immunodeficiency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predispostion</a:t>
            </a:r>
            <a:r>
              <a:rPr lang="en-US" dirty="0" smtClean="0"/>
              <a:t> to malignancy</a:t>
            </a:r>
          </a:p>
        </p:txBody>
      </p:sp>
    </p:spTree>
    <p:extLst>
      <p:ext uri="{BB962C8B-B14F-4D97-AF65-F5344CB8AC3E}">
        <p14:creationId xmlns:p14="http://schemas.microsoft.com/office/powerpoint/2010/main" val="35832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810"/>
            <a:ext cx="3704574" cy="64594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19600" y="531804"/>
            <a:ext cx="4724400" cy="630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Distinctive </a:t>
            </a:r>
            <a:r>
              <a:rPr lang="en-US" sz="2400" dirty="0" err="1" smtClean="0"/>
              <a:t>facies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Absent earlobes +/-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Dystrophic nails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Trunk &amp; limbs ++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Joint contractures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Short clavicle , pear shaped chest , sloping shoulders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/>
              <a:t>Osteolysis</a:t>
            </a:r>
            <a:r>
              <a:rPr lang="en-US" sz="2400" dirty="0" smtClean="0"/>
              <a:t> of distal phalanges , delayed closure of ant </a:t>
            </a:r>
            <a:r>
              <a:rPr lang="en-US" sz="2400" dirty="0" err="1" smtClean="0"/>
              <a:t>fontanelle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Late primary dentition &amp; overcrowding , partial failure of sec dentition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Incomplete sec sexual development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705600" cy="57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52"/>
            <a:ext cx="9144000" cy="556069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91200" y="1371600"/>
            <a:ext cx="3352800" cy="3657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Small receding mandible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Pointed tip &amp; narrow bridge nose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Large head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Prominent scalp veins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Prominent eyes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Thin lips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 err="1" smtClean="0"/>
              <a:t>surr</a:t>
            </a:r>
            <a:r>
              <a:rPr lang="en-US" sz="2000" dirty="0" smtClean="0"/>
              <a:t> cyanosis+/-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Alopecia (</a:t>
            </a:r>
            <a:r>
              <a:rPr lang="en-US" sz="2000" dirty="0" err="1" smtClean="0"/>
              <a:t>totalis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13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features of ageing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span … around 6-20 </a:t>
            </a:r>
            <a:r>
              <a:rPr lang="en-US" dirty="0" err="1" smtClean="0"/>
              <a:t>yrs</a:t>
            </a:r>
            <a:r>
              <a:rPr lang="en-US" dirty="0" smtClean="0"/>
              <a:t> with mean age 13 </a:t>
            </a:r>
            <a:r>
              <a:rPr lang="en-US" dirty="0" err="1" smtClean="0"/>
              <a:t>yrs</a:t>
            </a:r>
            <a:r>
              <a:rPr lang="en-US" dirty="0" smtClean="0"/>
              <a:t> , mainly d/t MI , cardiac failure or stroke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MANAGEMENT 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Dx</a:t>
            </a:r>
            <a:r>
              <a:rPr lang="en-US" dirty="0" smtClean="0"/>
              <a:t> monitoring (6-12 monthly) , preventive measures , Rx complications</a:t>
            </a:r>
          </a:p>
          <a:p>
            <a:r>
              <a:rPr lang="en-US" dirty="0" smtClean="0"/>
              <a:t>Low dose aspirin</a:t>
            </a:r>
          </a:p>
          <a:p>
            <a:r>
              <a:rPr lang="en-US" dirty="0" smtClean="0"/>
              <a:t>Statins if required</a:t>
            </a:r>
          </a:p>
          <a:p>
            <a:r>
              <a:rPr lang="en-US" dirty="0"/>
              <a:t>P</a:t>
            </a:r>
            <a:r>
              <a:rPr lang="en-US" dirty="0" smtClean="0"/>
              <a:t>ravastatin, </a:t>
            </a:r>
            <a:r>
              <a:rPr lang="en-US" dirty="0" err="1" smtClean="0"/>
              <a:t>lonafarnib</a:t>
            </a:r>
            <a:r>
              <a:rPr lang="en-US" dirty="0" smtClean="0"/>
              <a:t> &amp; </a:t>
            </a:r>
            <a:r>
              <a:rPr lang="en-US" dirty="0" err="1" smtClean="0"/>
              <a:t>zolendronate</a:t>
            </a:r>
            <a:r>
              <a:rPr lang="en-US" dirty="0"/>
              <a:t>, </a:t>
            </a:r>
            <a:r>
              <a:rPr lang="en-US" dirty="0" err="1" smtClean="0"/>
              <a:t>rapamycin</a:t>
            </a:r>
            <a:r>
              <a:rPr lang="en-US" dirty="0" smtClean="0"/>
              <a:t>( prevent mutations +/-)</a:t>
            </a:r>
          </a:p>
        </p:txBody>
      </p:sp>
    </p:spTree>
    <p:extLst>
      <p:ext uri="{BB962C8B-B14F-4D97-AF65-F5344CB8AC3E}">
        <p14:creationId xmlns:p14="http://schemas.microsoft.com/office/powerpoint/2010/main" val="8527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3716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Mandibulo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Acral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dysplasia with </a:t>
            </a:r>
            <a:r>
              <a:rPr lang="en-US" sz="3200" b="1" dirty="0" err="1" smtClean="0">
                <a:solidFill>
                  <a:srgbClr val="7030A0"/>
                </a:solidFill>
              </a:rPr>
              <a:t>Lipodystrophy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</a:t>
            </a:r>
          </a:p>
          <a:p>
            <a:r>
              <a:rPr lang="en-US" dirty="0"/>
              <a:t>G</a:t>
            </a:r>
            <a:r>
              <a:rPr lang="en-US" dirty="0" smtClean="0"/>
              <a:t>rowth delay</a:t>
            </a:r>
          </a:p>
          <a:p>
            <a:r>
              <a:rPr lang="en-US" dirty="0"/>
              <a:t>S</a:t>
            </a:r>
            <a:r>
              <a:rPr lang="en-US" dirty="0" smtClean="0"/>
              <a:t>keletal abnormalities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ipodystrophy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Pigmentary</a:t>
            </a:r>
            <a:r>
              <a:rPr lang="en-US" dirty="0" smtClean="0"/>
              <a:t> skin changes</a:t>
            </a:r>
          </a:p>
          <a:p>
            <a:r>
              <a:rPr lang="en-US" dirty="0" smtClean="0"/>
              <a:t>Stiff joints</a:t>
            </a:r>
            <a:r>
              <a:rPr lang="en-US" dirty="0"/>
              <a:t>, sclerotic</a:t>
            </a:r>
            <a:r>
              <a:rPr lang="en-US" dirty="0" smtClean="0"/>
              <a:t>, </a:t>
            </a:r>
            <a:r>
              <a:rPr lang="en-US" dirty="0" err="1" smtClean="0"/>
              <a:t>clacified</a:t>
            </a:r>
            <a:r>
              <a:rPr lang="en-US" dirty="0" smtClean="0"/>
              <a:t> </a:t>
            </a:r>
            <a:r>
              <a:rPr lang="en-US" dirty="0" err="1"/>
              <a:t>acral</a:t>
            </a:r>
            <a:r>
              <a:rPr lang="en-US" dirty="0"/>
              <a:t> skin </a:t>
            </a:r>
            <a:r>
              <a:rPr lang="en-US" dirty="0" smtClean="0"/>
              <a:t>&amp; alopecia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709"/>
            <a:ext cx="887349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443"/>
            <a:ext cx="8508460" cy="64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96438"/>
              </p:ext>
            </p:extLst>
          </p:nvPr>
        </p:nvGraphicFramePr>
        <p:xfrm>
          <a:off x="152401" y="685800"/>
          <a:ext cx="8839198" cy="594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9128"/>
                <a:gridCol w="1782271"/>
                <a:gridCol w="2782823"/>
                <a:gridCol w="2474976"/>
              </a:tblGrid>
              <a:tr h="7850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Disorder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Inheritance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Clinical Features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</a:tr>
              <a:tr h="51585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b="1" dirty="0" smtClean="0"/>
                        <a:t>XP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AR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of impairment in global genomic nucleotide excision repair (GG-NER)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Early-onset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lentigines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(typically by 2 years of age)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BCC,SCC (9 yrs) &amp; melanoma (22 yrs)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Photophobia,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keratitis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corneal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opacification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vascularization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Hyporeflexia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deafness, seizures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Median lifespan 37 yrs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•Mortality d/t malignancy &amp;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Involvement.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Photoprotection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calcium and vitamin 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Cryotherapy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topical 5-fluorouracil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imiquimod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Electrodesiccation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curettage, and surgical excision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2139"/>
            <a:ext cx="50006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694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eb.whatsapp.com/f079efc1-76a8-435b-bc08-f7e6a49cd0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AutoShape 4" descr="blob:https://web.whatsapp.com/f079efc1-76a8-435b-bc08-f7e6a49cd0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b59f8995-d9b2-434b-bc3f-b3e9eded9c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714750" cy="4953000"/>
          </a:xfrm>
          <a:prstGeom prst="rect">
            <a:avLst/>
          </a:prstGeom>
        </p:spPr>
      </p:pic>
      <p:pic>
        <p:nvPicPr>
          <p:cNvPr id="8" name="Picture 7" descr="f079efc1-76a8-435b-bc08-f7e6a49cd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3962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0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42772"/>
              </p:ext>
            </p:extLst>
          </p:nvPr>
        </p:nvGraphicFramePr>
        <p:xfrm>
          <a:off x="228600" y="381000"/>
          <a:ext cx="8763000" cy="6172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1789"/>
                <a:gridCol w="3687916"/>
                <a:gridCol w="2733295"/>
              </a:tblGrid>
              <a:tr h="1154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Disorder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Clinical Symptoms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Treatment</a:t>
                      </a:r>
                      <a:endParaRPr lang="en-US" sz="2000" dirty="0"/>
                    </a:p>
                  </a:txBody>
                  <a:tcPr/>
                </a:tc>
              </a:tr>
              <a:tr h="501748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err="1" smtClean="0"/>
                        <a:t>Cockayne</a:t>
                      </a:r>
                      <a:r>
                        <a:rPr lang="en-US" sz="2400" b="1" dirty="0" smtClean="0"/>
                        <a:t> Syndrome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Pigmented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macules,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thinned skin, alopecia, clubbing of nails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edema, sunken eyes,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deafnes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prominent ears, dental caries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Hypogonadism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stooped posture,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cachectic dwarfism, microcephaly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Calcification of basal ganglia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demyelination , 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pigmentary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retinal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degeneration, osteoporosis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No increase in malignancies in “pure”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Photoprotection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Symptomatic treatment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8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ckayne-Syndrome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371600"/>
            <a:ext cx="5480537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5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28114"/>
              </p:ext>
            </p:extLst>
          </p:nvPr>
        </p:nvGraphicFramePr>
        <p:xfrm>
          <a:off x="0" y="228600"/>
          <a:ext cx="8991600" cy="6477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0162"/>
                <a:gridCol w="3645243"/>
                <a:gridCol w="2916195"/>
              </a:tblGrid>
              <a:tr h="10977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Disorder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Clinical</a:t>
                      </a:r>
                      <a:r>
                        <a:rPr lang="en-US" sz="2400" baseline="0" dirty="0" smtClean="0"/>
                        <a:t>                                       Symptoms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</a:t>
                      </a:r>
                      <a:r>
                        <a:rPr lang="en-US" sz="2400" baseline="0" dirty="0" smtClean="0"/>
                        <a:t> Findings</a:t>
                      </a:r>
                      <a:endParaRPr lang="en-US" sz="2400" dirty="0"/>
                    </a:p>
                  </a:txBody>
                  <a:tcPr/>
                </a:tc>
              </a:tr>
              <a:tr h="5379204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400" b="1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richothiodystrophy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80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80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180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PIBIDS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Photosensitivity,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ichthyosis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brittle hair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intellectual impairment, 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fertility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short stature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Microcephaly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receding chin, protruding ears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in 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malignancies</a:t>
                      </a:r>
                      <a:endParaRPr lang="en-US" sz="180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Hair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shaft: alternating light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dark bands (“tiger tail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banding”),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trichoschisis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trichorrhexis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nodosa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-like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changes, “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ribboning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Reduction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cysteine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-rich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matrix proteins and low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sulfur content in hair shafts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3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9067800" cy="45323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poikiloderma</a:t>
            </a:r>
            <a:endParaRPr lang="en-US" dirty="0" smtClean="0"/>
          </a:p>
          <a:p>
            <a:r>
              <a:rPr lang="en-US" dirty="0" smtClean="0"/>
              <a:t>photosensitivity &amp; pigmentation</a:t>
            </a:r>
          </a:p>
          <a:p>
            <a:r>
              <a:rPr lang="en-US" dirty="0" err="1" smtClean="0"/>
              <a:t>sclerodermatous</a:t>
            </a:r>
            <a:r>
              <a:rPr lang="en-US" dirty="0" smtClean="0"/>
              <a:t> changes (</a:t>
            </a:r>
          </a:p>
          <a:p>
            <a:r>
              <a:rPr lang="en-US" dirty="0" smtClean="0"/>
              <a:t>alteration </a:t>
            </a:r>
            <a:r>
              <a:rPr lang="en-US" dirty="0"/>
              <a:t>of the </a:t>
            </a:r>
            <a:r>
              <a:rPr lang="en-US" dirty="0" err="1" smtClean="0"/>
              <a:t>subcut</a:t>
            </a:r>
            <a:r>
              <a:rPr lang="en-US" dirty="0" smtClean="0"/>
              <a:t> fat</a:t>
            </a:r>
          </a:p>
          <a:p>
            <a:r>
              <a:rPr lang="en-US" dirty="0" smtClean="0"/>
              <a:t>skin </a:t>
            </a:r>
            <a:r>
              <a:rPr lang="en-US" dirty="0"/>
              <a:t>laxity &amp;</a:t>
            </a:r>
            <a:r>
              <a:rPr lang="en-US" dirty="0" smtClean="0"/>
              <a:t> wrinkling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systemic ageing, malignancy</a:t>
            </a:r>
            <a:r>
              <a:rPr lang="en-US" dirty="0"/>
              <a:t>, </a:t>
            </a:r>
            <a:r>
              <a:rPr lang="en-US" dirty="0" err="1" smtClean="0"/>
              <a:t>dvelopmental</a:t>
            </a:r>
            <a:r>
              <a:rPr lang="en-US" dirty="0" smtClean="0"/>
              <a:t> &amp; neurological impairment &amp; premature</a:t>
            </a:r>
            <a:r>
              <a:rPr lang="en-US" dirty="0"/>
              <a:t> </a:t>
            </a:r>
            <a:r>
              <a:rPr lang="en-US" dirty="0" smtClean="0"/>
              <a:t>death (</a:t>
            </a:r>
            <a:r>
              <a:rPr lang="en-US" dirty="0" err="1" smtClean="0"/>
              <a:t>extracutaneous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848600" cy="59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Cutis </a:t>
            </a:r>
            <a:r>
              <a:rPr lang="en-US" sz="3600" dirty="0" err="1" smtClean="0">
                <a:solidFill>
                  <a:srgbClr val="7030A0"/>
                </a:solidFill>
              </a:rPr>
              <a:t>Laxa</a:t>
            </a:r>
            <a:r>
              <a:rPr lang="en-US" sz="3600" dirty="0" smtClean="0">
                <a:solidFill>
                  <a:srgbClr val="7030A0"/>
                </a:solidFill>
              </a:rPr>
              <a:t> :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Lax skin </a:t>
            </a:r>
          </a:p>
          <a:p>
            <a:r>
              <a:rPr lang="en-US" dirty="0" smtClean="0"/>
              <a:t>Developmental delay</a:t>
            </a:r>
          </a:p>
          <a:p>
            <a:r>
              <a:rPr lang="en-US" dirty="0" smtClean="0"/>
              <a:t>Neurological involvement ( in AR form)</a:t>
            </a:r>
          </a:p>
          <a:p>
            <a:r>
              <a:rPr lang="en-US" dirty="0" smtClean="0"/>
              <a:t>GI &amp; </a:t>
            </a:r>
            <a:r>
              <a:rPr lang="en-US" dirty="0" err="1" smtClean="0"/>
              <a:t>Genito</a:t>
            </a:r>
            <a:r>
              <a:rPr lang="en-US" dirty="0" smtClean="0"/>
              <a:t>-urinary </a:t>
            </a:r>
            <a:r>
              <a:rPr lang="en-US" dirty="0"/>
              <a:t>diverticula</a:t>
            </a:r>
          </a:p>
          <a:p>
            <a:r>
              <a:rPr lang="en-US" dirty="0"/>
              <a:t>I</a:t>
            </a:r>
            <a:r>
              <a:rPr lang="en-US" dirty="0" smtClean="0"/>
              <a:t>nguinal </a:t>
            </a:r>
            <a:r>
              <a:rPr lang="en-US" dirty="0"/>
              <a:t>hernias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mphysema</a:t>
            </a:r>
            <a:r>
              <a:rPr lang="en-US" dirty="0"/>
              <a:t>, aortic aneurysm </a:t>
            </a:r>
            <a:r>
              <a:rPr lang="en-US" dirty="0" smtClean="0"/>
              <a:t>, aortic </a:t>
            </a:r>
            <a:r>
              <a:rPr lang="en-US" dirty="0"/>
              <a:t>or mitral </a:t>
            </a:r>
            <a:r>
              <a:rPr lang="en-US" dirty="0" smtClean="0"/>
              <a:t>valve prolapse</a:t>
            </a:r>
          </a:p>
          <a:p>
            <a:r>
              <a:rPr lang="en-US" dirty="0" smtClean="0"/>
              <a:t>Inc. v</a:t>
            </a:r>
            <a:r>
              <a:rPr lang="en-US" dirty="0" smtClean="0"/>
              <a:t>ascular fragility ( cause of early death)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1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Occipital horn </a:t>
            </a:r>
            <a:r>
              <a:rPr lang="en-US" b="1" dirty="0">
                <a:solidFill>
                  <a:srgbClr val="7030A0"/>
                </a:solidFill>
              </a:rPr>
              <a:t>syndrome (OHS</a:t>
            </a:r>
            <a:r>
              <a:rPr lang="en-US" b="1" dirty="0" smtClean="0">
                <a:solidFill>
                  <a:srgbClr val="7030A0"/>
                </a:solidFill>
              </a:rPr>
              <a:t>) :</a:t>
            </a:r>
          </a:p>
          <a:p>
            <a:r>
              <a:rPr lang="en-US" dirty="0"/>
              <a:t>L</a:t>
            </a:r>
            <a:r>
              <a:rPr lang="en-US" dirty="0" smtClean="0"/>
              <a:t>ax </a:t>
            </a:r>
            <a:r>
              <a:rPr lang="en-US" dirty="0"/>
              <a:t>skin, </a:t>
            </a:r>
            <a:r>
              <a:rPr lang="en-US" dirty="0"/>
              <a:t>joint laxity</a:t>
            </a:r>
            <a:r>
              <a:rPr lang="en-US" dirty="0" smtClean="0"/>
              <a:t>,</a:t>
            </a:r>
          </a:p>
          <a:p>
            <a:r>
              <a:rPr lang="en-US" dirty="0"/>
              <a:t>I</a:t>
            </a:r>
            <a:r>
              <a:rPr lang="en-US" dirty="0" smtClean="0"/>
              <a:t>nguinal hernias</a:t>
            </a:r>
          </a:p>
          <a:p>
            <a:r>
              <a:rPr lang="en-US" dirty="0"/>
              <a:t>T</a:t>
            </a:r>
            <a:r>
              <a:rPr lang="en-US" dirty="0" smtClean="0"/>
              <a:t>ortuous </a:t>
            </a:r>
            <a:r>
              <a:rPr lang="en-US" dirty="0"/>
              <a:t>blood </a:t>
            </a:r>
            <a:r>
              <a:rPr lang="en-US" dirty="0" smtClean="0"/>
              <a:t>vessels</a:t>
            </a:r>
          </a:p>
          <a:p>
            <a:r>
              <a:rPr lang="en-US" dirty="0"/>
              <a:t>I</a:t>
            </a:r>
            <a:r>
              <a:rPr lang="en-US" dirty="0" smtClean="0"/>
              <a:t>ntellectual impairment</a:t>
            </a:r>
          </a:p>
          <a:p>
            <a:r>
              <a:rPr lang="en-US" dirty="0" smtClean="0"/>
              <a:t>Calcification on occipital bone</a:t>
            </a:r>
          </a:p>
          <a:p>
            <a:pPr marL="109728" indent="0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Menke</a:t>
            </a:r>
            <a:r>
              <a:rPr lang="en-US" b="1" dirty="0" smtClean="0">
                <a:solidFill>
                  <a:srgbClr val="7030A0"/>
                </a:solidFill>
              </a:rPr>
              <a:t> disease :</a:t>
            </a:r>
          </a:p>
          <a:p>
            <a:r>
              <a:rPr lang="en-US" dirty="0" smtClean="0"/>
              <a:t>Severe neurological involvement</a:t>
            </a:r>
          </a:p>
          <a:p>
            <a:r>
              <a:rPr lang="en-US" dirty="0" smtClean="0"/>
              <a:t>Death in early childhood</a:t>
            </a:r>
          </a:p>
          <a:p>
            <a:r>
              <a:rPr lang="en-US" dirty="0"/>
              <a:t>M</a:t>
            </a:r>
            <a:r>
              <a:rPr lang="en-US" dirty="0" smtClean="0"/>
              <a:t>ild laxity</a:t>
            </a:r>
          </a:p>
          <a:p>
            <a:r>
              <a:rPr lang="en-US" dirty="0" smtClean="0"/>
              <a:t>Sparse , kinky 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648200" cy="619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02145"/>
            <a:ext cx="4229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0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5" y="6858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53" y="1905000"/>
            <a:ext cx="40645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762000"/>
            <a:ext cx="42672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Werner syndrome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Bloom syndrome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Xeroderma</a:t>
            </a:r>
            <a:r>
              <a:rPr lang="en-US" sz="2400" dirty="0"/>
              <a:t> </a:t>
            </a:r>
            <a:r>
              <a:rPr lang="en-US" sz="2400" dirty="0" err="1"/>
              <a:t>pigmentosum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4842164" y="1066800"/>
            <a:ext cx="4267200" cy="2793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Progeroid</a:t>
            </a:r>
            <a:r>
              <a:rPr lang="en-US" sz="2400" dirty="0"/>
              <a:t> </a:t>
            </a:r>
            <a:r>
              <a:rPr lang="en-US" sz="2400" dirty="0" err="1"/>
              <a:t>laminopathies</a:t>
            </a:r>
            <a:r>
              <a:rPr lang="en-US" sz="2400" dirty="0"/>
              <a:t> &amp;</a:t>
            </a:r>
            <a:r>
              <a:rPr lang="en-US" sz="2400" dirty="0" smtClean="0"/>
              <a:t> </a:t>
            </a:r>
            <a:r>
              <a:rPr lang="en-US" sz="2400" dirty="0"/>
              <a:t>related conditions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Hutchinson–Gilford </a:t>
            </a:r>
            <a:r>
              <a:rPr lang="en-US" sz="2400" dirty="0" err="1"/>
              <a:t>progeria</a:t>
            </a:r>
            <a:r>
              <a:rPr lang="en-US" sz="2400" dirty="0"/>
              <a:t> </a:t>
            </a:r>
            <a:r>
              <a:rPr lang="en-US" sz="2400" dirty="0" smtClean="0"/>
              <a:t>syndrome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489864" y="4191000"/>
            <a:ext cx="2971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Cutis </a:t>
            </a:r>
            <a:r>
              <a:rPr lang="en-US" sz="2400" dirty="0" err="1"/>
              <a:t>laxa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3518" y="4191000"/>
            <a:ext cx="5146964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Mandibulo‐acral</a:t>
            </a:r>
            <a:r>
              <a:rPr lang="en-US" sz="2400" dirty="0"/>
              <a:t> dysplasia with type A &amp; type B </a:t>
            </a:r>
            <a:r>
              <a:rPr lang="en-US" sz="2400" dirty="0" err="1"/>
              <a:t>Lipodystrophy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Werner Syndrome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49424"/>
            <a:ext cx="9067800" cy="4608576"/>
          </a:xfrm>
        </p:spPr>
        <p:txBody>
          <a:bodyPr>
            <a:normAutofit/>
          </a:bodyPr>
          <a:lstStyle/>
          <a:p>
            <a:r>
              <a:rPr lang="en-US" dirty="0" smtClean="0"/>
              <a:t>Rare , AD , Japan(3 in 1 million)</a:t>
            </a:r>
          </a:p>
          <a:p>
            <a:r>
              <a:rPr lang="en-US" dirty="0" smtClean="0"/>
              <a:t>Manifests at puberty</a:t>
            </a:r>
          </a:p>
          <a:p>
            <a:r>
              <a:rPr lang="en-US" dirty="0" smtClean="0"/>
              <a:t>Face , extremities … MC sites</a:t>
            </a:r>
          </a:p>
          <a:p>
            <a:r>
              <a:rPr lang="en-US" dirty="0" smtClean="0"/>
              <a:t>Ulceration around ankle &amp; elbows + ageing features</a:t>
            </a:r>
          </a:p>
          <a:p>
            <a:r>
              <a:rPr lang="en-US" dirty="0" err="1" smtClean="0"/>
              <a:t>Beaking</a:t>
            </a:r>
            <a:r>
              <a:rPr lang="en-US" dirty="0" smtClean="0"/>
              <a:t> of nose , sparse grey hair , short stature with slender limbs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Risk of early Arteriosclerosis</a:t>
            </a:r>
            <a:r>
              <a:rPr lang="pt-BR" dirty="0"/>
              <a:t>, </a:t>
            </a:r>
            <a:r>
              <a:rPr lang="pt-BR" dirty="0" smtClean="0"/>
              <a:t>DM , </a:t>
            </a:r>
            <a:r>
              <a:rPr lang="pt-BR" dirty="0"/>
              <a:t>osteoporosis, </a:t>
            </a:r>
            <a:r>
              <a:rPr lang="pt-BR" dirty="0" smtClean="0"/>
              <a:t>HTN &amp;</a:t>
            </a:r>
            <a:r>
              <a:rPr lang="pt-BR" dirty="0"/>
              <a:t> </a:t>
            </a:r>
            <a:r>
              <a:rPr lang="en-US" dirty="0" err="1" smtClean="0"/>
              <a:t>hypogonadism</a:t>
            </a:r>
            <a:r>
              <a:rPr lang="en-US" dirty="0" smtClean="0"/>
              <a:t>, Malignancies , cataracts , retinal degeneration.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0913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416142" cy="6219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876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" y="1863436"/>
            <a:ext cx="897135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span … mid-fifties with death usually d/t malignancies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TREATMENT :</a:t>
            </a:r>
          </a:p>
          <a:p>
            <a:r>
              <a:rPr lang="en-US" dirty="0" smtClean="0"/>
              <a:t>Treat complications</a:t>
            </a:r>
          </a:p>
          <a:p>
            <a:r>
              <a:rPr lang="en-US" dirty="0" smtClean="0"/>
              <a:t>MAP kinase inhibitors &amp; </a:t>
            </a:r>
            <a:r>
              <a:rPr lang="en-US" dirty="0" err="1" smtClean="0"/>
              <a:t>Rapamycin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375</TotalTime>
  <Words>800</Words>
  <Application>Microsoft Office PowerPoint</Application>
  <PresentationFormat>On-screen Show (4:3)</PresentationFormat>
  <Paragraphs>212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Urban</vt:lpstr>
      <vt:lpstr>Office Theme</vt:lpstr>
      <vt:lpstr>1_Office Theme</vt:lpstr>
      <vt:lpstr>Premature ageing syndromes</vt:lpstr>
      <vt:lpstr>General features of ageing ?</vt:lpstr>
      <vt:lpstr>PowerPoint Presentation</vt:lpstr>
      <vt:lpstr>PowerPoint Presentation</vt:lpstr>
      <vt:lpstr> Werner Syndrome</vt:lpstr>
      <vt:lpstr>PowerPoint Presentation</vt:lpstr>
      <vt:lpstr>PowerPoint Presentation</vt:lpstr>
      <vt:lpstr>PowerPoint Presentation</vt:lpstr>
      <vt:lpstr>PowerPoint Presentation</vt:lpstr>
      <vt:lpstr>BLOOM SYNDROME :</vt:lpstr>
      <vt:lpstr>PowerPoint Presentation</vt:lpstr>
      <vt:lpstr>PowerPoint Presentation</vt:lpstr>
      <vt:lpstr>PowerPoint Presentation</vt:lpstr>
      <vt:lpstr>PowerPoint Presentation</vt:lpstr>
      <vt:lpstr>Progeroid laminopathies :</vt:lpstr>
      <vt:lpstr>Hutchinson-gilford progeria syndrome</vt:lpstr>
      <vt:lpstr>PowerPoint Presentation</vt:lpstr>
      <vt:lpstr>PowerPoint Presentation</vt:lpstr>
      <vt:lpstr>PowerPoint Presentation</vt:lpstr>
      <vt:lpstr>PowerPoint Presentation</vt:lpstr>
      <vt:lpstr>Mandibulo Acral dysplasia with Lipodystrophy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Cutis Laxa 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Sajid</dc:creator>
  <cp:lastModifiedBy>Dr Sajid</cp:lastModifiedBy>
  <cp:revision>77</cp:revision>
  <dcterms:created xsi:type="dcterms:W3CDTF">2006-08-16T00:00:00Z</dcterms:created>
  <dcterms:modified xsi:type="dcterms:W3CDTF">2021-07-06T06:23:57Z</dcterms:modified>
</cp:coreProperties>
</file>