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8" r:id="rId6"/>
    <p:sldId id="261" r:id="rId7"/>
    <p:sldId id="262" r:id="rId8"/>
    <p:sldId id="263" r:id="rId9"/>
    <p:sldId id="265" r:id="rId10"/>
    <p:sldId id="277" r:id="rId11"/>
    <p:sldId id="269" r:id="rId12"/>
    <p:sldId id="266" r:id="rId13"/>
    <p:sldId id="282" r:id="rId14"/>
    <p:sldId id="264" r:id="rId15"/>
    <p:sldId id="287" r:id="rId16"/>
    <p:sldId id="273" r:id="rId17"/>
    <p:sldId id="280" r:id="rId18"/>
    <p:sldId id="278" r:id="rId19"/>
    <p:sldId id="279" r:id="rId20"/>
    <p:sldId id="285" r:id="rId21"/>
    <p:sldId id="281" r:id="rId22"/>
    <p:sldId id="286" r:id="rId23"/>
    <p:sldId id="288" r:id="rId24"/>
    <p:sldId id="289" r:id="rId25"/>
    <p:sldId id="283" r:id="rId26"/>
    <p:sldId id="284" r:id="rId27"/>
    <p:sldId id="290" r:id="rId28"/>
    <p:sldId id="291" r:id="rId29"/>
    <p:sldId id="299" r:id="rId30"/>
    <p:sldId id="292" r:id="rId31"/>
    <p:sldId id="293" r:id="rId32"/>
    <p:sldId id="294" r:id="rId33"/>
    <p:sldId id="295" r:id="rId34"/>
    <p:sldId id="274" r:id="rId35"/>
    <p:sldId id="300" r:id="rId36"/>
    <p:sldId id="272" r:id="rId37"/>
    <p:sldId id="276" r:id="rId38"/>
    <p:sldId id="296" r:id="rId39"/>
    <p:sldId id="267" r:id="rId40"/>
    <p:sldId id="270" r:id="rId41"/>
    <p:sldId id="271" r:id="rId42"/>
    <p:sldId id="275" r:id="rId43"/>
    <p:sldId id="297" r:id="rId44"/>
    <p:sldId id="301" r:id="rId45"/>
    <p:sldId id="29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>
      <p:cViewPr varScale="1">
        <p:scale>
          <a:sx n="83" d="100"/>
          <a:sy n="83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FCA8-E48B-47F8-B8C8-D0C51027E1D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0AD8-3A55-4D2B-A1B9-0E55FA0455D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FCA8-E48B-47F8-B8C8-D0C51027E1D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0AD8-3A55-4D2B-A1B9-0E55FA0455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FCA8-E48B-47F8-B8C8-D0C51027E1D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0AD8-3A55-4D2B-A1B9-0E55FA0455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FCA8-E48B-47F8-B8C8-D0C51027E1D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0AD8-3A55-4D2B-A1B9-0E55FA0455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FCA8-E48B-47F8-B8C8-D0C51027E1D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0AD8-3A55-4D2B-A1B9-0E55FA0455D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FCA8-E48B-47F8-B8C8-D0C51027E1D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0AD8-3A55-4D2B-A1B9-0E55FA0455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FCA8-E48B-47F8-B8C8-D0C51027E1D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0AD8-3A55-4D2B-A1B9-0E55FA0455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FCA8-E48B-47F8-B8C8-D0C51027E1D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0AD8-3A55-4D2B-A1B9-0E55FA0455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FCA8-E48B-47F8-B8C8-D0C51027E1D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0AD8-3A55-4D2B-A1B9-0E55FA0455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FCA8-E48B-47F8-B8C8-D0C51027E1D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0AD8-3A55-4D2B-A1B9-0E55FA0455D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FB2FCA8-E48B-47F8-B8C8-D0C51027E1D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1120AD8-3A55-4D2B-A1B9-0E55FA0455D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FB2FCA8-E48B-47F8-B8C8-D0C51027E1D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1120AD8-3A55-4D2B-A1B9-0E55FA0455D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l="3000" t="65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284984"/>
            <a:ext cx="8077200" cy="1673352"/>
          </a:xfrm>
        </p:spPr>
        <p:txBody>
          <a:bodyPr/>
          <a:lstStyle/>
          <a:p>
            <a:r>
              <a:rPr lang="en-US" dirty="0" smtClean="0"/>
              <a:t>Photobiology </a:t>
            </a:r>
            <a:br>
              <a:rPr lang="en-US" dirty="0" smtClean="0"/>
            </a:br>
            <a:r>
              <a:rPr lang="en-US" dirty="0" smtClean="0"/>
              <a:t>of skin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720" y="4149080"/>
            <a:ext cx="7429128" cy="923552"/>
          </a:xfrm>
        </p:spPr>
        <p:txBody>
          <a:bodyPr/>
          <a:lstStyle/>
          <a:p>
            <a:r>
              <a:rPr lang="en-US" dirty="0" smtClean="0"/>
              <a:t>DR HAMNA HAFEEZ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896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83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8208912" cy="6624736"/>
          </a:xfrm>
        </p:spPr>
      </p:pic>
    </p:spTree>
    <p:extLst>
      <p:ext uri="{BB962C8B-B14F-4D97-AF65-F5344CB8AC3E}">
        <p14:creationId xmlns:p14="http://schemas.microsoft.com/office/powerpoint/2010/main" val="41109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280920" cy="541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810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600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318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61206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58716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sources of UVR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Although UVR’s principle source is the sun, there are many man made sources of artificial UVR also.</a:t>
            </a:r>
          </a:p>
          <a:p>
            <a:r>
              <a:rPr lang="en-US" dirty="0" err="1" smtClean="0"/>
              <a:t>Flourescent</a:t>
            </a:r>
            <a:r>
              <a:rPr lang="en-US" dirty="0" smtClean="0"/>
              <a:t> tubes ( phototherapy &amp; tanning industry) </a:t>
            </a:r>
          </a:p>
          <a:p>
            <a:r>
              <a:rPr lang="en-US" dirty="0" smtClean="0"/>
              <a:t>Halogen lights</a:t>
            </a:r>
          </a:p>
          <a:p>
            <a:r>
              <a:rPr lang="en-US" dirty="0" smtClean="0"/>
              <a:t>Mercury vapor lamps </a:t>
            </a:r>
          </a:p>
          <a:p>
            <a:r>
              <a:rPr lang="en-US" dirty="0" smtClean="0"/>
              <a:t>Xenon arc based </a:t>
            </a:r>
          </a:p>
          <a:p>
            <a:r>
              <a:rPr lang="en-US" dirty="0" smtClean="0"/>
              <a:t>Woods lamp</a:t>
            </a:r>
          </a:p>
          <a:p>
            <a:r>
              <a:rPr lang="en-US" dirty="0" smtClean="0"/>
              <a:t>Incandescent lights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0063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Acute response of skin </a:t>
            </a:r>
            <a:r>
              <a:rPr lang="en-US" dirty="0" smtClean="0"/>
              <a:t>to </a:t>
            </a:r>
            <a:r>
              <a:rPr lang="en-US" dirty="0"/>
              <a:t>UVR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acute response of the skin to exposure to UVR has rapid onset (minutes to days) and short duration (hours to weeks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Erythema</a:t>
            </a:r>
          </a:p>
          <a:p>
            <a:r>
              <a:rPr lang="en-US" dirty="0" smtClean="0"/>
              <a:t>Tanning (IPD,PPD)</a:t>
            </a:r>
          </a:p>
          <a:p>
            <a:r>
              <a:rPr lang="en-US" dirty="0" err="1" smtClean="0"/>
              <a:t>Melanogenesis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Immunemodulation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Vitamin D production </a:t>
            </a:r>
            <a:endParaRPr lang="en-US" dirty="0"/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865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99288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257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skin responses to UVR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4612"/>
            <a:ext cx="8280920" cy="560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544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5510804"/>
          </a:xfrm>
        </p:spPr>
      </p:pic>
    </p:spTree>
    <p:extLst>
      <p:ext uri="{BB962C8B-B14F-4D97-AF65-F5344CB8AC3E}">
        <p14:creationId xmlns:p14="http://schemas.microsoft.com/office/powerpoint/2010/main" val="2497619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784976" cy="655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201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Learning objectives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</a:t>
            </a:r>
            <a:r>
              <a:rPr lang="en-US" dirty="0"/>
              <a:t>bands within the electromagnetic </a:t>
            </a:r>
            <a:r>
              <a:rPr lang="en-US" dirty="0" smtClean="0"/>
              <a:t>spectrum</a:t>
            </a:r>
            <a:endParaRPr lang="en-US" dirty="0"/>
          </a:p>
          <a:p>
            <a:r>
              <a:rPr lang="en-US" dirty="0"/>
              <a:t>Describe effects of light on the skin</a:t>
            </a:r>
          </a:p>
          <a:p>
            <a:r>
              <a:rPr lang="en-US" dirty="0"/>
              <a:t>Describe the response of the skin to UVR</a:t>
            </a:r>
          </a:p>
          <a:p>
            <a:r>
              <a:rPr lang="en-US" dirty="0"/>
              <a:t>Define skin phototypes</a:t>
            </a:r>
          </a:p>
          <a:p>
            <a:r>
              <a:rPr lang="en-US" dirty="0"/>
              <a:t>Describe </a:t>
            </a:r>
            <a:r>
              <a:rPr lang="en-US" dirty="0" smtClean="0"/>
              <a:t>photo protective </a:t>
            </a:r>
            <a:r>
              <a:rPr lang="en-US" dirty="0"/>
              <a:t>measures</a:t>
            </a:r>
          </a:p>
        </p:txBody>
      </p:sp>
    </p:spTree>
    <p:extLst>
      <p:ext uri="{BB962C8B-B14F-4D97-AF65-F5344CB8AC3E}">
        <p14:creationId xmlns:p14="http://schemas.microsoft.com/office/powerpoint/2010/main" val="2770371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Erythema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obvious acute clinical effect is erythema, which is </a:t>
            </a:r>
            <a:r>
              <a:rPr lang="en-US" dirty="0" smtClean="0"/>
              <a:t>UVR‐ induced </a:t>
            </a:r>
            <a:r>
              <a:rPr lang="en-US" dirty="0"/>
              <a:t>inflammation.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Typically </a:t>
            </a:r>
            <a:r>
              <a:rPr lang="en-US" dirty="0"/>
              <a:t>with SSR/UVB, this is </a:t>
            </a:r>
            <a:r>
              <a:rPr lang="en-US" dirty="0" smtClean="0"/>
              <a:t>apparent after </a:t>
            </a:r>
            <a:r>
              <a:rPr lang="en-US" dirty="0"/>
              <a:t>about 6 h and peaks at about 24 h and gradually </a:t>
            </a:r>
            <a:r>
              <a:rPr lang="en-US" dirty="0" smtClean="0"/>
              <a:t>resolves over </a:t>
            </a:r>
            <a:r>
              <a:rPr lang="en-US" dirty="0"/>
              <a:t>a few days. </a:t>
            </a:r>
          </a:p>
        </p:txBody>
      </p:sp>
    </p:spTree>
    <p:extLst>
      <p:ext uri="{BB962C8B-B14F-4D97-AF65-F5344CB8AC3E}">
        <p14:creationId xmlns:p14="http://schemas.microsoft.com/office/powerpoint/2010/main" val="282206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820472" cy="546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353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Tanning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 smtClean="0"/>
              <a:t>Three </a:t>
            </a:r>
            <a:r>
              <a:rPr lang="en-US" dirty="0"/>
              <a:t>‘tanning’ processes occur in response to UVR, are </a:t>
            </a:r>
            <a:r>
              <a:rPr lang="en-US" dirty="0" smtClean="0"/>
              <a:t>listed below</a:t>
            </a:r>
            <a:endParaRPr lang="en-US" dirty="0"/>
          </a:p>
          <a:p>
            <a:pPr marL="118872" indent="0">
              <a:buNone/>
            </a:pPr>
            <a:r>
              <a:rPr lang="en-US" dirty="0"/>
              <a:t>•	 Immediate pigment darkening (IPD).</a:t>
            </a:r>
          </a:p>
          <a:p>
            <a:pPr marL="118872" indent="0">
              <a:buNone/>
            </a:pPr>
            <a:r>
              <a:rPr lang="en-US" dirty="0"/>
              <a:t>•	 Persistent pigment darkening (PPD).</a:t>
            </a:r>
          </a:p>
          <a:p>
            <a:pPr marL="118872" indent="0">
              <a:buNone/>
            </a:pPr>
            <a:r>
              <a:rPr lang="en-US" dirty="0"/>
              <a:t>•	 </a:t>
            </a:r>
            <a:r>
              <a:rPr lang="en-US" dirty="0" err="1"/>
              <a:t>Melanogenesis</a:t>
            </a:r>
            <a:r>
              <a:rPr lang="en-US" dirty="0"/>
              <a:t> or delayed tanning (DT).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21363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93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Immediate </a:t>
            </a:r>
            <a:r>
              <a:rPr lang="en-US" dirty="0" smtClean="0"/>
              <a:t> </a:t>
            </a:r>
            <a:r>
              <a:rPr lang="en-US" dirty="0"/>
              <a:t>pigment darkening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Immediate </a:t>
            </a:r>
            <a:r>
              <a:rPr lang="en-US" dirty="0"/>
              <a:t>pigment darkening presents as a transient grey </a:t>
            </a:r>
            <a:r>
              <a:rPr lang="en-US" dirty="0" err="1" smtClean="0"/>
              <a:t>colour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due to immediate photo‐oxidation of existing </a:t>
            </a:r>
            <a:r>
              <a:rPr lang="en-US" dirty="0" err="1"/>
              <a:t>colourless</a:t>
            </a:r>
            <a:r>
              <a:rPr lang="en-US" dirty="0"/>
              <a:t> melanin precursors after exposure to UVA (</a:t>
            </a:r>
            <a:r>
              <a:rPr lang="en-US" dirty="0" smtClean="0"/>
              <a:t>action spectrum </a:t>
            </a:r>
            <a:r>
              <a:rPr lang="en-US" dirty="0"/>
              <a:t>peak at 340 nm) and visible (400–500 nm) radiation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IPD, which </a:t>
            </a:r>
            <a:r>
              <a:rPr lang="en-US" dirty="0"/>
              <a:t>fades within 15 min, is induced at low UVA doses </a:t>
            </a:r>
          </a:p>
        </p:txBody>
      </p:sp>
    </p:spTree>
    <p:extLst>
      <p:ext uri="{BB962C8B-B14F-4D97-AF65-F5344CB8AC3E}">
        <p14:creationId xmlns:p14="http://schemas.microsoft.com/office/powerpoint/2010/main" val="202507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 pigment darkening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Persistent pigment darkening is a brown </a:t>
            </a:r>
            <a:r>
              <a:rPr lang="en-US" dirty="0" err="1"/>
              <a:t>colour</a:t>
            </a:r>
            <a:r>
              <a:rPr lang="en-US" dirty="0"/>
              <a:t> in response </a:t>
            </a:r>
            <a:r>
              <a:rPr lang="en-US" dirty="0" smtClean="0"/>
              <a:t>to higher </a:t>
            </a:r>
            <a:r>
              <a:rPr lang="en-US" dirty="0"/>
              <a:t>UVA doses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peaking </a:t>
            </a:r>
            <a:r>
              <a:rPr lang="en-US" b="1" dirty="0">
                <a:solidFill>
                  <a:srgbClr val="FF0000"/>
                </a:solidFill>
              </a:rPr>
              <a:t>2 h post‐irradiation </a:t>
            </a:r>
            <a:r>
              <a:rPr lang="en-US" dirty="0"/>
              <a:t>and</a:t>
            </a:r>
          </a:p>
          <a:p>
            <a:r>
              <a:rPr lang="en-US" b="1" dirty="0">
                <a:solidFill>
                  <a:srgbClr val="FF0000"/>
                </a:solidFill>
              </a:rPr>
              <a:t>lasting for 1–5 days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PPD </a:t>
            </a:r>
            <a:r>
              <a:rPr lang="en-US" dirty="0"/>
              <a:t>is not due to new melanin synthesis </a:t>
            </a:r>
            <a:r>
              <a:rPr lang="en-US" dirty="0" smtClean="0"/>
              <a:t>but rather </a:t>
            </a:r>
            <a:r>
              <a:rPr lang="en-US" dirty="0"/>
              <a:t>to a more persistent oxidation of melanin precursors. </a:t>
            </a:r>
            <a:endParaRPr lang="en-US" dirty="0" smtClean="0"/>
          </a:p>
          <a:p>
            <a:r>
              <a:rPr lang="en-US" dirty="0" smtClean="0"/>
              <a:t>PPD is </a:t>
            </a:r>
            <a:r>
              <a:rPr lang="en-US" dirty="0"/>
              <a:t>an end point that is used to assess UVA protection of sunscreens</a:t>
            </a:r>
          </a:p>
        </p:txBody>
      </p:sp>
    </p:spTree>
    <p:extLst>
      <p:ext uri="{BB962C8B-B14F-4D97-AF65-F5344CB8AC3E}">
        <p14:creationId xmlns:p14="http://schemas.microsoft.com/office/powerpoint/2010/main" val="791899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Immunomodulation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en-US" dirty="0" smtClean="0"/>
              <a:t>UVR </a:t>
            </a:r>
            <a:r>
              <a:rPr lang="en-US" dirty="0"/>
              <a:t>results in profound alterations of both local and systemic immune responses</a:t>
            </a:r>
            <a:r>
              <a:rPr lang="en-US" dirty="0" smtClean="0"/>
              <a:t>.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The immune changes are mainly mediated by cytokines released from epidermal cells, but also by neuropeptides released from sensory nerves in the skin</a:t>
            </a:r>
            <a:r>
              <a:rPr lang="en-US" dirty="0" smtClean="0"/>
              <a:t>.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Targets include </a:t>
            </a:r>
            <a:r>
              <a:rPr lang="en-US" dirty="0" err="1"/>
              <a:t>urocanic</a:t>
            </a:r>
            <a:r>
              <a:rPr lang="en-US" dirty="0"/>
              <a:t> acid, cellular DNA, cell membranes</a:t>
            </a:r>
            <a:r>
              <a:rPr lang="en-US" dirty="0" smtClean="0"/>
              <a:t>.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Neuropeptides may also play a role in the repair of cutaneous UV injury and in immunosuppression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56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Immunomodulation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function of antigen-presenting cells (</a:t>
            </a:r>
            <a:r>
              <a:rPr lang="en-US" dirty="0" err="1"/>
              <a:t>Langherhan's</a:t>
            </a:r>
            <a:r>
              <a:rPr lang="en-US" dirty="0"/>
              <a:t> cells) is reduced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UV may cause apoptosis (cell self-destruction).</a:t>
            </a:r>
          </a:p>
          <a:p>
            <a:r>
              <a:rPr lang="en-US" dirty="0"/>
              <a:t>UVR prevents primary contact </a:t>
            </a:r>
            <a:r>
              <a:rPr lang="en-US" dirty="0" err="1"/>
              <a:t>sensitisation</a:t>
            </a:r>
            <a:r>
              <a:rPr lang="en-US" dirty="0"/>
              <a:t> to surface antigens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It inhibits histamine release from mast cells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Suppressor T cells may induce tolerance contributing to the eventual development of skin cancers.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567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Vitamin 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production of vitamin D is the only established benefit of </a:t>
            </a:r>
            <a:r>
              <a:rPr lang="en-US" dirty="0" smtClean="0"/>
              <a:t>solar UVR exposure.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skin </a:t>
            </a:r>
            <a:r>
              <a:rPr lang="en-US" dirty="0" err="1"/>
              <a:t>chromophore</a:t>
            </a:r>
            <a:r>
              <a:rPr lang="en-US" dirty="0"/>
              <a:t> for vitamin D </a:t>
            </a:r>
            <a:r>
              <a:rPr lang="en-US" dirty="0" smtClean="0"/>
              <a:t>synthesis is </a:t>
            </a:r>
            <a:r>
              <a:rPr lang="en-US" dirty="0"/>
              <a:t>7‐dehydrocholesterol (7DHC), also known a pro‐vitamin 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It </a:t>
            </a:r>
            <a:r>
              <a:rPr lang="en-US" dirty="0" smtClean="0"/>
              <a:t>is converted </a:t>
            </a:r>
            <a:r>
              <a:rPr lang="en-US" dirty="0"/>
              <a:t>to pre‐vitamin D by solar UVR, with an action </a:t>
            </a:r>
            <a:r>
              <a:rPr lang="en-US" dirty="0" smtClean="0"/>
              <a:t>spectrum that </a:t>
            </a:r>
            <a:r>
              <a:rPr lang="en-US" dirty="0"/>
              <a:t>is similar to that for erythema in the UVB region</a:t>
            </a:r>
          </a:p>
        </p:txBody>
      </p:sp>
    </p:spTree>
    <p:extLst>
      <p:ext uri="{BB962C8B-B14F-4D97-AF65-F5344CB8AC3E}">
        <p14:creationId xmlns:p14="http://schemas.microsoft.com/office/powerpoint/2010/main" val="864273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568952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103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Chronic changes in skin due to </a:t>
            </a:r>
            <a:r>
              <a:rPr lang="en-US" dirty="0" err="1" smtClean="0"/>
              <a:t>uvr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Skin cancers</a:t>
            </a:r>
          </a:p>
          <a:p>
            <a:r>
              <a:rPr lang="en-US" dirty="0" err="1" smtClean="0"/>
              <a:t>Photoaging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520224"/>
            <a:ext cx="5760640" cy="2988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365104"/>
            <a:ext cx="5117936" cy="184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23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photobiology?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  is the study of the effects of ultraviolet (UV) and visible radiation on life.</a:t>
            </a:r>
          </a:p>
          <a:p>
            <a:endParaRPr lang="en-US" dirty="0" smtClean="0"/>
          </a:p>
          <a:p>
            <a:r>
              <a:rPr lang="en-US" dirty="0" smtClean="0"/>
              <a:t>Here we will focus </a:t>
            </a:r>
            <a:r>
              <a:rPr lang="en-US" dirty="0"/>
              <a:t>on the photobiology of normal skin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This is important because the skin is </a:t>
            </a:r>
            <a:r>
              <a:rPr lang="en-US" dirty="0" smtClean="0"/>
              <a:t>the body’s </a:t>
            </a:r>
            <a:r>
              <a:rPr lang="en-US" dirty="0"/>
              <a:t>interface with the </a:t>
            </a:r>
            <a:r>
              <a:rPr lang="en-US" dirty="0" smtClean="0"/>
              <a:t>environment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solar ultraviolet radiation (UVR) is probably our most important natural </a:t>
            </a:r>
            <a:r>
              <a:rPr lang="en-US" dirty="0" smtClean="0"/>
              <a:t>environmental hazard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6543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Skin cancer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Epidemiological </a:t>
            </a:r>
            <a:r>
              <a:rPr lang="en-US" dirty="0"/>
              <a:t>data and body site studies have long </a:t>
            </a:r>
            <a:r>
              <a:rPr lang="en-US" dirty="0" smtClean="0"/>
              <a:t>supported an </a:t>
            </a:r>
            <a:r>
              <a:rPr lang="en-US" dirty="0"/>
              <a:t>association between solar radiation exposure and skin cancer</a:t>
            </a:r>
            <a:r>
              <a:rPr lang="en-US" dirty="0" smtClean="0"/>
              <a:t>,</a:t>
            </a:r>
          </a:p>
          <a:p>
            <a:endParaRPr lang="en-US" dirty="0"/>
          </a:p>
          <a:p>
            <a:r>
              <a:rPr lang="en-US" dirty="0"/>
              <a:t>including basal cell carcinoma (BCC) and SCC, which are keratinocyte cancers, and malignant melanoma (MM), which is a cancer </a:t>
            </a:r>
            <a:r>
              <a:rPr lang="en-US" dirty="0" smtClean="0"/>
              <a:t>of the </a:t>
            </a:r>
            <a:r>
              <a:rPr lang="en-US" dirty="0"/>
              <a:t>melanocyte.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Solar </a:t>
            </a:r>
            <a:r>
              <a:rPr lang="en-US" dirty="0"/>
              <a:t>UVR exposure is also associated with </a:t>
            </a:r>
            <a:r>
              <a:rPr lang="en-US" dirty="0" smtClean="0"/>
              <a:t>actinic </a:t>
            </a:r>
            <a:r>
              <a:rPr lang="en-US" dirty="0" err="1" smtClean="0"/>
              <a:t>keratoses</a:t>
            </a:r>
            <a:r>
              <a:rPr lang="en-US" dirty="0" smtClean="0"/>
              <a:t> </a:t>
            </a:r>
            <a:r>
              <a:rPr lang="en-US" dirty="0"/>
              <a:t>(AK) that are indicative of SCC risk.</a:t>
            </a:r>
          </a:p>
        </p:txBody>
      </p:sp>
    </p:spTree>
    <p:extLst>
      <p:ext uri="{BB962C8B-B14F-4D97-AF65-F5344CB8AC3E}">
        <p14:creationId xmlns:p14="http://schemas.microsoft.com/office/powerpoint/2010/main" val="194243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Cancers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BCC and SCC are among the most frequently </a:t>
            </a:r>
            <a:r>
              <a:rPr lang="en-US" dirty="0" smtClean="0"/>
              <a:t>occurring cancers </a:t>
            </a:r>
            <a:r>
              <a:rPr lang="en-US" dirty="0"/>
              <a:t>in white‐skinned populations and are often referred </a:t>
            </a:r>
            <a:r>
              <a:rPr lang="en-US" dirty="0" smtClean="0"/>
              <a:t>to collectively </a:t>
            </a:r>
            <a:r>
              <a:rPr lang="en-US" dirty="0"/>
              <a:t>as non‐melanoma skin cancers (NMSC)</a:t>
            </a:r>
          </a:p>
        </p:txBody>
      </p:sp>
    </p:spTree>
    <p:extLst>
      <p:ext uri="{BB962C8B-B14F-4D97-AF65-F5344CB8AC3E}">
        <p14:creationId xmlns:p14="http://schemas.microsoft.com/office/powerpoint/2010/main" val="3042858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Uvr</a:t>
            </a:r>
            <a:r>
              <a:rPr lang="en-US" dirty="0" smtClean="0"/>
              <a:t> induces skin cancers by </a:t>
            </a:r>
          </a:p>
          <a:p>
            <a:endParaRPr lang="en-US" dirty="0" smtClean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DNA damage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Mutations</a:t>
            </a:r>
          </a:p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Immunosuspression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 SCC is associated with low‐dose chronic </a:t>
            </a:r>
            <a:r>
              <a:rPr lang="en-US" dirty="0" err="1" smtClean="0"/>
              <a:t>uv</a:t>
            </a:r>
            <a:r>
              <a:rPr lang="en-US" dirty="0" smtClean="0"/>
              <a:t> exposure</a:t>
            </a:r>
            <a:endParaRPr lang="en-US" dirty="0"/>
          </a:p>
          <a:p>
            <a:r>
              <a:rPr lang="en-US" dirty="0"/>
              <a:t>whereas MM and probably BCC, are associated with </a:t>
            </a:r>
            <a:r>
              <a:rPr lang="en-US" dirty="0" smtClean="0"/>
              <a:t>intermittent high </a:t>
            </a:r>
            <a:r>
              <a:rPr lang="en-US" dirty="0"/>
              <a:t>dose </a:t>
            </a:r>
            <a:r>
              <a:rPr lang="en-US" dirty="0" err="1"/>
              <a:t>sunburning</a:t>
            </a:r>
            <a:r>
              <a:rPr lang="en-US" dirty="0"/>
              <a:t> exposure. </a:t>
            </a:r>
          </a:p>
        </p:txBody>
      </p:sp>
    </p:spTree>
    <p:extLst>
      <p:ext uri="{BB962C8B-B14F-4D97-AF65-F5344CB8AC3E}">
        <p14:creationId xmlns:p14="http://schemas.microsoft.com/office/powerpoint/2010/main" val="1904457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Photoaging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dirty="0"/>
              <a:t>Skin ageing occurs as two distinct phenomena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intrinsic chronological ageing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 which changes are attributable to the passage </a:t>
            </a:r>
            <a:r>
              <a:rPr lang="en-US" dirty="0" smtClean="0"/>
              <a:t>of time</a:t>
            </a:r>
            <a:r>
              <a:rPr lang="en-US" dirty="0"/>
              <a:t>, and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err="1" smtClean="0">
                <a:solidFill>
                  <a:srgbClr val="FF0000"/>
                </a:solidFill>
              </a:rPr>
              <a:t>photoageing</a:t>
            </a:r>
            <a:r>
              <a:rPr lang="en-US" dirty="0" smtClean="0"/>
              <a:t> </a:t>
            </a:r>
            <a:r>
              <a:rPr lang="en-US" dirty="0"/>
              <a:t>that is the superposition of structural </a:t>
            </a:r>
            <a:r>
              <a:rPr lang="en-US" dirty="0" smtClean="0"/>
              <a:t>and functional </a:t>
            </a:r>
            <a:r>
              <a:rPr lang="en-US" dirty="0"/>
              <a:t>changes caused by chronic UVR exposure.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72816"/>
            <a:ext cx="4104456" cy="4608512"/>
          </a:xfrm>
        </p:spPr>
      </p:pic>
    </p:spTree>
    <p:extLst>
      <p:ext uri="{BB962C8B-B14F-4D97-AF65-F5344CB8AC3E}">
        <p14:creationId xmlns:p14="http://schemas.microsoft.com/office/powerpoint/2010/main" val="181816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8497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531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photoaging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includes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Dry coarse leathery appearance</a:t>
            </a:r>
          </a:p>
          <a:p>
            <a:r>
              <a:rPr lang="en-US" dirty="0"/>
              <a:t>Loss of skin elasticity</a:t>
            </a:r>
          </a:p>
          <a:p>
            <a:r>
              <a:rPr lang="en-US" dirty="0"/>
              <a:t>Fine wrinkles</a:t>
            </a:r>
          </a:p>
          <a:p>
            <a:r>
              <a:rPr lang="en-US" dirty="0"/>
              <a:t>Dilated capillaries and easy bruising</a:t>
            </a:r>
          </a:p>
          <a:p>
            <a:r>
              <a:rPr lang="en-US" dirty="0"/>
              <a:t>Thin, transparent, fragile tissue</a:t>
            </a:r>
          </a:p>
          <a:p>
            <a:r>
              <a:rPr lang="en-US" dirty="0"/>
              <a:t>Actinic </a:t>
            </a:r>
            <a:r>
              <a:rPr lang="en-US" dirty="0" err="1"/>
              <a:t>keratoses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966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9"/>
            <a:ext cx="8280919" cy="6140152"/>
          </a:xfrm>
        </p:spPr>
      </p:pic>
    </p:spTree>
    <p:extLst>
      <p:ext uri="{BB962C8B-B14F-4D97-AF65-F5344CB8AC3E}">
        <p14:creationId xmlns:p14="http://schemas.microsoft.com/office/powerpoint/2010/main" val="706653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4664"/>
            <a:ext cx="5266928" cy="481662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4437112"/>
            <a:ext cx="4038600" cy="1960640"/>
          </a:xfrm>
        </p:spPr>
        <p:txBody>
          <a:bodyPr/>
          <a:lstStyle/>
          <a:p>
            <a:r>
              <a:rPr lang="en-US" dirty="0" smtClean="0"/>
              <a:t>Using sunscreens</a:t>
            </a:r>
          </a:p>
          <a:p>
            <a:r>
              <a:rPr lang="en-US" dirty="0" smtClean="0"/>
              <a:t>Clothing </a:t>
            </a:r>
          </a:p>
          <a:p>
            <a:r>
              <a:rPr lang="en-US" dirty="0" smtClean="0"/>
              <a:t>Shade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133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Sunscreens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Sunscreens are topical formulations that contain agents that </a:t>
            </a:r>
            <a:r>
              <a:rPr lang="en-US" dirty="0" smtClean="0"/>
              <a:t>filter and/or </a:t>
            </a:r>
            <a:r>
              <a:rPr lang="en-US" dirty="0"/>
              <a:t>scatter UVR.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effect, UVR‐absorbing molecules are exogenous </a:t>
            </a:r>
            <a:r>
              <a:rPr lang="en-US" dirty="0" err="1"/>
              <a:t>chromophores</a:t>
            </a:r>
            <a:r>
              <a:rPr lang="en-US" dirty="0"/>
              <a:t> applied to the skin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typical </a:t>
            </a:r>
            <a:r>
              <a:rPr lang="en-US" dirty="0" smtClean="0"/>
              <a:t>product contains </a:t>
            </a:r>
            <a:r>
              <a:rPr lang="en-US" dirty="0"/>
              <a:t>a mix of organic filters with different absorption </a:t>
            </a:r>
            <a:r>
              <a:rPr lang="en-US" dirty="0" smtClean="0"/>
              <a:t>spectra as </a:t>
            </a:r>
            <a:r>
              <a:rPr lang="en-US" dirty="0"/>
              <a:t>well as </a:t>
            </a:r>
            <a:r>
              <a:rPr lang="en-US" dirty="0" err="1"/>
              <a:t>micropigments</a:t>
            </a:r>
            <a:r>
              <a:rPr lang="en-US" dirty="0"/>
              <a:t> that may be physical (e.g. titanium dioxide) or organic.</a:t>
            </a:r>
          </a:p>
        </p:txBody>
      </p:sp>
    </p:spTree>
    <p:extLst>
      <p:ext uri="{BB962C8B-B14F-4D97-AF65-F5344CB8AC3E}">
        <p14:creationId xmlns:p14="http://schemas.microsoft.com/office/powerpoint/2010/main" val="84319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5292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624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487" y="476672"/>
            <a:ext cx="8123953" cy="560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99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599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957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9108504" cy="655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363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1"/>
            <a:ext cx="7848871" cy="6212160"/>
          </a:xfrm>
        </p:spPr>
      </p:pic>
    </p:spTree>
    <p:extLst>
      <p:ext uri="{BB962C8B-B14F-4D97-AF65-F5344CB8AC3E}">
        <p14:creationId xmlns:p14="http://schemas.microsoft.com/office/powerpoint/2010/main" val="4174141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Sunscreens are </a:t>
            </a:r>
            <a:r>
              <a:rPr lang="en-US" dirty="0" smtClean="0"/>
              <a:t>designed and </a:t>
            </a:r>
            <a:r>
              <a:rPr lang="en-US" dirty="0"/>
              <a:t>tested to prevent erythema and their main index of </a:t>
            </a:r>
            <a:r>
              <a:rPr lang="en-US" dirty="0" smtClean="0"/>
              <a:t>protection is </a:t>
            </a:r>
            <a:r>
              <a:rPr lang="en-US" dirty="0"/>
              <a:t>the sun protection factor (SPF).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SPF is calculated by the following formula: SPF = [24 h MED on protected skin]/[24 h </a:t>
            </a:r>
            <a:r>
              <a:rPr lang="en-US" dirty="0" smtClean="0"/>
              <a:t>MED on </a:t>
            </a:r>
            <a:r>
              <a:rPr lang="en-US" dirty="0"/>
              <a:t>unprotected skin</a:t>
            </a:r>
            <a:r>
              <a:rPr lang="en-US" dirty="0" smtClean="0"/>
              <a:t>]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580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 sources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Rooks </a:t>
            </a:r>
          </a:p>
          <a:p>
            <a:r>
              <a:rPr lang="en-US" dirty="0" err="1" smtClean="0"/>
              <a:t>Derm</a:t>
            </a:r>
            <a:r>
              <a:rPr lang="en-US" dirty="0" smtClean="0"/>
              <a:t> </a:t>
            </a:r>
            <a:r>
              <a:rPr lang="en-US" dirty="0" err="1" smtClean="0"/>
              <a:t>netnz</a:t>
            </a:r>
            <a:r>
              <a:rPr lang="en-US" dirty="0" smtClean="0"/>
              <a:t> </a:t>
            </a:r>
          </a:p>
          <a:p>
            <a:r>
              <a:rPr lang="en-US" dirty="0"/>
              <a:t>Ultraviolet Photobiology in Dermatology </a:t>
            </a:r>
            <a:r>
              <a:rPr lang="en-US" dirty="0" smtClean="0"/>
              <a:t>– PubMed</a:t>
            </a:r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258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! Any questions?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768752" cy="4176464"/>
          </a:xfrm>
        </p:spPr>
      </p:pic>
    </p:spTree>
    <p:extLst>
      <p:ext uri="{BB962C8B-B14F-4D97-AF65-F5344CB8AC3E}">
        <p14:creationId xmlns:p14="http://schemas.microsoft.com/office/powerpoint/2010/main" val="4206447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574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501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UVR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Ultraviolet and visible radiation</a:t>
            </a:r>
            <a:r>
              <a:rPr lang="en-US" sz="2600" dirty="0" smtClean="0"/>
              <a:t>, is energy </a:t>
            </a:r>
            <a:r>
              <a:rPr lang="en-US" sz="2600" dirty="0"/>
              <a:t>released during the transition of a molecular </a:t>
            </a:r>
            <a:r>
              <a:rPr lang="en-US" sz="2600" dirty="0" smtClean="0"/>
              <a:t>electron from </a:t>
            </a:r>
            <a:r>
              <a:rPr lang="en-US" sz="2600" dirty="0"/>
              <a:t>a higher energy outer molecular orbital to a less </a:t>
            </a:r>
            <a:r>
              <a:rPr lang="en-US" sz="2600" dirty="0" smtClean="0"/>
              <a:t>energetic inner </a:t>
            </a:r>
            <a:r>
              <a:rPr lang="en-US" sz="2600" dirty="0"/>
              <a:t>one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sz="2600" dirty="0"/>
              <a:t>Each such </a:t>
            </a:r>
            <a:r>
              <a:rPr lang="en-US" sz="2600" dirty="0" smtClean="0"/>
              <a:t>emission is </a:t>
            </a:r>
            <a:r>
              <a:rPr lang="en-US" sz="2600" dirty="0"/>
              <a:t>known as a </a:t>
            </a:r>
            <a:r>
              <a:rPr lang="en-US" sz="2600" dirty="0" smtClean="0"/>
              <a:t>photon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sz="2400" dirty="0" smtClean="0"/>
              <a:t>300‐nm </a:t>
            </a:r>
            <a:r>
              <a:rPr lang="en-US" sz="2400" dirty="0"/>
              <a:t>photon </a:t>
            </a:r>
            <a:r>
              <a:rPr lang="en-US" sz="2400" dirty="0" smtClean="0"/>
              <a:t>has energy </a:t>
            </a:r>
            <a:r>
              <a:rPr lang="en-US" sz="2400" dirty="0"/>
              <a:t>of 6.63 × 10–19 J, where 1 J is defined as the work </a:t>
            </a:r>
            <a:r>
              <a:rPr lang="en-US" sz="2400" dirty="0" smtClean="0"/>
              <a:t>required to </a:t>
            </a:r>
            <a:r>
              <a:rPr lang="en-US" sz="2400" dirty="0"/>
              <a:t>accelerate 1 kg over 1 m in 1 s to a velocity of 1 m/s in </a:t>
            </a:r>
            <a:r>
              <a:rPr lang="en-US" sz="2400" dirty="0" smtClean="0"/>
              <a:t>a frictionless environment 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321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UVR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Ultraviolet </a:t>
            </a:r>
            <a:r>
              <a:rPr lang="en-US" sz="2200" dirty="0"/>
              <a:t>radiation is, by convention, divided into three subcategories </a:t>
            </a:r>
            <a:r>
              <a:rPr lang="en-US" sz="2200" dirty="0" smtClean="0"/>
              <a:t>officially:</a:t>
            </a:r>
            <a:endParaRPr lang="en-US" sz="2200" dirty="0"/>
          </a:p>
          <a:p>
            <a:r>
              <a:rPr lang="en-US" sz="2200" dirty="0"/>
              <a:t>•	 UVC (200–280 nm</a:t>
            </a:r>
            <a:r>
              <a:rPr lang="en-US" sz="2200" dirty="0" smtClean="0"/>
              <a:t>) (does not reach the earth ) </a:t>
            </a:r>
            <a:endParaRPr lang="en-US" sz="2200" dirty="0"/>
          </a:p>
          <a:p>
            <a:r>
              <a:rPr lang="en-US" sz="2200" dirty="0"/>
              <a:t>•	 UVB (280–315 nm</a:t>
            </a:r>
            <a:r>
              <a:rPr lang="en-US" sz="2200" dirty="0" smtClean="0"/>
              <a:t>) (10%)</a:t>
            </a:r>
            <a:endParaRPr lang="en-US" sz="2200" dirty="0"/>
          </a:p>
          <a:p>
            <a:r>
              <a:rPr lang="en-US" sz="2200" dirty="0"/>
              <a:t>•	 UVA (315–400 nm</a:t>
            </a:r>
            <a:r>
              <a:rPr lang="en-US" sz="2200" dirty="0" smtClean="0"/>
              <a:t>) (90%)</a:t>
            </a:r>
          </a:p>
          <a:p>
            <a:pPr marL="118872" indent="0">
              <a:buNone/>
            </a:pPr>
            <a:r>
              <a:rPr lang="en-US" sz="2200" dirty="0" smtClean="0"/>
              <a:t>   UVA-1 (340-400)</a:t>
            </a:r>
          </a:p>
          <a:p>
            <a:pPr marL="118872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UVA-2 (315/320 -340)</a:t>
            </a:r>
            <a:endParaRPr lang="en-US" sz="2200" dirty="0"/>
          </a:p>
          <a:p>
            <a:pPr marL="118872" indent="0">
              <a:buNone/>
            </a:pP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80" y="1700808"/>
            <a:ext cx="4644008" cy="3600399"/>
          </a:xfrm>
        </p:spPr>
      </p:pic>
    </p:spTree>
    <p:extLst>
      <p:ext uri="{BB962C8B-B14F-4D97-AF65-F5344CB8AC3E}">
        <p14:creationId xmlns:p14="http://schemas.microsoft.com/office/powerpoint/2010/main" val="1669430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Measurement of </a:t>
            </a:r>
            <a:r>
              <a:rPr lang="en-US" dirty="0" err="1"/>
              <a:t>UVr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dirty="0" err="1" smtClean="0"/>
              <a:t>osimetry</a:t>
            </a:r>
            <a:r>
              <a:rPr lang="en-US" dirty="0" smtClean="0"/>
              <a:t> is the measurement of UVR.</a:t>
            </a:r>
          </a:p>
          <a:p>
            <a:r>
              <a:rPr lang="en-US" dirty="0" smtClean="0"/>
              <a:t>Two types</a:t>
            </a:r>
          </a:p>
          <a:p>
            <a:pPr lvl="4"/>
            <a:r>
              <a:rPr lang="en-US" b="1" dirty="0" smtClean="0"/>
              <a:t>Physical </a:t>
            </a:r>
            <a:r>
              <a:rPr lang="en-US" b="1" dirty="0" err="1" smtClean="0"/>
              <a:t>dosimetry</a:t>
            </a:r>
            <a:r>
              <a:rPr lang="en-US" b="1" dirty="0" smtClean="0"/>
              <a:t> </a:t>
            </a:r>
            <a:r>
              <a:rPr lang="en-US" dirty="0" smtClean="0"/>
              <a:t>{ contains sensors that respond to particular wavebands. The amount of such energy incident on a surface is known as the radiant exposure or </a:t>
            </a:r>
            <a:r>
              <a:rPr lang="en-US" dirty="0" err="1" smtClean="0"/>
              <a:t>fluence</a:t>
            </a:r>
            <a:r>
              <a:rPr lang="en-US" dirty="0" smtClean="0"/>
              <a:t> (j/m</a:t>
            </a:r>
            <a:r>
              <a:rPr lang="en-US" baseline="30000" dirty="0" smtClean="0"/>
              <a:t>2</a:t>
            </a:r>
            <a:r>
              <a:rPr lang="en-US" dirty="0" smtClean="0"/>
              <a:t>)}</a:t>
            </a:r>
          </a:p>
          <a:p>
            <a:pPr lvl="4"/>
            <a:r>
              <a:rPr lang="en-US" dirty="0" smtClean="0"/>
              <a:t>Rate of incidence or intensity </a:t>
            </a:r>
            <a:r>
              <a:rPr lang="en-US" dirty="0"/>
              <a:t> </a:t>
            </a:r>
            <a:r>
              <a:rPr lang="en-US" dirty="0" smtClean="0"/>
              <a:t>= W/m</a:t>
            </a:r>
            <a:r>
              <a:rPr lang="en-US" baseline="30000" dirty="0" smtClean="0"/>
              <a:t>2</a:t>
            </a:r>
          </a:p>
          <a:p>
            <a:pPr lvl="4"/>
            <a:r>
              <a:rPr lang="en-US" b="1" dirty="0" smtClean="0"/>
              <a:t>Biological  </a:t>
            </a:r>
            <a:r>
              <a:rPr lang="en-US" b="1" dirty="0" err="1" smtClean="0"/>
              <a:t>dosimetry</a:t>
            </a:r>
            <a:r>
              <a:rPr lang="en-US" b="1" dirty="0"/>
              <a:t> </a:t>
            </a:r>
            <a:r>
              <a:rPr lang="en-US" b="1" dirty="0" smtClean="0"/>
              <a:t>: </a:t>
            </a:r>
            <a:r>
              <a:rPr lang="en-US" dirty="0" smtClean="0"/>
              <a:t>skin is the sensor and measurement outcome is MED ( minimal erythema dose) and this response is checked 24h after exposure .</a:t>
            </a:r>
            <a:endParaRPr lang="en-US" b="1" dirty="0" smtClean="0"/>
          </a:p>
          <a:p>
            <a:pPr lvl="4"/>
            <a:endParaRPr lang="en-US" b="1" dirty="0" smtClean="0"/>
          </a:p>
          <a:p>
            <a:pPr lvl="4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3276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Interaction of </a:t>
            </a:r>
            <a:r>
              <a:rPr lang="en-US" dirty="0" err="1"/>
              <a:t>UVr</a:t>
            </a:r>
            <a:r>
              <a:rPr lang="en-US" dirty="0"/>
              <a:t> with the skin</a:t>
            </a:r>
            <a:br>
              <a:rPr lang="en-US" dirty="0"/>
            </a:br>
            <a:r>
              <a:rPr lang="en-US" dirty="0"/>
              <a:t>(physicochemical aspects)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UVR incident on the skin may be:</a:t>
            </a:r>
          </a:p>
          <a:p>
            <a:endParaRPr lang="en-US" dirty="0"/>
          </a:p>
          <a:p>
            <a:r>
              <a:rPr lang="en-US" dirty="0"/>
              <a:t>Reflected</a:t>
            </a:r>
          </a:p>
          <a:p>
            <a:r>
              <a:rPr lang="en-US" dirty="0"/>
              <a:t>Refracted</a:t>
            </a:r>
          </a:p>
          <a:p>
            <a:r>
              <a:rPr lang="en-US" dirty="0"/>
              <a:t>Absorbed</a:t>
            </a:r>
          </a:p>
          <a:p>
            <a:r>
              <a:rPr lang="en-US" dirty="0"/>
              <a:t>Scattered</a:t>
            </a:r>
          </a:p>
          <a:p>
            <a:r>
              <a:rPr lang="en-US" dirty="0"/>
              <a:t>Transmitted</a:t>
            </a:r>
          </a:p>
          <a:p>
            <a:r>
              <a:rPr lang="en-US" dirty="0"/>
              <a:t>Produce fluorescence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8800"/>
            <a:ext cx="5112568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12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1189</TotalTime>
  <Words>965</Words>
  <Application>Microsoft Office PowerPoint</Application>
  <PresentationFormat>On-screen Show (4:3)</PresentationFormat>
  <Paragraphs>164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Module</vt:lpstr>
      <vt:lpstr>Photobiology  of skin  </vt:lpstr>
      <vt:lpstr>Learning objectives </vt:lpstr>
      <vt:lpstr>What is photobiology?</vt:lpstr>
      <vt:lpstr>PowerPoint Presentation</vt:lpstr>
      <vt:lpstr>PowerPoint Presentation</vt:lpstr>
      <vt:lpstr>UVR </vt:lpstr>
      <vt:lpstr>UVR</vt:lpstr>
      <vt:lpstr>Measurement of UVr </vt:lpstr>
      <vt:lpstr>Interaction of UVr with the skin (physicochemical aspects)</vt:lpstr>
      <vt:lpstr>PowerPoint Presentation</vt:lpstr>
      <vt:lpstr>PowerPoint Presentation</vt:lpstr>
      <vt:lpstr>PowerPoint Presentation</vt:lpstr>
      <vt:lpstr>PowerPoint Presentation</vt:lpstr>
      <vt:lpstr>Artificial sources of UVR</vt:lpstr>
      <vt:lpstr>Acute response of skin to UVR </vt:lpstr>
      <vt:lpstr>PowerPoint Presentation</vt:lpstr>
      <vt:lpstr>Acute skin responses to UVR</vt:lpstr>
      <vt:lpstr>PowerPoint Presentation</vt:lpstr>
      <vt:lpstr>PowerPoint Presentation</vt:lpstr>
      <vt:lpstr>Erythema </vt:lpstr>
      <vt:lpstr>PowerPoint Presentation</vt:lpstr>
      <vt:lpstr>Tanning </vt:lpstr>
      <vt:lpstr>Immediate  pigment darkening </vt:lpstr>
      <vt:lpstr>Persistent pigment darkening </vt:lpstr>
      <vt:lpstr>Immunomodulation  </vt:lpstr>
      <vt:lpstr>Immunomodulation </vt:lpstr>
      <vt:lpstr>Vitamin D </vt:lpstr>
      <vt:lpstr>PowerPoint Presentation</vt:lpstr>
      <vt:lpstr>Chronic changes in skin due to uvr</vt:lpstr>
      <vt:lpstr>Skin cancer </vt:lpstr>
      <vt:lpstr>Skin Cancers </vt:lpstr>
      <vt:lpstr>cont</vt:lpstr>
      <vt:lpstr>Photoaging </vt:lpstr>
      <vt:lpstr>PowerPoint Presentation</vt:lpstr>
      <vt:lpstr>photoaging </vt:lpstr>
      <vt:lpstr>PowerPoint Presentation</vt:lpstr>
      <vt:lpstr>PowerPoint Presentation</vt:lpstr>
      <vt:lpstr>Sunscreens </vt:lpstr>
      <vt:lpstr>PowerPoint Presentation</vt:lpstr>
      <vt:lpstr>PowerPoint Presentation</vt:lpstr>
      <vt:lpstr>PowerPoint Presentation</vt:lpstr>
      <vt:lpstr>PowerPoint Presentation</vt:lpstr>
      <vt:lpstr>Continued </vt:lpstr>
      <vt:lpstr>Reference sources </vt:lpstr>
      <vt:lpstr>Thank you ! Any questions?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Photobiology </dc:title>
  <dc:creator>asadhamna</dc:creator>
  <cp:lastModifiedBy>asadhamna</cp:lastModifiedBy>
  <cp:revision>61</cp:revision>
  <dcterms:created xsi:type="dcterms:W3CDTF">2022-01-12T17:25:13Z</dcterms:created>
  <dcterms:modified xsi:type="dcterms:W3CDTF">2022-01-13T13:14:30Z</dcterms:modified>
</cp:coreProperties>
</file>