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326" r:id="rId4"/>
    <p:sldId id="328"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327"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24" r:id="rId54"/>
    <p:sldId id="325"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9" r:id="rId73"/>
    <p:sldId id="330" r:id="rId7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5" autoAdjust="0"/>
    <p:restoredTop sz="94660"/>
  </p:normalViewPr>
  <p:slideViewPr>
    <p:cSldViewPr snapToGrid="0">
      <p:cViewPr varScale="1">
        <p:scale>
          <a:sx n="74" d="100"/>
          <a:sy n="74" d="100"/>
        </p:scale>
        <p:origin x="49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11/14/2020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11/14/2020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11/14/2020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11/14/2020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11/14/2020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11/14/2020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11/14/2020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11/14/2020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11/14/2020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a:solidFill>
            <a:schemeClr val="accent1">
              <a:lumMod val="75000"/>
              <a:alpha val="40000"/>
            </a:schemeClr>
          </a:solidFill>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grpSp>
        <p:nvGrpSpPr>
          <p:cNvPr id="10" name="Group 9"/>
          <p:cNvGrpSpPr/>
          <p:nvPr/>
        </p:nvGrpSpPr>
        <p:grpSpPr>
          <a:xfrm>
            <a:off x="27221" y="-30"/>
            <a:ext cx="2356674" cy="6853283"/>
            <a:chOff x="6627813" y="195452"/>
            <a:chExt cx="1952625" cy="5678299"/>
          </a:xfrm>
          <a:solidFill>
            <a:schemeClr val="accent1"/>
          </a:solidFill>
        </p:grpSpPr>
        <p:sp>
          <p:nvSpPr>
            <p:cNvPr id="11" name="Freeform 27"/>
            <p:cNvSpPr/>
            <p:nvPr/>
          </p:nvSpPr>
          <p:spPr bwMode="auto">
            <a:xfrm>
              <a:off x="6627813" y="195452"/>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sp>
      </p:grpSp>
      <p:sp>
        <p:nvSpPr>
          <p:cNvPr id="7" name="Rectangle 6"/>
          <p:cNvSpPr/>
          <p:nvPr/>
        </p:nvSpPr>
        <p:spPr>
          <a:xfrm>
            <a:off x="0" y="0"/>
            <a:ext cx="18288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11/14/2020</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em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62.em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hyperlink" Target="https://dermnetnz.org/topics/skin-biopsy/" TargetMode="Externa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8" Type="http://schemas.openxmlformats.org/officeDocument/2006/relationships/hyperlink" Target="https://dermnetnz.org/topics/potassium-iodide/" TargetMode="External"/><Relationship Id="rId3" Type="http://schemas.openxmlformats.org/officeDocument/2006/relationships/hyperlink" Target="https://dermnetnz.org/topics/compression-therapy/" TargetMode="External"/><Relationship Id="rId7" Type="http://schemas.openxmlformats.org/officeDocument/2006/relationships/hyperlink" Target="https://dermnetnz.org/topics/hydroxychloroquine/" TargetMode="External"/><Relationship Id="rId2" Type="http://schemas.openxmlformats.org/officeDocument/2006/relationships/hyperlink" Target="https://dermnetnz.org/topics/infective-panniculitis/" TargetMode="External"/><Relationship Id="rId1" Type="http://schemas.openxmlformats.org/officeDocument/2006/relationships/slideLayout" Target="../slideLayouts/slideLayout2.xml"/><Relationship Id="rId6" Type="http://schemas.openxmlformats.org/officeDocument/2006/relationships/hyperlink" Target="https://dermnetnz.org/topics/tetracycline/" TargetMode="External"/><Relationship Id="rId5" Type="http://schemas.openxmlformats.org/officeDocument/2006/relationships/hyperlink" Target="https://dermnetnz.org/topics/antibiotics/" TargetMode="External"/><Relationship Id="rId4" Type="http://schemas.openxmlformats.org/officeDocument/2006/relationships/hyperlink" Target="https://dermnetnz.org/topics/systemic-steroids/" TargetMode="Externa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err="1"/>
              <a:t>Panniculitis</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5115542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sz="2000" dirty="0" err="1">
                <a:solidFill>
                  <a:schemeClr val="accent2"/>
                </a:solidFill>
              </a:rPr>
              <a:t>Histiocytes</a:t>
            </a:r>
            <a:r>
              <a:rPr lang="en-US" sz="2000" dirty="0">
                <a:solidFill>
                  <a:schemeClr val="accent2"/>
                </a:solidFill>
              </a:rPr>
              <a:t> predominant (granulomatous</a:t>
            </a:r>
            <a:r>
              <a:rPr lang="en-US" dirty="0"/>
              <a:t>)</a:t>
            </a:r>
          </a:p>
          <a:p>
            <a:r>
              <a:rPr lang="en-US" dirty="0"/>
              <a:t>No crystals in adipocytes </a:t>
            </a:r>
            <a:r>
              <a:rPr lang="en-US" dirty="0" smtClean="0"/>
              <a:t> (Subcutaneous </a:t>
            </a:r>
            <a:r>
              <a:rPr lang="en-US" dirty="0" err="1" smtClean="0"/>
              <a:t>sarcoidosis</a:t>
            </a:r>
            <a:r>
              <a:rPr lang="en-US" dirty="0" smtClean="0"/>
              <a:t>)</a:t>
            </a:r>
            <a:r>
              <a:rPr lang="en-US" dirty="0"/>
              <a:t> </a:t>
            </a:r>
            <a:r>
              <a:rPr lang="en-US" dirty="0" smtClean="0"/>
              <a:t>(Traumatic </a:t>
            </a:r>
            <a:r>
              <a:rPr lang="en-US" dirty="0" err="1" smtClean="0"/>
              <a:t>panniculitis</a:t>
            </a:r>
            <a:r>
              <a:rPr lang="en-US" dirty="0" smtClean="0"/>
              <a:t>)</a:t>
            </a:r>
            <a:endParaRPr lang="en-US" dirty="0"/>
          </a:p>
          <a:p>
            <a:r>
              <a:rPr lang="en-US" dirty="0"/>
              <a:t>With crystals in </a:t>
            </a:r>
            <a:r>
              <a:rPr lang="en-US" dirty="0" err="1"/>
              <a:t>histiocytes</a:t>
            </a:r>
            <a:r>
              <a:rPr lang="en-US" dirty="0"/>
              <a:t> or </a:t>
            </a:r>
            <a:r>
              <a:rPr lang="en-US" dirty="0" smtClean="0"/>
              <a:t>adipocytes  (Subcutaneous </a:t>
            </a:r>
            <a:r>
              <a:rPr lang="en-US" dirty="0"/>
              <a:t>fat necrosis of </a:t>
            </a:r>
            <a:r>
              <a:rPr lang="en-US" dirty="0" smtClean="0"/>
              <a:t>the newborn)</a:t>
            </a:r>
            <a:endParaRPr lang="en-US" dirty="0"/>
          </a:p>
          <a:p>
            <a:r>
              <a:rPr lang="en-US" dirty="0" err="1"/>
              <a:t>Poststeroid</a:t>
            </a:r>
            <a:r>
              <a:rPr lang="en-US" dirty="0"/>
              <a:t> </a:t>
            </a:r>
            <a:r>
              <a:rPr lang="en-US" dirty="0" err="1"/>
              <a:t>panniculitis</a:t>
            </a:r>
            <a:endParaRPr lang="en-US" dirty="0"/>
          </a:p>
          <a:p>
            <a:r>
              <a:rPr lang="en-US" dirty="0" err="1"/>
              <a:t>Sclerema</a:t>
            </a:r>
            <a:r>
              <a:rPr lang="en-US" dirty="0"/>
              <a:t> </a:t>
            </a:r>
            <a:r>
              <a:rPr lang="en-US" dirty="0" err="1"/>
              <a:t>neonatorum</a:t>
            </a:r>
            <a:endParaRPr lang="en-US" dirty="0"/>
          </a:p>
          <a:p>
            <a:r>
              <a:rPr lang="en-US" dirty="0"/>
              <a:t>Gouty </a:t>
            </a:r>
            <a:r>
              <a:rPr lang="en-US" dirty="0" err="1"/>
              <a:t>panniculitis</a:t>
            </a:r>
            <a:endParaRPr lang="en-US" dirty="0"/>
          </a:p>
          <a:p>
            <a:r>
              <a:rPr lang="en-US" dirty="0"/>
              <a:t>Fungal </a:t>
            </a:r>
            <a:r>
              <a:rPr lang="en-US" dirty="0" err="1"/>
              <a:t>panniculitis</a:t>
            </a:r>
            <a:r>
              <a:rPr lang="en-US" dirty="0"/>
              <a:t> due </a:t>
            </a:r>
            <a:r>
              <a:rPr lang="en-US" dirty="0" smtClean="0"/>
              <a:t>to </a:t>
            </a:r>
            <a:r>
              <a:rPr lang="en-US" dirty="0" err="1" smtClean="0"/>
              <a:t>zygomycosis</a:t>
            </a:r>
            <a:r>
              <a:rPr lang="en-US" dirty="0"/>
              <a:t>, </a:t>
            </a:r>
            <a:r>
              <a:rPr lang="en-US" dirty="0" err="1"/>
              <a:t>mucormycosis</a:t>
            </a:r>
            <a:r>
              <a:rPr lang="en-US" dirty="0"/>
              <a:t> </a:t>
            </a:r>
            <a:r>
              <a:rPr lang="en-US" dirty="0" smtClean="0"/>
              <a:t>and </a:t>
            </a:r>
            <a:r>
              <a:rPr lang="en-US" dirty="0" err="1" smtClean="0"/>
              <a:t>aspergillosis</a:t>
            </a:r>
            <a:endParaRPr lang="en-US" dirty="0"/>
          </a:p>
        </p:txBody>
      </p:sp>
    </p:spTree>
    <p:extLst>
      <p:ext uri="{BB962C8B-B14F-4D97-AF65-F5344CB8AC3E}">
        <p14:creationId xmlns:p14="http://schemas.microsoft.com/office/powerpoint/2010/main" val="29842703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With </a:t>
            </a:r>
            <a:r>
              <a:rPr lang="en-US" dirty="0" err="1"/>
              <a:t>cytophagic</a:t>
            </a:r>
            <a:r>
              <a:rPr lang="en-US" dirty="0"/>
              <a:t> </a:t>
            </a:r>
            <a:r>
              <a:rPr lang="en-US" dirty="0" err="1"/>
              <a:t>histiocytes</a:t>
            </a:r>
            <a:r>
              <a:rPr lang="en-US" dirty="0"/>
              <a:t> </a:t>
            </a:r>
            <a:r>
              <a:rPr lang="en-US" dirty="0" smtClean="0"/>
              <a:t> (</a:t>
            </a:r>
            <a:r>
              <a:rPr lang="en-US" dirty="0" err="1" smtClean="0"/>
              <a:t>Cytophagic</a:t>
            </a:r>
            <a:r>
              <a:rPr lang="en-US" dirty="0" smtClean="0"/>
              <a:t> </a:t>
            </a:r>
            <a:r>
              <a:rPr lang="en-US" dirty="0" err="1"/>
              <a:t>histiocytic</a:t>
            </a:r>
            <a:r>
              <a:rPr lang="en-US" dirty="0"/>
              <a:t> </a:t>
            </a:r>
            <a:r>
              <a:rPr lang="en-US" dirty="0" err="1"/>
              <a:t>panniculitis</a:t>
            </a:r>
            <a:r>
              <a:rPr lang="en-US" dirty="0"/>
              <a:t> </a:t>
            </a:r>
            <a:r>
              <a:rPr lang="en-US" dirty="0" smtClean="0"/>
              <a:t>and subcutaneous </a:t>
            </a:r>
            <a:r>
              <a:rPr lang="en-US" dirty="0" err="1"/>
              <a:t>panniculitis</a:t>
            </a:r>
            <a:r>
              <a:rPr lang="en-US" dirty="0"/>
              <a:t>‐like </a:t>
            </a:r>
            <a:r>
              <a:rPr lang="en-US" dirty="0" smtClean="0"/>
              <a:t>T‐cell lymphoma)</a:t>
            </a:r>
            <a:endParaRPr lang="en-US" dirty="0"/>
          </a:p>
          <a:p>
            <a:r>
              <a:rPr lang="en-US" dirty="0"/>
              <a:t>With sclerosis of the septa </a:t>
            </a:r>
            <a:r>
              <a:rPr lang="en-US" dirty="0" smtClean="0"/>
              <a:t> (</a:t>
            </a:r>
            <a:r>
              <a:rPr lang="en-US" dirty="0" err="1" smtClean="0"/>
              <a:t>Sclerosing</a:t>
            </a:r>
            <a:r>
              <a:rPr lang="en-US" dirty="0" smtClean="0"/>
              <a:t> </a:t>
            </a:r>
            <a:r>
              <a:rPr lang="en-US" dirty="0"/>
              <a:t>post‐irradiation </a:t>
            </a:r>
            <a:r>
              <a:rPr lang="en-US" dirty="0" err="1" smtClean="0"/>
              <a:t>panniculitis</a:t>
            </a:r>
            <a:r>
              <a:rPr lang="en-US" dirty="0" smtClean="0"/>
              <a:t>)</a:t>
            </a:r>
          </a:p>
          <a:p>
            <a:pPr fontAlgn="base"/>
            <a:r>
              <a:rPr lang="en-US" dirty="0" err="1"/>
              <a:t>Panniculitis</a:t>
            </a:r>
            <a:r>
              <a:rPr lang="en-US" dirty="0"/>
              <a:t> presents typically with:</a:t>
            </a:r>
          </a:p>
          <a:p>
            <a:pPr fontAlgn="base"/>
            <a:r>
              <a:rPr lang="en-US" dirty="0"/>
              <a:t>Thickened and firm nodules and plaques</a:t>
            </a:r>
          </a:p>
          <a:p>
            <a:pPr fontAlgn="base"/>
            <a:r>
              <a:rPr lang="en-US" dirty="0"/>
              <a:t>Erythematous or pigmented overlying skin</a:t>
            </a:r>
          </a:p>
          <a:p>
            <a:pPr fontAlgn="base"/>
            <a:r>
              <a:rPr lang="en-US" dirty="0"/>
              <a:t>Pain and tenderness.</a:t>
            </a:r>
          </a:p>
          <a:p>
            <a:pPr fontAlgn="base"/>
            <a:r>
              <a:rPr lang="en-US" dirty="0"/>
              <a:t>Sometimes, lesions resolve to leave </a:t>
            </a:r>
            <a:r>
              <a:rPr lang="en-US" dirty="0" err="1"/>
              <a:t>localised</a:t>
            </a:r>
            <a:r>
              <a:rPr lang="en-US" dirty="0"/>
              <a:t> subcutaneous atrophy (</a:t>
            </a:r>
            <a:r>
              <a:rPr lang="en-US" dirty="0" err="1" smtClean="0"/>
              <a:t>lipodystrophy</a:t>
            </a:r>
            <a:r>
              <a:rPr lang="en-US" dirty="0" smtClean="0"/>
              <a:t>)</a:t>
            </a:r>
            <a:endParaRPr lang="en-US" b="1" dirty="0"/>
          </a:p>
          <a:p>
            <a:endParaRPr lang="en-US" dirty="0"/>
          </a:p>
        </p:txBody>
      </p:sp>
    </p:spTree>
    <p:extLst>
      <p:ext uri="{BB962C8B-B14F-4D97-AF65-F5344CB8AC3E}">
        <p14:creationId xmlns:p14="http://schemas.microsoft.com/office/powerpoint/2010/main" val="27477568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Superficial migratory</a:t>
            </a:r>
            <a:br>
              <a:rPr lang="en-US" dirty="0"/>
            </a:br>
            <a:r>
              <a:rPr lang="en-US" dirty="0"/>
              <a:t>thrombophlebitis</a:t>
            </a:r>
          </a:p>
        </p:txBody>
      </p:sp>
      <p:sp>
        <p:nvSpPr>
          <p:cNvPr id="3" name="Content Placeholder 2"/>
          <p:cNvSpPr>
            <a:spLocks noGrp="1"/>
          </p:cNvSpPr>
          <p:nvPr>
            <p:ph idx="1"/>
          </p:nvPr>
        </p:nvSpPr>
        <p:spPr/>
        <p:txBody>
          <a:bodyPr>
            <a:normAutofit lnSpcReduction="10000"/>
          </a:bodyPr>
          <a:lstStyle/>
          <a:p>
            <a:r>
              <a:rPr lang="en-US" dirty="0"/>
              <a:t>STP is an inflammation and thrombosis of the superficial </a:t>
            </a:r>
            <a:endParaRPr lang="en-US" dirty="0" smtClean="0"/>
          </a:p>
          <a:p>
            <a:r>
              <a:rPr lang="en-US" dirty="0" smtClean="0"/>
              <a:t>veins which </a:t>
            </a:r>
            <a:r>
              <a:rPr lang="en-US" dirty="0"/>
              <a:t>presents as painful induration with </a:t>
            </a:r>
            <a:r>
              <a:rPr lang="en-US" dirty="0" smtClean="0"/>
              <a:t>erythema</a:t>
            </a:r>
          </a:p>
          <a:p>
            <a:r>
              <a:rPr lang="en-US" dirty="0" smtClean="0"/>
              <a:t> </a:t>
            </a:r>
            <a:r>
              <a:rPr lang="en-US" dirty="0"/>
              <a:t>often in </a:t>
            </a:r>
            <a:r>
              <a:rPr lang="en-US" dirty="0" smtClean="0"/>
              <a:t>a linear </a:t>
            </a:r>
            <a:r>
              <a:rPr lang="en-US" dirty="0"/>
              <a:t>or branching configuration forming </a:t>
            </a:r>
            <a:r>
              <a:rPr lang="en-US" dirty="0" smtClean="0"/>
              <a:t>cords.</a:t>
            </a:r>
          </a:p>
          <a:p>
            <a:r>
              <a:rPr lang="en-US" dirty="0"/>
              <a:t>Patients with STP should be appropriately </a:t>
            </a:r>
            <a:r>
              <a:rPr lang="en-US" dirty="0" smtClean="0"/>
              <a:t>investigated</a:t>
            </a:r>
          </a:p>
          <a:p>
            <a:r>
              <a:rPr lang="en-US" dirty="0" smtClean="0"/>
              <a:t> </a:t>
            </a:r>
            <a:r>
              <a:rPr lang="en-US" dirty="0"/>
              <a:t>to rule </a:t>
            </a:r>
            <a:r>
              <a:rPr lang="en-US" dirty="0" smtClean="0"/>
              <a:t>out </a:t>
            </a:r>
            <a:r>
              <a:rPr lang="fr-FR" dirty="0" err="1" smtClean="0"/>
              <a:t>hypercoagulable</a:t>
            </a:r>
            <a:r>
              <a:rPr lang="fr-FR" dirty="0" smtClean="0"/>
              <a:t> </a:t>
            </a:r>
            <a:r>
              <a:rPr lang="fr-FR" dirty="0"/>
              <a:t>states, </a:t>
            </a:r>
            <a:r>
              <a:rPr lang="fr-FR" dirty="0" err="1"/>
              <a:t>paraneoplastic</a:t>
            </a:r>
            <a:r>
              <a:rPr lang="fr-FR" dirty="0"/>
              <a:t> </a:t>
            </a:r>
            <a:endParaRPr lang="fr-FR" dirty="0" smtClean="0"/>
          </a:p>
          <a:p>
            <a:r>
              <a:rPr lang="fr-FR" dirty="0" err="1" smtClean="0"/>
              <a:t>processes</a:t>
            </a:r>
            <a:r>
              <a:rPr lang="fr-FR" dirty="0" smtClean="0"/>
              <a:t> </a:t>
            </a:r>
            <a:r>
              <a:rPr lang="fr-FR" dirty="0"/>
              <a:t>(Trousseau </a:t>
            </a:r>
            <a:r>
              <a:rPr lang="fr-FR" dirty="0" err="1" smtClean="0"/>
              <a:t>sign</a:t>
            </a:r>
            <a:r>
              <a:rPr lang="fr-FR" dirty="0" smtClean="0"/>
              <a:t>) </a:t>
            </a:r>
            <a:r>
              <a:rPr lang="en-US" dirty="0" smtClean="0"/>
              <a:t>and </a:t>
            </a:r>
            <a:r>
              <a:rPr lang="en-US" dirty="0" err="1"/>
              <a:t>Behcet</a:t>
            </a:r>
            <a:r>
              <a:rPr lang="en-US" dirty="0"/>
              <a:t> disease, </a:t>
            </a:r>
            <a:endParaRPr lang="en-US" dirty="0" smtClean="0"/>
          </a:p>
          <a:p>
            <a:r>
              <a:rPr lang="en-US" dirty="0" smtClean="0"/>
              <a:t>although </a:t>
            </a:r>
            <a:r>
              <a:rPr lang="en-US" dirty="0"/>
              <a:t>by far the most common cause </a:t>
            </a:r>
            <a:r>
              <a:rPr lang="en-US" dirty="0" smtClean="0"/>
              <a:t>of STP</a:t>
            </a:r>
          </a:p>
          <a:p>
            <a:r>
              <a:rPr lang="en-US" dirty="0" smtClean="0"/>
              <a:t> </a:t>
            </a:r>
            <a:r>
              <a:rPr lang="en-US" dirty="0"/>
              <a:t>is chronic venous insufficiency of the lower </a:t>
            </a:r>
            <a:r>
              <a:rPr lang="en-US" dirty="0" smtClean="0"/>
              <a:t>limbs.</a:t>
            </a:r>
          </a:p>
          <a:p>
            <a:r>
              <a:rPr lang="en-US" dirty="0" smtClean="0"/>
              <a:t> </a:t>
            </a:r>
            <a:r>
              <a:rPr lang="en-US" dirty="0"/>
              <a:t>Varicosities and erythematous nodules </a:t>
            </a:r>
            <a:r>
              <a:rPr lang="en-US" dirty="0" smtClean="0"/>
              <a:t>with</a:t>
            </a:r>
          </a:p>
          <a:p>
            <a:r>
              <a:rPr lang="en-US" dirty="0" smtClean="0"/>
              <a:t>linear </a:t>
            </a:r>
            <a:r>
              <a:rPr lang="en-US" dirty="0"/>
              <a:t>arrangement involving the right lower </a:t>
            </a:r>
            <a:r>
              <a:rPr lang="en-US" dirty="0" smtClean="0"/>
              <a:t>extremity.</a:t>
            </a:r>
            <a:endParaRPr lang="en-US" dirty="0"/>
          </a:p>
        </p:txBody>
      </p:sp>
      <p:pic>
        <p:nvPicPr>
          <p:cNvPr id="4" name="Picture 3"/>
          <p:cNvPicPr>
            <a:picLocks noChangeAspect="1"/>
          </p:cNvPicPr>
          <p:nvPr/>
        </p:nvPicPr>
        <p:blipFill>
          <a:blip r:embed="rId2"/>
          <a:stretch>
            <a:fillRect/>
          </a:stretch>
        </p:blipFill>
        <p:spPr>
          <a:xfrm>
            <a:off x="9316994" y="1780689"/>
            <a:ext cx="2187617" cy="4130533"/>
          </a:xfrm>
          <a:prstGeom prst="rect">
            <a:avLst/>
          </a:prstGeom>
        </p:spPr>
      </p:pic>
    </p:spTree>
    <p:extLst>
      <p:ext uri="{BB962C8B-B14F-4D97-AF65-F5344CB8AC3E}">
        <p14:creationId xmlns:p14="http://schemas.microsoft.com/office/powerpoint/2010/main" val="34941457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 Primary </a:t>
            </a:r>
            <a:r>
              <a:rPr lang="en-US" sz="2800" dirty="0"/>
              <a:t>and secondary </a:t>
            </a:r>
            <a:r>
              <a:rPr lang="en-US" sz="2800" dirty="0" err="1"/>
              <a:t>hypercoagulable</a:t>
            </a:r>
            <a:r>
              <a:rPr lang="en-US" sz="2800" dirty="0"/>
              <a:t/>
            </a:r>
            <a:br>
              <a:rPr lang="en-US" sz="2800" dirty="0"/>
            </a:br>
            <a:r>
              <a:rPr lang="en-US" sz="2800" dirty="0"/>
              <a:t>states that cause superficial thrombophlebitis</a:t>
            </a:r>
          </a:p>
        </p:txBody>
      </p:sp>
      <p:sp>
        <p:nvSpPr>
          <p:cNvPr id="3" name="Content Placeholder 2"/>
          <p:cNvSpPr>
            <a:spLocks noGrp="1"/>
          </p:cNvSpPr>
          <p:nvPr>
            <p:ph idx="1"/>
          </p:nvPr>
        </p:nvSpPr>
        <p:spPr/>
        <p:txBody>
          <a:bodyPr>
            <a:normAutofit fontScale="92500" lnSpcReduction="20000"/>
          </a:bodyPr>
          <a:lstStyle/>
          <a:p>
            <a:r>
              <a:rPr lang="en-US" b="1" dirty="0"/>
              <a:t>Primary </a:t>
            </a:r>
            <a:r>
              <a:rPr lang="en-US" b="1" dirty="0" err="1"/>
              <a:t>hypercoagulable</a:t>
            </a:r>
            <a:r>
              <a:rPr lang="en-US" b="1" dirty="0"/>
              <a:t> states</a:t>
            </a:r>
          </a:p>
          <a:p>
            <a:r>
              <a:rPr lang="en-US" dirty="0"/>
              <a:t>• </a:t>
            </a:r>
            <a:r>
              <a:rPr lang="en-US" dirty="0" err="1"/>
              <a:t>Antiphospholipid</a:t>
            </a:r>
            <a:r>
              <a:rPr lang="en-US" dirty="0"/>
              <a:t> syndrome</a:t>
            </a:r>
          </a:p>
          <a:p>
            <a:r>
              <a:rPr lang="en-US" dirty="0"/>
              <a:t>• Deficiencies </a:t>
            </a:r>
            <a:r>
              <a:rPr lang="en-US" dirty="0" smtClean="0"/>
              <a:t>of Protein C, </a:t>
            </a:r>
            <a:r>
              <a:rPr lang="en-US" dirty="0"/>
              <a:t>Protein </a:t>
            </a:r>
            <a:r>
              <a:rPr lang="en-US" dirty="0" smtClean="0"/>
              <a:t>S  </a:t>
            </a:r>
            <a:r>
              <a:rPr lang="en-US" dirty="0"/>
              <a:t>Heparin </a:t>
            </a:r>
            <a:r>
              <a:rPr lang="en-US" dirty="0" smtClean="0"/>
              <a:t>co‐factor 2, </a:t>
            </a:r>
            <a:r>
              <a:rPr lang="en-US" dirty="0" err="1" smtClean="0"/>
              <a:t>Antithrombi</a:t>
            </a:r>
            <a:r>
              <a:rPr lang="en-US" dirty="0" smtClean="0"/>
              <a:t> </a:t>
            </a:r>
            <a:r>
              <a:rPr lang="en-US" dirty="0" err="1" smtClean="0"/>
              <a:t>III,Factor</a:t>
            </a:r>
            <a:r>
              <a:rPr lang="en-US" dirty="0" smtClean="0"/>
              <a:t> XII, </a:t>
            </a:r>
            <a:r>
              <a:rPr lang="en-US" dirty="0"/>
              <a:t>Tissue plasminogen </a:t>
            </a:r>
            <a:r>
              <a:rPr lang="en-US" dirty="0" err="1" smtClean="0"/>
              <a:t>activator,Factor</a:t>
            </a:r>
            <a:r>
              <a:rPr lang="en-US" dirty="0" smtClean="0"/>
              <a:t> </a:t>
            </a:r>
            <a:r>
              <a:rPr lang="en-US" dirty="0"/>
              <a:t>V </a:t>
            </a:r>
            <a:r>
              <a:rPr lang="en-US" dirty="0" smtClean="0"/>
              <a:t>Leiden.</a:t>
            </a:r>
            <a:endParaRPr lang="en-US" dirty="0"/>
          </a:p>
          <a:p>
            <a:r>
              <a:rPr lang="en-US" b="1" dirty="0"/>
              <a:t>Secondary </a:t>
            </a:r>
            <a:r>
              <a:rPr lang="en-US" b="1" dirty="0" err="1" smtClean="0"/>
              <a:t>hypercoagulable</a:t>
            </a:r>
            <a:endParaRPr lang="en-US" b="1" dirty="0" smtClean="0"/>
          </a:p>
          <a:p>
            <a:r>
              <a:rPr lang="en-US" dirty="0" err="1"/>
              <a:t>Paraneoplastic</a:t>
            </a:r>
            <a:r>
              <a:rPr lang="en-US" dirty="0"/>
              <a:t> superficial migratory </a:t>
            </a:r>
            <a:r>
              <a:rPr lang="en-US" dirty="0" smtClean="0"/>
              <a:t>thrombophlebitis (Trousseau syndrome),</a:t>
            </a:r>
            <a:r>
              <a:rPr lang="en-US" dirty="0" err="1" smtClean="0"/>
              <a:t>Behcet</a:t>
            </a:r>
            <a:r>
              <a:rPr lang="en-US" dirty="0" smtClean="0"/>
              <a:t> syndrome, </a:t>
            </a:r>
            <a:r>
              <a:rPr lang="en-US" dirty="0" err="1"/>
              <a:t>Buerger</a:t>
            </a:r>
            <a:r>
              <a:rPr lang="en-US" dirty="0"/>
              <a:t> </a:t>
            </a:r>
            <a:r>
              <a:rPr lang="en-US" dirty="0" err="1" smtClean="0"/>
              <a:t>disease,Pregnancy</a:t>
            </a:r>
            <a:r>
              <a:rPr lang="en-US" dirty="0" smtClean="0"/>
              <a:t> ,</a:t>
            </a:r>
            <a:r>
              <a:rPr lang="fr-FR" dirty="0" smtClean="0"/>
              <a:t> </a:t>
            </a:r>
            <a:r>
              <a:rPr lang="fr-FR" dirty="0"/>
              <a:t>HIV‐</a:t>
            </a:r>
            <a:r>
              <a:rPr lang="fr-FR" dirty="0" err="1"/>
              <a:t>associated</a:t>
            </a:r>
            <a:r>
              <a:rPr lang="fr-FR" dirty="0"/>
              <a:t> immune reconstitution syndrome (IRIS</a:t>
            </a:r>
            <a:r>
              <a:rPr lang="fr-FR" dirty="0" smtClean="0"/>
              <a:t>).</a:t>
            </a:r>
            <a:endParaRPr lang="fr-FR" dirty="0"/>
          </a:p>
          <a:p>
            <a:r>
              <a:rPr lang="en-US" dirty="0"/>
              <a:t>• Secondary </a:t>
            </a:r>
            <a:r>
              <a:rPr lang="en-US" dirty="0" smtClean="0"/>
              <a:t>syphilis</a:t>
            </a:r>
          </a:p>
          <a:p>
            <a:r>
              <a:rPr lang="en-US" dirty="0"/>
              <a:t>Infectious </a:t>
            </a:r>
            <a:r>
              <a:rPr lang="en-US" dirty="0" err="1"/>
              <a:t>suppurative</a:t>
            </a:r>
            <a:r>
              <a:rPr lang="en-US" dirty="0"/>
              <a:t> thrombophlebitis in children </a:t>
            </a:r>
          </a:p>
          <a:p>
            <a:r>
              <a:rPr lang="en-US" dirty="0"/>
              <a:t>• Oral contraceptive </a:t>
            </a:r>
            <a:r>
              <a:rPr lang="en-US" dirty="0" err="1" smtClean="0"/>
              <a:t>pills,Sepsis</a:t>
            </a:r>
            <a:r>
              <a:rPr lang="en-US" dirty="0"/>
              <a:t>, intravenous injections or catheterizations</a:t>
            </a:r>
          </a:p>
          <a:p>
            <a:r>
              <a:rPr lang="en-US" dirty="0"/>
              <a:t>• Complications of venous </a:t>
            </a:r>
            <a:r>
              <a:rPr lang="en-US" dirty="0" err="1" smtClean="0"/>
              <a:t>sclerotherapy</a:t>
            </a:r>
            <a:r>
              <a:rPr lang="en-US" dirty="0" smtClean="0"/>
              <a:t>.</a:t>
            </a:r>
            <a:endParaRPr lang="en-US" dirty="0"/>
          </a:p>
        </p:txBody>
      </p:sp>
    </p:spTree>
    <p:extLst>
      <p:ext uri="{BB962C8B-B14F-4D97-AF65-F5344CB8AC3E}">
        <p14:creationId xmlns:p14="http://schemas.microsoft.com/office/powerpoint/2010/main" val="3256454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Histopathological</a:t>
            </a:r>
            <a:r>
              <a:rPr lang="en-US" dirty="0"/>
              <a:t> features of superficial thrombophlebitis</a:t>
            </a:r>
          </a:p>
        </p:txBody>
      </p:sp>
      <p:pic>
        <p:nvPicPr>
          <p:cNvPr id="4" name="Content Placeholder 3"/>
          <p:cNvPicPr>
            <a:picLocks noGrp="1" noChangeAspect="1"/>
          </p:cNvPicPr>
          <p:nvPr>
            <p:ph idx="1"/>
          </p:nvPr>
        </p:nvPicPr>
        <p:blipFill>
          <a:blip r:embed="rId2"/>
          <a:stretch>
            <a:fillRect/>
          </a:stretch>
        </p:blipFill>
        <p:spPr>
          <a:xfrm>
            <a:off x="2708922" y="2176849"/>
            <a:ext cx="3263719" cy="3637500"/>
          </a:xfrm>
          <a:prstGeom prst="rect">
            <a:avLst/>
          </a:prstGeom>
        </p:spPr>
      </p:pic>
      <p:pic>
        <p:nvPicPr>
          <p:cNvPr id="5" name="Picture 4"/>
          <p:cNvPicPr>
            <a:picLocks noChangeAspect="1"/>
          </p:cNvPicPr>
          <p:nvPr/>
        </p:nvPicPr>
        <p:blipFill>
          <a:blip r:embed="rId3"/>
          <a:stretch>
            <a:fillRect/>
          </a:stretch>
        </p:blipFill>
        <p:spPr>
          <a:xfrm>
            <a:off x="6612475" y="2176849"/>
            <a:ext cx="3662618" cy="3637500"/>
          </a:xfrm>
          <a:prstGeom prst="rect">
            <a:avLst/>
          </a:prstGeom>
        </p:spPr>
      </p:pic>
    </p:spTree>
    <p:extLst>
      <p:ext uri="{BB962C8B-B14F-4D97-AF65-F5344CB8AC3E}">
        <p14:creationId xmlns:p14="http://schemas.microsoft.com/office/powerpoint/2010/main" val="17558483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Cutaneous polyarteritis nodosa</a:t>
            </a:r>
          </a:p>
        </p:txBody>
      </p:sp>
      <p:sp>
        <p:nvSpPr>
          <p:cNvPr id="3" name="Content Placeholder 2"/>
          <p:cNvSpPr>
            <a:spLocks noGrp="1"/>
          </p:cNvSpPr>
          <p:nvPr>
            <p:ph idx="1"/>
          </p:nvPr>
        </p:nvSpPr>
        <p:spPr/>
        <p:txBody>
          <a:bodyPr>
            <a:normAutofit/>
          </a:bodyPr>
          <a:lstStyle/>
          <a:p>
            <a:r>
              <a:rPr lang="en-US" dirty="0"/>
              <a:t>A cutaneous </a:t>
            </a:r>
            <a:r>
              <a:rPr lang="en-US" dirty="0" err="1"/>
              <a:t>vasculitis</a:t>
            </a:r>
            <a:r>
              <a:rPr lang="en-US" dirty="0"/>
              <a:t> of poorly understood </a:t>
            </a:r>
            <a:endParaRPr lang="en-US" dirty="0" smtClean="0"/>
          </a:p>
          <a:p>
            <a:r>
              <a:rPr lang="en-US" dirty="0" err="1" smtClean="0"/>
              <a:t>aetiology</a:t>
            </a:r>
            <a:r>
              <a:rPr lang="en-US" dirty="0" smtClean="0"/>
              <a:t> affecting subcutaneous arteries</a:t>
            </a:r>
          </a:p>
          <a:p>
            <a:r>
              <a:rPr lang="en-US" dirty="0" smtClean="0"/>
              <a:t> </a:t>
            </a:r>
            <a:r>
              <a:rPr lang="en-US" dirty="0"/>
              <a:t>and </a:t>
            </a:r>
            <a:r>
              <a:rPr lang="en-US" dirty="0" smtClean="0"/>
              <a:t>arterioles. </a:t>
            </a:r>
            <a:r>
              <a:rPr lang="en-US" dirty="0"/>
              <a:t>It is </a:t>
            </a:r>
            <a:r>
              <a:rPr lang="en-US" dirty="0" smtClean="0"/>
              <a:t>strongly associated with</a:t>
            </a:r>
          </a:p>
          <a:p>
            <a:r>
              <a:rPr lang="en-US" dirty="0" smtClean="0"/>
              <a:t> </a:t>
            </a:r>
            <a:r>
              <a:rPr lang="en-US" dirty="0"/>
              <a:t>circulating </a:t>
            </a:r>
            <a:r>
              <a:rPr lang="en-US" dirty="0" err="1"/>
              <a:t>antineutrophil</a:t>
            </a:r>
            <a:r>
              <a:rPr lang="en-US" dirty="0"/>
              <a:t> cytoplasmic </a:t>
            </a:r>
            <a:r>
              <a:rPr lang="en-US" dirty="0" smtClean="0"/>
              <a:t>antibodies </a:t>
            </a:r>
          </a:p>
          <a:p>
            <a:r>
              <a:rPr lang="en-US" dirty="0" smtClean="0"/>
              <a:t>with </a:t>
            </a:r>
            <a:r>
              <a:rPr lang="en-US" dirty="0"/>
              <a:t>peripheral staining (</a:t>
            </a:r>
            <a:r>
              <a:rPr lang="en-US" dirty="0" smtClean="0"/>
              <a:t>p‐ANCA).</a:t>
            </a:r>
          </a:p>
          <a:p>
            <a:endParaRPr lang="en-US" dirty="0" smtClean="0"/>
          </a:p>
          <a:p>
            <a:r>
              <a:rPr lang="en-US" dirty="0"/>
              <a:t>Clinical appearance of cutaneous </a:t>
            </a:r>
            <a:r>
              <a:rPr lang="en-US" dirty="0" err="1"/>
              <a:t>polyarteritis</a:t>
            </a:r>
            <a:r>
              <a:rPr lang="en-US" dirty="0"/>
              <a:t> </a:t>
            </a:r>
            <a:endParaRPr lang="en-US" dirty="0" smtClean="0"/>
          </a:p>
          <a:p>
            <a:r>
              <a:rPr lang="en-US" dirty="0" err="1" smtClean="0"/>
              <a:t>nodosa</a:t>
            </a:r>
            <a:r>
              <a:rPr lang="en-US" dirty="0" smtClean="0"/>
              <a:t> </a:t>
            </a:r>
            <a:r>
              <a:rPr lang="en-US" dirty="0"/>
              <a:t>showing </a:t>
            </a:r>
            <a:r>
              <a:rPr lang="en-US" dirty="0" err="1"/>
              <a:t>livedo</a:t>
            </a:r>
            <a:r>
              <a:rPr lang="en-US" dirty="0"/>
              <a:t> </a:t>
            </a:r>
            <a:r>
              <a:rPr lang="en-US" dirty="0" err="1" smtClean="0"/>
              <a:t>reticularis</a:t>
            </a:r>
            <a:r>
              <a:rPr lang="en-US" dirty="0"/>
              <a:t> </a:t>
            </a:r>
            <a:r>
              <a:rPr lang="en-US" dirty="0" smtClean="0"/>
              <a:t>of </a:t>
            </a:r>
            <a:r>
              <a:rPr lang="en-US" dirty="0"/>
              <a:t>the </a:t>
            </a:r>
            <a:r>
              <a:rPr lang="en-US" dirty="0" smtClean="0"/>
              <a:t>lower</a:t>
            </a:r>
          </a:p>
          <a:p>
            <a:r>
              <a:rPr lang="en-US" dirty="0" smtClean="0"/>
              <a:t> </a:t>
            </a:r>
            <a:r>
              <a:rPr lang="en-US" dirty="0"/>
              <a:t>extremities with ulcerated </a:t>
            </a:r>
            <a:r>
              <a:rPr lang="en-US" dirty="0" smtClean="0"/>
              <a:t>nodules.</a:t>
            </a:r>
            <a:endParaRPr lang="en-US" dirty="0"/>
          </a:p>
        </p:txBody>
      </p:sp>
      <p:pic>
        <p:nvPicPr>
          <p:cNvPr id="4" name="Picture 3"/>
          <p:cNvPicPr>
            <a:picLocks noChangeAspect="1"/>
          </p:cNvPicPr>
          <p:nvPr/>
        </p:nvPicPr>
        <p:blipFill>
          <a:blip r:embed="rId2"/>
          <a:stretch>
            <a:fillRect/>
          </a:stretch>
        </p:blipFill>
        <p:spPr>
          <a:xfrm>
            <a:off x="8466539" y="1937951"/>
            <a:ext cx="3631197" cy="4526692"/>
          </a:xfrm>
          <a:prstGeom prst="rect">
            <a:avLst/>
          </a:prstGeom>
        </p:spPr>
      </p:pic>
    </p:spTree>
    <p:extLst>
      <p:ext uri="{BB962C8B-B14F-4D97-AF65-F5344CB8AC3E}">
        <p14:creationId xmlns:p14="http://schemas.microsoft.com/office/powerpoint/2010/main" val="10290208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000390" y="2034746"/>
            <a:ext cx="2680785" cy="3778250"/>
          </a:xfrm>
          <a:prstGeom prst="rect">
            <a:avLst/>
          </a:prstGeom>
        </p:spPr>
      </p:pic>
      <p:pic>
        <p:nvPicPr>
          <p:cNvPr id="5" name="Picture 4"/>
          <p:cNvPicPr>
            <a:picLocks noChangeAspect="1"/>
          </p:cNvPicPr>
          <p:nvPr/>
        </p:nvPicPr>
        <p:blipFill>
          <a:blip r:embed="rId3"/>
          <a:stretch>
            <a:fillRect/>
          </a:stretch>
        </p:blipFill>
        <p:spPr>
          <a:xfrm>
            <a:off x="6042872" y="2034746"/>
            <a:ext cx="4522155" cy="3928500"/>
          </a:xfrm>
          <a:prstGeom prst="rect">
            <a:avLst/>
          </a:prstGeom>
        </p:spPr>
      </p:pic>
      <p:sp>
        <p:nvSpPr>
          <p:cNvPr id="6" name="Title 5"/>
          <p:cNvSpPr>
            <a:spLocks noGrp="1"/>
          </p:cNvSpPr>
          <p:nvPr>
            <p:ph type="title"/>
          </p:nvPr>
        </p:nvSpPr>
        <p:spPr/>
        <p:txBody>
          <a:bodyPr>
            <a:noAutofit/>
          </a:bodyPr>
          <a:lstStyle/>
          <a:p>
            <a:r>
              <a:rPr lang="en-US" sz="1800" dirty="0"/>
              <a:t>Scanning view of a punch biopsy showing involvement of a vessel of the septa </a:t>
            </a:r>
            <a:r>
              <a:rPr lang="en-US" sz="1800" dirty="0" smtClean="0"/>
              <a:t>of subcutaneous </a:t>
            </a:r>
            <a:r>
              <a:rPr lang="en-US" sz="1800" dirty="0"/>
              <a:t>fat. (b) Higher magnification showing </a:t>
            </a:r>
            <a:r>
              <a:rPr lang="en-US" sz="1800" dirty="0" err="1"/>
              <a:t>fibrinoid</a:t>
            </a:r>
            <a:r>
              <a:rPr lang="en-US" sz="1800" dirty="0"/>
              <a:t> necrosis of the </a:t>
            </a:r>
            <a:r>
              <a:rPr lang="en-US" sz="1800" dirty="0" smtClean="0"/>
              <a:t>intima, giving </a:t>
            </a:r>
            <a:r>
              <a:rPr lang="en-US" sz="1800" dirty="0"/>
              <a:t>a target‐like appearance to the involved </a:t>
            </a:r>
            <a:r>
              <a:rPr lang="en-US" sz="1800" dirty="0" smtClean="0"/>
              <a:t>arteriole.</a:t>
            </a:r>
            <a:endParaRPr lang="en-US" sz="1800" dirty="0"/>
          </a:p>
        </p:txBody>
      </p:sp>
    </p:spTree>
    <p:extLst>
      <p:ext uri="{BB962C8B-B14F-4D97-AF65-F5344CB8AC3E}">
        <p14:creationId xmlns:p14="http://schemas.microsoft.com/office/powerpoint/2010/main" val="20322907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Necrobiosis</a:t>
            </a:r>
            <a:r>
              <a:rPr lang="en-US" dirty="0"/>
              <a:t> </a:t>
            </a:r>
            <a:r>
              <a:rPr lang="en-US" dirty="0" err="1"/>
              <a:t>lipoidica</a:t>
            </a:r>
            <a:endParaRPr lang="en-US" dirty="0"/>
          </a:p>
        </p:txBody>
      </p:sp>
      <p:sp>
        <p:nvSpPr>
          <p:cNvPr id="3" name="Content Placeholder 2"/>
          <p:cNvSpPr>
            <a:spLocks noGrp="1"/>
          </p:cNvSpPr>
          <p:nvPr>
            <p:ph idx="1"/>
          </p:nvPr>
        </p:nvSpPr>
        <p:spPr/>
        <p:txBody>
          <a:bodyPr>
            <a:normAutofit lnSpcReduction="10000"/>
          </a:bodyPr>
          <a:lstStyle/>
          <a:p>
            <a:r>
              <a:rPr lang="en-US" dirty="0" err="1"/>
              <a:t>Necrobiosis</a:t>
            </a:r>
            <a:r>
              <a:rPr lang="en-US" dirty="0"/>
              <a:t> </a:t>
            </a:r>
            <a:r>
              <a:rPr lang="en-US" dirty="0" err="1"/>
              <a:t>lipoidica</a:t>
            </a:r>
            <a:r>
              <a:rPr lang="en-US" dirty="0"/>
              <a:t> is an uncommon skin </a:t>
            </a:r>
            <a:endParaRPr lang="en-US" dirty="0" smtClean="0"/>
          </a:p>
          <a:p>
            <a:r>
              <a:rPr lang="en-US" dirty="0" smtClean="0"/>
              <a:t>condition </a:t>
            </a:r>
            <a:r>
              <a:rPr lang="en-US" dirty="0"/>
              <a:t>in </a:t>
            </a:r>
            <a:r>
              <a:rPr lang="en-US" dirty="0" smtClean="0"/>
              <a:t>which degenerated dermal</a:t>
            </a:r>
          </a:p>
          <a:p>
            <a:r>
              <a:rPr lang="en-US" dirty="0" smtClean="0"/>
              <a:t> </a:t>
            </a:r>
            <a:r>
              <a:rPr lang="en-US" dirty="0"/>
              <a:t>collagen is surrounded by a granulomatous</a:t>
            </a:r>
          </a:p>
          <a:p>
            <a:r>
              <a:rPr lang="en-US" dirty="0"/>
              <a:t>inflammatory response to produce shiny</a:t>
            </a:r>
            <a:r>
              <a:rPr lang="en-US" dirty="0" smtClean="0"/>
              <a:t>,</a:t>
            </a:r>
          </a:p>
          <a:p>
            <a:r>
              <a:rPr lang="en-US" dirty="0" smtClean="0"/>
              <a:t> </a:t>
            </a:r>
            <a:r>
              <a:rPr lang="en-US" dirty="0"/>
              <a:t>red‐brown or </a:t>
            </a:r>
            <a:r>
              <a:rPr lang="en-US" dirty="0" smtClean="0"/>
              <a:t>yellowish plaques </a:t>
            </a:r>
            <a:r>
              <a:rPr lang="en-US" dirty="0"/>
              <a:t>in the skin, </a:t>
            </a:r>
            <a:endParaRPr lang="en-US" dirty="0" smtClean="0"/>
          </a:p>
          <a:p>
            <a:r>
              <a:rPr lang="en-US" dirty="0" smtClean="0"/>
              <a:t>particularly </a:t>
            </a:r>
            <a:r>
              <a:rPr lang="en-US" dirty="0"/>
              <a:t>on the </a:t>
            </a:r>
            <a:r>
              <a:rPr lang="en-US" dirty="0" smtClean="0"/>
              <a:t>shins.</a:t>
            </a:r>
          </a:p>
          <a:p>
            <a:r>
              <a:rPr lang="en-US" dirty="0" err="1"/>
              <a:t>Necrobiosis</a:t>
            </a:r>
            <a:r>
              <a:rPr lang="en-US" dirty="0"/>
              <a:t> </a:t>
            </a:r>
            <a:r>
              <a:rPr lang="en-US" dirty="0" err="1"/>
              <a:t>lipoidica</a:t>
            </a:r>
            <a:r>
              <a:rPr lang="en-US" dirty="0"/>
              <a:t> showing </a:t>
            </a:r>
            <a:r>
              <a:rPr lang="en-US" dirty="0" smtClean="0"/>
              <a:t>yellowish</a:t>
            </a:r>
          </a:p>
          <a:p>
            <a:r>
              <a:rPr lang="en-US" dirty="0" smtClean="0"/>
              <a:t> </a:t>
            </a:r>
            <a:r>
              <a:rPr lang="en-US" dirty="0"/>
              <a:t>indurated plaques on the</a:t>
            </a:r>
          </a:p>
          <a:p>
            <a:r>
              <a:rPr lang="en-US" dirty="0"/>
              <a:t>anterior aspect of the legs in a </a:t>
            </a:r>
            <a:endParaRPr lang="en-US" dirty="0" smtClean="0"/>
          </a:p>
          <a:p>
            <a:r>
              <a:rPr lang="en-US" dirty="0" smtClean="0"/>
              <a:t>diabetic woman.</a:t>
            </a:r>
            <a:endParaRPr lang="en-US" dirty="0"/>
          </a:p>
        </p:txBody>
      </p:sp>
      <p:pic>
        <p:nvPicPr>
          <p:cNvPr id="4" name="Picture 3"/>
          <p:cNvPicPr>
            <a:picLocks noChangeAspect="1"/>
          </p:cNvPicPr>
          <p:nvPr/>
        </p:nvPicPr>
        <p:blipFill>
          <a:blip r:embed="rId2"/>
          <a:stretch>
            <a:fillRect/>
          </a:stretch>
        </p:blipFill>
        <p:spPr>
          <a:xfrm>
            <a:off x="7895063" y="1598565"/>
            <a:ext cx="3097912" cy="4467698"/>
          </a:xfrm>
          <a:prstGeom prst="rect">
            <a:avLst/>
          </a:prstGeom>
        </p:spPr>
      </p:pic>
    </p:spTree>
    <p:extLst>
      <p:ext uri="{BB962C8B-B14F-4D97-AF65-F5344CB8AC3E}">
        <p14:creationId xmlns:p14="http://schemas.microsoft.com/office/powerpoint/2010/main" val="27842325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700" dirty="0"/>
              <a:t>Scanning power showing involvement of the full thickness of the dermis and</a:t>
            </a:r>
            <a:br>
              <a:rPr lang="en-US" sz="2700" dirty="0"/>
            </a:br>
            <a:r>
              <a:rPr lang="en-US" sz="2700" dirty="0"/>
              <a:t>extension to the subcutaneous tissue throughout the septa</a:t>
            </a:r>
            <a:r>
              <a:rPr lang="en-US" dirty="0"/>
              <a:t>.</a:t>
            </a:r>
            <a:endParaRPr lang="en-US" dirty="0"/>
          </a:p>
        </p:txBody>
      </p:sp>
      <p:pic>
        <p:nvPicPr>
          <p:cNvPr id="4" name="Content Placeholder 3"/>
          <p:cNvPicPr>
            <a:picLocks noGrp="1" noChangeAspect="1"/>
          </p:cNvPicPr>
          <p:nvPr>
            <p:ph idx="1"/>
          </p:nvPr>
        </p:nvPicPr>
        <p:blipFill>
          <a:blip r:embed="rId2"/>
          <a:stretch>
            <a:fillRect/>
          </a:stretch>
        </p:blipFill>
        <p:spPr>
          <a:xfrm>
            <a:off x="3691055" y="2194880"/>
            <a:ext cx="6813394" cy="4350885"/>
          </a:xfrm>
          <a:prstGeom prst="rect">
            <a:avLst/>
          </a:prstGeom>
        </p:spPr>
      </p:pic>
    </p:spTree>
    <p:extLst>
      <p:ext uri="{BB962C8B-B14F-4D97-AF65-F5344CB8AC3E}">
        <p14:creationId xmlns:p14="http://schemas.microsoft.com/office/powerpoint/2010/main" val="3616613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Deep </a:t>
            </a:r>
            <a:r>
              <a:rPr lang="en-US" dirty="0" err="1"/>
              <a:t>morphoea</a:t>
            </a:r>
            <a:endParaRPr lang="en-US" dirty="0"/>
          </a:p>
        </p:txBody>
      </p:sp>
      <p:sp>
        <p:nvSpPr>
          <p:cNvPr id="3" name="Content Placeholder 2"/>
          <p:cNvSpPr>
            <a:spLocks noGrp="1"/>
          </p:cNvSpPr>
          <p:nvPr>
            <p:ph idx="1"/>
          </p:nvPr>
        </p:nvSpPr>
        <p:spPr/>
        <p:txBody>
          <a:bodyPr/>
          <a:lstStyle/>
          <a:p>
            <a:r>
              <a:rPr lang="en-US" dirty="0"/>
              <a:t>A group of related diseases of poorly understood </a:t>
            </a:r>
            <a:endParaRPr lang="en-US" dirty="0" smtClean="0"/>
          </a:p>
          <a:p>
            <a:r>
              <a:rPr lang="en-US" dirty="0" err="1" smtClean="0"/>
              <a:t>aetiology</a:t>
            </a:r>
            <a:r>
              <a:rPr lang="en-US" dirty="0" smtClean="0"/>
              <a:t> affecting principally </a:t>
            </a:r>
            <a:r>
              <a:rPr lang="en-US" dirty="0"/>
              <a:t>skin </a:t>
            </a:r>
            <a:r>
              <a:rPr lang="en-US" dirty="0" smtClean="0"/>
              <a:t>and</a:t>
            </a:r>
          </a:p>
          <a:p>
            <a:r>
              <a:rPr lang="en-US" dirty="0" smtClean="0"/>
              <a:t> </a:t>
            </a:r>
            <a:r>
              <a:rPr lang="en-US" dirty="0"/>
              <a:t>subcutaneous tissue and characterized by </a:t>
            </a:r>
            <a:endParaRPr lang="en-US" dirty="0" smtClean="0"/>
          </a:p>
          <a:p>
            <a:r>
              <a:rPr lang="en-US" dirty="0" smtClean="0"/>
              <a:t>Variable </a:t>
            </a:r>
            <a:r>
              <a:rPr lang="en-US" dirty="0" err="1" smtClean="0"/>
              <a:t>fibres</a:t>
            </a:r>
            <a:r>
              <a:rPr lang="en-US" dirty="0" smtClean="0"/>
              <a:t>, </a:t>
            </a:r>
            <a:r>
              <a:rPr lang="en-US" dirty="0"/>
              <a:t>sclerosis and cutaneous </a:t>
            </a:r>
            <a:r>
              <a:rPr lang="en-US" dirty="0" smtClean="0"/>
              <a:t>atrophy</a:t>
            </a:r>
            <a:endParaRPr lang="en-US" dirty="0"/>
          </a:p>
          <a:p>
            <a:r>
              <a:rPr lang="en-US" dirty="0"/>
              <a:t>The lesions consisted of indurated,</a:t>
            </a:r>
          </a:p>
          <a:p>
            <a:r>
              <a:rPr lang="en-US" dirty="0" err="1"/>
              <a:t>hyperpigmented</a:t>
            </a:r>
            <a:r>
              <a:rPr lang="en-US" dirty="0"/>
              <a:t> and slightly depressed </a:t>
            </a:r>
            <a:r>
              <a:rPr lang="en-US" dirty="0" smtClean="0"/>
              <a:t>plaques.</a:t>
            </a:r>
            <a:endParaRPr lang="en-US" dirty="0"/>
          </a:p>
        </p:txBody>
      </p:sp>
      <p:pic>
        <p:nvPicPr>
          <p:cNvPr id="4" name="Picture 3"/>
          <p:cNvPicPr>
            <a:picLocks noChangeAspect="1"/>
          </p:cNvPicPr>
          <p:nvPr/>
        </p:nvPicPr>
        <p:blipFill>
          <a:blip r:embed="rId2"/>
          <a:stretch>
            <a:fillRect/>
          </a:stretch>
        </p:blipFill>
        <p:spPr>
          <a:xfrm>
            <a:off x="8451305" y="2133600"/>
            <a:ext cx="3053307" cy="3473813"/>
          </a:xfrm>
          <a:prstGeom prst="rect">
            <a:avLst/>
          </a:prstGeom>
        </p:spPr>
      </p:pic>
    </p:spTree>
    <p:extLst>
      <p:ext uri="{BB962C8B-B14F-4D97-AF65-F5344CB8AC3E}">
        <p14:creationId xmlns:p14="http://schemas.microsoft.com/office/powerpoint/2010/main" val="35564321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Anatomy and physiology of</a:t>
            </a:r>
            <a:br>
              <a:rPr lang="en-US" b="1" dirty="0"/>
            </a:br>
            <a:r>
              <a:rPr lang="en-US" b="1" dirty="0"/>
              <a:t>subcutaneous fat</a:t>
            </a:r>
            <a:endParaRPr lang="en-US" dirty="0"/>
          </a:p>
        </p:txBody>
      </p:sp>
      <p:sp>
        <p:nvSpPr>
          <p:cNvPr id="3" name="Content Placeholder 2"/>
          <p:cNvSpPr>
            <a:spLocks noGrp="1"/>
          </p:cNvSpPr>
          <p:nvPr>
            <p:ph idx="1"/>
          </p:nvPr>
        </p:nvSpPr>
        <p:spPr/>
        <p:txBody>
          <a:bodyPr/>
          <a:lstStyle/>
          <a:p>
            <a:r>
              <a:rPr lang="en-US" dirty="0" smtClean="0"/>
              <a:t> Subcutaneous tissue </a:t>
            </a:r>
            <a:r>
              <a:rPr lang="en-US" dirty="0"/>
              <a:t>(</a:t>
            </a:r>
            <a:r>
              <a:rPr lang="en-US" dirty="0" err="1"/>
              <a:t>subcutis</a:t>
            </a:r>
            <a:r>
              <a:rPr lang="en-US" dirty="0"/>
              <a:t>) is composed predominantly of fat </a:t>
            </a:r>
            <a:r>
              <a:rPr lang="en-US" dirty="0" smtClean="0"/>
              <a:t>cells supported </a:t>
            </a:r>
            <a:r>
              <a:rPr lang="en-US" dirty="0"/>
              <a:t>in a connective tissue framework </a:t>
            </a:r>
            <a:r>
              <a:rPr lang="en-US" dirty="0" smtClean="0"/>
              <a:t>.</a:t>
            </a:r>
          </a:p>
          <a:p>
            <a:r>
              <a:rPr lang="en-US" dirty="0" smtClean="0"/>
              <a:t> Subcutaneous fat </a:t>
            </a:r>
            <a:r>
              <a:rPr lang="en-US" dirty="0"/>
              <a:t>is present almost universally over the body surface </a:t>
            </a:r>
            <a:r>
              <a:rPr lang="en-US" dirty="0" smtClean="0"/>
              <a:t>between the </a:t>
            </a:r>
            <a:r>
              <a:rPr lang="en-US" dirty="0"/>
              <a:t>skin and the deep fascia and, in the normal state, </a:t>
            </a:r>
            <a:r>
              <a:rPr lang="en-US" dirty="0" smtClean="0"/>
              <a:t>constitutes about </a:t>
            </a:r>
            <a:r>
              <a:rPr lang="en-US" dirty="0"/>
              <a:t>10% of body </a:t>
            </a:r>
            <a:r>
              <a:rPr lang="en-US" dirty="0" smtClean="0"/>
              <a:t>weight.</a:t>
            </a:r>
          </a:p>
          <a:p>
            <a:r>
              <a:rPr lang="en-US" dirty="0"/>
              <a:t>Subcutaneous fat also acts as an insulating layer against heat </a:t>
            </a:r>
            <a:r>
              <a:rPr lang="en-US" dirty="0" smtClean="0"/>
              <a:t>loss and </a:t>
            </a:r>
            <a:r>
              <a:rPr lang="en-US" dirty="0"/>
              <a:t>a protective cushion against external injury. </a:t>
            </a:r>
            <a:endParaRPr lang="en-US" dirty="0" smtClean="0"/>
          </a:p>
          <a:p>
            <a:r>
              <a:rPr lang="en-US" dirty="0" smtClean="0"/>
              <a:t>Subcutaneous fat also </a:t>
            </a:r>
            <a:r>
              <a:rPr lang="en-US" dirty="0"/>
              <a:t>provides structural support to the overlying skin and has a </a:t>
            </a:r>
            <a:r>
              <a:rPr lang="en-US" dirty="0" smtClean="0"/>
              <a:t>cosmetic function.</a:t>
            </a:r>
            <a:endParaRPr lang="en-US" dirty="0"/>
          </a:p>
        </p:txBody>
      </p:sp>
    </p:spTree>
    <p:extLst>
      <p:ext uri="{BB962C8B-B14F-4D97-AF65-F5344CB8AC3E}">
        <p14:creationId xmlns:p14="http://schemas.microsoft.com/office/powerpoint/2010/main" val="559205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000" dirty="0" smtClean="0"/>
              <a:t>Scanning </a:t>
            </a:r>
            <a:r>
              <a:rPr lang="en-US" sz="2000" dirty="0"/>
              <a:t>power showing</a:t>
            </a:r>
            <a:br>
              <a:rPr lang="en-US" sz="2000" dirty="0"/>
            </a:br>
            <a:r>
              <a:rPr lang="en-US" sz="2000" dirty="0"/>
              <a:t>sclerosis of the deeper reticular dermis and the septa of subcutaneous tissue. </a:t>
            </a:r>
            <a:r>
              <a:rPr lang="en-US" sz="2000" dirty="0" smtClean="0"/>
              <a:t>Note that </a:t>
            </a:r>
            <a:r>
              <a:rPr lang="en-US" sz="2000" dirty="0"/>
              <a:t>the superficial and mid dermis were spared. (</a:t>
            </a:r>
            <a:r>
              <a:rPr lang="en-US" sz="2000" dirty="0" smtClean="0"/>
              <a:t>b)Thickened </a:t>
            </a:r>
            <a:r>
              <a:rPr lang="en-US" sz="2000" dirty="0"/>
              <a:t>sclerotic </a:t>
            </a:r>
            <a:r>
              <a:rPr lang="en-US" sz="2000" dirty="0" smtClean="0"/>
              <a:t>collagen bundles </a:t>
            </a:r>
            <a:r>
              <a:rPr lang="en-US" sz="2000" dirty="0"/>
              <a:t>with interstitial lymphocytes and plasma </a:t>
            </a:r>
            <a:r>
              <a:rPr lang="en-US" sz="2000" dirty="0" smtClean="0"/>
              <a:t>cells.</a:t>
            </a:r>
            <a:endParaRPr lang="en-US" sz="2000" dirty="0"/>
          </a:p>
        </p:txBody>
      </p:sp>
      <p:pic>
        <p:nvPicPr>
          <p:cNvPr id="4" name="Content Placeholder 3"/>
          <p:cNvPicPr>
            <a:picLocks noGrp="1" noChangeAspect="1"/>
          </p:cNvPicPr>
          <p:nvPr>
            <p:ph idx="1"/>
          </p:nvPr>
        </p:nvPicPr>
        <p:blipFill>
          <a:blip r:embed="rId2"/>
          <a:stretch>
            <a:fillRect/>
          </a:stretch>
        </p:blipFill>
        <p:spPr>
          <a:xfrm>
            <a:off x="3294240" y="2178205"/>
            <a:ext cx="2375785" cy="3778250"/>
          </a:xfrm>
          <a:prstGeom prst="rect">
            <a:avLst/>
          </a:prstGeom>
        </p:spPr>
      </p:pic>
      <p:pic>
        <p:nvPicPr>
          <p:cNvPr id="5" name="Picture 4"/>
          <p:cNvPicPr>
            <a:picLocks noChangeAspect="1"/>
          </p:cNvPicPr>
          <p:nvPr/>
        </p:nvPicPr>
        <p:blipFill>
          <a:blip r:embed="rId3"/>
          <a:stretch>
            <a:fillRect/>
          </a:stretch>
        </p:blipFill>
        <p:spPr>
          <a:xfrm>
            <a:off x="6038654" y="2027955"/>
            <a:ext cx="5221951" cy="3928500"/>
          </a:xfrm>
          <a:prstGeom prst="rect">
            <a:avLst/>
          </a:prstGeom>
        </p:spPr>
      </p:pic>
    </p:spTree>
    <p:extLst>
      <p:ext uri="{BB962C8B-B14F-4D97-AF65-F5344CB8AC3E}">
        <p14:creationId xmlns:p14="http://schemas.microsoft.com/office/powerpoint/2010/main" val="22172572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Subcutaneous granuloma </a:t>
            </a:r>
            <a:r>
              <a:rPr lang="en-US" dirty="0" err="1"/>
              <a:t>annulare</a:t>
            </a:r>
            <a:endParaRPr lang="en-US" dirty="0"/>
          </a:p>
        </p:txBody>
      </p:sp>
      <p:sp>
        <p:nvSpPr>
          <p:cNvPr id="3" name="Content Placeholder 2"/>
          <p:cNvSpPr>
            <a:spLocks noGrp="1"/>
          </p:cNvSpPr>
          <p:nvPr>
            <p:ph idx="1"/>
          </p:nvPr>
        </p:nvSpPr>
        <p:spPr/>
        <p:txBody>
          <a:bodyPr/>
          <a:lstStyle/>
          <a:p>
            <a:r>
              <a:rPr lang="en-US" dirty="0"/>
              <a:t>Subcutaneous granuloma </a:t>
            </a:r>
            <a:r>
              <a:rPr lang="en-US" dirty="0" err="1"/>
              <a:t>annulare</a:t>
            </a:r>
            <a:r>
              <a:rPr lang="en-US" dirty="0"/>
              <a:t> is a </a:t>
            </a:r>
            <a:r>
              <a:rPr lang="en-US" dirty="0" smtClean="0"/>
              <a:t>rare</a:t>
            </a:r>
          </a:p>
          <a:p>
            <a:r>
              <a:rPr lang="en-US" dirty="0" err="1" smtClean="0"/>
              <a:t>Clinicopathological</a:t>
            </a:r>
            <a:r>
              <a:rPr lang="en-US" dirty="0" smtClean="0"/>
              <a:t> variant </a:t>
            </a:r>
            <a:r>
              <a:rPr lang="en-US" dirty="0"/>
              <a:t>of granuloma </a:t>
            </a:r>
            <a:r>
              <a:rPr lang="en-US" dirty="0" err="1"/>
              <a:t>annulare</a:t>
            </a:r>
            <a:r>
              <a:rPr lang="en-US" dirty="0" smtClean="0"/>
              <a:t>,</a:t>
            </a:r>
          </a:p>
          <a:p>
            <a:r>
              <a:rPr lang="en-US" dirty="0" smtClean="0"/>
              <a:t> </a:t>
            </a:r>
            <a:r>
              <a:rPr lang="en-US" dirty="0"/>
              <a:t>characterized by </a:t>
            </a:r>
            <a:r>
              <a:rPr lang="en-US" dirty="0" smtClean="0"/>
              <a:t>subcutaneous nodules </a:t>
            </a:r>
            <a:r>
              <a:rPr lang="en-US" dirty="0"/>
              <a:t>that may </a:t>
            </a:r>
            <a:endParaRPr lang="en-US" dirty="0" smtClean="0"/>
          </a:p>
          <a:p>
            <a:r>
              <a:rPr lang="en-US" dirty="0" smtClean="0"/>
              <a:t>appear </a:t>
            </a:r>
            <a:r>
              <a:rPr lang="en-US" dirty="0"/>
              <a:t>alone or in association with the classical</a:t>
            </a:r>
          </a:p>
          <a:p>
            <a:r>
              <a:rPr lang="en-US" dirty="0"/>
              <a:t>dermal </a:t>
            </a:r>
            <a:r>
              <a:rPr lang="en-US" dirty="0" err="1"/>
              <a:t>papular</a:t>
            </a:r>
            <a:r>
              <a:rPr lang="en-US" dirty="0"/>
              <a:t> </a:t>
            </a:r>
            <a:r>
              <a:rPr lang="en-US" dirty="0" smtClean="0"/>
              <a:t>lesions.</a:t>
            </a:r>
            <a:endParaRPr lang="en-US" dirty="0"/>
          </a:p>
        </p:txBody>
      </p:sp>
      <p:pic>
        <p:nvPicPr>
          <p:cNvPr id="4" name="Picture 3"/>
          <p:cNvPicPr>
            <a:picLocks noChangeAspect="1"/>
          </p:cNvPicPr>
          <p:nvPr/>
        </p:nvPicPr>
        <p:blipFill>
          <a:blip r:embed="rId2"/>
          <a:stretch>
            <a:fillRect/>
          </a:stretch>
        </p:blipFill>
        <p:spPr>
          <a:xfrm>
            <a:off x="8659192" y="1982722"/>
            <a:ext cx="3294916" cy="3928500"/>
          </a:xfrm>
          <a:prstGeom prst="rect">
            <a:avLst/>
          </a:prstGeom>
        </p:spPr>
      </p:pic>
    </p:spTree>
    <p:extLst>
      <p:ext uri="{BB962C8B-B14F-4D97-AF65-F5344CB8AC3E}">
        <p14:creationId xmlns:p14="http://schemas.microsoft.com/office/powerpoint/2010/main" val="28325056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a:t>
            </a:r>
            <a:r>
              <a:rPr lang="en-US" sz="2200" dirty="0"/>
              <a:t>) Scanning power showing the involvement of deeper dermis and </a:t>
            </a:r>
            <a:r>
              <a:rPr lang="en-US" sz="2200" dirty="0" smtClean="0"/>
              <a:t>subcutaneous </a:t>
            </a:r>
            <a:r>
              <a:rPr lang="en-US" sz="2200" dirty="0" err="1" smtClean="0"/>
              <a:t>mtissue</a:t>
            </a:r>
            <a:r>
              <a:rPr lang="en-US" sz="2200" dirty="0"/>
              <a:t>. (b) There are several areas of degenerate collagen bundles surrounded by </a:t>
            </a:r>
            <a:r>
              <a:rPr lang="en-US" sz="2200" dirty="0" smtClean="0"/>
              <a:t>a palisade </a:t>
            </a:r>
            <a:r>
              <a:rPr lang="en-US" sz="2200" dirty="0"/>
              <a:t>of </a:t>
            </a:r>
            <a:r>
              <a:rPr lang="en-US" sz="2200" dirty="0" err="1" smtClean="0"/>
              <a:t>histiocytes</a:t>
            </a:r>
            <a:r>
              <a:rPr lang="en-US" sz="2200" dirty="0" smtClean="0"/>
              <a:t>.</a:t>
            </a:r>
            <a:endParaRPr lang="en-US" sz="2200" dirty="0"/>
          </a:p>
        </p:txBody>
      </p:sp>
      <p:pic>
        <p:nvPicPr>
          <p:cNvPr id="4" name="Content Placeholder 3"/>
          <p:cNvPicPr>
            <a:picLocks noGrp="1" noChangeAspect="1"/>
          </p:cNvPicPr>
          <p:nvPr>
            <p:ph idx="1"/>
          </p:nvPr>
        </p:nvPicPr>
        <p:blipFill>
          <a:blip r:embed="rId2"/>
          <a:stretch>
            <a:fillRect/>
          </a:stretch>
        </p:blipFill>
        <p:spPr>
          <a:xfrm>
            <a:off x="2592925" y="2168669"/>
            <a:ext cx="3584851" cy="3128250"/>
          </a:xfrm>
          <a:prstGeom prst="rect">
            <a:avLst/>
          </a:prstGeom>
        </p:spPr>
      </p:pic>
      <p:pic>
        <p:nvPicPr>
          <p:cNvPr id="5" name="Picture 4"/>
          <p:cNvPicPr>
            <a:picLocks noChangeAspect="1"/>
          </p:cNvPicPr>
          <p:nvPr/>
        </p:nvPicPr>
        <p:blipFill>
          <a:blip r:embed="rId3"/>
          <a:stretch>
            <a:fillRect/>
          </a:stretch>
        </p:blipFill>
        <p:spPr>
          <a:xfrm>
            <a:off x="6523463" y="2068488"/>
            <a:ext cx="3967707" cy="3284277"/>
          </a:xfrm>
          <a:prstGeom prst="rect">
            <a:avLst/>
          </a:prstGeom>
        </p:spPr>
      </p:pic>
    </p:spTree>
    <p:extLst>
      <p:ext uri="{BB962C8B-B14F-4D97-AF65-F5344CB8AC3E}">
        <p14:creationId xmlns:p14="http://schemas.microsoft.com/office/powerpoint/2010/main" val="30837325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Rheumatoid nodule</a:t>
            </a:r>
            <a:endParaRPr lang="en-US" dirty="0"/>
          </a:p>
        </p:txBody>
      </p:sp>
      <p:sp>
        <p:nvSpPr>
          <p:cNvPr id="3" name="Content Placeholder 2"/>
          <p:cNvSpPr>
            <a:spLocks noGrp="1"/>
          </p:cNvSpPr>
          <p:nvPr>
            <p:ph idx="1"/>
          </p:nvPr>
        </p:nvSpPr>
        <p:spPr/>
        <p:txBody>
          <a:bodyPr/>
          <a:lstStyle/>
          <a:p>
            <a:r>
              <a:rPr lang="en-US" b="1" dirty="0"/>
              <a:t>Definition</a:t>
            </a:r>
          </a:p>
          <a:p>
            <a:r>
              <a:rPr lang="en-US" dirty="0"/>
              <a:t>Rheumatoid nodules are one of the extra‐articular </a:t>
            </a:r>
            <a:endParaRPr lang="en-US" dirty="0" smtClean="0"/>
          </a:p>
          <a:p>
            <a:r>
              <a:rPr lang="en-US" dirty="0" smtClean="0"/>
              <a:t>manifestations of </a:t>
            </a:r>
            <a:r>
              <a:rPr lang="en-US" dirty="0"/>
              <a:t>rheumatoid arthritis. </a:t>
            </a:r>
            <a:endParaRPr lang="en-US" dirty="0" smtClean="0"/>
          </a:p>
          <a:p>
            <a:r>
              <a:rPr lang="en-US" dirty="0" smtClean="0"/>
              <a:t>They </a:t>
            </a:r>
            <a:r>
              <a:rPr lang="en-US" dirty="0"/>
              <a:t>are usually found in proximity </a:t>
            </a:r>
            <a:r>
              <a:rPr lang="en-US" dirty="0" smtClean="0"/>
              <a:t>to joints </a:t>
            </a:r>
            <a:r>
              <a:rPr lang="en-US" dirty="0"/>
              <a:t>or </a:t>
            </a:r>
            <a:endParaRPr lang="en-US" dirty="0" smtClean="0"/>
          </a:p>
          <a:p>
            <a:r>
              <a:rPr lang="en-US" dirty="0" smtClean="0"/>
              <a:t>extensor </a:t>
            </a:r>
            <a:r>
              <a:rPr lang="en-US" dirty="0"/>
              <a:t>surfaces </a:t>
            </a:r>
            <a:r>
              <a:rPr lang="en-US" dirty="0" smtClean="0"/>
              <a:t>and </a:t>
            </a:r>
            <a:r>
              <a:rPr lang="en-US" dirty="0"/>
              <a:t>other areas </a:t>
            </a:r>
            <a:r>
              <a:rPr lang="en-US" dirty="0" smtClean="0"/>
              <a:t>subjected </a:t>
            </a:r>
          </a:p>
          <a:p>
            <a:r>
              <a:rPr lang="en-US" dirty="0" smtClean="0"/>
              <a:t>to </a:t>
            </a:r>
            <a:r>
              <a:rPr lang="en-US" dirty="0"/>
              <a:t>mechanical pressure.</a:t>
            </a:r>
            <a:endParaRPr lang="en-US" dirty="0"/>
          </a:p>
        </p:txBody>
      </p:sp>
      <p:pic>
        <p:nvPicPr>
          <p:cNvPr id="4" name="Picture 3"/>
          <p:cNvPicPr>
            <a:picLocks noChangeAspect="1"/>
          </p:cNvPicPr>
          <p:nvPr/>
        </p:nvPicPr>
        <p:blipFill>
          <a:blip r:embed="rId2"/>
          <a:stretch>
            <a:fillRect/>
          </a:stretch>
        </p:blipFill>
        <p:spPr>
          <a:xfrm>
            <a:off x="8642195" y="2285504"/>
            <a:ext cx="3421297" cy="4171052"/>
          </a:xfrm>
          <a:prstGeom prst="rect">
            <a:avLst/>
          </a:prstGeom>
        </p:spPr>
      </p:pic>
    </p:spTree>
    <p:extLst>
      <p:ext uri="{BB962C8B-B14F-4D97-AF65-F5344CB8AC3E}">
        <p14:creationId xmlns:p14="http://schemas.microsoft.com/office/powerpoint/2010/main" val="24427376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r>
            <a:br>
              <a:rPr lang="en-US" dirty="0"/>
            </a:br>
            <a:r>
              <a:rPr lang="en-US" b="1" dirty="0"/>
              <a:t>Clinical variants</a:t>
            </a:r>
            <a:endParaRPr lang="en-US" dirty="0"/>
          </a:p>
        </p:txBody>
      </p:sp>
      <p:sp>
        <p:nvSpPr>
          <p:cNvPr id="3" name="Content Placeholder 2"/>
          <p:cNvSpPr>
            <a:spLocks noGrp="1"/>
          </p:cNvSpPr>
          <p:nvPr>
            <p:ph idx="1"/>
          </p:nvPr>
        </p:nvSpPr>
        <p:spPr/>
        <p:txBody>
          <a:bodyPr/>
          <a:lstStyle/>
          <a:p>
            <a:r>
              <a:rPr lang="en-US" i="1" dirty="0"/>
              <a:t>Accelerated rheumatoid </a:t>
            </a:r>
            <a:r>
              <a:rPr lang="en-US" i="1" dirty="0" err="1"/>
              <a:t>nodulosis</a:t>
            </a:r>
            <a:r>
              <a:rPr lang="en-US" i="1" dirty="0"/>
              <a:t> </a:t>
            </a:r>
            <a:r>
              <a:rPr lang="en-US" dirty="0"/>
              <a:t>(ARN) is the term used to describe</a:t>
            </a:r>
          </a:p>
          <a:p>
            <a:r>
              <a:rPr lang="en-US" dirty="0"/>
              <a:t>the development of new painful rheumatoid nodules in </a:t>
            </a:r>
            <a:r>
              <a:rPr lang="en-US" dirty="0" smtClean="0"/>
              <a:t>patients with </a:t>
            </a:r>
            <a:r>
              <a:rPr lang="en-US" dirty="0"/>
              <a:t>chronic rheumatoid arthritis under treatment with methotrexate.</a:t>
            </a:r>
          </a:p>
          <a:p>
            <a:r>
              <a:rPr lang="en-US" dirty="0"/>
              <a:t>These new nodules develop preferentially on the </a:t>
            </a:r>
            <a:r>
              <a:rPr lang="en-US" dirty="0" smtClean="0"/>
              <a:t>hands, feet </a:t>
            </a:r>
            <a:r>
              <a:rPr lang="en-US" dirty="0"/>
              <a:t>and </a:t>
            </a:r>
            <a:r>
              <a:rPr lang="en-US" dirty="0" smtClean="0"/>
              <a:t>ears.</a:t>
            </a:r>
          </a:p>
          <a:p>
            <a:r>
              <a:rPr lang="en-US" dirty="0" smtClean="0"/>
              <a:t> </a:t>
            </a:r>
            <a:r>
              <a:rPr lang="en-US" dirty="0"/>
              <a:t>It seems that there is an individual </a:t>
            </a:r>
            <a:r>
              <a:rPr lang="en-US" dirty="0" smtClean="0"/>
              <a:t>susceptibility to </a:t>
            </a:r>
            <a:r>
              <a:rPr lang="en-US" dirty="0"/>
              <a:t>ARN, because it develops more frequently in </a:t>
            </a:r>
            <a:r>
              <a:rPr lang="en-US" dirty="0" smtClean="0"/>
              <a:t>patients with </a:t>
            </a:r>
            <a:r>
              <a:rPr lang="en-US" dirty="0"/>
              <a:t>HLA‐DRB1 and seropositive rheumatoid </a:t>
            </a:r>
            <a:r>
              <a:rPr lang="en-US" dirty="0" smtClean="0"/>
              <a:t>arthritis.</a:t>
            </a:r>
            <a:endParaRPr lang="en-US" dirty="0"/>
          </a:p>
        </p:txBody>
      </p:sp>
    </p:spTree>
    <p:extLst>
      <p:ext uri="{BB962C8B-B14F-4D97-AF65-F5344CB8AC3E}">
        <p14:creationId xmlns:p14="http://schemas.microsoft.com/office/powerpoint/2010/main" val="19823473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000" dirty="0"/>
              <a:t>Scanning power showing a diffuse replacement of subcutaneous tissue by a fibrotic process with </a:t>
            </a:r>
            <a:r>
              <a:rPr lang="en-US" sz="2000" dirty="0" smtClean="0"/>
              <a:t>scattered</a:t>
            </a:r>
            <a:r>
              <a:rPr lang="en-US" sz="2000" dirty="0"/>
              <a:t> </a:t>
            </a:r>
            <a:r>
              <a:rPr lang="en-US" sz="2000" dirty="0" smtClean="0"/>
              <a:t>of </a:t>
            </a:r>
            <a:r>
              <a:rPr lang="en-US" sz="2000" dirty="0"/>
              <a:t>degenerate collagen. (b) The </a:t>
            </a:r>
            <a:r>
              <a:rPr lang="en-US" sz="2000" dirty="0" err="1"/>
              <a:t>eosinophilic</a:t>
            </a:r>
            <a:r>
              <a:rPr lang="en-US" sz="2000" dirty="0"/>
              <a:t> </a:t>
            </a:r>
            <a:r>
              <a:rPr lang="en-US" sz="2000" dirty="0" err="1"/>
              <a:t>fibrinoid</a:t>
            </a:r>
            <a:r>
              <a:rPr lang="en-US" sz="2000" dirty="0"/>
              <a:t> areas are surrounded by a palisade of </a:t>
            </a:r>
            <a:r>
              <a:rPr lang="en-US" sz="2000" dirty="0" err="1" smtClean="0"/>
              <a:t>histiocytes</a:t>
            </a:r>
            <a:r>
              <a:rPr lang="en-US" sz="2000" dirty="0" smtClean="0"/>
              <a:t>.</a:t>
            </a:r>
            <a:endParaRPr lang="en-US" sz="2000" dirty="0"/>
          </a:p>
        </p:txBody>
      </p:sp>
      <p:pic>
        <p:nvPicPr>
          <p:cNvPr id="4" name="Content Placeholder 3"/>
          <p:cNvPicPr>
            <a:picLocks noGrp="1" noChangeAspect="1"/>
          </p:cNvPicPr>
          <p:nvPr>
            <p:ph idx="1"/>
          </p:nvPr>
        </p:nvPicPr>
        <p:blipFill>
          <a:blip r:embed="rId2"/>
          <a:stretch>
            <a:fillRect/>
          </a:stretch>
        </p:blipFill>
        <p:spPr>
          <a:xfrm>
            <a:off x="2762239" y="2033239"/>
            <a:ext cx="3092151" cy="3778250"/>
          </a:xfrm>
          <a:prstGeom prst="rect">
            <a:avLst/>
          </a:prstGeom>
        </p:spPr>
      </p:pic>
      <p:pic>
        <p:nvPicPr>
          <p:cNvPr id="5" name="Picture 4"/>
          <p:cNvPicPr>
            <a:picLocks noChangeAspect="1"/>
          </p:cNvPicPr>
          <p:nvPr/>
        </p:nvPicPr>
        <p:blipFill>
          <a:blip r:embed="rId3"/>
          <a:stretch>
            <a:fillRect/>
          </a:stretch>
        </p:blipFill>
        <p:spPr>
          <a:xfrm>
            <a:off x="6177774" y="2033239"/>
            <a:ext cx="4594303" cy="3928500"/>
          </a:xfrm>
          <a:prstGeom prst="rect">
            <a:avLst/>
          </a:prstGeom>
        </p:spPr>
      </p:pic>
    </p:spTree>
    <p:extLst>
      <p:ext uri="{BB962C8B-B14F-4D97-AF65-F5344CB8AC3E}">
        <p14:creationId xmlns:p14="http://schemas.microsoft.com/office/powerpoint/2010/main" val="41969541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Necrobiotic</a:t>
            </a:r>
            <a:r>
              <a:rPr lang="en-US" dirty="0"/>
              <a:t> </a:t>
            </a:r>
            <a:r>
              <a:rPr lang="en-US" dirty="0" err="1"/>
              <a:t>xanthogranuloma</a:t>
            </a:r>
            <a:endParaRPr lang="en-US" dirty="0"/>
          </a:p>
        </p:txBody>
      </p:sp>
      <p:sp>
        <p:nvSpPr>
          <p:cNvPr id="3" name="Content Placeholder 2"/>
          <p:cNvSpPr>
            <a:spLocks noGrp="1"/>
          </p:cNvSpPr>
          <p:nvPr>
            <p:ph idx="1"/>
          </p:nvPr>
        </p:nvSpPr>
        <p:spPr>
          <a:xfrm>
            <a:off x="2488851" y="2133599"/>
            <a:ext cx="8915400" cy="3777622"/>
          </a:xfrm>
        </p:spPr>
        <p:txBody>
          <a:bodyPr/>
          <a:lstStyle/>
          <a:p>
            <a:pPr marL="0" indent="0">
              <a:buNone/>
            </a:pPr>
            <a:r>
              <a:rPr lang="en-US" b="1" dirty="0"/>
              <a:t> </a:t>
            </a:r>
            <a:r>
              <a:rPr lang="en-US" b="1" dirty="0" smtClean="0"/>
              <a:t>  </a:t>
            </a:r>
            <a:r>
              <a:rPr lang="en-US" dirty="0" err="1" smtClean="0"/>
              <a:t>Necrobiotic</a:t>
            </a:r>
            <a:r>
              <a:rPr lang="en-US" dirty="0" smtClean="0"/>
              <a:t> </a:t>
            </a:r>
            <a:r>
              <a:rPr lang="en-US" dirty="0" err="1"/>
              <a:t>xanthogranuloma</a:t>
            </a:r>
            <a:r>
              <a:rPr lang="en-US" dirty="0"/>
              <a:t> is a rare </a:t>
            </a:r>
            <a:r>
              <a:rPr lang="en-US" dirty="0" err="1"/>
              <a:t>histiocytic</a:t>
            </a:r>
            <a:r>
              <a:rPr lang="en-US" dirty="0"/>
              <a:t> </a:t>
            </a:r>
            <a:endParaRPr lang="en-US" dirty="0" smtClean="0"/>
          </a:p>
          <a:p>
            <a:pPr marL="0" indent="0">
              <a:buNone/>
            </a:pPr>
            <a:r>
              <a:rPr lang="en-US" dirty="0" smtClean="0"/>
              <a:t>disorder which causes progressive </a:t>
            </a:r>
            <a:r>
              <a:rPr lang="en-US" dirty="0"/>
              <a:t>destruction of the </a:t>
            </a:r>
            <a:endParaRPr lang="en-US" dirty="0" smtClean="0"/>
          </a:p>
          <a:p>
            <a:pPr marL="0" indent="0">
              <a:buNone/>
            </a:pPr>
            <a:r>
              <a:rPr lang="en-US" dirty="0" smtClean="0"/>
              <a:t>involved </a:t>
            </a:r>
            <a:r>
              <a:rPr lang="en-US" dirty="0"/>
              <a:t>cutaneous </a:t>
            </a:r>
            <a:r>
              <a:rPr lang="en-US" dirty="0" smtClean="0"/>
              <a:t>and </a:t>
            </a:r>
            <a:r>
              <a:rPr lang="en-US" dirty="0" err="1" smtClean="0"/>
              <a:t>extracutaneous</a:t>
            </a:r>
            <a:r>
              <a:rPr lang="en-US" dirty="0" smtClean="0"/>
              <a:t> tissues</a:t>
            </a:r>
          </a:p>
          <a:p>
            <a:pPr marL="0" indent="0">
              <a:buNone/>
            </a:pPr>
            <a:r>
              <a:rPr lang="en-US" dirty="0" smtClean="0"/>
              <a:t> </a:t>
            </a:r>
            <a:r>
              <a:rPr lang="en-US" dirty="0"/>
              <a:t>It most commonly presents as </a:t>
            </a:r>
            <a:r>
              <a:rPr lang="en-US" dirty="0" smtClean="0"/>
              <a:t>multiple indurated </a:t>
            </a:r>
          </a:p>
          <a:p>
            <a:pPr marL="0" indent="0">
              <a:buNone/>
            </a:pPr>
            <a:r>
              <a:rPr lang="en-US" dirty="0" smtClean="0"/>
              <a:t>yellow‐red  </a:t>
            </a:r>
            <a:r>
              <a:rPr lang="en-US" dirty="0"/>
              <a:t>or </a:t>
            </a:r>
            <a:r>
              <a:rPr lang="en-US" dirty="0" err="1"/>
              <a:t>violaceous</a:t>
            </a:r>
            <a:r>
              <a:rPr lang="en-US" dirty="0"/>
              <a:t> plaques or </a:t>
            </a:r>
            <a:r>
              <a:rPr lang="en-US" dirty="0" smtClean="0"/>
              <a:t>nodules, </a:t>
            </a:r>
          </a:p>
          <a:p>
            <a:pPr marL="0" indent="0">
              <a:buNone/>
            </a:pPr>
            <a:r>
              <a:rPr lang="en-US" dirty="0" smtClean="0"/>
              <a:t>involving </a:t>
            </a:r>
            <a:r>
              <a:rPr lang="en-US" dirty="0" err="1"/>
              <a:t>periorbital</a:t>
            </a:r>
            <a:r>
              <a:rPr lang="en-US" dirty="0"/>
              <a:t> </a:t>
            </a:r>
            <a:r>
              <a:rPr lang="en-US" dirty="0" smtClean="0"/>
              <a:t>skin.</a:t>
            </a:r>
          </a:p>
          <a:p>
            <a:pPr marL="0" indent="0">
              <a:buNone/>
            </a:pPr>
            <a:r>
              <a:rPr lang="en-US" dirty="0"/>
              <a:t>A plaque with yellowish hue </a:t>
            </a:r>
            <a:r>
              <a:rPr lang="en-US" dirty="0" smtClean="0"/>
              <a:t>involving the scalp.</a:t>
            </a:r>
            <a:endParaRPr lang="en-US" dirty="0"/>
          </a:p>
        </p:txBody>
      </p:sp>
      <p:pic>
        <p:nvPicPr>
          <p:cNvPr id="4" name="Picture 3"/>
          <p:cNvPicPr>
            <a:picLocks noChangeAspect="1"/>
          </p:cNvPicPr>
          <p:nvPr/>
        </p:nvPicPr>
        <p:blipFill>
          <a:blip r:embed="rId2"/>
          <a:stretch>
            <a:fillRect/>
          </a:stretch>
        </p:blipFill>
        <p:spPr>
          <a:xfrm>
            <a:off x="8404573" y="1926301"/>
            <a:ext cx="3100039" cy="4192219"/>
          </a:xfrm>
          <a:prstGeom prst="rect">
            <a:avLst/>
          </a:prstGeom>
        </p:spPr>
      </p:pic>
    </p:spTree>
    <p:extLst>
      <p:ext uri="{BB962C8B-B14F-4D97-AF65-F5344CB8AC3E}">
        <p14:creationId xmlns:p14="http://schemas.microsoft.com/office/powerpoint/2010/main" val="9353262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200" dirty="0"/>
              <a:t>(a) Scanning power showing diffuse involvement of the entire thickness of </a:t>
            </a:r>
            <a:r>
              <a:rPr lang="en-US" sz="2200" dirty="0" smtClean="0"/>
              <a:t>the dermis </a:t>
            </a:r>
            <a:r>
              <a:rPr lang="en-US" sz="2200" dirty="0"/>
              <a:t>and extension to subcutaneous tissue. (b) Areas of degenerate collagen </a:t>
            </a:r>
            <a:r>
              <a:rPr lang="en-US" sz="2200" dirty="0" smtClean="0"/>
              <a:t>with</a:t>
            </a:r>
            <a:r>
              <a:rPr lang="en-US" sz="2200" dirty="0"/>
              <a:t> </a:t>
            </a:r>
            <a:r>
              <a:rPr lang="en-US" sz="2200" dirty="0" smtClean="0"/>
              <a:t>abundant </a:t>
            </a:r>
            <a:r>
              <a:rPr lang="en-US" sz="2200" dirty="0"/>
              <a:t>cholesterol </a:t>
            </a:r>
            <a:r>
              <a:rPr lang="en-US" dirty="0"/>
              <a:t>clefts.</a:t>
            </a:r>
            <a:endParaRPr lang="en-US" dirty="0"/>
          </a:p>
        </p:txBody>
      </p:sp>
      <p:pic>
        <p:nvPicPr>
          <p:cNvPr id="4" name="Content Placeholder 3"/>
          <p:cNvPicPr>
            <a:picLocks noGrp="1" noChangeAspect="1"/>
          </p:cNvPicPr>
          <p:nvPr>
            <p:ph idx="1"/>
          </p:nvPr>
        </p:nvPicPr>
        <p:blipFill>
          <a:blip r:embed="rId2"/>
          <a:stretch>
            <a:fillRect/>
          </a:stretch>
        </p:blipFill>
        <p:spPr>
          <a:xfrm>
            <a:off x="2592926" y="2306802"/>
            <a:ext cx="3395280" cy="3692554"/>
          </a:xfrm>
          <a:prstGeom prst="rect">
            <a:avLst/>
          </a:prstGeom>
        </p:spPr>
      </p:pic>
      <p:pic>
        <p:nvPicPr>
          <p:cNvPr id="5" name="Picture 4"/>
          <p:cNvPicPr>
            <a:picLocks noChangeAspect="1"/>
          </p:cNvPicPr>
          <p:nvPr/>
        </p:nvPicPr>
        <p:blipFill>
          <a:blip r:embed="rId3"/>
          <a:stretch>
            <a:fillRect/>
          </a:stretch>
        </p:blipFill>
        <p:spPr>
          <a:xfrm>
            <a:off x="6255834" y="2306802"/>
            <a:ext cx="4346848" cy="3692554"/>
          </a:xfrm>
          <a:prstGeom prst="rect">
            <a:avLst/>
          </a:prstGeom>
        </p:spPr>
      </p:pic>
    </p:spTree>
    <p:extLst>
      <p:ext uri="{BB962C8B-B14F-4D97-AF65-F5344CB8AC3E}">
        <p14:creationId xmlns:p14="http://schemas.microsoft.com/office/powerpoint/2010/main" val="29589827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Erythema </a:t>
            </a:r>
            <a:r>
              <a:rPr lang="en-US" dirty="0" err="1"/>
              <a:t>nodosum</a:t>
            </a:r>
            <a:endParaRPr lang="en-US" dirty="0"/>
          </a:p>
        </p:txBody>
      </p:sp>
      <p:sp>
        <p:nvSpPr>
          <p:cNvPr id="3" name="Content Placeholder 2"/>
          <p:cNvSpPr>
            <a:spLocks noGrp="1"/>
          </p:cNvSpPr>
          <p:nvPr>
            <p:ph idx="1"/>
          </p:nvPr>
        </p:nvSpPr>
        <p:spPr/>
        <p:txBody>
          <a:bodyPr/>
          <a:lstStyle/>
          <a:p>
            <a:r>
              <a:rPr lang="en-US" dirty="0"/>
              <a:t>Erythema </a:t>
            </a:r>
            <a:r>
              <a:rPr lang="en-US" dirty="0" err="1"/>
              <a:t>nodosum</a:t>
            </a:r>
            <a:r>
              <a:rPr lang="en-US" dirty="0"/>
              <a:t> is the most common </a:t>
            </a:r>
            <a:r>
              <a:rPr lang="en-US" dirty="0" err="1"/>
              <a:t>panniculitis</a:t>
            </a:r>
            <a:r>
              <a:rPr lang="en-US" dirty="0" smtClean="0"/>
              <a:t>.</a:t>
            </a:r>
          </a:p>
          <a:p>
            <a:r>
              <a:rPr lang="en-US" dirty="0" smtClean="0"/>
              <a:t> </a:t>
            </a:r>
            <a:r>
              <a:rPr lang="en-US" dirty="0"/>
              <a:t>The </a:t>
            </a:r>
            <a:r>
              <a:rPr lang="en-US" dirty="0" smtClean="0"/>
              <a:t>process usually </a:t>
            </a:r>
            <a:r>
              <a:rPr lang="en-US" dirty="0"/>
              <a:t>shows an acute onset and self‐limited course. </a:t>
            </a:r>
            <a:endParaRPr lang="en-US" dirty="0" smtClean="0"/>
          </a:p>
          <a:p>
            <a:r>
              <a:rPr lang="en-US" dirty="0" smtClean="0"/>
              <a:t>It </a:t>
            </a:r>
            <a:r>
              <a:rPr lang="en-US" dirty="0"/>
              <a:t>is </a:t>
            </a:r>
            <a:r>
              <a:rPr lang="en-US" dirty="0" smtClean="0"/>
              <a:t>clinically characterized </a:t>
            </a:r>
            <a:r>
              <a:rPr lang="en-US" dirty="0"/>
              <a:t>by the sudden eruption of several </a:t>
            </a:r>
            <a:r>
              <a:rPr lang="en-US" dirty="0" smtClean="0"/>
              <a:t>erythematous, tender</a:t>
            </a:r>
            <a:r>
              <a:rPr lang="en-US" dirty="0"/>
              <a:t>, non‐ulcerating nodules and plaques, typically located </a:t>
            </a:r>
            <a:r>
              <a:rPr lang="en-US" dirty="0" smtClean="0"/>
              <a:t>on the </a:t>
            </a:r>
            <a:r>
              <a:rPr lang="en-US" dirty="0"/>
              <a:t>shins. </a:t>
            </a:r>
            <a:endParaRPr lang="en-US" dirty="0" smtClean="0"/>
          </a:p>
          <a:p>
            <a:r>
              <a:rPr lang="en-US" dirty="0" smtClean="0"/>
              <a:t>The </a:t>
            </a:r>
            <a:r>
              <a:rPr lang="en-US" dirty="0"/>
              <a:t>condition normally resolves spontaneously </a:t>
            </a:r>
            <a:r>
              <a:rPr lang="en-US" dirty="0" smtClean="0"/>
              <a:t>without ulceration</a:t>
            </a:r>
            <a:r>
              <a:rPr lang="en-US" dirty="0"/>
              <a:t>, scarring or atrophy, but recurrent episodes are common</a:t>
            </a:r>
            <a:r>
              <a:rPr lang="en-US" dirty="0" smtClean="0"/>
              <a:t>.</a:t>
            </a:r>
          </a:p>
          <a:p>
            <a:endParaRPr lang="en-US" dirty="0"/>
          </a:p>
        </p:txBody>
      </p:sp>
    </p:spTree>
    <p:extLst>
      <p:ext uri="{BB962C8B-B14F-4D97-AF65-F5344CB8AC3E}">
        <p14:creationId xmlns:p14="http://schemas.microsoft.com/office/powerpoint/2010/main" val="37232537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592924" y="624111"/>
            <a:ext cx="8911687" cy="6021388"/>
          </a:xfrm>
          <a:prstGeom prst="rect">
            <a:avLst/>
          </a:prstGeom>
        </p:spPr>
      </p:pic>
    </p:spTree>
    <p:extLst>
      <p:ext uri="{BB962C8B-B14F-4D97-AF65-F5344CB8AC3E}">
        <p14:creationId xmlns:p14="http://schemas.microsoft.com/office/powerpoint/2010/main" val="31667247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The hypodermis (subcutaneous tissue or superficial fascia) refers to the  layer beneath the skin. This … | Integumentary system, Skin anatomy, Anatomy  and physiology"/>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92925" y="624110"/>
            <a:ext cx="8911687" cy="6111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72968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Aetiological</a:t>
            </a:r>
            <a:r>
              <a:rPr lang="en-US" dirty="0"/>
              <a:t> factors in erythema </a:t>
            </a:r>
            <a:r>
              <a:rPr lang="en-US" dirty="0" err="1"/>
              <a:t>nodosum</a:t>
            </a:r>
            <a:endParaRPr lang="en-US" dirty="0"/>
          </a:p>
        </p:txBody>
      </p:sp>
      <p:sp>
        <p:nvSpPr>
          <p:cNvPr id="3" name="Content Placeholder 2"/>
          <p:cNvSpPr>
            <a:spLocks noGrp="1"/>
          </p:cNvSpPr>
          <p:nvPr>
            <p:ph idx="1"/>
          </p:nvPr>
        </p:nvSpPr>
        <p:spPr/>
        <p:txBody>
          <a:bodyPr>
            <a:normAutofit fontScale="92500"/>
          </a:bodyPr>
          <a:lstStyle/>
          <a:p>
            <a:r>
              <a:rPr lang="en-US" b="1" i="1" dirty="0"/>
              <a:t>Infections</a:t>
            </a:r>
          </a:p>
          <a:p>
            <a:r>
              <a:rPr lang="en-US" i="1" dirty="0"/>
              <a:t>Bacterial infections </a:t>
            </a:r>
            <a:r>
              <a:rPr lang="en-US" b="1" dirty="0"/>
              <a:t>Atypical mycobacterial </a:t>
            </a:r>
            <a:r>
              <a:rPr lang="en-US" b="1" dirty="0" err="1" smtClean="0"/>
              <a:t>infections,</a:t>
            </a:r>
            <a:r>
              <a:rPr lang="en-US" i="1" dirty="0" err="1" smtClean="0"/>
              <a:t>Borrelia</a:t>
            </a:r>
            <a:r>
              <a:rPr lang="en-US" i="1" dirty="0" smtClean="0"/>
              <a:t> </a:t>
            </a:r>
            <a:r>
              <a:rPr lang="en-US" i="1" dirty="0" err="1"/>
              <a:t>burgdorferi</a:t>
            </a:r>
            <a:r>
              <a:rPr lang="en-US" i="1" dirty="0"/>
              <a:t> </a:t>
            </a:r>
            <a:r>
              <a:rPr lang="en-US" dirty="0"/>
              <a:t>infections </a:t>
            </a:r>
            <a:r>
              <a:rPr lang="en-US" dirty="0"/>
              <a:t>,</a:t>
            </a:r>
            <a:r>
              <a:rPr lang="en-US" dirty="0" err="1" smtClean="0"/>
              <a:t>Boutonneuse</a:t>
            </a:r>
            <a:r>
              <a:rPr lang="en-US" dirty="0" smtClean="0"/>
              <a:t> </a:t>
            </a:r>
            <a:r>
              <a:rPr lang="en-US" dirty="0" err="1" smtClean="0"/>
              <a:t>fever,</a:t>
            </a:r>
            <a:r>
              <a:rPr lang="en-US" b="1" dirty="0" err="1" smtClean="0"/>
              <a:t>Brucellosis</a:t>
            </a:r>
            <a:r>
              <a:rPr lang="en-US" b="1" dirty="0" smtClean="0"/>
              <a:t> </a:t>
            </a:r>
            <a:r>
              <a:rPr lang="en-US" dirty="0"/>
              <a:t>,</a:t>
            </a:r>
            <a:r>
              <a:rPr lang="en-US" i="1" dirty="0" smtClean="0"/>
              <a:t>Campylobacter </a:t>
            </a:r>
            <a:r>
              <a:rPr lang="en-US" dirty="0" err="1" smtClean="0"/>
              <a:t>infections,Cat</a:t>
            </a:r>
            <a:r>
              <a:rPr lang="en-US" dirty="0" smtClean="0"/>
              <a:t>‐scratch </a:t>
            </a:r>
            <a:r>
              <a:rPr lang="en-US" dirty="0"/>
              <a:t>disease </a:t>
            </a:r>
            <a:r>
              <a:rPr lang="en-US" dirty="0"/>
              <a:t>,</a:t>
            </a:r>
            <a:r>
              <a:rPr lang="en-US" dirty="0" err="1" smtClean="0"/>
              <a:t>Chancroid</a:t>
            </a:r>
            <a:r>
              <a:rPr lang="en-US" dirty="0" smtClean="0"/>
              <a:t> .</a:t>
            </a:r>
          </a:p>
          <a:p>
            <a:r>
              <a:rPr lang="en-US" i="1" dirty="0"/>
              <a:t>Viral infections </a:t>
            </a:r>
            <a:r>
              <a:rPr lang="en-US" dirty="0" err="1" smtClean="0"/>
              <a:t>Cytomegalovirus,Epstein</a:t>
            </a:r>
            <a:r>
              <a:rPr lang="en-US" dirty="0" smtClean="0"/>
              <a:t>–Barr </a:t>
            </a:r>
            <a:r>
              <a:rPr lang="en-US" dirty="0"/>
              <a:t>virus </a:t>
            </a:r>
            <a:r>
              <a:rPr lang="en-US" dirty="0" err="1" smtClean="0"/>
              <a:t>infection,</a:t>
            </a:r>
            <a:r>
              <a:rPr lang="en-US" b="1" dirty="0" err="1" smtClean="0"/>
              <a:t>Hepatitis</a:t>
            </a:r>
            <a:r>
              <a:rPr lang="en-US" b="1" dirty="0" smtClean="0"/>
              <a:t> </a:t>
            </a:r>
            <a:r>
              <a:rPr lang="en-US" b="1" dirty="0" err="1" smtClean="0"/>
              <a:t>B,Hepatitis</a:t>
            </a:r>
            <a:r>
              <a:rPr lang="en-US" b="1" dirty="0" smtClean="0"/>
              <a:t> </a:t>
            </a:r>
            <a:r>
              <a:rPr lang="en-US" b="1" dirty="0" err="1" smtClean="0"/>
              <a:t>C,</a:t>
            </a:r>
            <a:r>
              <a:rPr lang="en-US" dirty="0" err="1" smtClean="0"/>
              <a:t>Herpes</a:t>
            </a:r>
            <a:r>
              <a:rPr lang="en-US" dirty="0" smtClean="0"/>
              <a:t> </a:t>
            </a:r>
            <a:r>
              <a:rPr lang="en-US" dirty="0" err="1" smtClean="0"/>
              <a:t>simplex,HIV</a:t>
            </a:r>
            <a:r>
              <a:rPr lang="en-US" dirty="0" smtClean="0"/>
              <a:t> </a:t>
            </a:r>
            <a:r>
              <a:rPr lang="en-US" dirty="0" err="1" smtClean="0"/>
              <a:t>infection,</a:t>
            </a:r>
            <a:r>
              <a:rPr lang="en-US" b="1" dirty="0" err="1" smtClean="0"/>
              <a:t>Infectious</a:t>
            </a:r>
            <a:r>
              <a:rPr lang="en-US" b="1" dirty="0" smtClean="0"/>
              <a:t> </a:t>
            </a:r>
            <a:r>
              <a:rPr lang="en-US" b="1" dirty="0" err="1" smtClean="0"/>
              <a:t>mononucleosis,</a:t>
            </a:r>
            <a:r>
              <a:rPr lang="en-US" dirty="0" err="1" smtClean="0"/>
              <a:t>Measles</a:t>
            </a:r>
            <a:r>
              <a:rPr lang="en-US" dirty="0" smtClean="0"/>
              <a:t>.</a:t>
            </a:r>
          </a:p>
          <a:p>
            <a:r>
              <a:rPr lang="en-US" i="1" dirty="0"/>
              <a:t>Fungal infections </a:t>
            </a:r>
            <a:r>
              <a:rPr lang="en-US" b="1" dirty="0" err="1"/>
              <a:t>Aspergillosis</a:t>
            </a:r>
            <a:r>
              <a:rPr lang="en-US" b="1" dirty="0"/>
              <a:t> </a:t>
            </a:r>
            <a:r>
              <a:rPr lang="en-US" dirty="0"/>
              <a:t>,</a:t>
            </a:r>
            <a:r>
              <a:rPr lang="en-US" b="1" dirty="0" err="1" smtClean="0"/>
              <a:t>Blastomycosis</a:t>
            </a:r>
            <a:r>
              <a:rPr lang="en-US" b="1" dirty="0" smtClean="0"/>
              <a:t> </a:t>
            </a:r>
            <a:r>
              <a:rPr lang="en-US" dirty="0"/>
              <a:t>,</a:t>
            </a:r>
            <a:r>
              <a:rPr lang="en-US" b="1" dirty="0" err="1" smtClean="0"/>
              <a:t>Coccidioidomycosis</a:t>
            </a:r>
            <a:r>
              <a:rPr lang="en-US" b="1" dirty="0" smtClean="0"/>
              <a:t> </a:t>
            </a:r>
            <a:r>
              <a:rPr lang="en-US" dirty="0"/>
              <a:t>,</a:t>
            </a:r>
            <a:r>
              <a:rPr lang="en-US" dirty="0" err="1" smtClean="0"/>
              <a:t>Dermatophytes,</a:t>
            </a:r>
            <a:r>
              <a:rPr lang="en-US" b="1" dirty="0" err="1" smtClean="0"/>
              <a:t>Histoplasmosis,Sporotrichosis</a:t>
            </a:r>
            <a:r>
              <a:rPr lang="en-US" b="1" dirty="0" smtClean="0"/>
              <a:t>.</a:t>
            </a:r>
          </a:p>
          <a:p>
            <a:r>
              <a:rPr lang="en-US" i="1" dirty="0" err="1" smtClean="0"/>
              <a:t>Protozoal</a:t>
            </a:r>
            <a:r>
              <a:rPr lang="en-US" i="1" dirty="0" smtClean="0"/>
              <a:t> </a:t>
            </a:r>
            <a:r>
              <a:rPr lang="en-US" i="1" dirty="0"/>
              <a:t>infections </a:t>
            </a:r>
            <a:r>
              <a:rPr lang="en-US" dirty="0" err="1"/>
              <a:t>Amoebiasis</a:t>
            </a:r>
            <a:r>
              <a:rPr lang="en-US" dirty="0"/>
              <a:t> </a:t>
            </a:r>
            <a:r>
              <a:rPr lang="en-US" dirty="0"/>
              <a:t>,</a:t>
            </a:r>
            <a:r>
              <a:rPr lang="en-US" b="1" dirty="0" err="1" smtClean="0"/>
              <a:t>Ascariasis</a:t>
            </a:r>
            <a:r>
              <a:rPr lang="en-US" b="1" dirty="0" smtClean="0"/>
              <a:t> </a:t>
            </a:r>
            <a:r>
              <a:rPr lang="en-US" dirty="0"/>
              <a:t>,</a:t>
            </a:r>
            <a:r>
              <a:rPr lang="en-US" b="1" dirty="0" err="1" smtClean="0"/>
              <a:t>Giardiasis,</a:t>
            </a:r>
            <a:r>
              <a:rPr lang="en-US" dirty="0" err="1" smtClean="0"/>
              <a:t>Hydatidosis</a:t>
            </a:r>
            <a:r>
              <a:rPr lang="en-US" dirty="0" smtClean="0"/>
              <a:t>.</a:t>
            </a:r>
          </a:p>
          <a:p>
            <a:r>
              <a:rPr lang="en-US" b="1" i="1" dirty="0" smtClean="0"/>
              <a:t>Drugs  </a:t>
            </a:r>
            <a:r>
              <a:rPr lang="en-US" b="1" dirty="0"/>
              <a:t>Acetaminophen </a:t>
            </a:r>
            <a:r>
              <a:rPr lang="en-US" dirty="0"/>
              <a:t>,</a:t>
            </a:r>
            <a:r>
              <a:rPr lang="en-US" dirty="0" err="1" smtClean="0"/>
              <a:t>Actinomycin</a:t>
            </a:r>
            <a:r>
              <a:rPr lang="en-US" dirty="0" smtClean="0"/>
              <a:t>‐D ,</a:t>
            </a:r>
            <a:r>
              <a:rPr lang="en-US" dirty="0" err="1" smtClean="0"/>
              <a:t>Aminopyrine,Amiodarone,</a:t>
            </a:r>
            <a:r>
              <a:rPr lang="en-US" b="1" dirty="0" err="1" smtClean="0"/>
              <a:t>Amoxicillin</a:t>
            </a:r>
            <a:r>
              <a:rPr lang="en-US" b="1" dirty="0" smtClean="0"/>
              <a:t>.</a:t>
            </a:r>
            <a:r>
              <a:rPr lang="en-US" b="1" dirty="0"/>
              <a:t> </a:t>
            </a:r>
            <a:r>
              <a:rPr lang="en-US" b="1" dirty="0" err="1" smtClean="0"/>
              <a:t>Bromides,</a:t>
            </a:r>
            <a:r>
              <a:rPr lang="en-US" dirty="0" err="1" smtClean="0"/>
              <a:t>Busulfan</a:t>
            </a:r>
            <a:r>
              <a:rPr lang="en-US" dirty="0" smtClean="0"/>
              <a:t> ,</a:t>
            </a:r>
            <a:r>
              <a:rPr lang="en-US" dirty="0" err="1" smtClean="0"/>
              <a:t>Cabergoline</a:t>
            </a:r>
            <a:r>
              <a:rPr lang="en-US" dirty="0" err="1"/>
              <a:t>,</a:t>
            </a:r>
            <a:r>
              <a:rPr lang="en-US" dirty="0" err="1" smtClean="0"/>
              <a:t>Capecitabine</a:t>
            </a:r>
            <a:r>
              <a:rPr lang="en-US" dirty="0" smtClean="0"/>
              <a:t> ,</a:t>
            </a:r>
            <a:r>
              <a:rPr lang="en-US" b="1" dirty="0" err="1" smtClean="0"/>
              <a:t>Carbamazepine,</a:t>
            </a:r>
            <a:r>
              <a:rPr lang="en-US" dirty="0" err="1" smtClean="0"/>
              <a:t>Carbenicillin</a:t>
            </a:r>
            <a:r>
              <a:rPr lang="en-US" dirty="0" smtClean="0"/>
              <a:t>.</a:t>
            </a:r>
            <a:endParaRPr lang="en-US" dirty="0"/>
          </a:p>
        </p:txBody>
      </p:sp>
    </p:spTree>
    <p:extLst>
      <p:ext uri="{BB962C8B-B14F-4D97-AF65-F5344CB8AC3E}">
        <p14:creationId xmlns:p14="http://schemas.microsoft.com/office/powerpoint/2010/main" val="19453335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20000"/>
          </a:bodyPr>
          <a:lstStyle/>
          <a:p>
            <a:r>
              <a:rPr lang="en-US" dirty="0"/>
              <a:t>Clinically, the eruption is quite </a:t>
            </a:r>
            <a:r>
              <a:rPr lang="en-US" dirty="0" smtClean="0"/>
              <a:t>characteristic</a:t>
            </a:r>
          </a:p>
          <a:p>
            <a:r>
              <a:rPr lang="en-US" dirty="0" smtClean="0"/>
              <a:t> and consists </a:t>
            </a:r>
            <a:r>
              <a:rPr lang="en-US" dirty="0"/>
              <a:t>of a </a:t>
            </a:r>
            <a:r>
              <a:rPr lang="en-US" dirty="0" smtClean="0"/>
              <a:t>sudden onset </a:t>
            </a:r>
            <a:r>
              <a:rPr lang="en-US" dirty="0"/>
              <a:t>of symmetrical</a:t>
            </a:r>
            <a:r>
              <a:rPr lang="en-US" dirty="0" smtClean="0"/>
              <a:t>,</a:t>
            </a:r>
          </a:p>
          <a:p>
            <a:r>
              <a:rPr lang="en-US" dirty="0" smtClean="0"/>
              <a:t> bilateral, tender</a:t>
            </a:r>
            <a:r>
              <a:rPr lang="en-US" dirty="0"/>
              <a:t>, </a:t>
            </a:r>
            <a:r>
              <a:rPr lang="en-US" dirty="0" err="1" smtClean="0"/>
              <a:t>erythematous,warm</a:t>
            </a:r>
            <a:r>
              <a:rPr lang="en-US" dirty="0" smtClean="0"/>
              <a:t> nodules </a:t>
            </a:r>
          </a:p>
          <a:p>
            <a:r>
              <a:rPr lang="en-US" dirty="0" smtClean="0"/>
              <a:t> </a:t>
            </a:r>
            <a:r>
              <a:rPr lang="en-US" dirty="0"/>
              <a:t>and raised plaques usually involving the </a:t>
            </a:r>
            <a:r>
              <a:rPr lang="en-US" dirty="0" smtClean="0"/>
              <a:t>shins</a:t>
            </a:r>
          </a:p>
          <a:p>
            <a:r>
              <a:rPr lang="en-US" dirty="0" smtClean="0"/>
              <a:t> ankle and </a:t>
            </a:r>
            <a:r>
              <a:rPr lang="en-US" dirty="0"/>
              <a:t>knees. </a:t>
            </a:r>
            <a:endParaRPr lang="en-US" dirty="0" smtClean="0"/>
          </a:p>
          <a:p>
            <a:r>
              <a:rPr lang="en-US" dirty="0"/>
              <a:t>Characteristic eruption of erythema </a:t>
            </a:r>
            <a:r>
              <a:rPr lang="en-US" dirty="0" err="1"/>
              <a:t>nodosum</a:t>
            </a:r>
            <a:r>
              <a:rPr lang="en-US" dirty="0"/>
              <a:t> </a:t>
            </a:r>
            <a:endParaRPr lang="en-US" dirty="0" smtClean="0"/>
          </a:p>
          <a:p>
            <a:r>
              <a:rPr lang="en-US" dirty="0" smtClean="0"/>
              <a:t>with </a:t>
            </a:r>
            <a:r>
              <a:rPr lang="en-US" dirty="0"/>
              <a:t>lesions in </a:t>
            </a:r>
            <a:r>
              <a:rPr lang="en-US" dirty="0" smtClean="0"/>
              <a:t>different stages </a:t>
            </a:r>
            <a:r>
              <a:rPr lang="en-US" dirty="0"/>
              <a:t>of </a:t>
            </a:r>
            <a:r>
              <a:rPr lang="en-US" dirty="0" smtClean="0"/>
              <a:t>evolution</a:t>
            </a:r>
          </a:p>
          <a:p>
            <a:r>
              <a:rPr lang="en-US" dirty="0" smtClean="0"/>
              <a:t> </a:t>
            </a:r>
            <a:r>
              <a:rPr lang="en-US" dirty="0"/>
              <a:t>involving the anterior aspect of the legs of an </a:t>
            </a:r>
            <a:endParaRPr lang="en-US" dirty="0" smtClean="0"/>
          </a:p>
          <a:p>
            <a:r>
              <a:rPr lang="en-US" dirty="0" smtClean="0"/>
              <a:t>adult </a:t>
            </a:r>
            <a:r>
              <a:rPr lang="en-US" dirty="0"/>
              <a:t>woman. </a:t>
            </a:r>
            <a:r>
              <a:rPr lang="en-US" dirty="0" smtClean="0"/>
              <a:t>Some early </a:t>
            </a:r>
            <a:r>
              <a:rPr lang="en-US" dirty="0"/>
              <a:t>lesions consist of bilateral </a:t>
            </a:r>
            <a:endParaRPr lang="en-US" dirty="0" smtClean="0"/>
          </a:p>
          <a:p>
            <a:r>
              <a:rPr lang="en-US" dirty="0" smtClean="0"/>
              <a:t>erythematous </a:t>
            </a:r>
            <a:r>
              <a:rPr lang="en-US" dirty="0"/>
              <a:t>nodules and plaques, whereas later</a:t>
            </a:r>
          </a:p>
          <a:p>
            <a:r>
              <a:rPr lang="en-US" dirty="0"/>
              <a:t>stage lesions show a bruise‐like </a:t>
            </a:r>
            <a:r>
              <a:rPr lang="en-US" dirty="0" smtClean="0"/>
              <a:t>appearance.</a:t>
            </a:r>
            <a:endParaRPr lang="en-US" dirty="0"/>
          </a:p>
        </p:txBody>
      </p:sp>
      <p:pic>
        <p:nvPicPr>
          <p:cNvPr id="4" name="Picture 3"/>
          <p:cNvPicPr>
            <a:picLocks noChangeAspect="1"/>
          </p:cNvPicPr>
          <p:nvPr/>
        </p:nvPicPr>
        <p:blipFill>
          <a:blip r:embed="rId2"/>
          <a:stretch>
            <a:fillRect/>
          </a:stretch>
        </p:blipFill>
        <p:spPr>
          <a:xfrm>
            <a:off x="8293994" y="624110"/>
            <a:ext cx="3322749" cy="6072904"/>
          </a:xfrm>
          <a:prstGeom prst="rect">
            <a:avLst/>
          </a:prstGeom>
        </p:spPr>
      </p:pic>
    </p:spTree>
    <p:extLst>
      <p:ext uri="{BB962C8B-B14F-4D97-AF65-F5344CB8AC3E}">
        <p14:creationId xmlns:p14="http://schemas.microsoft.com/office/powerpoint/2010/main" val="756547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t>
            </a:r>
            <a:r>
              <a:rPr lang="en-US" sz="2000" dirty="0"/>
              <a:t>a) Scanning power showing a mostly septal </a:t>
            </a:r>
            <a:r>
              <a:rPr lang="en-US" sz="2000" dirty="0" err="1"/>
              <a:t>panniculitis</a:t>
            </a:r>
            <a:r>
              <a:rPr lang="en-US" sz="2000" dirty="0"/>
              <a:t> with thickened </a:t>
            </a:r>
            <a:r>
              <a:rPr lang="en-US" sz="2000" dirty="0" smtClean="0"/>
              <a:t>connective tissue </a:t>
            </a:r>
            <a:r>
              <a:rPr lang="en-US" sz="2000" dirty="0"/>
              <a:t>septa of the </a:t>
            </a:r>
            <a:r>
              <a:rPr lang="en-US" sz="2000" dirty="0" err="1"/>
              <a:t>subcutis</a:t>
            </a:r>
            <a:r>
              <a:rPr lang="en-US" sz="2000" dirty="0"/>
              <a:t>. (b) The infiltrate at the septa is mostly composed </a:t>
            </a:r>
            <a:r>
              <a:rPr lang="en-US" sz="2000" dirty="0" smtClean="0"/>
              <a:t>of neutrophils </a:t>
            </a:r>
            <a:r>
              <a:rPr lang="en-US" sz="2000" dirty="0"/>
              <a:t>interstitially arranged between collagen bundles</a:t>
            </a:r>
            <a:endParaRPr lang="en-US" sz="2000" dirty="0"/>
          </a:p>
        </p:txBody>
      </p:sp>
      <p:pic>
        <p:nvPicPr>
          <p:cNvPr id="4" name="Content Placeholder 3"/>
          <p:cNvPicPr>
            <a:picLocks noGrp="1" noChangeAspect="1"/>
          </p:cNvPicPr>
          <p:nvPr>
            <p:ph idx="1"/>
          </p:nvPr>
        </p:nvPicPr>
        <p:blipFill>
          <a:blip r:embed="rId2"/>
          <a:stretch>
            <a:fillRect/>
          </a:stretch>
        </p:blipFill>
        <p:spPr>
          <a:xfrm>
            <a:off x="2592925" y="2004811"/>
            <a:ext cx="3704844" cy="3778250"/>
          </a:xfrm>
          <a:prstGeom prst="rect">
            <a:avLst/>
          </a:prstGeom>
        </p:spPr>
      </p:pic>
      <p:pic>
        <p:nvPicPr>
          <p:cNvPr id="5" name="Picture 4"/>
          <p:cNvPicPr>
            <a:picLocks noChangeAspect="1"/>
          </p:cNvPicPr>
          <p:nvPr/>
        </p:nvPicPr>
        <p:blipFill>
          <a:blip r:embed="rId3"/>
          <a:stretch>
            <a:fillRect/>
          </a:stretch>
        </p:blipFill>
        <p:spPr>
          <a:xfrm>
            <a:off x="6529590" y="2095814"/>
            <a:ext cx="4881092" cy="3687247"/>
          </a:xfrm>
          <a:prstGeom prst="rect">
            <a:avLst/>
          </a:prstGeom>
        </p:spPr>
      </p:pic>
    </p:spTree>
    <p:extLst>
      <p:ext uri="{BB962C8B-B14F-4D97-AF65-F5344CB8AC3E}">
        <p14:creationId xmlns:p14="http://schemas.microsoft.com/office/powerpoint/2010/main" val="458040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Management</a:t>
            </a:r>
            <a:endParaRPr lang="en-US" dirty="0"/>
          </a:p>
        </p:txBody>
      </p:sp>
      <p:sp>
        <p:nvSpPr>
          <p:cNvPr id="3" name="Content Placeholder 2"/>
          <p:cNvSpPr>
            <a:spLocks noGrp="1"/>
          </p:cNvSpPr>
          <p:nvPr>
            <p:ph idx="1"/>
          </p:nvPr>
        </p:nvSpPr>
        <p:spPr/>
        <p:txBody>
          <a:bodyPr>
            <a:normAutofit lnSpcReduction="10000"/>
          </a:bodyPr>
          <a:lstStyle/>
          <a:p>
            <a:r>
              <a:rPr lang="en-US" dirty="0"/>
              <a:t>Most cases of erythema </a:t>
            </a:r>
            <a:r>
              <a:rPr lang="en-US" dirty="0" err="1"/>
              <a:t>nodosum</a:t>
            </a:r>
            <a:r>
              <a:rPr lang="en-US" dirty="0"/>
              <a:t> regress spontaneously in </a:t>
            </a:r>
            <a:r>
              <a:rPr lang="en-US" dirty="0" smtClean="0"/>
              <a:t>3–4 weeks</a:t>
            </a:r>
            <a:r>
              <a:rPr lang="en-US" dirty="0"/>
              <a:t>, but relapses are </a:t>
            </a:r>
            <a:r>
              <a:rPr lang="en-US" dirty="0" smtClean="0"/>
              <a:t>common.</a:t>
            </a:r>
          </a:p>
          <a:p>
            <a:r>
              <a:rPr lang="en-US" dirty="0"/>
              <a:t>Aspirin, as well as several other </a:t>
            </a:r>
            <a:r>
              <a:rPr lang="en-US" dirty="0" err="1"/>
              <a:t>nonsteroidal</a:t>
            </a:r>
            <a:r>
              <a:rPr lang="en-US" dirty="0"/>
              <a:t> </a:t>
            </a:r>
            <a:r>
              <a:rPr lang="en-US" dirty="0" smtClean="0"/>
              <a:t>anti‐inflammatory drugs</a:t>
            </a:r>
            <a:r>
              <a:rPr lang="en-US" dirty="0"/>
              <a:t>, such as </a:t>
            </a:r>
            <a:r>
              <a:rPr lang="en-US" dirty="0" err="1"/>
              <a:t>indometacin</a:t>
            </a:r>
            <a:r>
              <a:rPr lang="en-US" dirty="0"/>
              <a:t> 100–150 mg </a:t>
            </a:r>
            <a:r>
              <a:rPr lang="en-US" dirty="0" smtClean="0"/>
              <a:t>daily </a:t>
            </a:r>
            <a:r>
              <a:rPr lang="en-US" dirty="0"/>
              <a:t>or </a:t>
            </a:r>
            <a:r>
              <a:rPr lang="en-US" dirty="0" smtClean="0"/>
              <a:t>naproxen 500 </a:t>
            </a:r>
            <a:r>
              <a:rPr lang="en-US" dirty="0"/>
              <a:t>mg </a:t>
            </a:r>
            <a:r>
              <a:rPr lang="en-US" dirty="0" smtClean="0"/>
              <a:t>daily are </a:t>
            </a:r>
            <a:r>
              <a:rPr lang="en-US" dirty="0"/>
              <a:t>helpful for pain and for hastening resolution</a:t>
            </a:r>
            <a:r>
              <a:rPr lang="en-US" dirty="0" smtClean="0"/>
              <a:t>.</a:t>
            </a:r>
          </a:p>
          <a:p>
            <a:r>
              <a:rPr lang="en-US" dirty="0"/>
              <a:t>In more persistent cases, potassium iodide 400–900 mg daily </a:t>
            </a:r>
            <a:r>
              <a:rPr lang="en-US" dirty="0" smtClean="0"/>
              <a:t>or  </a:t>
            </a:r>
            <a:r>
              <a:rPr lang="en-US" dirty="0"/>
              <a:t>saturated solution of potassium iodide, 2–10 drops in water </a:t>
            </a:r>
            <a:r>
              <a:rPr lang="en-US" dirty="0" smtClean="0"/>
              <a:t>or orange juice </a:t>
            </a:r>
            <a:r>
              <a:rPr lang="en-US" dirty="0"/>
              <a:t>three times per day, may be </a:t>
            </a:r>
            <a:r>
              <a:rPr lang="en-US" dirty="0" smtClean="0"/>
              <a:t>administered.</a:t>
            </a:r>
          </a:p>
          <a:p>
            <a:r>
              <a:rPr lang="en-US" dirty="0"/>
              <a:t>Some patients have responded to a course of colchicine, 0.6–1.2 </a:t>
            </a:r>
            <a:r>
              <a:rPr lang="en-US" dirty="0" smtClean="0"/>
              <a:t>mg twice </a:t>
            </a:r>
            <a:r>
              <a:rPr lang="en-US" dirty="0"/>
              <a:t>a </a:t>
            </a:r>
            <a:r>
              <a:rPr lang="en-US" dirty="0" err="1" smtClean="0"/>
              <a:t>dayand</a:t>
            </a:r>
            <a:r>
              <a:rPr lang="en-US" dirty="0" smtClean="0"/>
              <a:t> </a:t>
            </a:r>
            <a:r>
              <a:rPr lang="en-US" dirty="0"/>
              <a:t>to </a:t>
            </a:r>
            <a:r>
              <a:rPr lang="en-US" dirty="0" err="1"/>
              <a:t>hydroxychloroquine</a:t>
            </a:r>
            <a:r>
              <a:rPr lang="en-US" dirty="0"/>
              <a:t> in a dosage </a:t>
            </a:r>
            <a:r>
              <a:rPr lang="en-US" dirty="0" smtClean="0"/>
              <a:t>of n200 </a:t>
            </a:r>
            <a:r>
              <a:rPr lang="en-US" dirty="0"/>
              <a:t>mg twice a </a:t>
            </a:r>
            <a:r>
              <a:rPr lang="en-US" dirty="0" smtClean="0"/>
              <a:t>day.</a:t>
            </a:r>
            <a:endParaRPr lang="en-US" dirty="0"/>
          </a:p>
          <a:p>
            <a:r>
              <a:rPr lang="en-US" dirty="0"/>
              <a:t>Recently, cases of erythema </a:t>
            </a:r>
            <a:r>
              <a:rPr lang="en-US" dirty="0" err="1"/>
              <a:t>nodosum</a:t>
            </a:r>
            <a:r>
              <a:rPr lang="en-US" dirty="0"/>
              <a:t> have responded to </a:t>
            </a:r>
            <a:r>
              <a:rPr lang="en-US" dirty="0" smtClean="0"/>
              <a:t>treatment with </a:t>
            </a:r>
            <a:r>
              <a:rPr lang="en-US" dirty="0"/>
              <a:t>anti‐TNF biological agents including </a:t>
            </a:r>
            <a:r>
              <a:rPr lang="en-US" dirty="0" err="1"/>
              <a:t>etanercept</a:t>
            </a:r>
            <a:r>
              <a:rPr lang="en-US" dirty="0"/>
              <a:t> </a:t>
            </a:r>
            <a:r>
              <a:rPr lang="en-US" dirty="0"/>
              <a:t>,</a:t>
            </a:r>
            <a:r>
              <a:rPr lang="en-US" dirty="0" err="1" smtClean="0"/>
              <a:t>adalimumab</a:t>
            </a:r>
            <a:r>
              <a:rPr lang="en-US" dirty="0" smtClean="0"/>
              <a:t> </a:t>
            </a:r>
            <a:r>
              <a:rPr lang="en-US" dirty="0" err="1" smtClean="0"/>
              <a:t>andinfliximab</a:t>
            </a:r>
            <a:endParaRPr lang="en-US" dirty="0"/>
          </a:p>
        </p:txBody>
      </p:sp>
    </p:spTree>
    <p:extLst>
      <p:ext uri="{BB962C8B-B14F-4D97-AF65-F5344CB8AC3E}">
        <p14:creationId xmlns:p14="http://schemas.microsoft.com/office/powerpoint/2010/main" val="32405172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Erythema </a:t>
            </a:r>
            <a:r>
              <a:rPr lang="en-US" dirty="0" err="1"/>
              <a:t>nodosum</a:t>
            </a:r>
            <a:r>
              <a:rPr lang="en-US" dirty="0"/>
              <a:t> </a:t>
            </a:r>
            <a:r>
              <a:rPr lang="en-US" dirty="0" err="1"/>
              <a:t>leprosum</a:t>
            </a:r>
            <a:endParaRPr lang="en-US" dirty="0"/>
          </a:p>
        </p:txBody>
      </p:sp>
      <p:sp>
        <p:nvSpPr>
          <p:cNvPr id="3" name="Content Placeholder 2"/>
          <p:cNvSpPr>
            <a:spLocks noGrp="1"/>
          </p:cNvSpPr>
          <p:nvPr>
            <p:ph idx="1"/>
          </p:nvPr>
        </p:nvSpPr>
        <p:spPr/>
        <p:txBody>
          <a:bodyPr/>
          <a:lstStyle/>
          <a:p>
            <a:r>
              <a:rPr lang="en-US" dirty="0"/>
              <a:t>Erythema </a:t>
            </a:r>
            <a:r>
              <a:rPr lang="en-US" dirty="0" err="1"/>
              <a:t>nodosum</a:t>
            </a:r>
            <a:r>
              <a:rPr lang="en-US" dirty="0"/>
              <a:t> </a:t>
            </a:r>
            <a:r>
              <a:rPr lang="en-US" dirty="0" err="1"/>
              <a:t>leprosum</a:t>
            </a:r>
            <a:r>
              <a:rPr lang="en-US" dirty="0"/>
              <a:t> is a type II </a:t>
            </a:r>
            <a:r>
              <a:rPr lang="en-US" dirty="0" smtClean="0"/>
              <a:t>leprosy</a:t>
            </a:r>
          </a:p>
          <a:p>
            <a:r>
              <a:rPr lang="en-US" dirty="0" smtClean="0"/>
              <a:t> </a:t>
            </a:r>
            <a:r>
              <a:rPr lang="en-US" dirty="0"/>
              <a:t>reaction </a:t>
            </a:r>
            <a:r>
              <a:rPr lang="en-US" dirty="0" smtClean="0"/>
              <a:t>which is </a:t>
            </a:r>
            <a:r>
              <a:rPr lang="en-US" dirty="0"/>
              <a:t>characterized by a necrotizing </a:t>
            </a:r>
            <a:endParaRPr lang="en-US" dirty="0" smtClean="0"/>
          </a:p>
          <a:p>
            <a:r>
              <a:rPr lang="en-US" dirty="0" err="1" smtClean="0"/>
              <a:t>vasculitis</a:t>
            </a:r>
            <a:r>
              <a:rPr lang="en-US" dirty="0" smtClean="0"/>
              <a:t> </a:t>
            </a:r>
            <a:r>
              <a:rPr lang="en-US" dirty="0"/>
              <a:t>involving small </a:t>
            </a:r>
            <a:r>
              <a:rPr lang="en-US" dirty="0" smtClean="0"/>
              <a:t>to medium‐sized </a:t>
            </a:r>
            <a:r>
              <a:rPr lang="en-US" dirty="0"/>
              <a:t>vessels </a:t>
            </a:r>
            <a:endParaRPr lang="en-US" dirty="0" smtClean="0"/>
          </a:p>
          <a:p>
            <a:r>
              <a:rPr lang="en-US" dirty="0" smtClean="0"/>
              <a:t>of </a:t>
            </a:r>
            <a:r>
              <a:rPr lang="en-US" dirty="0"/>
              <a:t>the deep dermis and </a:t>
            </a:r>
            <a:r>
              <a:rPr lang="en-US" dirty="0" err="1" smtClean="0"/>
              <a:t>subcutis</a:t>
            </a:r>
            <a:r>
              <a:rPr lang="en-US" dirty="0" smtClean="0"/>
              <a:t>.</a:t>
            </a:r>
          </a:p>
          <a:p>
            <a:r>
              <a:rPr lang="en-US" dirty="0"/>
              <a:t>Acute onset </a:t>
            </a:r>
            <a:r>
              <a:rPr lang="en-US" dirty="0" smtClean="0"/>
              <a:t>of erythematous </a:t>
            </a:r>
            <a:r>
              <a:rPr lang="en-US" dirty="0"/>
              <a:t>nodules involving </a:t>
            </a:r>
            <a:endParaRPr lang="en-US" dirty="0" smtClean="0"/>
          </a:p>
          <a:p>
            <a:r>
              <a:rPr lang="en-US" dirty="0" smtClean="0"/>
              <a:t>the </a:t>
            </a:r>
            <a:r>
              <a:rPr lang="en-US" dirty="0"/>
              <a:t>left upper extremity in a patient with </a:t>
            </a:r>
            <a:endParaRPr lang="en-US" dirty="0" smtClean="0"/>
          </a:p>
          <a:p>
            <a:r>
              <a:rPr lang="en-US" dirty="0" err="1" smtClean="0"/>
              <a:t>lepromatous</a:t>
            </a:r>
            <a:r>
              <a:rPr lang="en-US" dirty="0" smtClean="0"/>
              <a:t> </a:t>
            </a:r>
          </a:p>
          <a:p>
            <a:r>
              <a:rPr lang="en-US" dirty="0" smtClean="0"/>
              <a:t>leprosy</a:t>
            </a:r>
            <a:endParaRPr lang="en-US" dirty="0"/>
          </a:p>
        </p:txBody>
      </p:sp>
      <p:pic>
        <p:nvPicPr>
          <p:cNvPr id="4" name="Picture 3"/>
          <p:cNvPicPr>
            <a:picLocks noChangeAspect="1"/>
          </p:cNvPicPr>
          <p:nvPr/>
        </p:nvPicPr>
        <p:blipFill>
          <a:blip r:embed="rId2"/>
          <a:stretch>
            <a:fillRect/>
          </a:stretch>
        </p:blipFill>
        <p:spPr>
          <a:xfrm>
            <a:off x="8306872" y="1904999"/>
            <a:ext cx="3794976" cy="4804893"/>
          </a:xfrm>
          <a:prstGeom prst="rect">
            <a:avLst/>
          </a:prstGeom>
        </p:spPr>
      </p:pic>
    </p:spTree>
    <p:extLst>
      <p:ext uri="{BB962C8B-B14F-4D97-AF65-F5344CB8AC3E}">
        <p14:creationId xmlns:p14="http://schemas.microsoft.com/office/powerpoint/2010/main" val="26158748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200" dirty="0"/>
              <a:t>(a) Scanning power showing dense nodular infiltrates in the dermis and a mostly lobular </a:t>
            </a:r>
            <a:r>
              <a:rPr lang="en-US" sz="2200" dirty="0" err="1" smtClean="0"/>
              <a:t>panniculitis.Some</a:t>
            </a:r>
            <a:r>
              <a:rPr lang="en-US" sz="2200" dirty="0" smtClean="0"/>
              <a:t> </a:t>
            </a:r>
            <a:r>
              <a:rPr lang="en-US" sz="2200" dirty="0"/>
              <a:t>of the small capillaries of the fat lobule show fibrin deposits and neutrophils involving their vessel </a:t>
            </a:r>
            <a:r>
              <a:rPr lang="en-US" dirty="0"/>
              <a:t>walls</a:t>
            </a:r>
            <a:endParaRPr lang="en-US" dirty="0"/>
          </a:p>
        </p:txBody>
      </p:sp>
      <p:pic>
        <p:nvPicPr>
          <p:cNvPr id="4" name="Content Placeholder 3"/>
          <p:cNvPicPr>
            <a:picLocks noGrp="1" noChangeAspect="1"/>
          </p:cNvPicPr>
          <p:nvPr>
            <p:ph idx="1"/>
          </p:nvPr>
        </p:nvPicPr>
        <p:blipFill>
          <a:blip r:embed="rId2"/>
          <a:stretch>
            <a:fillRect/>
          </a:stretch>
        </p:blipFill>
        <p:spPr>
          <a:xfrm>
            <a:off x="2811632" y="2094963"/>
            <a:ext cx="3460379" cy="3778250"/>
          </a:xfrm>
          <a:prstGeom prst="rect">
            <a:avLst/>
          </a:prstGeom>
        </p:spPr>
      </p:pic>
      <p:pic>
        <p:nvPicPr>
          <p:cNvPr id="5" name="Picture 4"/>
          <p:cNvPicPr>
            <a:picLocks noChangeAspect="1"/>
          </p:cNvPicPr>
          <p:nvPr/>
        </p:nvPicPr>
        <p:blipFill>
          <a:blip r:embed="rId3"/>
          <a:stretch>
            <a:fillRect/>
          </a:stretch>
        </p:blipFill>
        <p:spPr>
          <a:xfrm>
            <a:off x="6645498" y="2094963"/>
            <a:ext cx="4627294" cy="3687651"/>
          </a:xfrm>
          <a:prstGeom prst="rect">
            <a:avLst/>
          </a:prstGeom>
        </p:spPr>
      </p:pic>
    </p:spTree>
    <p:extLst>
      <p:ext uri="{BB962C8B-B14F-4D97-AF65-F5344CB8AC3E}">
        <p14:creationId xmlns:p14="http://schemas.microsoft.com/office/powerpoint/2010/main" val="41320839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Erythema </a:t>
            </a:r>
            <a:r>
              <a:rPr lang="en-US" dirty="0" err="1"/>
              <a:t>induratum</a:t>
            </a:r>
            <a:r>
              <a:rPr lang="en-US" dirty="0"/>
              <a:t> of </a:t>
            </a:r>
            <a:r>
              <a:rPr lang="en-US" dirty="0" err="1"/>
              <a:t>Bazin</a:t>
            </a:r>
            <a:endParaRPr lang="en-US" dirty="0"/>
          </a:p>
        </p:txBody>
      </p:sp>
      <p:sp>
        <p:nvSpPr>
          <p:cNvPr id="3" name="Content Placeholder 2"/>
          <p:cNvSpPr>
            <a:spLocks noGrp="1"/>
          </p:cNvSpPr>
          <p:nvPr>
            <p:ph idx="1"/>
          </p:nvPr>
        </p:nvSpPr>
        <p:spPr/>
        <p:txBody>
          <a:bodyPr/>
          <a:lstStyle/>
          <a:p>
            <a:r>
              <a:rPr lang="en-US" dirty="0"/>
              <a:t>Erythema </a:t>
            </a:r>
            <a:r>
              <a:rPr lang="en-US" dirty="0" err="1"/>
              <a:t>induratum</a:t>
            </a:r>
            <a:r>
              <a:rPr lang="en-US" dirty="0"/>
              <a:t> is a chronic recurrent </a:t>
            </a:r>
            <a:endParaRPr lang="en-US" dirty="0" smtClean="0"/>
          </a:p>
          <a:p>
            <a:r>
              <a:rPr lang="en-US" dirty="0" smtClean="0"/>
              <a:t>reactive </a:t>
            </a:r>
            <a:r>
              <a:rPr lang="en-US" dirty="0"/>
              <a:t>disorder characterized</a:t>
            </a:r>
          </a:p>
          <a:p>
            <a:r>
              <a:rPr lang="en-US" dirty="0"/>
              <a:t>by subcutaneous nodules </a:t>
            </a:r>
            <a:r>
              <a:rPr lang="en-US" dirty="0" smtClean="0"/>
              <a:t>located</a:t>
            </a:r>
          </a:p>
          <a:p>
            <a:r>
              <a:rPr lang="en-US" dirty="0" smtClean="0"/>
              <a:t> </a:t>
            </a:r>
            <a:r>
              <a:rPr lang="en-US" dirty="0"/>
              <a:t>preferentially on </a:t>
            </a:r>
            <a:r>
              <a:rPr lang="en-US" dirty="0" smtClean="0"/>
              <a:t>the posterior</a:t>
            </a:r>
          </a:p>
          <a:p>
            <a:r>
              <a:rPr lang="en-US" dirty="0" smtClean="0"/>
              <a:t> </a:t>
            </a:r>
            <a:r>
              <a:rPr lang="en-US" dirty="0"/>
              <a:t>aspects of the lower legs of adult </a:t>
            </a:r>
            <a:r>
              <a:rPr lang="en-US" dirty="0" smtClean="0"/>
              <a:t>women</a:t>
            </a:r>
          </a:p>
          <a:p>
            <a:endParaRPr lang="en-US" dirty="0"/>
          </a:p>
        </p:txBody>
      </p:sp>
      <p:pic>
        <p:nvPicPr>
          <p:cNvPr id="4" name="Picture 3"/>
          <p:cNvPicPr>
            <a:picLocks noChangeAspect="1"/>
          </p:cNvPicPr>
          <p:nvPr/>
        </p:nvPicPr>
        <p:blipFill>
          <a:blip r:embed="rId2"/>
          <a:stretch>
            <a:fillRect/>
          </a:stretch>
        </p:blipFill>
        <p:spPr>
          <a:xfrm>
            <a:off x="7688686" y="1905000"/>
            <a:ext cx="3815925" cy="4804893"/>
          </a:xfrm>
          <a:prstGeom prst="rect">
            <a:avLst/>
          </a:prstGeom>
        </p:spPr>
      </p:pic>
    </p:spTree>
    <p:extLst>
      <p:ext uri="{BB962C8B-B14F-4D97-AF65-F5344CB8AC3E}">
        <p14:creationId xmlns:p14="http://schemas.microsoft.com/office/powerpoint/2010/main" val="32175736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Vascular </a:t>
            </a:r>
            <a:r>
              <a:rPr lang="en-US" dirty="0"/>
              <a:t>involvement in erythema</a:t>
            </a:r>
            <a:br>
              <a:rPr lang="en-US" dirty="0"/>
            </a:br>
            <a:r>
              <a:rPr lang="en-US" dirty="0" err="1"/>
              <a:t>induratum</a:t>
            </a:r>
            <a:r>
              <a:rPr lang="en-US" dirty="0"/>
              <a:t/>
            </a:r>
            <a:br>
              <a:rPr lang="en-US" dirty="0"/>
            </a:br>
            <a:endParaRPr lang="en-US" dirty="0"/>
          </a:p>
        </p:txBody>
      </p:sp>
      <p:sp>
        <p:nvSpPr>
          <p:cNvPr id="3" name="Content Placeholder 2"/>
          <p:cNvSpPr>
            <a:spLocks noGrp="1"/>
          </p:cNvSpPr>
          <p:nvPr>
            <p:ph idx="1"/>
          </p:nvPr>
        </p:nvSpPr>
        <p:spPr/>
        <p:txBody>
          <a:bodyPr>
            <a:normAutofit/>
          </a:bodyPr>
          <a:lstStyle/>
          <a:p>
            <a:pPr marL="0" indent="0">
              <a:buNone/>
            </a:pPr>
            <a:endParaRPr lang="en-US" dirty="0"/>
          </a:p>
          <a:p>
            <a:r>
              <a:rPr lang="en-US" dirty="0"/>
              <a:t>• Small </a:t>
            </a:r>
            <a:r>
              <a:rPr lang="en-US" dirty="0" err="1"/>
              <a:t>venules</a:t>
            </a:r>
            <a:r>
              <a:rPr lang="en-US" dirty="0"/>
              <a:t> of the fat lobule (46.5% of cases)</a:t>
            </a:r>
          </a:p>
          <a:p>
            <a:r>
              <a:rPr lang="en-US" dirty="0"/>
              <a:t>• Both large veins of the connective tissue septa and small </a:t>
            </a:r>
            <a:r>
              <a:rPr lang="en-US" dirty="0" err="1"/>
              <a:t>venules</a:t>
            </a:r>
            <a:endParaRPr lang="en-US" dirty="0"/>
          </a:p>
          <a:p>
            <a:r>
              <a:rPr lang="en-US" dirty="0"/>
              <a:t>of the fat lobule (12.8% of cases)</a:t>
            </a:r>
          </a:p>
          <a:p>
            <a:r>
              <a:rPr lang="en-US" dirty="0"/>
              <a:t>• Only large veins of the connective tissue septa (11.8% of cases)</a:t>
            </a:r>
          </a:p>
          <a:p>
            <a:r>
              <a:rPr lang="en-US" dirty="0"/>
              <a:t>• Large veins and arteries of the connective tissue septa and </a:t>
            </a:r>
            <a:r>
              <a:rPr lang="en-US" dirty="0" smtClean="0"/>
              <a:t>small </a:t>
            </a:r>
            <a:r>
              <a:rPr lang="en-US" dirty="0" err="1" smtClean="0"/>
              <a:t>venules</a:t>
            </a:r>
            <a:r>
              <a:rPr lang="en-US" dirty="0" smtClean="0"/>
              <a:t> </a:t>
            </a:r>
            <a:r>
              <a:rPr lang="en-US" dirty="0"/>
              <a:t>of the fat lobule (9.9% of cases)</a:t>
            </a:r>
          </a:p>
          <a:p>
            <a:r>
              <a:rPr lang="en-US" dirty="0"/>
              <a:t>• Large veins and arteries of the connective tissue septa (8.9% of cases)</a:t>
            </a:r>
          </a:p>
          <a:p>
            <a:r>
              <a:rPr lang="en-US" dirty="0"/>
              <a:t>• No evidence of </a:t>
            </a:r>
            <a:r>
              <a:rPr lang="en-US" dirty="0" err="1"/>
              <a:t>vasculitis</a:t>
            </a:r>
            <a:r>
              <a:rPr lang="en-US" dirty="0"/>
              <a:t> (9.9% of cases)</a:t>
            </a:r>
            <a:endParaRPr lang="en-US" dirty="0"/>
          </a:p>
        </p:txBody>
      </p:sp>
    </p:spTree>
    <p:extLst>
      <p:ext uri="{BB962C8B-B14F-4D97-AF65-F5344CB8AC3E}">
        <p14:creationId xmlns:p14="http://schemas.microsoft.com/office/powerpoint/2010/main" val="973293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Histopathological</a:t>
            </a:r>
            <a:r>
              <a:rPr lang="en-US" dirty="0"/>
              <a:t> features of an early lesion of erythema </a:t>
            </a:r>
            <a:r>
              <a:rPr lang="en-US" dirty="0" err="1"/>
              <a:t>induratum</a:t>
            </a:r>
            <a:r>
              <a:rPr lang="en-US" dirty="0" smtClean="0"/>
              <a:t>. </a:t>
            </a:r>
            <a:r>
              <a:rPr lang="en-US" dirty="0"/>
              <a:t>Scanning power showing a mostly lobular </a:t>
            </a:r>
            <a:r>
              <a:rPr lang="en-US" dirty="0" err="1"/>
              <a:t>panniculitis</a:t>
            </a:r>
            <a:r>
              <a:rPr lang="en-US" dirty="0"/>
              <a:t>.</a:t>
            </a:r>
            <a:endParaRPr lang="en-US" dirty="0"/>
          </a:p>
        </p:txBody>
      </p:sp>
      <p:pic>
        <p:nvPicPr>
          <p:cNvPr id="4" name="Content Placeholder 3"/>
          <p:cNvPicPr>
            <a:picLocks noGrp="1" noChangeAspect="1"/>
          </p:cNvPicPr>
          <p:nvPr>
            <p:ph idx="1"/>
          </p:nvPr>
        </p:nvPicPr>
        <p:blipFill>
          <a:blip r:embed="rId2"/>
          <a:stretch>
            <a:fillRect/>
          </a:stretch>
        </p:blipFill>
        <p:spPr>
          <a:xfrm>
            <a:off x="3322749" y="2485880"/>
            <a:ext cx="7443989" cy="3644463"/>
          </a:xfrm>
          <a:prstGeom prst="rect">
            <a:avLst/>
          </a:prstGeom>
        </p:spPr>
      </p:pic>
    </p:spTree>
    <p:extLst>
      <p:ext uri="{BB962C8B-B14F-4D97-AF65-F5344CB8AC3E}">
        <p14:creationId xmlns:p14="http://schemas.microsoft.com/office/powerpoint/2010/main" val="19971811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Sclerosing</a:t>
            </a:r>
            <a:r>
              <a:rPr lang="en-US" dirty="0"/>
              <a:t> </a:t>
            </a:r>
            <a:r>
              <a:rPr lang="en-US" dirty="0" err="1"/>
              <a:t>panniculitis</a:t>
            </a:r>
            <a:endParaRPr lang="en-US" dirty="0"/>
          </a:p>
        </p:txBody>
      </p:sp>
      <p:sp>
        <p:nvSpPr>
          <p:cNvPr id="3" name="Content Placeholder 2"/>
          <p:cNvSpPr>
            <a:spLocks noGrp="1"/>
          </p:cNvSpPr>
          <p:nvPr>
            <p:ph idx="1"/>
          </p:nvPr>
        </p:nvSpPr>
        <p:spPr/>
        <p:txBody>
          <a:bodyPr>
            <a:normAutofit lnSpcReduction="10000"/>
          </a:bodyPr>
          <a:lstStyle/>
          <a:p>
            <a:r>
              <a:rPr lang="en-US" dirty="0" err="1"/>
              <a:t>Sclerosing</a:t>
            </a:r>
            <a:r>
              <a:rPr lang="en-US" dirty="0"/>
              <a:t> </a:t>
            </a:r>
            <a:r>
              <a:rPr lang="en-US" dirty="0" err="1"/>
              <a:t>panniculitis</a:t>
            </a:r>
            <a:r>
              <a:rPr lang="en-US" dirty="0"/>
              <a:t> is a relatively </a:t>
            </a:r>
            <a:r>
              <a:rPr lang="en-US" dirty="0" smtClean="0"/>
              <a:t>common</a:t>
            </a:r>
          </a:p>
          <a:p>
            <a:r>
              <a:rPr lang="en-US" dirty="0" smtClean="0"/>
              <a:t> </a:t>
            </a:r>
            <a:r>
              <a:rPr lang="en-US" dirty="0"/>
              <a:t>form of </a:t>
            </a:r>
            <a:r>
              <a:rPr lang="en-US" dirty="0" smtClean="0"/>
              <a:t>long‐term chronic </a:t>
            </a:r>
            <a:r>
              <a:rPr lang="en-US" dirty="0" err="1"/>
              <a:t>panniculitis</a:t>
            </a:r>
            <a:r>
              <a:rPr lang="en-US" dirty="0"/>
              <a:t> </a:t>
            </a:r>
            <a:r>
              <a:rPr lang="en-US" dirty="0" smtClean="0"/>
              <a:t>associated</a:t>
            </a:r>
          </a:p>
          <a:p>
            <a:r>
              <a:rPr lang="en-US" dirty="0" smtClean="0"/>
              <a:t> </a:t>
            </a:r>
            <a:r>
              <a:rPr lang="en-US" dirty="0"/>
              <a:t>with chronic venous </a:t>
            </a:r>
            <a:r>
              <a:rPr lang="en-US" dirty="0" smtClean="0"/>
              <a:t>insufficiency and </a:t>
            </a:r>
            <a:r>
              <a:rPr lang="en-US" dirty="0"/>
              <a:t>typically </a:t>
            </a:r>
            <a:endParaRPr lang="en-US" dirty="0" smtClean="0"/>
          </a:p>
          <a:p>
            <a:r>
              <a:rPr lang="en-US" dirty="0" smtClean="0"/>
              <a:t>affecting </a:t>
            </a:r>
            <a:r>
              <a:rPr lang="en-US" dirty="0"/>
              <a:t>the lower extremities of </a:t>
            </a:r>
            <a:r>
              <a:rPr lang="en-US" dirty="0" smtClean="0"/>
              <a:t>middle aged or </a:t>
            </a:r>
          </a:p>
          <a:p>
            <a:r>
              <a:rPr lang="en-US" dirty="0" smtClean="0"/>
              <a:t>elderly </a:t>
            </a:r>
            <a:r>
              <a:rPr lang="en-US" dirty="0"/>
              <a:t>women. </a:t>
            </a:r>
            <a:r>
              <a:rPr lang="en-US" dirty="0" smtClean="0"/>
              <a:t>This </a:t>
            </a:r>
            <a:r>
              <a:rPr lang="en-US" dirty="0"/>
              <a:t>is manifested as a </a:t>
            </a:r>
            <a:r>
              <a:rPr lang="en-US" dirty="0" smtClean="0"/>
              <a:t>diffuse</a:t>
            </a:r>
          </a:p>
          <a:p>
            <a:r>
              <a:rPr lang="en-US" dirty="0" smtClean="0"/>
              <a:t> sclerosis and </a:t>
            </a:r>
            <a:r>
              <a:rPr lang="en-US" dirty="0"/>
              <a:t>pigmentation of the skin and </a:t>
            </a:r>
            <a:endParaRPr lang="en-US" dirty="0" smtClean="0"/>
          </a:p>
          <a:p>
            <a:r>
              <a:rPr lang="en-US" dirty="0" smtClean="0"/>
              <a:t>subcutaneous </a:t>
            </a:r>
            <a:r>
              <a:rPr lang="en-US" dirty="0"/>
              <a:t>tissue </a:t>
            </a:r>
            <a:r>
              <a:rPr lang="en-US" dirty="0" err="1" smtClean="0"/>
              <a:t>lipodermatosclerosis</a:t>
            </a:r>
            <a:endParaRPr lang="en-US" dirty="0"/>
          </a:p>
          <a:p>
            <a:pPr marL="0" indent="0">
              <a:buNone/>
            </a:pPr>
            <a:r>
              <a:rPr lang="en-US" b="1" dirty="0"/>
              <a:t> </a:t>
            </a:r>
            <a:r>
              <a:rPr lang="en-US" b="1" dirty="0" smtClean="0"/>
              <a:t> </a:t>
            </a:r>
            <a:r>
              <a:rPr lang="en-US" dirty="0" smtClean="0"/>
              <a:t>Late‐stage </a:t>
            </a:r>
            <a:r>
              <a:rPr lang="en-US" dirty="0" err="1"/>
              <a:t>sclerosing</a:t>
            </a:r>
            <a:r>
              <a:rPr lang="en-US" dirty="0"/>
              <a:t> </a:t>
            </a:r>
            <a:r>
              <a:rPr lang="en-US" dirty="0" err="1"/>
              <a:t>panniculitis</a:t>
            </a:r>
            <a:r>
              <a:rPr lang="en-US" dirty="0"/>
              <a:t> showing </a:t>
            </a:r>
            <a:endParaRPr lang="en-US" dirty="0" smtClean="0"/>
          </a:p>
          <a:p>
            <a:pPr marL="0" indent="0">
              <a:buNone/>
            </a:pPr>
            <a:r>
              <a:rPr lang="en-US" dirty="0" smtClean="0"/>
              <a:t>depressed </a:t>
            </a:r>
            <a:r>
              <a:rPr lang="en-US" dirty="0"/>
              <a:t>hard areas </a:t>
            </a:r>
            <a:r>
              <a:rPr lang="en-US" dirty="0" err="1" smtClean="0"/>
              <a:t>withwoody</a:t>
            </a:r>
            <a:r>
              <a:rPr lang="en-US" dirty="0" smtClean="0"/>
              <a:t> </a:t>
            </a:r>
            <a:r>
              <a:rPr lang="en-US" dirty="0"/>
              <a:t>induration </a:t>
            </a:r>
            <a:endParaRPr lang="en-US" dirty="0" smtClean="0"/>
          </a:p>
          <a:p>
            <a:pPr marL="0" indent="0">
              <a:buNone/>
            </a:pPr>
            <a:r>
              <a:rPr lang="en-US" dirty="0" smtClean="0"/>
              <a:t>involving </a:t>
            </a:r>
            <a:r>
              <a:rPr lang="en-US" dirty="0"/>
              <a:t>the lower legs</a:t>
            </a:r>
            <a:endParaRPr lang="en-US" dirty="0"/>
          </a:p>
        </p:txBody>
      </p:sp>
      <p:pic>
        <p:nvPicPr>
          <p:cNvPr id="4" name="Picture 3"/>
          <p:cNvPicPr>
            <a:picLocks noChangeAspect="1"/>
          </p:cNvPicPr>
          <p:nvPr/>
        </p:nvPicPr>
        <p:blipFill>
          <a:blip r:embed="rId2"/>
          <a:stretch>
            <a:fillRect/>
          </a:stretch>
        </p:blipFill>
        <p:spPr>
          <a:xfrm>
            <a:off x="8502286" y="1876286"/>
            <a:ext cx="3002326" cy="4292250"/>
          </a:xfrm>
          <a:prstGeom prst="rect">
            <a:avLst/>
          </a:prstGeom>
        </p:spPr>
      </p:pic>
    </p:spTree>
    <p:extLst>
      <p:ext uri="{BB962C8B-B14F-4D97-AF65-F5344CB8AC3E}">
        <p14:creationId xmlns:p14="http://schemas.microsoft.com/office/powerpoint/2010/main" val="14088910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descr="Normal morphology of subcutaneous fatNormal morphology of subcutaneous fatNormal morphology of subcutaneous fatNormal morp..."/>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92924" y="624110"/>
            <a:ext cx="8911687" cy="62338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32999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Calcific </a:t>
            </a:r>
            <a:r>
              <a:rPr lang="en-US" dirty="0" err="1"/>
              <a:t>uraemic</a:t>
            </a:r>
            <a:r>
              <a:rPr lang="en-US" dirty="0"/>
              <a:t> </a:t>
            </a:r>
            <a:r>
              <a:rPr lang="en-US" dirty="0" err="1"/>
              <a:t>arteriolopathy</a:t>
            </a:r>
            <a:r>
              <a:rPr lang="en-US" dirty="0"/>
              <a:t/>
            </a:r>
            <a:br>
              <a:rPr lang="en-US" dirty="0"/>
            </a:br>
            <a:r>
              <a:rPr lang="en-US" dirty="0"/>
              <a:t>(</a:t>
            </a:r>
            <a:r>
              <a:rPr lang="en-US" dirty="0" err="1" smtClean="0"/>
              <a:t>calciphylaxis</a:t>
            </a:r>
            <a:r>
              <a:rPr lang="en-US" dirty="0" smtClean="0"/>
              <a:t>)</a:t>
            </a:r>
            <a:endParaRPr lang="en-US" dirty="0"/>
          </a:p>
        </p:txBody>
      </p:sp>
      <p:sp>
        <p:nvSpPr>
          <p:cNvPr id="3" name="Content Placeholder 2"/>
          <p:cNvSpPr>
            <a:spLocks noGrp="1"/>
          </p:cNvSpPr>
          <p:nvPr>
            <p:ph idx="1"/>
          </p:nvPr>
        </p:nvSpPr>
        <p:spPr/>
        <p:txBody>
          <a:bodyPr/>
          <a:lstStyle/>
          <a:p>
            <a:r>
              <a:rPr lang="en-US" dirty="0"/>
              <a:t>Calcific </a:t>
            </a:r>
            <a:r>
              <a:rPr lang="en-US" dirty="0" err="1"/>
              <a:t>arteriolopathy</a:t>
            </a:r>
            <a:r>
              <a:rPr lang="en-US" dirty="0"/>
              <a:t> (</a:t>
            </a:r>
            <a:r>
              <a:rPr lang="en-US" dirty="0" err="1"/>
              <a:t>calciphylaxis</a:t>
            </a:r>
            <a:r>
              <a:rPr lang="en-US" dirty="0"/>
              <a:t>) is </a:t>
            </a:r>
            <a:r>
              <a:rPr lang="en-US" dirty="0" smtClean="0"/>
              <a:t>strongly</a:t>
            </a:r>
          </a:p>
          <a:p>
            <a:r>
              <a:rPr lang="en-US" dirty="0" smtClean="0"/>
              <a:t> </a:t>
            </a:r>
            <a:r>
              <a:rPr lang="en-US" dirty="0"/>
              <a:t>associated </a:t>
            </a:r>
            <a:r>
              <a:rPr lang="en-US" dirty="0" smtClean="0"/>
              <a:t>with end‐stage </a:t>
            </a:r>
            <a:r>
              <a:rPr lang="en-US" dirty="0"/>
              <a:t>chronic </a:t>
            </a:r>
            <a:r>
              <a:rPr lang="en-US" dirty="0" smtClean="0"/>
              <a:t>kidney</a:t>
            </a:r>
          </a:p>
          <a:p>
            <a:r>
              <a:rPr lang="en-US" dirty="0" smtClean="0"/>
              <a:t> </a:t>
            </a:r>
            <a:r>
              <a:rPr lang="en-US" dirty="0"/>
              <a:t>disease and renal transplantation, </a:t>
            </a:r>
            <a:r>
              <a:rPr lang="en-US" dirty="0" smtClean="0"/>
              <a:t>particularly </a:t>
            </a:r>
          </a:p>
          <a:p>
            <a:r>
              <a:rPr lang="en-US" dirty="0" smtClean="0"/>
              <a:t>in </a:t>
            </a:r>
            <a:r>
              <a:rPr lang="en-US" dirty="0"/>
              <a:t>diabetics, though a small proportion of cases </a:t>
            </a:r>
            <a:endParaRPr lang="en-US" dirty="0" smtClean="0"/>
          </a:p>
          <a:p>
            <a:r>
              <a:rPr lang="en-US" dirty="0" smtClean="0"/>
              <a:t>arise </a:t>
            </a:r>
            <a:r>
              <a:rPr lang="en-US" dirty="0"/>
              <a:t>in </a:t>
            </a:r>
            <a:r>
              <a:rPr lang="en-US" dirty="0" smtClean="0"/>
              <a:t>the absence </a:t>
            </a:r>
            <a:r>
              <a:rPr lang="en-US" dirty="0"/>
              <a:t>of renal </a:t>
            </a:r>
            <a:r>
              <a:rPr lang="en-US" dirty="0" smtClean="0"/>
              <a:t>disease.</a:t>
            </a:r>
          </a:p>
          <a:p>
            <a:r>
              <a:rPr lang="en-US" dirty="0" err="1"/>
              <a:t>Calciphylaxis</a:t>
            </a:r>
            <a:r>
              <a:rPr lang="en-US" dirty="0"/>
              <a:t> involving the penis in a </a:t>
            </a:r>
            <a:r>
              <a:rPr lang="en-US" dirty="0" smtClean="0"/>
              <a:t>patient</a:t>
            </a:r>
          </a:p>
          <a:p>
            <a:r>
              <a:rPr lang="en-US" dirty="0" smtClean="0"/>
              <a:t> </a:t>
            </a:r>
            <a:r>
              <a:rPr lang="en-US" dirty="0"/>
              <a:t>with end‐stage renal </a:t>
            </a:r>
            <a:r>
              <a:rPr lang="en-US" dirty="0" smtClean="0"/>
              <a:t>disease.</a:t>
            </a:r>
            <a:endParaRPr lang="en-US" dirty="0"/>
          </a:p>
        </p:txBody>
      </p:sp>
      <p:pic>
        <p:nvPicPr>
          <p:cNvPr id="4" name="Picture 3"/>
          <p:cNvPicPr>
            <a:picLocks noChangeAspect="1"/>
          </p:cNvPicPr>
          <p:nvPr/>
        </p:nvPicPr>
        <p:blipFill>
          <a:blip r:embed="rId2"/>
          <a:stretch>
            <a:fillRect/>
          </a:stretch>
        </p:blipFill>
        <p:spPr>
          <a:xfrm>
            <a:off x="8281116" y="1904999"/>
            <a:ext cx="3725773" cy="4186707"/>
          </a:xfrm>
          <a:prstGeom prst="rect">
            <a:avLst/>
          </a:prstGeom>
        </p:spPr>
      </p:pic>
    </p:spTree>
    <p:extLst>
      <p:ext uri="{BB962C8B-B14F-4D97-AF65-F5344CB8AC3E}">
        <p14:creationId xmlns:p14="http://schemas.microsoft.com/office/powerpoint/2010/main" val="35114816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200" dirty="0" smtClean="0"/>
              <a:t>Scanning </a:t>
            </a:r>
            <a:r>
              <a:rPr lang="en-US" sz="2200" dirty="0"/>
              <a:t>power view showing involvement of the vessels of deeper reticular dermis. (b) Calcification of the vessel</a:t>
            </a:r>
            <a:br>
              <a:rPr lang="en-US" sz="2200" dirty="0"/>
            </a:br>
            <a:r>
              <a:rPr lang="en-US" sz="2200" dirty="0"/>
              <a:t>walls and occlusion of the vascular </a:t>
            </a:r>
            <a:r>
              <a:rPr lang="en-US" dirty="0" err="1"/>
              <a:t>lumin</a:t>
            </a:r>
            <a:endParaRPr lang="en-US" dirty="0"/>
          </a:p>
        </p:txBody>
      </p:sp>
      <p:pic>
        <p:nvPicPr>
          <p:cNvPr id="4" name="Content Placeholder 3"/>
          <p:cNvPicPr>
            <a:picLocks noGrp="1" noChangeAspect="1"/>
          </p:cNvPicPr>
          <p:nvPr>
            <p:ph idx="1"/>
          </p:nvPr>
        </p:nvPicPr>
        <p:blipFill>
          <a:blip r:embed="rId2"/>
          <a:stretch>
            <a:fillRect/>
          </a:stretch>
        </p:blipFill>
        <p:spPr>
          <a:xfrm>
            <a:off x="2916576" y="2185115"/>
            <a:ext cx="3471346" cy="3778250"/>
          </a:xfrm>
          <a:prstGeom prst="rect">
            <a:avLst/>
          </a:prstGeom>
        </p:spPr>
      </p:pic>
      <p:pic>
        <p:nvPicPr>
          <p:cNvPr id="5" name="Picture 4"/>
          <p:cNvPicPr>
            <a:picLocks noChangeAspect="1"/>
          </p:cNvPicPr>
          <p:nvPr/>
        </p:nvPicPr>
        <p:blipFill>
          <a:blip r:embed="rId3"/>
          <a:stretch>
            <a:fillRect/>
          </a:stretch>
        </p:blipFill>
        <p:spPr>
          <a:xfrm>
            <a:off x="7048768" y="2185115"/>
            <a:ext cx="3722851" cy="3778250"/>
          </a:xfrm>
          <a:prstGeom prst="rect">
            <a:avLst/>
          </a:prstGeom>
        </p:spPr>
      </p:pic>
    </p:spTree>
    <p:extLst>
      <p:ext uri="{BB962C8B-B14F-4D97-AF65-F5344CB8AC3E}">
        <p14:creationId xmlns:p14="http://schemas.microsoft.com/office/powerpoint/2010/main" val="6530642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Cold </a:t>
            </a:r>
            <a:r>
              <a:rPr lang="en-US" dirty="0" err="1"/>
              <a:t>panniculitis</a:t>
            </a:r>
            <a:endParaRPr lang="en-US" dirty="0"/>
          </a:p>
        </p:txBody>
      </p:sp>
      <p:sp>
        <p:nvSpPr>
          <p:cNvPr id="3" name="Content Placeholder 2"/>
          <p:cNvSpPr>
            <a:spLocks noGrp="1"/>
          </p:cNvSpPr>
          <p:nvPr>
            <p:ph idx="1"/>
          </p:nvPr>
        </p:nvSpPr>
        <p:spPr/>
        <p:txBody>
          <a:bodyPr>
            <a:normAutofit fontScale="85000" lnSpcReduction="20000"/>
          </a:bodyPr>
          <a:lstStyle/>
          <a:p>
            <a:r>
              <a:rPr lang="en-US" dirty="0"/>
              <a:t>Cold </a:t>
            </a:r>
            <a:r>
              <a:rPr lang="en-US" dirty="0" err="1"/>
              <a:t>panniculitis</a:t>
            </a:r>
            <a:r>
              <a:rPr lang="en-US" dirty="0"/>
              <a:t> is a form of injury to </a:t>
            </a:r>
            <a:endParaRPr lang="en-US" dirty="0" smtClean="0"/>
          </a:p>
          <a:p>
            <a:r>
              <a:rPr lang="en-US" dirty="0" smtClean="0"/>
              <a:t>subcutaneous </a:t>
            </a:r>
            <a:r>
              <a:rPr lang="en-US" dirty="0"/>
              <a:t>fat </a:t>
            </a:r>
            <a:r>
              <a:rPr lang="en-US" dirty="0" smtClean="0"/>
              <a:t>induced by </a:t>
            </a:r>
            <a:r>
              <a:rPr lang="en-US" dirty="0"/>
              <a:t>exposure to cold, </a:t>
            </a:r>
            <a:endParaRPr lang="en-US" dirty="0" smtClean="0"/>
          </a:p>
          <a:p>
            <a:r>
              <a:rPr lang="en-US" dirty="0" smtClean="0"/>
              <a:t>either </a:t>
            </a:r>
            <a:r>
              <a:rPr lang="en-US" dirty="0"/>
              <a:t>environmental [1] or as cold </a:t>
            </a:r>
            <a:r>
              <a:rPr lang="en-US" dirty="0" smtClean="0"/>
              <a:t>objects </a:t>
            </a:r>
          </a:p>
          <a:p>
            <a:r>
              <a:rPr lang="en-US" dirty="0" smtClean="0"/>
              <a:t>applied </a:t>
            </a:r>
            <a:r>
              <a:rPr lang="en-US" dirty="0"/>
              <a:t>to the skin (e.g. ice </a:t>
            </a:r>
            <a:r>
              <a:rPr lang="en-US" dirty="0" smtClean="0"/>
              <a:t>packs)</a:t>
            </a:r>
          </a:p>
          <a:p>
            <a:r>
              <a:rPr lang="en-US" b="1" i="1" dirty="0"/>
              <a:t>Neonatal and infantile cold </a:t>
            </a:r>
            <a:r>
              <a:rPr lang="en-US" b="1" i="1" dirty="0" err="1"/>
              <a:t>panniculitis</a:t>
            </a:r>
            <a:endParaRPr lang="en-US" b="1" i="1" dirty="0"/>
          </a:p>
          <a:p>
            <a:r>
              <a:rPr lang="en-US" dirty="0"/>
              <a:t>Neonates are particularly susceptible to cold </a:t>
            </a:r>
            <a:endParaRPr lang="en-US" dirty="0" smtClean="0"/>
          </a:p>
          <a:p>
            <a:r>
              <a:rPr lang="en-US" dirty="0" err="1" smtClean="0"/>
              <a:t>panniculitis</a:t>
            </a:r>
            <a:r>
              <a:rPr lang="en-US" dirty="0"/>
              <a:t>. </a:t>
            </a:r>
            <a:endParaRPr lang="en-US" dirty="0" smtClean="0"/>
          </a:p>
          <a:p>
            <a:r>
              <a:rPr lang="en-US" b="1" i="1" dirty="0"/>
              <a:t>Cold </a:t>
            </a:r>
            <a:r>
              <a:rPr lang="en-US" b="1" i="1" dirty="0" err="1"/>
              <a:t>panniculitis</a:t>
            </a:r>
            <a:r>
              <a:rPr lang="en-US" b="1" i="1" dirty="0"/>
              <a:t> in adults</a:t>
            </a:r>
          </a:p>
          <a:p>
            <a:r>
              <a:rPr lang="en-US" dirty="0"/>
              <a:t>Adult patients with cold </a:t>
            </a:r>
            <a:r>
              <a:rPr lang="en-US" dirty="0" err="1"/>
              <a:t>panniculitis</a:t>
            </a:r>
            <a:r>
              <a:rPr lang="en-US" dirty="0"/>
              <a:t> </a:t>
            </a:r>
            <a:r>
              <a:rPr lang="en-US" dirty="0" smtClean="0"/>
              <a:t>are</a:t>
            </a:r>
          </a:p>
          <a:p>
            <a:r>
              <a:rPr lang="en-US" dirty="0" smtClean="0"/>
              <a:t> </a:t>
            </a:r>
            <a:r>
              <a:rPr lang="en-US" dirty="0"/>
              <a:t>typically obese and </a:t>
            </a:r>
            <a:r>
              <a:rPr lang="en-US" dirty="0" smtClean="0"/>
              <a:t>predominantly female.</a:t>
            </a:r>
          </a:p>
          <a:p>
            <a:pPr marL="0" indent="0">
              <a:buNone/>
            </a:pPr>
            <a:r>
              <a:rPr lang="en-US" dirty="0" smtClean="0"/>
              <a:t> </a:t>
            </a:r>
            <a:r>
              <a:rPr lang="en-US" dirty="0"/>
              <a:t>The most commonly affected areas are the </a:t>
            </a:r>
            <a:endParaRPr lang="en-US" dirty="0" smtClean="0"/>
          </a:p>
          <a:p>
            <a:pPr marL="0" indent="0">
              <a:buNone/>
            </a:pPr>
            <a:r>
              <a:rPr lang="en-US" dirty="0" smtClean="0"/>
              <a:t>lateral upper </a:t>
            </a:r>
            <a:r>
              <a:rPr lang="en-US" dirty="0"/>
              <a:t>thighs and gluteal </a:t>
            </a:r>
            <a:r>
              <a:rPr lang="en-US" dirty="0" smtClean="0"/>
              <a:t>region.</a:t>
            </a:r>
            <a:endParaRPr lang="en-US" dirty="0"/>
          </a:p>
        </p:txBody>
      </p:sp>
      <p:pic>
        <p:nvPicPr>
          <p:cNvPr id="4" name="Picture 3"/>
          <p:cNvPicPr>
            <a:picLocks noChangeAspect="1"/>
          </p:cNvPicPr>
          <p:nvPr/>
        </p:nvPicPr>
        <p:blipFill>
          <a:blip r:embed="rId2"/>
          <a:stretch>
            <a:fillRect/>
          </a:stretch>
        </p:blipFill>
        <p:spPr>
          <a:xfrm>
            <a:off x="7431110" y="1803042"/>
            <a:ext cx="4176532" cy="4301543"/>
          </a:xfrm>
          <a:prstGeom prst="rect">
            <a:avLst/>
          </a:prstGeom>
        </p:spPr>
      </p:pic>
    </p:spTree>
    <p:extLst>
      <p:ext uri="{BB962C8B-B14F-4D97-AF65-F5344CB8AC3E}">
        <p14:creationId xmlns:p14="http://schemas.microsoft.com/office/powerpoint/2010/main" val="21466631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Lupus </a:t>
            </a:r>
            <a:r>
              <a:rPr lang="en-US" dirty="0" err="1"/>
              <a:t>panniculitis</a:t>
            </a:r>
            <a:endParaRPr lang="en-US" dirty="0"/>
          </a:p>
        </p:txBody>
      </p:sp>
      <p:sp>
        <p:nvSpPr>
          <p:cNvPr id="3" name="Content Placeholder 2"/>
          <p:cNvSpPr>
            <a:spLocks noGrp="1"/>
          </p:cNvSpPr>
          <p:nvPr>
            <p:ph idx="1"/>
          </p:nvPr>
        </p:nvSpPr>
        <p:spPr/>
        <p:txBody>
          <a:bodyPr>
            <a:normAutofit fontScale="92500" lnSpcReduction="20000"/>
          </a:bodyPr>
          <a:lstStyle/>
          <a:p>
            <a:r>
              <a:rPr lang="en-US" dirty="0"/>
              <a:t>Lupus </a:t>
            </a:r>
            <a:r>
              <a:rPr lang="en-US" dirty="0" err="1"/>
              <a:t>panniculitis</a:t>
            </a:r>
            <a:r>
              <a:rPr lang="en-US" dirty="0"/>
              <a:t> is characterized by a </a:t>
            </a:r>
            <a:r>
              <a:rPr lang="en-US" dirty="0" smtClean="0"/>
              <a:t>destructive</a:t>
            </a:r>
          </a:p>
          <a:p>
            <a:r>
              <a:rPr lang="en-US" dirty="0" smtClean="0"/>
              <a:t> </a:t>
            </a:r>
            <a:r>
              <a:rPr lang="en-US" dirty="0" err="1" smtClean="0"/>
              <a:t>inflammationof</a:t>
            </a:r>
            <a:r>
              <a:rPr lang="en-US" dirty="0" smtClean="0"/>
              <a:t> </a:t>
            </a:r>
            <a:r>
              <a:rPr lang="en-US" dirty="0"/>
              <a:t>subcutaneous fat. Clinically, lesions </a:t>
            </a:r>
            <a:endParaRPr lang="en-US" dirty="0" smtClean="0"/>
          </a:p>
          <a:p>
            <a:r>
              <a:rPr lang="en-US" dirty="0" smtClean="0"/>
              <a:t>consist </a:t>
            </a:r>
            <a:r>
              <a:rPr lang="en-US" dirty="0"/>
              <a:t>of indurated </a:t>
            </a:r>
            <a:r>
              <a:rPr lang="en-US" dirty="0" smtClean="0"/>
              <a:t>plaques which </a:t>
            </a:r>
            <a:r>
              <a:rPr lang="en-US" dirty="0"/>
              <a:t>resolve </a:t>
            </a:r>
            <a:r>
              <a:rPr lang="en-US" dirty="0" smtClean="0"/>
              <a:t>with</a:t>
            </a:r>
          </a:p>
          <a:p>
            <a:r>
              <a:rPr lang="en-US" dirty="0" smtClean="0"/>
              <a:t> </a:t>
            </a:r>
            <a:r>
              <a:rPr lang="en-US" dirty="0"/>
              <a:t>localized </a:t>
            </a:r>
            <a:r>
              <a:rPr lang="en-US" dirty="0" err="1"/>
              <a:t>lipoatrophy</a:t>
            </a:r>
            <a:r>
              <a:rPr lang="en-US" dirty="0"/>
              <a:t>. Depending on the intensity</a:t>
            </a:r>
          </a:p>
          <a:p>
            <a:r>
              <a:rPr lang="en-US" dirty="0"/>
              <a:t>of inflammation a patient may first present </a:t>
            </a:r>
            <a:r>
              <a:rPr lang="en-US" dirty="0" smtClean="0"/>
              <a:t>with</a:t>
            </a:r>
          </a:p>
          <a:p>
            <a:r>
              <a:rPr lang="en-US" dirty="0" smtClean="0"/>
              <a:t> </a:t>
            </a:r>
            <a:r>
              <a:rPr lang="en-US" dirty="0" err="1" smtClean="0"/>
              <a:t>lipoatrophyrather</a:t>
            </a:r>
            <a:r>
              <a:rPr lang="en-US" dirty="0" smtClean="0"/>
              <a:t> </a:t>
            </a:r>
            <a:r>
              <a:rPr lang="en-US" dirty="0"/>
              <a:t>than induration</a:t>
            </a:r>
            <a:r>
              <a:rPr lang="en-US" dirty="0" smtClean="0"/>
              <a:t>.</a:t>
            </a:r>
          </a:p>
          <a:p>
            <a:r>
              <a:rPr lang="en-US" dirty="0" smtClean="0"/>
              <a:t> </a:t>
            </a:r>
            <a:r>
              <a:rPr lang="en-US" dirty="0"/>
              <a:t>The overlying skin may show changes of</a:t>
            </a:r>
          </a:p>
          <a:p>
            <a:r>
              <a:rPr lang="en-US" dirty="0"/>
              <a:t>chronic cutaneous lupus </a:t>
            </a:r>
            <a:r>
              <a:rPr lang="en-US" dirty="0" err="1" smtClean="0"/>
              <a:t>erythematosus</a:t>
            </a:r>
            <a:endParaRPr lang="en-US" dirty="0" smtClean="0"/>
          </a:p>
          <a:p>
            <a:r>
              <a:rPr lang="en-US" dirty="0" smtClean="0"/>
              <a:t>. </a:t>
            </a:r>
            <a:r>
              <a:rPr lang="en-US" dirty="0"/>
              <a:t>The face, upper </a:t>
            </a:r>
            <a:r>
              <a:rPr lang="en-US" dirty="0" smtClean="0"/>
              <a:t>arms, </a:t>
            </a:r>
            <a:r>
              <a:rPr lang="en-US" dirty="0"/>
              <a:t>upper trunk, breasts, </a:t>
            </a:r>
            <a:endParaRPr lang="en-US" dirty="0" smtClean="0"/>
          </a:p>
          <a:p>
            <a:r>
              <a:rPr lang="en-US" dirty="0" smtClean="0"/>
              <a:t>buttocks </a:t>
            </a:r>
            <a:r>
              <a:rPr lang="en-US" dirty="0"/>
              <a:t>and thighs are most</a:t>
            </a:r>
          </a:p>
          <a:p>
            <a:r>
              <a:rPr lang="en-US" dirty="0"/>
              <a:t>commonly affected.</a:t>
            </a:r>
            <a:endParaRPr lang="en-US" dirty="0"/>
          </a:p>
        </p:txBody>
      </p:sp>
      <p:pic>
        <p:nvPicPr>
          <p:cNvPr id="4" name="Picture 3"/>
          <p:cNvPicPr>
            <a:picLocks noChangeAspect="1"/>
          </p:cNvPicPr>
          <p:nvPr/>
        </p:nvPicPr>
        <p:blipFill>
          <a:blip r:embed="rId2"/>
          <a:stretch>
            <a:fillRect/>
          </a:stretch>
        </p:blipFill>
        <p:spPr>
          <a:xfrm>
            <a:off x="8487177" y="1751527"/>
            <a:ext cx="3017435" cy="4842456"/>
          </a:xfrm>
          <a:prstGeom prst="rect">
            <a:avLst/>
          </a:prstGeom>
        </p:spPr>
      </p:pic>
    </p:spTree>
    <p:extLst>
      <p:ext uri="{BB962C8B-B14F-4D97-AF65-F5344CB8AC3E}">
        <p14:creationId xmlns:p14="http://schemas.microsoft.com/office/powerpoint/2010/main" val="26323853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t>  </a:t>
            </a:r>
            <a:r>
              <a:rPr lang="en-US" sz="2400" dirty="0"/>
              <a:t>Scanning magnification showing a predominantly lobular </a:t>
            </a:r>
            <a:r>
              <a:rPr lang="en-US" sz="2400" dirty="0" err="1"/>
              <a:t>panniculitis</a:t>
            </a:r>
            <a:r>
              <a:rPr lang="en-US" sz="2400" dirty="0"/>
              <a:t>. (b) Dense lymphoid aggregations at the</a:t>
            </a:r>
            <a:br>
              <a:rPr lang="en-US" sz="2400" dirty="0"/>
            </a:br>
            <a:r>
              <a:rPr lang="en-US" sz="2400" dirty="0"/>
              <a:t>interphase between the fat lobule and the thickened septa. </a:t>
            </a:r>
            <a:endParaRPr lang="en-US" sz="2400" dirty="0"/>
          </a:p>
        </p:txBody>
      </p:sp>
      <p:pic>
        <p:nvPicPr>
          <p:cNvPr id="4" name="Content Placeholder 3"/>
          <p:cNvPicPr>
            <a:picLocks noGrp="1" noChangeAspect="1"/>
          </p:cNvPicPr>
          <p:nvPr>
            <p:ph idx="1"/>
          </p:nvPr>
        </p:nvPicPr>
        <p:blipFill>
          <a:blip r:embed="rId2"/>
          <a:stretch>
            <a:fillRect/>
          </a:stretch>
        </p:blipFill>
        <p:spPr>
          <a:xfrm>
            <a:off x="2592926" y="2146479"/>
            <a:ext cx="3730602" cy="3778250"/>
          </a:xfrm>
          <a:prstGeom prst="rect">
            <a:avLst/>
          </a:prstGeom>
        </p:spPr>
      </p:pic>
      <p:pic>
        <p:nvPicPr>
          <p:cNvPr id="5" name="Picture 4"/>
          <p:cNvPicPr>
            <a:picLocks noChangeAspect="1"/>
          </p:cNvPicPr>
          <p:nvPr/>
        </p:nvPicPr>
        <p:blipFill>
          <a:blip r:embed="rId3"/>
          <a:stretch>
            <a:fillRect/>
          </a:stretch>
        </p:blipFill>
        <p:spPr>
          <a:xfrm>
            <a:off x="6511559" y="2146479"/>
            <a:ext cx="4615787" cy="3649014"/>
          </a:xfrm>
          <a:prstGeom prst="rect">
            <a:avLst/>
          </a:prstGeom>
        </p:spPr>
      </p:pic>
    </p:spTree>
    <p:extLst>
      <p:ext uri="{BB962C8B-B14F-4D97-AF65-F5344CB8AC3E}">
        <p14:creationId xmlns:p14="http://schemas.microsoft.com/office/powerpoint/2010/main" val="17385882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Dermatomyositis</a:t>
            </a:r>
            <a:r>
              <a:rPr lang="en-US" dirty="0"/>
              <a:t>‐associated</a:t>
            </a:r>
            <a:br>
              <a:rPr lang="en-US" dirty="0"/>
            </a:br>
            <a:r>
              <a:rPr lang="en-US" dirty="0" err="1"/>
              <a:t>panniculitis</a:t>
            </a:r>
            <a:endParaRPr lang="en-US" dirty="0"/>
          </a:p>
        </p:txBody>
      </p:sp>
      <p:sp>
        <p:nvSpPr>
          <p:cNvPr id="3" name="Content Placeholder 2"/>
          <p:cNvSpPr>
            <a:spLocks noGrp="1"/>
          </p:cNvSpPr>
          <p:nvPr>
            <p:ph idx="1"/>
          </p:nvPr>
        </p:nvSpPr>
        <p:spPr/>
        <p:txBody>
          <a:bodyPr/>
          <a:lstStyle/>
          <a:p>
            <a:r>
              <a:rPr lang="en-US" dirty="0" err="1"/>
              <a:t>Panniculitis</a:t>
            </a:r>
            <a:r>
              <a:rPr lang="en-US" dirty="0"/>
              <a:t> is less frequent in </a:t>
            </a:r>
            <a:r>
              <a:rPr lang="en-US" dirty="0" err="1"/>
              <a:t>dermatomyositis</a:t>
            </a:r>
            <a:r>
              <a:rPr lang="en-US" dirty="0"/>
              <a:t> than in lupus </a:t>
            </a:r>
            <a:r>
              <a:rPr lang="en-US" dirty="0" err="1" smtClean="0"/>
              <a:t>erythematosus</a:t>
            </a:r>
            <a:r>
              <a:rPr lang="en-US" dirty="0"/>
              <a:t> </a:t>
            </a:r>
            <a:r>
              <a:rPr lang="en-US" dirty="0" smtClean="0"/>
              <a:t>and </a:t>
            </a:r>
            <a:r>
              <a:rPr lang="en-US" dirty="0"/>
              <a:t>systemic </a:t>
            </a:r>
            <a:r>
              <a:rPr lang="en-US" dirty="0" smtClean="0"/>
              <a:t>sclerosis. </a:t>
            </a:r>
          </a:p>
          <a:p>
            <a:r>
              <a:rPr lang="en-US" dirty="0" smtClean="0"/>
              <a:t>In </a:t>
            </a:r>
            <a:r>
              <a:rPr lang="en-US" dirty="0"/>
              <a:t>a </a:t>
            </a:r>
            <a:r>
              <a:rPr lang="en-US" dirty="0" smtClean="0"/>
              <a:t>series of </a:t>
            </a:r>
            <a:r>
              <a:rPr lang="en-US" dirty="0"/>
              <a:t>55 adult patients with </a:t>
            </a:r>
            <a:r>
              <a:rPr lang="en-US" dirty="0" err="1"/>
              <a:t>dermatomyositis</a:t>
            </a:r>
            <a:r>
              <a:rPr lang="en-US" dirty="0"/>
              <a:t> and cutaneous lesions</a:t>
            </a:r>
          </a:p>
          <a:p>
            <a:r>
              <a:rPr lang="en-US" dirty="0"/>
              <a:t>studied </a:t>
            </a:r>
            <a:r>
              <a:rPr lang="en-US" dirty="0" err="1"/>
              <a:t>histopathologically</a:t>
            </a:r>
            <a:r>
              <a:rPr lang="en-US" dirty="0"/>
              <a:t>, </a:t>
            </a:r>
            <a:r>
              <a:rPr lang="en-US" dirty="0" err="1"/>
              <a:t>panniculitis</a:t>
            </a:r>
            <a:r>
              <a:rPr lang="en-US" dirty="0"/>
              <a:t> was only found in </a:t>
            </a:r>
            <a:r>
              <a:rPr lang="en-US" dirty="0" smtClean="0"/>
              <a:t>five cases </a:t>
            </a:r>
            <a:r>
              <a:rPr lang="en-US" dirty="0" err="1" smtClean="0"/>
              <a:t>Panniculitis</a:t>
            </a:r>
            <a:r>
              <a:rPr lang="en-US" dirty="0" smtClean="0"/>
              <a:t> </a:t>
            </a:r>
            <a:r>
              <a:rPr lang="en-US" dirty="0"/>
              <a:t>has also been described in juvenile </a:t>
            </a:r>
            <a:r>
              <a:rPr lang="en-US" dirty="0" err="1"/>
              <a:t>dermatomyositis</a:t>
            </a:r>
            <a:endParaRPr lang="en-US" dirty="0"/>
          </a:p>
          <a:p>
            <a:r>
              <a:rPr lang="en-US" dirty="0" smtClean="0"/>
              <a:t>When </a:t>
            </a:r>
            <a:r>
              <a:rPr lang="en-US" dirty="0"/>
              <a:t>the inflammation settles it leaves areas </a:t>
            </a:r>
            <a:r>
              <a:rPr lang="en-US" dirty="0" smtClean="0"/>
              <a:t>of </a:t>
            </a:r>
            <a:r>
              <a:rPr lang="en-US" dirty="0" err="1" smtClean="0"/>
              <a:t>lipoatrophy</a:t>
            </a:r>
            <a:r>
              <a:rPr lang="en-US" dirty="0" smtClean="0"/>
              <a:t>.</a:t>
            </a:r>
          </a:p>
          <a:p>
            <a:endParaRPr lang="en-US" dirty="0"/>
          </a:p>
        </p:txBody>
      </p:sp>
    </p:spTree>
    <p:extLst>
      <p:ext uri="{BB962C8B-B14F-4D97-AF65-F5344CB8AC3E}">
        <p14:creationId xmlns:p14="http://schemas.microsoft.com/office/powerpoint/2010/main" val="17256929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Pancreatic </a:t>
            </a:r>
            <a:r>
              <a:rPr lang="en-US" dirty="0" err="1"/>
              <a:t>panniculitis</a:t>
            </a:r>
            <a:endParaRPr lang="en-US" dirty="0"/>
          </a:p>
        </p:txBody>
      </p:sp>
      <p:sp>
        <p:nvSpPr>
          <p:cNvPr id="3" name="Content Placeholder 2"/>
          <p:cNvSpPr>
            <a:spLocks noGrp="1"/>
          </p:cNvSpPr>
          <p:nvPr>
            <p:ph idx="1"/>
          </p:nvPr>
        </p:nvSpPr>
        <p:spPr/>
        <p:txBody>
          <a:bodyPr/>
          <a:lstStyle/>
          <a:p>
            <a:r>
              <a:rPr lang="en-US" dirty="0"/>
              <a:t>Clinically, cutaneous lesions of </a:t>
            </a:r>
            <a:r>
              <a:rPr lang="en-US" dirty="0" smtClean="0"/>
              <a:t>pancreatic</a:t>
            </a:r>
          </a:p>
          <a:p>
            <a:r>
              <a:rPr lang="en-US" dirty="0" smtClean="0"/>
              <a:t> </a:t>
            </a:r>
            <a:r>
              <a:rPr lang="en-US" dirty="0" err="1"/>
              <a:t>panniculitis</a:t>
            </a:r>
            <a:r>
              <a:rPr lang="en-US" dirty="0"/>
              <a:t> consist </a:t>
            </a:r>
            <a:r>
              <a:rPr lang="en-US" dirty="0" smtClean="0"/>
              <a:t>of tender</a:t>
            </a:r>
            <a:r>
              <a:rPr lang="en-US" dirty="0"/>
              <a:t>, </a:t>
            </a:r>
            <a:r>
              <a:rPr lang="en-US" dirty="0" smtClean="0"/>
              <a:t>erythematous</a:t>
            </a:r>
          </a:p>
          <a:p>
            <a:r>
              <a:rPr lang="en-US" dirty="0" smtClean="0"/>
              <a:t> </a:t>
            </a:r>
            <a:r>
              <a:rPr lang="en-US" dirty="0"/>
              <a:t>or red‐brown nodules that may </a:t>
            </a:r>
            <a:r>
              <a:rPr lang="en-US" dirty="0" smtClean="0"/>
              <a:t>spontaneously</a:t>
            </a:r>
          </a:p>
          <a:p>
            <a:r>
              <a:rPr lang="en-US" dirty="0" smtClean="0"/>
              <a:t> ulcerate</a:t>
            </a:r>
            <a:r>
              <a:rPr lang="en-US" dirty="0"/>
              <a:t>, draining an oily brown, sterile </a:t>
            </a:r>
            <a:r>
              <a:rPr lang="en-US" dirty="0" smtClean="0"/>
              <a:t>and</a:t>
            </a:r>
          </a:p>
          <a:p>
            <a:r>
              <a:rPr lang="en-US" dirty="0" smtClean="0"/>
              <a:t> </a:t>
            </a:r>
            <a:r>
              <a:rPr lang="en-US" dirty="0"/>
              <a:t>viscous </a:t>
            </a:r>
            <a:r>
              <a:rPr lang="en-US" dirty="0" smtClean="0"/>
              <a:t>material that </a:t>
            </a:r>
            <a:r>
              <a:rPr lang="en-US" dirty="0"/>
              <a:t>results from </a:t>
            </a:r>
            <a:r>
              <a:rPr lang="en-US" dirty="0" err="1"/>
              <a:t>liquefactive</a:t>
            </a:r>
            <a:r>
              <a:rPr lang="en-US" dirty="0"/>
              <a:t> </a:t>
            </a:r>
            <a:endParaRPr lang="en-US" dirty="0" smtClean="0"/>
          </a:p>
          <a:p>
            <a:r>
              <a:rPr lang="en-US" dirty="0" smtClean="0"/>
              <a:t>necrosis </a:t>
            </a:r>
            <a:r>
              <a:rPr lang="en-US" dirty="0"/>
              <a:t>of </a:t>
            </a:r>
            <a:r>
              <a:rPr lang="en-US" dirty="0" smtClean="0"/>
              <a:t>adipocytes.</a:t>
            </a:r>
          </a:p>
          <a:p>
            <a:r>
              <a:rPr lang="en-US" dirty="0"/>
              <a:t>Pancreatic </a:t>
            </a:r>
            <a:r>
              <a:rPr lang="en-US" dirty="0" err="1"/>
              <a:t>panniculitis</a:t>
            </a:r>
            <a:r>
              <a:rPr lang="en-US" dirty="0"/>
              <a:t> in an alcoholic </a:t>
            </a:r>
            <a:r>
              <a:rPr lang="en-US" dirty="0" smtClean="0"/>
              <a:t>male</a:t>
            </a:r>
          </a:p>
          <a:p>
            <a:r>
              <a:rPr lang="en-US" dirty="0" smtClean="0"/>
              <a:t> </a:t>
            </a:r>
            <a:r>
              <a:rPr lang="en-US" dirty="0"/>
              <a:t>Nodular lesions, many of</a:t>
            </a:r>
          </a:p>
          <a:p>
            <a:r>
              <a:rPr lang="en-US" dirty="0"/>
              <a:t>them ulcerated around the </a:t>
            </a:r>
            <a:r>
              <a:rPr lang="en-US" dirty="0" smtClean="0"/>
              <a:t>ankles.</a:t>
            </a:r>
            <a:endParaRPr lang="en-US" dirty="0"/>
          </a:p>
        </p:txBody>
      </p:sp>
      <p:pic>
        <p:nvPicPr>
          <p:cNvPr id="4" name="Picture 3"/>
          <p:cNvPicPr>
            <a:picLocks noChangeAspect="1"/>
          </p:cNvPicPr>
          <p:nvPr/>
        </p:nvPicPr>
        <p:blipFill>
          <a:blip r:embed="rId2"/>
          <a:stretch>
            <a:fillRect/>
          </a:stretch>
        </p:blipFill>
        <p:spPr>
          <a:xfrm>
            <a:off x="8203841" y="1725768"/>
            <a:ext cx="3155325" cy="4520485"/>
          </a:xfrm>
          <a:prstGeom prst="rect">
            <a:avLst/>
          </a:prstGeom>
        </p:spPr>
      </p:pic>
    </p:spTree>
    <p:extLst>
      <p:ext uri="{BB962C8B-B14F-4D97-AF65-F5344CB8AC3E}">
        <p14:creationId xmlns:p14="http://schemas.microsoft.com/office/powerpoint/2010/main" val="5754209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Disorders associated with pancreatic</a:t>
            </a:r>
            <a:br>
              <a:rPr lang="en-US" dirty="0"/>
            </a:br>
            <a:r>
              <a:rPr lang="en-US" dirty="0" err="1"/>
              <a:t>panniculitis</a:t>
            </a:r>
            <a:endParaRPr lang="en-US" dirty="0"/>
          </a:p>
        </p:txBody>
      </p:sp>
      <p:sp>
        <p:nvSpPr>
          <p:cNvPr id="3" name="Content Placeholder 2"/>
          <p:cNvSpPr>
            <a:spLocks noGrp="1"/>
          </p:cNvSpPr>
          <p:nvPr>
            <p:ph idx="1"/>
          </p:nvPr>
        </p:nvSpPr>
        <p:spPr/>
        <p:txBody>
          <a:bodyPr>
            <a:normAutofit fontScale="92500" lnSpcReduction="20000"/>
          </a:bodyPr>
          <a:lstStyle/>
          <a:p>
            <a:r>
              <a:rPr lang="en-US" b="1" dirty="0"/>
              <a:t>Acute or chronic pancreatitis</a:t>
            </a:r>
          </a:p>
          <a:p>
            <a:r>
              <a:rPr lang="en-US" dirty="0"/>
              <a:t>• Pancreatitis secondary to alcohol </a:t>
            </a:r>
            <a:r>
              <a:rPr lang="en-US" dirty="0" smtClean="0"/>
              <a:t>abuse• </a:t>
            </a:r>
            <a:r>
              <a:rPr lang="en-US" dirty="0"/>
              <a:t>Pancreatitis secondary to </a:t>
            </a:r>
            <a:r>
              <a:rPr lang="en-US" dirty="0" smtClean="0"/>
              <a:t>trauma• </a:t>
            </a:r>
            <a:r>
              <a:rPr lang="en-US" dirty="0"/>
              <a:t>Pancreatitis secondary to </a:t>
            </a:r>
            <a:r>
              <a:rPr lang="en-US" dirty="0" err="1" smtClean="0"/>
              <a:t>cholelithiasis</a:t>
            </a:r>
            <a:r>
              <a:rPr lang="en-US" dirty="0" smtClean="0"/>
              <a:t>• </a:t>
            </a:r>
            <a:r>
              <a:rPr lang="en-US" dirty="0"/>
              <a:t>Pancreatic </a:t>
            </a:r>
            <a:r>
              <a:rPr lang="en-US" dirty="0" err="1"/>
              <a:t>pseudocyst</a:t>
            </a:r>
            <a:r>
              <a:rPr lang="en-US" dirty="0"/>
              <a:t> </a:t>
            </a:r>
            <a:r>
              <a:rPr lang="en-US" dirty="0" smtClean="0"/>
              <a:t>• </a:t>
            </a:r>
            <a:r>
              <a:rPr lang="en-US" dirty="0"/>
              <a:t>Acute fatty liver of pregnancy and </a:t>
            </a:r>
            <a:r>
              <a:rPr lang="en-US" dirty="0" smtClean="0"/>
              <a:t>pancreatitis.</a:t>
            </a:r>
          </a:p>
          <a:p>
            <a:r>
              <a:rPr lang="en-US" b="1" dirty="0"/>
              <a:t>Malignancy</a:t>
            </a:r>
          </a:p>
          <a:p>
            <a:r>
              <a:rPr lang="it-IT" dirty="0"/>
              <a:t>• Acinar cell pancreatic carcinoma </a:t>
            </a:r>
            <a:r>
              <a:rPr lang="en-US" dirty="0" smtClean="0"/>
              <a:t>• </a:t>
            </a:r>
            <a:r>
              <a:rPr lang="en-US" dirty="0"/>
              <a:t>Islet cell pancreatic </a:t>
            </a:r>
            <a:r>
              <a:rPr lang="en-US" dirty="0" smtClean="0"/>
              <a:t>carcinoma</a:t>
            </a:r>
            <a:r>
              <a:rPr lang="it-IT" dirty="0" smtClean="0"/>
              <a:t>• </a:t>
            </a:r>
            <a:r>
              <a:rPr lang="it-IT" dirty="0"/>
              <a:t>Acinar cell pancreatic cystadenocarcinoma </a:t>
            </a:r>
            <a:r>
              <a:rPr lang="en-US" dirty="0" smtClean="0"/>
              <a:t>• </a:t>
            </a:r>
            <a:r>
              <a:rPr lang="en-US" dirty="0"/>
              <a:t>Liver </a:t>
            </a:r>
            <a:r>
              <a:rPr lang="en-US" dirty="0" smtClean="0"/>
              <a:t>carcinoma.</a:t>
            </a:r>
          </a:p>
          <a:p>
            <a:r>
              <a:rPr lang="en-US" b="1" dirty="0" err="1"/>
              <a:t>Postprocedural</a:t>
            </a:r>
            <a:endParaRPr lang="en-US" b="1" dirty="0"/>
          </a:p>
          <a:p>
            <a:r>
              <a:rPr lang="en-US" dirty="0"/>
              <a:t>• Following renal or simultaneous pancreas and </a:t>
            </a:r>
            <a:r>
              <a:rPr lang="en-US" dirty="0" smtClean="0"/>
              <a:t>kidney </a:t>
            </a:r>
            <a:r>
              <a:rPr lang="en-US" dirty="0" err="1" smtClean="0"/>
              <a:t>transplantation,After</a:t>
            </a:r>
            <a:r>
              <a:rPr lang="en-US" dirty="0" smtClean="0"/>
              <a:t> </a:t>
            </a:r>
            <a:r>
              <a:rPr lang="en-US" dirty="0"/>
              <a:t>endoscopic retrograde </a:t>
            </a:r>
            <a:r>
              <a:rPr lang="en-US" dirty="0" err="1" smtClean="0"/>
              <a:t>cholangiopancreatography</a:t>
            </a:r>
            <a:r>
              <a:rPr lang="en-US" dirty="0" smtClean="0"/>
              <a:t>.</a:t>
            </a:r>
          </a:p>
          <a:p>
            <a:r>
              <a:rPr lang="en-US" b="1" dirty="0"/>
              <a:t>Pancreatic anomalies</a:t>
            </a:r>
          </a:p>
          <a:p>
            <a:r>
              <a:rPr lang="en-US" dirty="0"/>
              <a:t>• Vascular pancreatic </a:t>
            </a:r>
            <a:r>
              <a:rPr lang="en-US" dirty="0" err="1" smtClean="0"/>
              <a:t>fistulas,Pancreas</a:t>
            </a:r>
            <a:r>
              <a:rPr lang="en-US" dirty="0" smtClean="0"/>
              <a:t> </a:t>
            </a:r>
            <a:r>
              <a:rPr lang="en-US" dirty="0" err="1" smtClean="0"/>
              <a:t>divisum</a:t>
            </a:r>
            <a:r>
              <a:rPr lang="en-US" dirty="0" smtClean="0"/>
              <a:t>.</a:t>
            </a:r>
            <a:endParaRPr lang="en-US" dirty="0"/>
          </a:p>
        </p:txBody>
      </p:sp>
    </p:spTree>
    <p:extLst>
      <p:ext uri="{BB962C8B-B14F-4D97-AF65-F5344CB8AC3E}">
        <p14:creationId xmlns:p14="http://schemas.microsoft.com/office/powerpoint/2010/main" val="33891028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 </a:t>
            </a:r>
            <a:r>
              <a:rPr lang="en-US" dirty="0"/>
              <a:t>group of ‘ghost’ adipocytes</a:t>
            </a:r>
            <a:br>
              <a:rPr lang="en-US" dirty="0"/>
            </a:br>
            <a:r>
              <a:rPr lang="en-US" dirty="0"/>
              <a:t>surrounded by neutrophils is seen at the periphery of the fat lobule</a:t>
            </a:r>
            <a:endParaRPr lang="en-US" dirty="0"/>
          </a:p>
        </p:txBody>
      </p:sp>
      <p:pic>
        <p:nvPicPr>
          <p:cNvPr id="4" name="Content Placeholder 3"/>
          <p:cNvPicPr>
            <a:picLocks noGrp="1" noChangeAspect="1"/>
          </p:cNvPicPr>
          <p:nvPr>
            <p:ph idx="1"/>
          </p:nvPr>
        </p:nvPicPr>
        <p:blipFill>
          <a:blip r:embed="rId2"/>
          <a:stretch>
            <a:fillRect/>
          </a:stretch>
        </p:blipFill>
        <p:spPr>
          <a:xfrm>
            <a:off x="3580327" y="2133600"/>
            <a:ext cx="5977701" cy="3778250"/>
          </a:xfrm>
          <a:prstGeom prst="rect">
            <a:avLst/>
          </a:prstGeom>
        </p:spPr>
      </p:pic>
    </p:spTree>
    <p:extLst>
      <p:ext uri="{BB962C8B-B14F-4D97-AF65-F5344CB8AC3E}">
        <p14:creationId xmlns:p14="http://schemas.microsoft.com/office/powerpoint/2010/main" val="36556894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Alpha‐1 antitrypsin deficiency</a:t>
            </a:r>
            <a:br>
              <a:rPr lang="en-US" dirty="0"/>
            </a:br>
            <a:r>
              <a:rPr lang="en-US" dirty="0" err="1"/>
              <a:t>panniculitis</a:t>
            </a:r>
            <a:endParaRPr lang="en-US" dirty="0"/>
          </a:p>
        </p:txBody>
      </p:sp>
      <p:sp>
        <p:nvSpPr>
          <p:cNvPr id="3" name="Content Placeholder 2"/>
          <p:cNvSpPr>
            <a:spLocks noGrp="1"/>
          </p:cNvSpPr>
          <p:nvPr>
            <p:ph idx="1"/>
          </p:nvPr>
        </p:nvSpPr>
        <p:spPr/>
        <p:txBody>
          <a:bodyPr/>
          <a:lstStyle/>
          <a:p>
            <a:r>
              <a:rPr lang="en-US" dirty="0"/>
              <a:t>Alpha‐1 antitrypsin deficiency is a </a:t>
            </a:r>
            <a:r>
              <a:rPr lang="en-US" dirty="0" smtClean="0"/>
              <a:t>genetic</a:t>
            </a:r>
          </a:p>
          <a:p>
            <a:r>
              <a:rPr lang="en-US" dirty="0" smtClean="0"/>
              <a:t> </a:t>
            </a:r>
            <a:r>
              <a:rPr lang="en-US" dirty="0"/>
              <a:t>disorder that </a:t>
            </a:r>
            <a:r>
              <a:rPr lang="en-US" dirty="0" smtClean="0"/>
              <a:t>manifests as </a:t>
            </a:r>
            <a:r>
              <a:rPr lang="en-US" dirty="0"/>
              <a:t>pulmonary </a:t>
            </a:r>
            <a:r>
              <a:rPr lang="en-US" dirty="0" smtClean="0"/>
              <a:t>emphysema</a:t>
            </a:r>
          </a:p>
          <a:p>
            <a:r>
              <a:rPr lang="en-US" dirty="0" smtClean="0"/>
              <a:t> </a:t>
            </a:r>
            <a:r>
              <a:rPr lang="en-US" dirty="0"/>
              <a:t>liver cirrhosis and, rarely, </a:t>
            </a:r>
            <a:r>
              <a:rPr lang="en-US" dirty="0" err="1" smtClean="0"/>
              <a:t>ascutaneous</a:t>
            </a:r>
            <a:r>
              <a:rPr lang="en-US" dirty="0" smtClean="0"/>
              <a:t> </a:t>
            </a:r>
            <a:r>
              <a:rPr lang="en-US" dirty="0" err="1" smtClean="0"/>
              <a:t>panniculitis</a:t>
            </a:r>
            <a:endParaRPr lang="en-US" dirty="0" smtClean="0"/>
          </a:p>
          <a:p>
            <a:r>
              <a:rPr lang="en-US" dirty="0" smtClean="0"/>
              <a:t>It </a:t>
            </a:r>
            <a:r>
              <a:rPr lang="en-US" dirty="0"/>
              <a:t>is characterized by low serum </a:t>
            </a:r>
            <a:r>
              <a:rPr lang="en-US" dirty="0" smtClean="0"/>
              <a:t>levels </a:t>
            </a:r>
            <a:r>
              <a:rPr lang="en-US" dirty="0"/>
              <a:t>of </a:t>
            </a:r>
            <a:r>
              <a:rPr lang="el-GR" dirty="0"/>
              <a:t>α1‐</a:t>
            </a:r>
            <a:r>
              <a:rPr lang="en-US" dirty="0"/>
              <a:t>antitrypsin</a:t>
            </a:r>
          </a:p>
          <a:p>
            <a:r>
              <a:rPr lang="en-US" dirty="0" err="1" smtClean="0"/>
              <a:t>Panniculitis</a:t>
            </a:r>
            <a:r>
              <a:rPr lang="en-US" dirty="0" smtClean="0"/>
              <a:t> </a:t>
            </a:r>
            <a:r>
              <a:rPr lang="en-US" dirty="0"/>
              <a:t>associated with α1‐antitrypsin deficiency</a:t>
            </a:r>
            <a:r>
              <a:rPr lang="en-US" dirty="0" smtClean="0"/>
              <a:t>.</a:t>
            </a:r>
          </a:p>
          <a:p>
            <a:r>
              <a:rPr lang="en-US" dirty="0" smtClean="0"/>
              <a:t> </a:t>
            </a:r>
            <a:r>
              <a:rPr lang="en-US" dirty="0"/>
              <a:t>Necrotic </a:t>
            </a:r>
            <a:r>
              <a:rPr lang="en-US" dirty="0" smtClean="0"/>
              <a:t>ulcers exudate </a:t>
            </a:r>
            <a:r>
              <a:rPr lang="en-US" dirty="0"/>
              <a:t>oily material that result </a:t>
            </a:r>
            <a:r>
              <a:rPr lang="en-US" dirty="0" smtClean="0"/>
              <a:t>from</a:t>
            </a:r>
          </a:p>
          <a:p>
            <a:r>
              <a:rPr lang="en-US" dirty="0" smtClean="0"/>
              <a:t> </a:t>
            </a:r>
            <a:r>
              <a:rPr lang="en-US" dirty="0"/>
              <a:t>necrotic </a:t>
            </a:r>
            <a:r>
              <a:rPr lang="en-US" dirty="0" smtClean="0"/>
              <a:t>adipocytes</a:t>
            </a:r>
            <a:endParaRPr lang="en-US" dirty="0"/>
          </a:p>
        </p:txBody>
      </p:sp>
      <p:pic>
        <p:nvPicPr>
          <p:cNvPr id="4" name="Picture 3"/>
          <p:cNvPicPr>
            <a:picLocks noChangeAspect="1"/>
          </p:cNvPicPr>
          <p:nvPr/>
        </p:nvPicPr>
        <p:blipFill>
          <a:blip r:embed="rId2"/>
          <a:stretch>
            <a:fillRect/>
          </a:stretch>
        </p:blipFill>
        <p:spPr>
          <a:xfrm>
            <a:off x="8999309" y="1378039"/>
            <a:ext cx="2939406" cy="5267460"/>
          </a:xfrm>
          <a:prstGeom prst="rect">
            <a:avLst/>
          </a:prstGeom>
        </p:spPr>
      </p:pic>
    </p:spTree>
    <p:extLst>
      <p:ext uri="{BB962C8B-B14F-4D97-AF65-F5344CB8AC3E}">
        <p14:creationId xmlns:p14="http://schemas.microsoft.com/office/powerpoint/2010/main" val="36324023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t>Panniculitis</a:t>
            </a:r>
            <a:endParaRPr lang="en-US" dirty="0"/>
          </a:p>
        </p:txBody>
      </p:sp>
      <p:sp>
        <p:nvSpPr>
          <p:cNvPr id="3" name="Content Placeholder 2"/>
          <p:cNvSpPr>
            <a:spLocks noGrp="1"/>
          </p:cNvSpPr>
          <p:nvPr>
            <p:ph idx="1"/>
          </p:nvPr>
        </p:nvSpPr>
        <p:spPr/>
        <p:txBody>
          <a:bodyPr/>
          <a:lstStyle/>
          <a:p>
            <a:r>
              <a:rPr lang="en-US" dirty="0"/>
              <a:t>Inflammatory diseases involving the subcutaneous fat </a:t>
            </a:r>
            <a:r>
              <a:rPr lang="en-US" dirty="0" smtClean="0"/>
              <a:t>comprise a </a:t>
            </a:r>
            <a:r>
              <a:rPr lang="en-US" dirty="0"/>
              <a:t>heterogeneous group of disorders named generically </a:t>
            </a:r>
            <a:r>
              <a:rPr lang="en-US" dirty="0" err="1" smtClean="0"/>
              <a:t>panniculitis</a:t>
            </a:r>
            <a:r>
              <a:rPr lang="en-US" dirty="0" smtClean="0"/>
              <a:t>.</a:t>
            </a:r>
          </a:p>
          <a:p>
            <a:endParaRPr lang="en-US" dirty="0"/>
          </a:p>
        </p:txBody>
      </p:sp>
      <p:sp>
        <p:nvSpPr>
          <p:cNvPr id="4" name="AutoShape 2" descr="Panniculitis - Dermatologic Disorders - MSD Manual Professional Editi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2"/>
          <a:stretch>
            <a:fillRect/>
          </a:stretch>
        </p:blipFill>
        <p:spPr>
          <a:xfrm>
            <a:off x="3216699" y="2987900"/>
            <a:ext cx="2847975" cy="2743200"/>
          </a:xfrm>
          <a:prstGeom prst="rect">
            <a:avLst/>
          </a:prstGeom>
        </p:spPr>
      </p:pic>
      <p:sp>
        <p:nvSpPr>
          <p:cNvPr id="6" name="AutoShape 4" descr="Panniculitis: Symptoms, types, and treatmen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a:blip r:embed="rId3"/>
          <a:stretch>
            <a:fillRect/>
          </a:stretch>
        </p:blipFill>
        <p:spPr>
          <a:xfrm>
            <a:off x="6231943" y="3045854"/>
            <a:ext cx="2552700" cy="2627292"/>
          </a:xfrm>
          <a:prstGeom prst="rect">
            <a:avLst/>
          </a:prstGeom>
        </p:spPr>
      </p:pic>
      <p:sp>
        <p:nvSpPr>
          <p:cNvPr id="8" name="AutoShape 6" descr="Atypical nodular panniculitis - International Journal of Infectious Diseases"/>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p:cNvPicPr>
            <a:picLocks noChangeAspect="1"/>
          </p:cNvPicPr>
          <p:nvPr/>
        </p:nvPicPr>
        <p:blipFill>
          <a:blip r:embed="rId4"/>
          <a:stretch>
            <a:fillRect/>
          </a:stretch>
        </p:blipFill>
        <p:spPr>
          <a:xfrm>
            <a:off x="8923337" y="3045854"/>
            <a:ext cx="2581275" cy="2685246"/>
          </a:xfrm>
          <a:prstGeom prst="rect">
            <a:avLst/>
          </a:prstGeom>
        </p:spPr>
      </p:pic>
    </p:spTree>
    <p:extLst>
      <p:ext uri="{BB962C8B-B14F-4D97-AF65-F5344CB8AC3E}">
        <p14:creationId xmlns:p14="http://schemas.microsoft.com/office/powerpoint/2010/main" val="30935940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t>Scanning power showing involvement at the septa and the periphery of the </a:t>
            </a:r>
            <a:r>
              <a:rPr lang="en-US" sz="2400" dirty="0" smtClean="0"/>
              <a:t>fat lobules</a:t>
            </a:r>
            <a:r>
              <a:rPr lang="en-US" sz="2400" dirty="0"/>
              <a:t>. (b) </a:t>
            </a:r>
            <a:r>
              <a:rPr lang="en-US" sz="2400" dirty="0" err="1"/>
              <a:t>Neutrophilic</a:t>
            </a:r>
            <a:r>
              <a:rPr lang="en-US" sz="2400" dirty="0"/>
              <a:t> infiltrate and nuclear dust but no evidence of </a:t>
            </a:r>
            <a:r>
              <a:rPr lang="en-US" sz="2400" dirty="0" err="1" smtClean="0"/>
              <a:t>vasculitis</a:t>
            </a:r>
            <a:r>
              <a:rPr lang="en-US" sz="2400" dirty="0" smtClean="0"/>
              <a:t>.</a:t>
            </a:r>
            <a:endParaRPr lang="en-US" sz="2400" dirty="0"/>
          </a:p>
        </p:txBody>
      </p:sp>
      <p:pic>
        <p:nvPicPr>
          <p:cNvPr id="4" name="Content Placeholder 3"/>
          <p:cNvPicPr>
            <a:picLocks noGrp="1" noChangeAspect="1"/>
          </p:cNvPicPr>
          <p:nvPr>
            <p:ph idx="1"/>
          </p:nvPr>
        </p:nvPicPr>
        <p:blipFill>
          <a:blip r:embed="rId2"/>
          <a:stretch>
            <a:fillRect/>
          </a:stretch>
        </p:blipFill>
        <p:spPr>
          <a:xfrm>
            <a:off x="2592925" y="2075421"/>
            <a:ext cx="3395751" cy="3778250"/>
          </a:xfrm>
          <a:prstGeom prst="rect">
            <a:avLst/>
          </a:prstGeom>
        </p:spPr>
      </p:pic>
      <p:pic>
        <p:nvPicPr>
          <p:cNvPr id="5" name="Picture 4"/>
          <p:cNvPicPr>
            <a:picLocks noChangeAspect="1"/>
          </p:cNvPicPr>
          <p:nvPr/>
        </p:nvPicPr>
        <p:blipFill>
          <a:blip r:embed="rId3"/>
          <a:stretch>
            <a:fillRect/>
          </a:stretch>
        </p:blipFill>
        <p:spPr>
          <a:xfrm>
            <a:off x="6282661" y="2120721"/>
            <a:ext cx="4123469" cy="3687651"/>
          </a:xfrm>
          <a:prstGeom prst="rect">
            <a:avLst/>
          </a:prstGeom>
        </p:spPr>
      </p:pic>
    </p:spTree>
    <p:extLst>
      <p:ext uri="{BB962C8B-B14F-4D97-AF65-F5344CB8AC3E}">
        <p14:creationId xmlns:p14="http://schemas.microsoft.com/office/powerpoint/2010/main" val="7128035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Infective </a:t>
            </a:r>
            <a:r>
              <a:rPr lang="en-US" dirty="0" err="1"/>
              <a:t>panniculitis</a:t>
            </a:r>
            <a:endParaRPr lang="en-US" dirty="0"/>
          </a:p>
        </p:txBody>
      </p:sp>
      <p:sp>
        <p:nvSpPr>
          <p:cNvPr id="3" name="Content Placeholder 2"/>
          <p:cNvSpPr>
            <a:spLocks noGrp="1"/>
          </p:cNvSpPr>
          <p:nvPr>
            <p:ph idx="1"/>
          </p:nvPr>
        </p:nvSpPr>
        <p:spPr/>
        <p:txBody>
          <a:bodyPr/>
          <a:lstStyle/>
          <a:p>
            <a:r>
              <a:rPr lang="en-US" dirty="0"/>
              <a:t>Several bacterial and fungal infections may </a:t>
            </a:r>
            <a:endParaRPr lang="en-US" dirty="0" smtClean="0"/>
          </a:p>
          <a:p>
            <a:r>
              <a:rPr lang="en-US" dirty="0" smtClean="0"/>
              <a:t>cause </a:t>
            </a:r>
            <a:r>
              <a:rPr lang="en-US" dirty="0" err="1" smtClean="0"/>
              <a:t>panniculitis</a:t>
            </a:r>
            <a:r>
              <a:rPr lang="en-US" dirty="0"/>
              <a:t> </a:t>
            </a:r>
            <a:r>
              <a:rPr lang="en-US" dirty="0" smtClean="0"/>
              <a:t>as </a:t>
            </a:r>
            <a:r>
              <a:rPr lang="en-US" dirty="0"/>
              <a:t>their main clinical </a:t>
            </a:r>
            <a:endParaRPr lang="en-US" dirty="0" smtClean="0"/>
          </a:p>
          <a:p>
            <a:r>
              <a:rPr lang="en-US" dirty="0" smtClean="0"/>
              <a:t>Manifestation</a:t>
            </a:r>
            <a:endParaRPr lang="en-US" dirty="0"/>
          </a:p>
          <a:p>
            <a:r>
              <a:rPr lang="en-US" dirty="0" err="1"/>
              <a:t>Sporotrichoid</a:t>
            </a:r>
            <a:r>
              <a:rPr lang="en-US" dirty="0"/>
              <a:t> arrangement of </a:t>
            </a:r>
            <a:endParaRPr lang="en-US" dirty="0" smtClean="0"/>
          </a:p>
          <a:p>
            <a:r>
              <a:rPr lang="en-US" dirty="0" smtClean="0"/>
              <a:t>subcutaneous </a:t>
            </a:r>
            <a:r>
              <a:rPr lang="en-US" dirty="0"/>
              <a:t>nodules, several of them</a:t>
            </a:r>
          </a:p>
          <a:p>
            <a:r>
              <a:rPr lang="en-US" dirty="0"/>
              <a:t>ulcerated and draining serous or </a:t>
            </a:r>
            <a:r>
              <a:rPr lang="en-US" dirty="0" smtClean="0"/>
              <a:t>oily</a:t>
            </a:r>
          </a:p>
          <a:p>
            <a:r>
              <a:rPr lang="en-US" dirty="0" smtClean="0"/>
              <a:t> </a:t>
            </a:r>
            <a:r>
              <a:rPr lang="en-US" dirty="0"/>
              <a:t>discharge in an </a:t>
            </a:r>
            <a:r>
              <a:rPr lang="en-US" dirty="0" err="1" smtClean="0"/>
              <a:t>immunocompromised</a:t>
            </a:r>
            <a:endParaRPr lang="en-US" dirty="0" smtClean="0"/>
          </a:p>
          <a:p>
            <a:r>
              <a:rPr lang="en-US" dirty="0" smtClean="0"/>
              <a:t> patient.</a:t>
            </a:r>
            <a:endParaRPr lang="en-US" dirty="0"/>
          </a:p>
        </p:txBody>
      </p:sp>
      <p:pic>
        <p:nvPicPr>
          <p:cNvPr id="4" name="Picture 3"/>
          <p:cNvPicPr>
            <a:picLocks noChangeAspect="1"/>
          </p:cNvPicPr>
          <p:nvPr/>
        </p:nvPicPr>
        <p:blipFill>
          <a:blip r:embed="rId2"/>
          <a:stretch>
            <a:fillRect/>
          </a:stretch>
        </p:blipFill>
        <p:spPr>
          <a:xfrm>
            <a:off x="7881870" y="2133600"/>
            <a:ext cx="3426637" cy="3928500"/>
          </a:xfrm>
          <a:prstGeom prst="rect">
            <a:avLst/>
          </a:prstGeom>
        </p:spPr>
      </p:pic>
    </p:spTree>
    <p:extLst>
      <p:ext uri="{BB962C8B-B14F-4D97-AF65-F5344CB8AC3E}">
        <p14:creationId xmlns:p14="http://schemas.microsoft.com/office/powerpoint/2010/main" val="28521054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Factitious </a:t>
            </a:r>
            <a:r>
              <a:rPr lang="en-US" dirty="0" err="1"/>
              <a:t>panniculitis</a:t>
            </a:r>
            <a:endParaRPr lang="en-US" dirty="0"/>
          </a:p>
        </p:txBody>
      </p:sp>
      <p:sp>
        <p:nvSpPr>
          <p:cNvPr id="3" name="Content Placeholder 2"/>
          <p:cNvSpPr>
            <a:spLocks noGrp="1"/>
          </p:cNvSpPr>
          <p:nvPr>
            <p:ph idx="1"/>
          </p:nvPr>
        </p:nvSpPr>
        <p:spPr/>
        <p:txBody>
          <a:bodyPr/>
          <a:lstStyle/>
          <a:p>
            <a:r>
              <a:rPr lang="en-US" dirty="0"/>
              <a:t>Factitious or </a:t>
            </a:r>
            <a:r>
              <a:rPr lang="en-US" dirty="0" err="1"/>
              <a:t>artefactual</a:t>
            </a:r>
            <a:r>
              <a:rPr lang="en-US" dirty="0"/>
              <a:t> </a:t>
            </a:r>
            <a:r>
              <a:rPr lang="en-US" dirty="0" err="1"/>
              <a:t>panniculitides</a:t>
            </a:r>
            <a:r>
              <a:rPr lang="en-US" dirty="0"/>
              <a:t> result from </a:t>
            </a:r>
            <a:endParaRPr lang="en-US" dirty="0" smtClean="0"/>
          </a:p>
          <a:p>
            <a:r>
              <a:rPr lang="en-US" dirty="0" smtClean="0"/>
              <a:t>external </a:t>
            </a:r>
            <a:r>
              <a:rPr lang="en-US" dirty="0" err="1" smtClean="0"/>
              <a:t>injuryto</a:t>
            </a:r>
            <a:r>
              <a:rPr lang="en-US" dirty="0" smtClean="0"/>
              <a:t> </a:t>
            </a:r>
            <a:r>
              <a:rPr lang="en-US" dirty="0"/>
              <a:t>subcutaneous </a:t>
            </a:r>
            <a:r>
              <a:rPr lang="en-US" dirty="0" smtClean="0"/>
              <a:t>fat.</a:t>
            </a:r>
          </a:p>
          <a:p>
            <a:endParaRPr lang="en-US" dirty="0" smtClean="0"/>
          </a:p>
          <a:p>
            <a:r>
              <a:rPr lang="en-US" dirty="0" err="1"/>
              <a:t>Panniculitis</a:t>
            </a:r>
            <a:r>
              <a:rPr lang="en-US" dirty="0"/>
              <a:t> on the anterior </a:t>
            </a:r>
            <a:r>
              <a:rPr lang="en-US" dirty="0" smtClean="0"/>
              <a:t>abdominal</a:t>
            </a:r>
          </a:p>
          <a:p>
            <a:r>
              <a:rPr lang="en-US" dirty="0" smtClean="0"/>
              <a:t>wall </a:t>
            </a:r>
            <a:r>
              <a:rPr lang="en-US" dirty="0"/>
              <a:t>secondary to subcutaneous</a:t>
            </a:r>
          </a:p>
          <a:p>
            <a:r>
              <a:rPr lang="en-US" dirty="0" err="1"/>
              <a:t>glatiramer</a:t>
            </a:r>
            <a:r>
              <a:rPr lang="en-US" dirty="0"/>
              <a:t> acetate injections </a:t>
            </a:r>
            <a:r>
              <a:rPr lang="en-US" dirty="0" smtClean="0"/>
              <a:t>for</a:t>
            </a:r>
          </a:p>
          <a:p>
            <a:r>
              <a:rPr lang="en-US" dirty="0" smtClean="0"/>
              <a:t> </a:t>
            </a:r>
            <a:r>
              <a:rPr lang="en-US" dirty="0"/>
              <a:t>the treatment of multiple sclerosis</a:t>
            </a:r>
            <a:endParaRPr lang="en-US" dirty="0"/>
          </a:p>
        </p:txBody>
      </p:sp>
      <p:pic>
        <p:nvPicPr>
          <p:cNvPr id="4" name="Picture 3"/>
          <p:cNvPicPr>
            <a:picLocks noChangeAspect="1"/>
          </p:cNvPicPr>
          <p:nvPr/>
        </p:nvPicPr>
        <p:blipFill>
          <a:blip r:embed="rId2"/>
          <a:stretch>
            <a:fillRect/>
          </a:stretch>
        </p:blipFill>
        <p:spPr>
          <a:xfrm>
            <a:off x="7219898" y="2459866"/>
            <a:ext cx="4602907" cy="3232596"/>
          </a:xfrm>
          <a:prstGeom prst="rect">
            <a:avLst/>
          </a:prstGeom>
        </p:spPr>
      </p:pic>
    </p:spTree>
    <p:extLst>
      <p:ext uri="{BB962C8B-B14F-4D97-AF65-F5344CB8AC3E}">
        <p14:creationId xmlns:p14="http://schemas.microsoft.com/office/powerpoint/2010/main" val="36485255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 </a:t>
            </a:r>
            <a:r>
              <a:rPr lang="en-US" dirty="0" err="1" smtClean="0"/>
              <a:t>Panniculitis</a:t>
            </a:r>
            <a:r>
              <a:rPr lang="en-US" dirty="0" smtClean="0"/>
              <a:t> </a:t>
            </a:r>
            <a:r>
              <a:rPr lang="en-US" dirty="0"/>
              <a:t>at the sites of injections of</a:t>
            </a:r>
            <a:br>
              <a:rPr lang="en-US" dirty="0"/>
            </a:br>
            <a:r>
              <a:rPr lang="en-US" dirty="0"/>
              <a:t>medications</a:t>
            </a:r>
            <a:endParaRPr lang="en-US" dirty="0"/>
          </a:p>
        </p:txBody>
      </p:sp>
      <p:sp>
        <p:nvSpPr>
          <p:cNvPr id="3" name="Content Placeholder 2"/>
          <p:cNvSpPr>
            <a:spLocks noGrp="1"/>
          </p:cNvSpPr>
          <p:nvPr>
            <p:ph idx="1"/>
          </p:nvPr>
        </p:nvSpPr>
        <p:spPr/>
        <p:txBody>
          <a:bodyPr>
            <a:normAutofit fontScale="92500" lnSpcReduction="20000"/>
          </a:bodyPr>
          <a:lstStyle/>
          <a:p>
            <a:r>
              <a:rPr lang="en-US" dirty="0" err="1"/>
              <a:t>Pethidine</a:t>
            </a:r>
            <a:r>
              <a:rPr lang="en-US" dirty="0"/>
              <a:t> </a:t>
            </a:r>
          </a:p>
          <a:p>
            <a:r>
              <a:rPr lang="en-US" dirty="0"/>
              <a:t>• </a:t>
            </a:r>
            <a:r>
              <a:rPr lang="en-US" dirty="0" err="1"/>
              <a:t>Pentazocine</a:t>
            </a:r>
            <a:r>
              <a:rPr lang="en-US" dirty="0"/>
              <a:t> </a:t>
            </a:r>
          </a:p>
          <a:p>
            <a:r>
              <a:rPr lang="en-US" dirty="0"/>
              <a:t>• </a:t>
            </a:r>
            <a:r>
              <a:rPr lang="en-US" dirty="0" smtClean="0"/>
              <a:t>Methadone</a:t>
            </a:r>
            <a:endParaRPr lang="en-US" dirty="0"/>
          </a:p>
          <a:p>
            <a:r>
              <a:rPr lang="en-US" dirty="0"/>
              <a:t>• </a:t>
            </a:r>
            <a:r>
              <a:rPr lang="en-US" dirty="0" err="1"/>
              <a:t>Povidone</a:t>
            </a:r>
            <a:r>
              <a:rPr lang="en-US" dirty="0"/>
              <a:t> </a:t>
            </a:r>
          </a:p>
          <a:p>
            <a:r>
              <a:rPr lang="en-US" dirty="0"/>
              <a:t>• Gold salts (</a:t>
            </a:r>
            <a:r>
              <a:rPr lang="en-US" dirty="0" err="1"/>
              <a:t>aurothioglucose</a:t>
            </a:r>
            <a:r>
              <a:rPr lang="en-US" dirty="0"/>
              <a:t>) </a:t>
            </a:r>
          </a:p>
          <a:p>
            <a:r>
              <a:rPr lang="en-US" dirty="0"/>
              <a:t>• </a:t>
            </a:r>
            <a:r>
              <a:rPr lang="en-US" dirty="0" err="1"/>
              <a:t>Phytonadione</a:t>
            </a:r>
            <a:r>
              <a:rPr lang="en-US" dirty="0"/>
              <a:t> (vitamin K1) </a:t>
            </a:r>
          </a:p>
          <a:p>
            <a:r>
              <a:rPr lang="en-US" dirty="0"/>
              <a:t>• </a:t>
            </a:r>
            <a:r>
              <a:rPr lang="en-US" dirty="0" err="1"/>
              <a:t>Glatiramer</a:t>
            </a:r>
            <a:r>
              <a:rPr lang="en-US" dirty="0"/>
              <a:t> acetate for the treatment of multiple sclerosis </a:t>
            </a:r>
          </a:p>
          <a:p>
            <a:r>
              <a:rPr lang="en-US" dirty="0"/>
              <a:t>• Tetanus </a:t>
            </a:r>
            <a:r>
              <a:rPr lang="en-US" dirty="0" err="1"/>
              <a:t>antitoxoid</a:t>
            </a:r>
            <a:r>
              <a:rPr lang="en-US" dirty="0"/>
              <a:t> vaccination and </a:t>
            </a:r>
            <a:r>
              <a:rPr lang="en-US" dirty="0" err="1"/>
              <a:t>antihepatitis</a:t>
            </a:r>
            <a:r>
              <a:rPr lang="en-US" dirty="0"/>
              <a:t> vaccines </a:t>
            </a:r>
          </a:p>
          <a:p>
            <a:r>
              <a:rPr lang="en-US" dirty="0"/>
              <a:t>• </a:t>
            </a:r>
            <a:r>
              <a:rPr lang="en-US" dirty="0" err="1"/>
              <a:t>Hyposensitization</a:t>
            </a:r>
            <a:r>
              <a:rPr lang="en-US" dirty="0"/>
              <a:t> vaccination with vaccines </a:t>
            </a:r>
            <a:r>
              <a:rPr lang="en-US" dirty="0" smtClean="0"/>
              <a:t>containing </a:t>
            </a:r>
            <a:r>
              <a:rPr lang="en-US" dirty="0" err="1" smtClean="0"/>
              <a:t>aluminium</a:t>
            </a:r>
            <a:r>
              <a:rPr lang="en-US" dirty="0" smtClean="0"/>
              <a:t> </a:t>
            </a:r>
          </a:p>
          <a:p>
            <a:r>
              <a:rPr lang="en-US" dirty="0"/>
              <a:t>IFN‐</a:t>
            </a:r>
            <a:r>
              <a:rPr lang="el-GR" dirty="0"/>
              <a:t>β </a:t>
            </a:r>
          </a:p>
          <a:p>
            <a:r>
              <a:rPr lang="en-US" dirty="0"/>
              <a:t>• Granulocyte colony‐stimulating factor</a:t>
            </a:r>
            <a:endParaRPr lang="en-US" dirty="0"/>
          </a:p>
        </p:txBody>
      </p:sp>
    </p:spTree>
    <p:extLst>
      <p:ext uri="{BB962C8B-B14F-4D97-AF65-F5344CB8AC3E}">
        <p14:creationId xmlns:p14="http://schemas.microsoft.com/office/powerpoint/2010/main" val="24394528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1800" dirty="0" err="1"/>
              <a:t>Histopathological</a:t>
            </a:r>
            <a:r>
              <a:rPr lang="en-US" sz="1800" dirty="0"/>
              <a:t> features of </a:t>
            </a:r>
            <a:r>
              <a:rPr lang="en-US" sz="1800" dirty="0" err="1"/>
              <a:t>panniculitis</a:t>
            </a:r>
            <a:r>
              <a:rPr lang="en-US" sz="1800" dirty="0"/>
              <a:t> secondary to subcutaneous</a:t>
            </a:r>
            <a:br>
              <a:rPr lang="en-US" sz="1800" dirty="0"/>
            </a:br>
            <a:r>
              <a:rPr lang="en-US" sz="1800" dirty="0" err="1"/>
              <a:t>glatiramer</a:t>
            </a:r>
            <a:r>
              <a:rPr lang="en-US" sz="1800" dirty="0"/>
              <a:t> acetate injections for the treatment of multiple sclerosis. (a) </a:t>
            </a:r>
            <a:r>
              <a:rPr lang="en-US" sz="1800" dirty="0" smtClean="0"/>
              <a:t>Scanning power </a:t>
            </a:r>
            <a:r>
              <a:rPr lang="en-US" sz="1800" dirty="0"/>
              <a:t>showing a mostly lobular </a:t>
            </a:r>
            <a:r>
              <a:rPr lang="en-US" sz="1800" dirty="0" err="1"/>
              <a:t>panniculitis</a:t>
            </a:r>
            <a:r>
              <a:rPr lang="en-US" sz="1800" dirty="0"/>
              <a:t>. (b) Numerous lymphoid aggregates </a:t>
            </a:r>
            <a:r>
              <a:rPr lang="en-US" sz="1800" dirty="0" smtClean="0"/>
              <a:t>are seen </a:t>
            </a:r>
            <a:r>
              <a:rPr lang="en-US" sz="1800" dirty="0"/>
              <a:t>at the periphery of the fat </a:t>
            </a:r>
            <a:r>
              <a:rPr lang="en-US" sz="1800" dirty="0" smtClean="0"/>
              <a:t>lobules.</a:t>
            </a:r>
            <a:endParaRPr lang="en-US" sz="1800" dirty="0"/>
          </a:p>
        </p:txBody>
      </p:sp>
      <p:pic>
        <p:nvPicPr>
          <p:cNvPr id="4" name="Content Placeholder 3"/>
          <p:cNvPicPr>
            <a:picLocks noGrp="1" noChangeAspect="1"/>
          </p:cNvPicPr>
          <p:nvPr>
            <p:ph idx="1"/>
          </p:nvPr>
        </p:nvPicPr>
        <p:blipFill>
          <a:blip r:embed="rId2"/>
          <a:stretch>
            <a:fillRect/>
          </a:stretch>
        </p:blipFill>
        <p:spPr>
          <a:xfrm>
            <a:off x="2815527" y="2107842"/>
            <a:ext cx="3688304" cy="3778250"/>
          </a:xfrm>
          <a:prstGeom prst="rect">
            <a:avLst/>
          </a:prstGeom>
        </p:spPr>
      </p:pic>
      <p:pic>
        <p:nvPicPr>
          <p:cNvPr id="5" name="Picture 4"/>
          <p:cNvPicPr>
            <a:picLocks noChangeAspect="1"/>
          </p:cNvPicPr>
          <p:nvPr/>
        </p:nvPicPr>
        <p:blipFill>
          <a:blip r:embed="rId3"/>
          <a:stretch>
            <a:fillRect/>
          </a:stretch>
        </p:blipFill>
        <p:spPr>
          <a:xfrm>
            <a:off x="6722772" y="2107842"/>
            <a:ext cx="4418310" cy="3778250"/>
          </a:xfrm>
          <a:prstGeom prst="rect">
            <a:avLst/>
          </a:prstGeom>
        </p:spPr>
      </p:pic>
    </p:spTree>
    <p:extLst>
      <p:ext uri="{BB962C8B-B14F-4D97-AF65-F5344CB8AC3E}">
        <p14:creationId xmlns:p14="http://schemas.microsoft.com/office/powerpoint/2010/main" val="5936616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Neutrophilic</a:t>
            </a:r>
            <a:r>
              <a:rPr lang="en-US" dirty="0"/>
              <a:t> lobular </a:t>
            </a:r>
            <a:r>
              <a:rPr lang="en-US" dirty="0" err="1"/>
              <a:t>panniculitis</a:t>
            </a:r>
            <a:endParaRPr lang="en-US" dirty="0"/>
          </a:p>
        </p:txBody>
      </p:sp>
      <p:sp>
        <p:nvSpPr>
          <p:cNvPr id="3" name="Content Placeholder 2"/>
          <p:cNvSpPr>
            <a:spLocks noGrp="1"/>
          </p:cNvSpPr>
          <p:nvPr>
            <p:ph idx="1"/>
          </p:nvPr>
        </p:nvSpPr>
        <p:spPr/>
        <p:txBody>
          <a:bodyPr>
            <a:normAutofit fontScale="92500" lnSpcReduction="20000"/>
          </a:bodyPr>
          <a:lstStyle/>
          <a:p>
            <a:r>
              <a:rPr lang="en-US" dirty="0" err="1"/>
              <a:t>Neutrophilic</a:t>
            </a:r>
            <a:r>
              <a:rPr lang="en-US" dirty="0"/>
              <a:t> lobular </a:t>
            </a:r>
            <a:r>
              <a:rPr lang="en-US" dirty="0" err="1"/>
              <a:t>panniculitis</a:t>
            </a:r>
            <a:r>
              <a:rPr lang="en-US" dirty="0"/>
              <a:t> incorporates a range of different</a:t>
            </a:r>
          </a:p>
          <a:p>
            <a:r>
              <a:rPr lang="en-US" dirty="0" err="1"/>
              <a:t>panniculitides</a:t>
            </a:r>
            <a:r>
              <a:rPr lang="en-US" dirty="0"/>
              <a:t> in which the fat lobule infiltrate is mostly composed</a:t>
            </a:r>
          </a:p>
          <a:p>
            <a:r>
              <a:rPr lang="en-US" dirty="0"/>
              <a:t>of </a:t>
            </a:r>
            <a:r>
              <a:rPr lang="en-US" dirty="0" smtClean="0"/>
              <a:t>neutrophils</a:t>
            </a:r>
          </a:p>
          <a:p>
            <a:r>
              <a:rPr lang="en-US" dirty="0"/>
              <a:t>• Alpha‐1 antitrypsin deficiency </a:t>
            </a:r>
            <a:r>
              <a:rPr lang="en-US" dirty="0" err="1"/>
              <a:t>panniculitis</a:t>
            </a:r>
            <a:endParaRPr lang="en-US" dirty="0"/>
          </a:p>
          <a:p>
            <a:r>
              <a:rPr lang="en-US" dirty="0"/>
              <a:t>• Pancreatic </a:t>
            </a:r>
            <a:r>
              <a:rPr lang="en-US" dirty="0" err="1"/>
              <a:t>panniculitis</a:t>
            </a:r>
            <a:endParaRPr lang="en-US" dirty="0"/>
          </a:p>
          <a:p>
            <a:r>
              <a:rPr lang="en-US" dirty="0"/>
              <a:t>• Factitious </a:t>
            </a:r>
            <a:r>
              <a:rPr lang="en-US" dirty="0" err="1"/>
              <a:t>panniculitis</a:t>
            </a:r>
            <a:endParaRPr lang="en-US" dirty="0"/>
          </a:p>
          <a:p>
            <a:r>
              <a:rPr lang="en-US" dirty="0"/>
              <a:t>• </a:t>
            </a:r>
            <a:r>
              <a:rPr lang="en-US" dirty="0" err="1"/>
              <a:t>Neutrophilic</a:t>
            </a:r>
            <a:r>
              <a:rPr lang="en-US" dirty="0"/>
              <a:t> lobular </a:t>
            </a:r>
            <a:r>
              <a:rPr lang="en-US" dirty="0" err="1"/>
              <a:t>panniculitis</a:t>
            </a:r>
            <a:r>
              <a:rPr lang="en-US" dirty="0"/>
              <a:t>/subcutaneous </a:t>
            </a:r>
            <a:r>
              <a:rPr lang="en-US" dirty="0" smtClean="0"/>
              <a:t>Sweet syndrome</a:t>
            </a:r>
            <a:endParaRPr lang="en-US" dirty="0"/>
          </a:p>
          <a:p>
            <a:r>
              <a:rPr lang="en-US" dirty="0"/>
              <a:t>• </a:t>
            </a:r>
            <a:r>
              <a:rPr lang="en-US" dirty="0" err="1"/>
              <a:t>Neutrophilic</a:t>
            </a:r>
            <a:r>
              <a:rPr lang="en-US" dirty="0"/>
              <a:t>/</a:t>
            </a:r>
            <a:r>
              <a:rPr lang="en-US" dirty="0" err="1"/>
              <a:t>pustular</a:t>
            </a:r>
            <a:r>
              <a:rPr lang="en-US" dirty="0"/>
              <a:t> </a:t>
            </a:r>
            <a:r>
              <a:rPr lang="en-US" dirty="0" err="1"/>
              <a:t>panniculitis</a:t>
            </a:r>
            <a:r>
              <a:rPr lang="en-US" dirty="0"/>
              <a:t> of rheumatoid arthritis</a:t>
            </a:r>
          </a:p>
          <a:p>
            <a:r>
              <a:rPr lang="en-US" dirty="0"/>
              <a:t>• Erythema </a:t>
            </a:r>
            <a:r>
              <a:rPr lang="en-US" dirty="0" err="1"/>
              <a:t>nodosum</a:t>
            </a:r>
            <a:r>
              <a:rPr lang="en-US" dirty="0"/>
              <a:t>‐like lesions of </a:t>
            </a:r>
            <a:r>
              <a:rPr lang="en-US" dirty="0" err="1"/>
              <a:t>Behcet</a:t>
            </a:r>
            <a:r>
              <a:rPr lang="en-US" dirty="0"/>
              <a:t> disease</a:t>
            </a:r>
          </a:p>
          <a:p>
            <a:r>
              <a:rPr lang="en-US" dirty="0"/>
              <a:t>• Bowel bypass </a:t>
            </a:r>
            <a:r>
              <a:rPr lang="en-US" dirty="0" err="1"/>
              <a:t>dermatosis</a:t>
            </a:r>
            <a:endParaRPr lang="en-US" dirty="0"/>
          </a:p>
          <a:p>
            <a:r>
              <a:rPr lang="en-US" dirty="0"/>
              <a:t>• </a:t>
            </a:r>
            <a:r>
              <a:rPr lang="en-US" dirty="0" smtClean="0"/>
              <a:t>Iatrogenic</a:t>
            </a:r>
            <a:endParaRPr lang="en-US" dirty="0"/>
          </a:p>
        </p:txBody>
      </p:sp>
    </p:spTree>
    <p:extLst>
      <p:ext uri="{BB962C8B-B14F-4D97-AF65-F5344CB8AC3E}">
        <p14:creationId xmlns:p14="http://schemas.microsoft.com/office/powerpoint/2010/main" val="20311883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Neutrophilic</a:t>
            </a:r>
            <a:r>
              <a:rPr lang="en-US" dirty="0"/>
              <a:t> lobular </a:t>
            </a:r>
            <a:r>
              <a:rPr lang="en-US" dirty="0" err="1"/>
              <a:t>panniculitis</a:t>
            </a:r>
            <a:r>
              <a:rPr lang="en-US" dirty="0"/>
              <a:t> showing erythematous plaques and</a:t>
            </a:r>
            <a:br>
              <a:rPr lang="en-US" dirty="0"/>
            </a:br>
            <a:r>
              <a:rPr lang="en-US" dirty="0"/>
              <a:t>nodules on the back of an adult woman</a:t>
            </a:r>
            <a:endParaRPr lang="en-US" dirty="0"/>
          </a:p>
        </p:txBody>
      </p:sp>
      <p:pic>
        <p:nvPicPr>
          <p:cNvPr id="4" name="Content Placeholder 3"/>
          <p:cNvPicPr>
            <a:picLocks noGrp="1" noChangeAspect="1"/>
          </p:cNvPicPr>
          <p:nvPr>
            <p:ph idx="1"/>
          </p:nvPr>
        </p:nvPicPr>
        <p:blipFill>
          <a:blip r:embed="rId2"/>
          <a:stretch>
            <a:fillRect/>
          </a:stretch>
        </p:blipFill>
        <p:spPr>
          <a:xfrm>
            <a:off x="3580325" y="2056326"/>
            <a:ext cx="6413679" cy="4486141"/>
          </a:xfrm>
          <a:prstGeom prst="rect">
            <a:avLst/>
          </a:prstGeom>
        </p:spPr>
      </p:pic>
    </p:spTree>
    <p:extLst>
      <p:ext uri="{BB962C8B-B14F-4D97-AF65-F5344CB8AC3E}">
        <p14:creationId xmlns:p14="http://schemas.microsoft.com/office/powerpoint/2010/main" val="253008313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Subcutaneous </a:t>
            </a:r>
            <a:r>
              <a:rPr lang="en-US" dirty="0" err="1"/>
              <a:t>sarcoidosis</a:t>
            </a:r>
            <a:endParaRPr lang="en-US" dirty="0"/>
          </a:p>
        </p:txBody>
      </p:sp>
      <p:sp>
        <p:nvSpPr>
          <p:cNvPr id="3" name="Content Placeholder 2"/>
          <p:cNvSpPr>
            <a:spLocks noGrp="1"/>
          </p:cNvSpPr>
          <p:nvPr>
            <p:ph idx="1"/>
          </p:nvPr>
        </p:nvSpPr>
        <p:spPr/>
        <p:txBody>
          <a:bodyPr/>
          <a:lstStyle/>
          <a:p>
            <a:r>
              <a:rPr lang="en-US" dirty="0"/>
              <a:t>Minimal dermal involvement is </a:t>
            </a:r>
            <a:r>
              <a:rPr lang="en-US" dirty="0" smtClean="0"/>
              <a:t>acceptable</a:t>
            </a:r>
          </a:p>
          <a:p>
            <a:r>
              <a:rPr lang="en-US" dirty="0" smtClean="0"/>
              <a:t> </a:t>
            </a:r>
            <a:r>
              <a:rPr lang="en-US" dirty="0"/>
              <a:t>for a </a:t>
            </a:r>
            <a:r>
              <a:rPr lang="en-US" dirty="0" err="1" smtClean="0"/>
              <a:t>histopathological</a:t>
            </a:r>
            <a:r>
              <a:rPr lang="en-US" dirty="0"/>
              <a:t> </a:t>
            </a:r>
            <a:r>
              <a:rPr lang="en-US" dirty="0" smtClean="0"/>
              <a:t>diagnosis </a:t>
            </a:r>
            <a:r>
              <a:rPr lang="en-US" dirty="0"/>
              <a:t>of subcutaneous </a:t>
            </a:r>
            <a:endParaRPr lang="en-US" dirty="0" smtClean="0"/>
          </a:p>
          <a:p>
            <a:r>
              <a:rPr lang="en-US" dirty="0" err="1" smtClean="0"/>
              <a:t>sarcoidos</a:t>
            </a:r>
            <a:r>
              <a:rPr lang="en-US" dirty="0" smtClean="0"/>
              <a:t>, </a:t>
            </a:r>
            <a:r>
              <a:rPr lang="en-US" dirty="0"/>
              <a:t>but </a:t>
            </a:r>
            <a:r>
              <a:rPr lang="en-US" dirty="0" smtClean="0"/>
              <a:t>subcutaneous </a:t>
            </a:r>
            <a:r>
              <a:rPr lang="en-US" dirty="0" err="1" smtClean="0"/>
              <a:t>sarcoidosis</a:t>
            </a:r>
            <a:r>
              <a:rPr lang="en-US" dirty="0" smtClean="0"/>
              <a:t> </a:t>
            </a:r>
            <a:r>
              <a:rPr lang="en-US" dirty="0"/>
              <a:t>is </a:t>
            </a:r>
            <a:endParaRPr lang="en-US" dirty="0" smtClean="0"/>
          </a:p>
          <a:p>
            <a:r>
              <a:rPr lang="en-US" dirty="0" smtClean="0"/>
              <a:t>considered </a:t>
            </a:r>
            <a:r>
              <a:rPr lang="en-US" dirty="0"/>
              <a:t>a specific </a:t>
            </a:r>
            <a:r>
              <a:rPr lang="en-US" dirty="0" err="1"/>
              <a:t>clinicopathological</a:t>
            </a:r>
            <a:r>
              <a:rPr lang="en-US" dirty="0"/>
              <a:t> variant</a:t>
            </a:r>
          </a:p>
          <a:p>
            <a:r>
              <a:rPr lang="en-US" dirty="0"/>
              <a:t>of </a:t>
            </a:r>
            <a:r>
              <a:rPr lang="en-US" dirty="0" err="1"/>
              <a:t>sarcoidosis</a:t>
            </a:r>
            <a:r>
              <a:rPr lang="en-US" dirty="0"/>
              <a:t> involving exclusively the </a:t>
            </a:r>
            <a:r>
              <a:rPr lang="en-US" dirty="0" smtClean="0"/>
              <a:t>subcutaneous</a:t>
            </a:r>
          </a:p>
          <a:p>
            <a:r>
              <a:rPr lang="en-US" dirty="0" smtClean="0"/>
              <a:t> </a:t>
            </a:r>
            <a:r>
              <a:rPr lang="en-US" dirty="0"/>
              <a:t>fat </a:t>
            </a:r>
            <a:r>
              <a:rPr lang="en-US" dirty="0" smtClean="0"/>
              <a:t>and should </a:t>
            </a:r>
            <a:r>
              <a:rPr lang="en-US" dirty="0"/>
              <a:t>be differentiated from </a:t>
            </a:r>
            <a:r>
              <a:rPr lang="en-US" dirty="0" smtClean="0"/>
              <a:t>nodular</a:t>
            </a:r>
          </a:p>
          <a:p>
            <a:r>
              <a:rPr lang="en-US" dirty="0" smtClean="0"/>
              <a:t> dermal  </a:t>
            </a:r>
            <a:r>
              <a:rPr lang="en-US" dirty="0"/>
              <a:t>lesions of </a:t>
            </a:r>
            <a:r>
              <a:rPr lang="en-US" dirty="0" err="1" smtClean="0"/>
              <a:t>sarcoidosis</a:t>
            </a:r>
            <a:r>
              <a:rPr lang="en-US" dirty="0"/>
              <a:t> </a:t>
            </a:r>
            <a:r>
              <a:rPr lang="en-US" dirty="0" smtClean="0"/>
              <a:t>with </a:t>
            </a:r>
            <a:r>
              <a:rPr lang="en-US" dirty="0"/>
              <a:t>deep </a:t>
            </a:r>
            <a:r>
              <a:rPr lang="en-US" dirty="0" smtClean="0"/>
              <a:t>extension</a:t>
            </a:r>
          </a:p>
          <a:p>
            <a:r>
              <a:rPr lang="en-US" dirty="0" smtClean="0"/>
              <a:t> </a:t>
            </a:r>
            <a:r>
              <a:rPr lang="en-US" dirty="0"/>
              <a:t>into </a:t>
            </a:r>
            <a:r>
              <a:rPr lang="en-US" dirty="0" smtClean="0"/>
              <a:t>the </a:t>
            </a:r>
            <a:r>
              <a:rPr lang="en-US" dirty="0"/>
              <a:t>subcutaneous </a:t>
            </a:r>
            <a:r>
              <a:rPr lang="en-US" dirty="0" smtClean="0"/>
              <a:t>tissue.</a:t>
            </a:r>
            <a:endParaRPr lang="en-US" dirty="0"/>
          </a:p>
        </p:txBody>
      </p:sp>
      <p:pic>
        <p:nvPicPr>
          <p:cNvPr id="4" name="Picture 3"/>
          <p:cNvPicPr>
            <a:picLocks noChangeAspect="1"/>
          </p:cNvPicPr>
          <p:nvPr/>
        </p:nvPicPr>
        <p:blipFill>
          <a:blip r:embed="rId2"/>
          <a:stretch>
            <a:fillRect/>
          </a:stretch>
        </p:blipFill>
        <p:spPr>
          <a:xfrm>
            <a:off x="8731876" y="1982722"/>
            <a:ext cx="3232597" cy="3928500"/>
          </a:xfrm>
          <a:prstGeom prst="rect">
            <a:avLst/>
          </a:prstGeom>
        </p:spPr>
      </p:pic>
    </p:spTree>
    <p:extLst>
      <p:ext uri="{BB962C8B-B14F-4D97-AF65-F5344CB8AC3E}">
        <p14:creationId xmlns:p14="http://schemas.microsoft.com/office/powerpoint/2010/main" val="14768993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Small </a:t>
            </a:r>
            <a:r>
              <a:rPr lang="en-US" dirty="0"/>
              <a:t>non‐</a:t>
            </a:r>
            <a:r>
              <a:rPr lang="en-US" dirty="0" err="1"/>
              <a:t>caseating</a:t>
            </a:r>
            <a:r>
              <a:rPr lang="en-US" dirty="0"/>
              <a:t> granulomas</a:t>
            </a:r>
            <a:br>
              <a:rPr lang="en-US" dirty="0"/>
            </a:br>
            <a:r>
              <a:rPr lang="en-US" dirty="0"/>
              <a:t>involving the fat lobule.</a:t>
            </a:r>
            <a:endParaRPr lang="en-US" dirty="0"/>
          </a:p>
        </p:txBody>
      </p:sp>
      <p:pic>
        <p:nvPicPr>
          <p:cNvPr id="4" name="Content Placeholder 3"/>
          <p:cNvPicPr>
            <a:picLocks noGrp="1" noChangeAspect="1"/>
          </p:cNvPicPr>
          <p:nvPr>
            <p:ph idx="1"/>
          </p:nvPr>
        </p:nvPicPr>
        <p:blipFill>
          <a:blip r:embed="rId2"/>
          <a:stretch>
            <a:fillRect/>
          </a:stretch>
        </p:blipFill>
        <p:spPr>
          <a:xfrm>
            <a:off x="2790046" y="2017690"/>
            <a:ext cx="3919847" cy="3778250"/>
          </a:xfrm>
          <a:prstGeom prst="rect">
            <a:avLst/>
          </a:prstGeom>
        </p:spPr>
      </p:pic>
      <p:pic>
        <p:nvPicPr>
          <p:cNvPr id="5" name="Picture 4"/>
          <p:cNvPicPr>
            <a:picLocks noChangeAspect="1"/>
          </p:cNvPicPr>
          <p:nvPr/>
        </p:nvPicPr>
        <p:blipFill>
          <a:blip r:embed="rId3"/>
          <a:stretch>
            <a:fillRect/>
          </a:stretch>
        </p:blipFill>
        <p:spPr>
          <a:xfrm>
            <a:off x="6877319" y="2017690"/>
            <a:ext cx="4019065" cy="3880834"/>
          </a:xfrm>
          <a:prstGeom prst="rect">
            <a:avLst/>
          </a:prstGeom>
        </p:spPr>
      </p:pic>
    </p:spTree>
    <p:extLst>
      <p:ext uri="{BB962C8B-B14F-4D97-AF65-F5344CB8AC3E}">
        <p14:creationId xmlns:p14="http://schemas.microsoft.com/office/powerpoint/2010/main" val="298321999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Traumatic </a:t>
            </a:r>
            <a:r>
              <a:rPr lang="en-US" dirty="0" err="1"/>
              <a:t>panniculitis</a:t>
            </a:r>
            <a:endParaRPr lang="en-US" dirty="0"/>
          </a:p>
        </p:txBody>
      </p:sp>
      <p:sp>
        <p:nvSpPr>
          <p:cNvPr id="3" name="Content Placeholder 2"/>
          <p:cNvSpPr>
            <a:spLocks noGrp="1"/>
          </p:cNvSpPr>
          <p:nvPr>
            <p:ph idx="1"/>
          </p:nvPr>
        </p:nvSpPr>
        <p:spPr/>
        <p:txBody>
          <a:bodyPr/>
          <a:lstStyle/>
          <a:p>
            <a:r>
              <a:rPr lang="en-US" dirty="0"/>
              <a:t>Traumatic </a:t>
            </a:r>
            <a:r>
              <a:rPr lang="en-US" dirty="0" err="1"/>
              <a:t>panniculitis</a:t>
            </a:r>
            <a:r>
              <a:rPr lang="en-US" dirty="0"/>
              <a:t> refers to damage of </a:t>
            </a:r>
            <a:endParaRPr lang="en-US" dirty="0" smtClean="0"/>
          </a:p>
          <a:p>
            <a:r>
              <a:rPr lang="en-US" dirty="0" smtClean="0"/>
              <a:t>subcutaneous tissue induced </a:t>
            </a:r>
            <a:r>
              <a:rPr lang="en-US" dirty="0"/>
              <a:t>by physical </a:t>
            </a:r>
            <a:r>
              <a:rPr lang="en-US" dirty="0" smtClean="0"/>
              <a:t>and</a:t>
            </a:r>
          </a:p>
          <a:p>
            <a:r>
              <a:rPr lang="en-US" dirty="0" smtClean="0"/>
              <a:t> </a:t>
            </a:r>
            <a:r>
              <a:rPr lang="en-US" dirty="0"/>
              <a:t>chemical agents. The physical injuries</a:t>
            </a:r>
          </a:p>
          <a:p>
            <a:r>
              <a:rPr lang="en-US" dirty="0"/>
              <a:t>may be from trauma, cold, electricity </a:t>
            </a:r>
            <a:r>
              <a:rPr lang="en-US" dirty="0" smtClean="0"/>
              <a:t>or</a:t>
            </a:r>
          </a:p>
          <a:p>
            <a:r>
              <a:rPr lang="en-US" dirty="0" smtClean="0"/>
              <a:t> chemicals</a:t>
            </a:r>
          </a:p>
          <a:p>
            <a:endParaRPr lang="en-US" dirty="0"/>
          </a:p>
        </p:txBody>
      </p:sp>
      <p:pic>
        <p:nvPicPr>
          <p:cNvPr id="5" name="Picture 4"/>
          <p:cNvPicPr>
            <a:picLocks noChangeAspect="1"/>
          </p:cNvPicPr>
          <p:nvPr/>
        </p:nvPicPr>
        <p:blipFill>
          <a:blip r:embed="rId2"/>
          <a:stretch>
            <a:fillRect/>
          </a:stretch>
        </p:blipFill>
        <p:spPr>
          <a:xfrm>
            <a:off x="8100813" y="1790163"/>
            <a:ext cx="3683356" cy="4906850"/>
          </a:xfrm>
          <a:prstGeom prst="rect">
            <a:avLst/>
          </a:prstGeom>
        </p:spPr>
      </p:pic>
    </p:spTree>
    <p:extLst>
      <p:ext uri="{BB962C8B-B14F-4D97-AF65-F5344CB8AC3E}">
        <p14:creationId xmlns:p14="http://schemas.microsoft.com/office/powerpoint/2010/main" val="37253880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Classification of the </a:t>
            </a:r>
            <a:r>
              <a:rPr lang="en-US" dirty="0" err="1"/>
              <a:t>panniculitides</a:t>
            </a:r>
            <a:endParaRPr lang="en-US" dirty="0"/>
          </a:p>
        </p:txBody>
      </p:sp>
      <p:sp>
        <p:nvSpPr>
          <p:cNvPr id="3" name="Content Placeholder 2"/>
          <p:cNvSpPr>
            <a:spLocks noGrp="1"/>
          </p:cNvSpPr>
          <p:nvPr>
            <p:ph idx="1"/>
          </p:nvPr>
        </p:nvSpPr>
        <p:spPr/>
        <p:txBody>
          <a:bodyPr/>
          <a:lstStyle/>
          <a:p>
            <a:r>
              <a:rPr lang="en-US" b="1" dirty="0"/>
              <a:t>Predominantly septal </a:t>
            </a:r>
            <a:r>
              <a:rPr lang="en-US" b="1" dirty="0" err="1"/>
              <a:t>panniculitides</a:t>
            </a:r>
            <a:endParaRPr lang="en-US" b="1" dirty="0"/>
          </a:p>
          <a:p>
            <a:r>
              <a:rPr lang="en-US" sz="2000" i="1" dirty="0">
                <a:solidFill>
                  <a:srgbClr val="FF0000"/>
                </a:solidFill>
              </a:rPr>
              <a:t>With </a:t>
            </a:r>
            <a:r>
              <a:rPr lang="en-US" sz="2000" i="1" dirty="0" err="1">
                <a:solidFill>
                  <a:srgbClr val="FF0000"/>
                </a:solidFill>
              </a:rPr>
              <a:t>vasculitis</a:t>
            </a:r>
            <a:endParaRPr lang="en-US" sz="2000" i="1" dirty="0">
              <a:solidFill>
                <a:srgbClr val="FF0000"/>
              </a:solidFill>
            </a:endParaRPr>
          </a:p>
          <a:p>
            <a:r>
              <a:rPr lang="en-US" dirty="0" smtClean="0"/>
              <a:t>Veins              ( </a:t>
            </a:r>
            <a:r>
              <a:rPr lang="en-US" dirty="0"/>
              <a:t>Superficial </a:t>
            </a:r>
            <a:r>
              <a:rPr lang="en-US" dirty="0" smtClean="0"/>
              <a:t>migratory thrombophlebitis)</a:t>
            </a:r>
            <a:endParaRPr lang="en-US" dirty="0"/>
          </a:p>
          <a:p>
            <a:r>
              <a:rPr lang="en-US" dirty="0" smtClean="0"/>
              <a:t>Arteries           (Cutaneous </a:t>
            </a:r>
            <a:r>
              <a:rPr lang="en-US" dirty="0" err="1"/>
              <a:t>polyarteritis</a:t>
            </a:r>
            <a:r>
              <a:rPr lang="en-US" dirty="0"/>
              <a:t> </a:t>
            </a:r>
            <a:r>
              <a:rPr lang="en-US" dirty="0" err="1" smtClean="0"/>
              <a:t>nodosa</a:t>
            </a:r>
            <a:r>
              <a:rPr lang="en-US" dirty="0" smtClean="0"/>
              <a:t>)</a:t>
            </a:r>
            <a:endParaRPr lang="en-US" dirty="0"/>
          </a:p>
          <a:p>
            <a:r>
              <a:rPr lang="en-US" sz="2000" i="1" dirty="0">
                <a:solidFill>
                  <a:srgbClr val="FF0000"/>
                </a:solidFill>
              </a:rPr>
              <a:t>No </a:t>
            </a:r>
            <a:r>
              <a:rPr lang="en-US" sz="2000" i="1" dirty="0" err="1">
                <a:solidFill>
                  <a:srgbClr val="FF0000"/>
                </a:solidFill>
              </a:rPr>
              <a:t>vasculitis</a:t>
            </a:r>
            <a:endParaRPr lang="en-US" sz="2000" i="1" dirty="0">
              <a:solidFill>
                <a:srgbClr val="FF0000"/>
              </a:solidFill>
            </a:endParaRPr>
          </a:p>
          <a:p>
            <a:r>
              <a:rPr lang="en-US" i="1" dirty="0"/>
              <a:t>Lymphocytes and plasma cells predominantly</a:t>
            </a:r>
          </a:p>
          <a:p>
            <a:r>
              <a:rPr lang="en-US" dirty="0"/>
              <a:t>With granulomatous infiltrate in </a:t>
            </a:r>
            <a:r>
              <a:rPr lang="en-US" dirty="0" smtClean="0"/>
              <a:t>septa      (</a:t>
            </a:r>
            <a:r>
              <a:rPr lang="en-US" dirty="0" err="1" smtClean="0"/>
              <a:t>Necrobiosis</a:t>
            </a:r>
            <a:r>
              <a:rPr lang="en-US" dirty="0" smtClean="0"/>
              <a:t> </a:t>
            </a:r>
            <a:r>
              <a:rPr lang="en-US" dirty="0" err="1" smtClean="0"/>
              <a:t>lipoidica</a:t>
            </a:r>
            <a:r>
              <a:rPr lang="en-US" dirty="0"/>
              <a:t>)</a:t>
            </a:r>
          </a:p>
          <a:p>
            <a:r>
              <a:rPr lang="it-IT" dirty="0"/>
              <a:t>No granulomatous infiltrate in </a:t>
            </a:r>
            <a:r>
              <a:rPr lang="it-IT" dirty="0" smtClean="0"/>
              <a:t>septa          ( </a:t>
            </a:r>
            <a:r>
              <a:rPr lang="it-IT" dirty="0"/>
              <a:t>Deep </a:t>
            </a:r>
            <a:r>
              <a:rPr lang="it-IT" dirty="0" smtClean="0"/>
              <a:t>morphoea)</a:t>
            </a:r>
            <a:endParaRPr lang="en-US" dirty="0"/>
          </a:p>
        </p:txBody>
      </p:sp>
    </p:spTree>
    <p:extLst>
      <p:ext uri="{BB962C8B-B14F-4D97-AF65-F5344CB8AC3E}">
        <p14:creationId xmlns:p14="http://schemas.microsoft.com/office/powerpoint/2010/main" val="421081079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Lipoatrophic</a:t>
            </a:r>
            <a:r>
              <a:rPr lang="en-US" dirty="0"/>
              <a:t> </a:t>
            </a:r>
            <a:r>
              <a:rPr lang="en-US" dirty="0" err="1"/>
              <a:t>panniculitis</a:t>
            </a:r>
            <a:r>
              <a:rPr lang="en-US" dirty="0"/>
              <a:t> of the ankles</a:t>
            </a:r>
            <a:br>
              <a:rPr lang="en-US" dirty="0"/>
            </a:br>
            <a:r>
              <a:rPr lang="en-US" dirty="0"/>
              <a:t>in childhood</a:t>
            </a:r>
            <a:endParaRPr lang="en-US" dirty="0"/>
          </a:p>
        </p:txBody>
      </p:sp>
      <p:sp>
        <p:nvSpPr>
          <p:cNvPr id="3" name="Content Placeholder 2"/>
          <p:cNvSpPr>
            <a:spLocks noGrp="1"/>
          </p:cNvSpPr>
          <p:nvPr>
            <p:ph idx="1"/>
          </p:nvPr>
        </p:nvSpPr>
        <p:spPr/>
        <p:txBody>
          <a:bodyPr/>
          <a:lstStyle/>
          <a:p>
            <a:r>
              <a:rPr lang="en-US" dirty="0"/>
              <a:t>Many of the reported patients with </a:t>
            </a:r>
            <a:r>
              <a:rPr lang="en-US" dirty="0" err="1"/>
              <a:t>lipoatrophic</a:t>
            </a:r>
            <a:r>
              <a:rPr lang="en-US" dirty="0"/>
              <a:t> </a:t>
            </a:r>
            <a:endParaRPr lang="en-US" dirty="0" smtClean="0"/>
          </a:p>
          <a:p>
            <a:r>
              <a:rPr lang="en-US" dirty="0" err="1" smtClean="0"/>
              <a:t>panniculitis</a:t>
            </a:r>
            <a:r>
              <a:rPr lang="en-US" dirty="0" smtClean="0"/>
              <a:t> of the </a:t>
            </a:r>
            <a:r>
              <a:rPr lang="en-US" dirty="0"/>
              <a:t>ankles are children </a:t>
            </a:r>
            <a:r>
              <a:rPr lang="en-US" dirty="0" smtClean="0"/>
              <a:t>with</a:t>
            </a:r>
          </a:p>
          <a:p>
            <a:r>
              <a:rPr lang="en-US" dirty="0" smtClean="0"/>
              <a:t> </a:t>
            </a:r>
            <a:r>
              <a:rPr lang="en-US" dirty="0"/>
              <a:t>antinuclear antibodies, autoimmune</a:t>
            </a:r>
          </a:p>
          <a:p>
            <a:r>
              <a:rPr lang="en-US" dirty="0"/>
              <a:t>conditions or both, so that this disorder </a:t>
            </a:r>
            <a:r>
              <a:rPr lang="en-US" dirty="0" smtClean="0"/>
              <a:t>has</a:t>
            </a:r>
          </a:p>
          <a:p>
            <a:r>
              <a:rPr lang="en-US" dirty="0" smtClean="0"/>
              <a:t> </a:t>
            </a:r>
            <a:r>
              <a:rPr lang="en-US" dirty="0"/>
              <a:t>been included </a:t>
            </a:r>
            <a:r>
              <a:rPr lang="en-US" dirty="0" err="1" smtClean="0"/>
              <a:t>unde</a:t>
            </a:r>
            <a:r>
              <a:rPr lang="en-US" dirty="0" smtClean="0"/>
              <a:t> </a:t>
            </a:r>
            <a:r>
              <a:rPr lang="en-US" dirty="0" err="1" smtClean="0"/>
              <a:t>rconnective</a:t>
            </a:r>
            <a:r>
              <a:rPr lang="en-US" dirty="0" smtClean="0"/>
              <a:t> tissue</a:t>
            </a:r>
          </a:p>
          <a:p>
            <a:r>
              <a:rPr lang="en-US" dirty="0" smtClean="0"/>
              <a:t> </a:t>
            </a:r>
            <a:r>
              <a:rPr lang="en-US" dirty="0" err="1"/>
              <a:t>panniculitis</a:t>
            </a:r>
            <a:r>
              <a:rPr lang="en-US" dirty="0"/>
              <a:t>, together with </a:t>
            </a:r>
            <a:r>
              <a:rPr lang="en-US" dirty="0" err="1"/>
              <a:t>morphoea</a:t>
            </a:r>
            <a:r>
              <a:rPr lang="en-US" dirty="0" smtClean="0"/>
              <a:t>,</a:t>
            </a:r>
          </a:p>
          <a:p>
            <a:r>
              <a:rPr lang="en-US" dirty="0" smtClean="0"/>
              <a:t> lupus </a:t>
            </a:r>
            <a:r>
              <a:rPr lang="en-US" dirty="0" err="1" smtClean="0"/>
              <a:t>panniculitis</a:t>
            </a:r>
            <a:r>
              <a:rPr lang="en-US" dirty="0" smtClean="0"/>
              <a:t> </a:t>
            </a:r>
            <a:r>
              <a:rPr lang="en-US" dirty="0"/>
              <a:t>and </a:t>
            </a:r>
            <a:r>
              <a:rPr lang="en-US" dirty="0" err="1"/>
              <a:t>dermatomyositis</a:t>
            </a:r>
            <a:endParaRPr lang="en-US" dirty="0"/>
          </a:p>
        </p:txBody>
      </p:sp>
      <p:pic>
        <p:nvPicPr>
          <p:cNvPr id="4" name="Picture 3"/>
          <p:cNvPicPr>
            <a:picLocks noChangeAspect="1"/>
          </p:cNvPicPr>
          <p:nvPr/>
        </p:nvPicPr>
        <p:blipFill>
          <a:blip r:embed="rId2"/>
          <a:stretch>
            <a:fillRect/>
          </a:stretch>
        </p:blipFill>
        <p:spPr>
          <a:xfrm>
            <a:off x="8345510" y="1905000"/>
            <a:ext cx="3606085" cy="4729988"/>
          </a:xfrm>
          <a:prstGeom prst="rect">
            <a:avLst/>
          </a:prstGeom>
        </p:spPr>
      </p:pic>
    </p:spTree>
    <p:extLst>
      <p:ext uri="{BB962C8B-B14F-4D97-AF65-F5344CB8AC3E}">
        <p14:creationId xmlns:p14="http://schemas.microsoft.com/office/powerpoint/2010/main" val="375719179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Subcutaneous fat necrosis of the</a:t>
            </a:r>
            <a:br>
              <a:rPr lang="en-US" dirty="0"/>
            </a:br>
            <a:r>
              <a:rPr lang="en-US" dirty="0"/>
              <a:t>newborn</a:t>
            </a:r>
            <a:endParaRPr lang="en-US" dirty="0"/>
          </a:p>
        </p:txBody>
      </p:sp>
      <p:sp>
        <p:nvSpPr>
          <p:cNvPr id="3" name="Content Placeholder 2"/>
          <p:cNvSpPr>
            <a:spLocks noGrp="1"/>
          </p:cNvSpPr>
          <p:nvPr>
            <p:ph idx="1"/>
          </p:nvPr>
        </p:nvSpPr>
        <p:spPr/>
        <p:txBody>
          <a:bodyPr/>
          <a:lstStyle/>
          <a:p>
            <a:r>
              <a:rPr lang="en-US" dirty="0"/>
              <a:t>The pathogenesis of this disorder is unknown. In many </a:t>
            </a:r>
            <a:r>
              <a:rPr lang="en-US" dirty="0" err="1" smtClean="0"/>
              <a:t>cases,perinatal</a:t>
            </a:r>
            <a:r>
              <a:rPr lang="en-US" dirty="0" smtClean="0"/>
              <a:t> </a:t>
            </a:r>
            <a:r>
              <a:rPr lang="en-US" dirty="0"/>
              <a:t>complications are recorded, such as Rh factor </a:t>
            </a:r>
            <a:r>
              <a:rPr lang="en-US" dirty="0" err="1" smtClean="0"/>
              <a:t>incompatibility,meconium</a:t>
            </a:r>
            <a:r>
              <a:rPr lang="en-US" dirty="0" smtClean="0"/>
              <a:t> </a:t>
            </a:r>
            <a:r>
              <a:rPr lang="en-US" dirty="0"/>
              <a:t>aspiration, umbilical cord prolapse, </a:t>
            </a:r>
            <a:r>
              <a:rPr lang="en-US" dirty="0" smtClean="0"/>
              <a:t>placenta </a:t>
            </a:r>
            <a:r>
              <a:rPr lang="en-US" dirty="0" err="1" smtClean="0"/>
              <a:t>praevia</a:t>
            </a:r>
            <a:r>
              <a:rPr lang="en-US" dirty="0"/>
              <a:t>, birth asphyxia, seizures, congenital heart disease, </a:t>
            </a:r>
            <a:r>
              <a:rPr lang="en-US" dirty="0" smtClean="0"/>
              <a:t>intestinal </a:t>
            </a:r>
            <a:r>
              <a:rPr lang="en-US" dirty="0"/>
              <a:t>perforation, hypothermia, sepsis, </a:t>
            </a:r>
            <a:r>
              <a:rPr lang="en-US" dirty="0" err="1"/>
              <a:t>anaemia</a:t>
            </a:r>
            <a:r>
              <a:rPr lang="en-US" dirty="0"/>
              <a:t>, obstetric </a:t>
            </a:r>
            <a:r>
              <a:rPr lang="en-US" dirty="0" err="1" smtClean="0"/>
              <a:t>trauma,gestational</a:t>
            </a:r>
            <a:r>
              <a:rPr lang="en-US" dirty="0" smtClean="0"/>
              <a:t> </a:t>
            </a:r>
            <a:r>
              <a:rPr lang="en-US" dirty="0"/>
              <a:t>diabetes, pre‐</a:t>
            </a:r>
            <a:r>
              <a:rPr lang="en-US" dirty="0" err="1"/>
              <a:t>eclampsia</a:t>
            </a:r>
            <a:r>
              <a:rPr lang="en-US" dirty="0"/>
              <a:t> or maternal abuse of </a:t>
            </a:r>
            <a:r>
              <a:rPr lang="en-US" dirty="0" smtClean="0"/>
              <a:t>drugs.</a:t>
            </a:r>
          </a:p>
          <a:p>
            <a:r>
              <a:rPr lang="en-US" dirty="0"/>
              <a:t>Clinically, the lesions consist of multiple symmetrically </a:t>
            </a:r>
            <a:r>
              <a:rPr lang="en-US" dirty="0" smtClean="0"/>
              <a:t>distributed indurated</a:t>
            </a:r>
            <a:r>
              <a:rPr lang="en-US" dirty="0"/>
              <a:t>, smooth, non‐pitting mobile subcutaneous </a:t>
            </a:r>
            <a:r>
              <a:rPr lang="en-US" dirty="0" smtClean="0"/>
              <a:t>erythematous or </a:t>
            </a:r>
            <a:r>
              <a:rPr lang="en-US" dirty="0" err="1"/>
              <a:t>violaceous</a:t>
            </a:r>
            <a:r>
              <a:rPr lang="en-US" dirty="0"/>
              <a:t> nodules or plaques that appear in the </a:t>
            </a:r>
            <a:r>
              <a:rPr lang="en-US" dirty="0" smtClean="0"/>
              <a:t>first few </a:t>
            </a:r>
            <a:r>
              <a:rPr lang="en-US" dirty="0"/>
              <a:t>weeks of life</a:t>
            </a:r>
            <a:r>
              <a:rPr lang="en-US" dirty="0" smtClean="0"/>
              <a:t>.</a:t>
            </a:r>
          </a:p>
          <a:p>
            <a:r>
              <a:rPr lang="en-US" dirty="0" smtClean="0"/>
              <a:t> </a:t>
            </a:r>
            <a:r>
              <a:rPr lang="en-US" dirty="0"/>
              <a:t>The most common locations are the </a:t>
            </a:r>
            <a:r>
              <a:rPr lang="en-US" dirty="0" smtClean="0"/>
              <a:t>shoulders and buttocks.</a:t>
            </a:r>
            <a:endParaRPr lang="en-US" dirty="0"/>
          </a:p>
        </p:txBody>
      </p:sp>
    </p:spTree>
    <p:extLst>
      <p:ext uri="{BB962C8B-B14F-4D97-AF65-F5344CB8AC3E}">
        <p14:creationId xmlns:p14="http://schemas.microsoft.com/office/powerpoint/2010/main" val="936579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 </a:t>
            </a:r>
            <a:r>
              <a:rPr lang="en-US" sz="2200" dirty="0"/>
              <a:t>Subcutaneous fat necrosis of the newborn. Erythematous and</a:t>
            </a:r>
            <a:br>
              <a:rPr lang="en-US" sz="2200" dirty="0"/>
            </a:br>
            <a:r>
              <a:rPr lang="en-US" sz="2200" dirty="0" err="1"/>
              <a:t>violaceous</a:t>
            </a:r>
            <a:r>
              <a:rPr lang="en-US" sz="2200" dirty="0"/>
              <a:t> plaques involving the shoulders, arms and buttocks</a:t>
            </a:r>
            <a:endParaRPr lang="en-US" sz="2200" dirty="0"/>
          </a:p>
        </p:txBody>
      </p:sp>
      <p:pic>
        <p:nvPicPr>
          <p:cNvPr id="4" name="Content Placeholder 3"/>
          <p:cNvPicPr>
            <a:picLocks noGrp="1" noChangeAspect="1"/>
          </p:cNvPicPr>
          <p:nvPr>
            <p:ph idx="1"/>
          </p:nvPr>
        </p:nvPicPr>
        <p:blipFill>
          <a:blip r:embed="rId2"/>
          <a:stretch>
            <a:fillRect/>
          </a:stretch>
        </p:blipFill>
        <p:spPr>
          <a:xfrm>
            <a:off x="3365411" y="2086377"/>
            <a:ext cx="7366714" cy="4443212"/>
          </a:xfrm>
          <a:prstGeom prst="rect">
            <a:avLst/>
          </a:prstGeom>
        </p:spPr>
      </p:pic>
    </p:spTree>
    <p:extLst>
      <p:ext uri="{BB962C8B-B14F-4D97-AF65-F5344CB8AC3E}">
        <p14:creationId xmlns:p14="http://schemas.microsoft.com/office/powerpoint/2010/main" val="209625920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200" dirty="0" smtClean="0"/>
              <a:t>Scanning </a:t>
            </a:r>
            <a:r>
              <a:rPr lang="en-US" sz="2200" dirty="0"/>
              <a:t>power showing a lobular </a:t>
            </a:r>
            <a:r>
              <a:rPr lang="en-US" sz="2200" dirty="0" err="1"/>
              <a:t>panniculitis</a:t>
            </a:r>
            <a:r>
              <a:rPr lang="en-US" sz="2200" dirty="0"/>
              <a:t>. (b) The fat lobule is </a:t>
            </a:r>
            <a:r>
              <a:rPr lang="en-US" sz="2200" dirty="0" smtClean="0"/>
              <a:t>replaced by </a:t>
            </a:r>
            <a:r>
              <a:rPr lang="en-US" sz="2200" dirty="0" err="1" smtClean="0"/>
              <a:t>histiocytic</a:t>
            </a:r>
            <a:r>
              <a:rPr lang="en-US" sz="2200" dirty="0" smtClean="0"/>
              <a:t> </a:t>
            </a:r>
            <a:r>
              <a:rPr lang="en-US" sz="2200" dirty="0" err="1" smtClean="0"/>
              <a:t>infilterate</a:t>
            </a:r>
            <a:r>
              <a:rPr lang="en-US" sz="2200" dirty="0" smtClean="0"/>
              <a:t> with </a:t>
            </a:r>
            <a:r>
              <a:rPr lang="en-US" sz="2200" dirty="0"/>
              <a:t>some multinucleated giant cells</a:t>
            </a:r>
            <a:r>
              <a:rPr lang="en-US" dirty="0"/>
              <a:t>.</a:t>
            </a:r>
            <a:endParaRPr lang="en-US" dirty="0"/>
          </a:p>
        </p:txBody>
      </p:sp>
      <p:pic>
        <p:nvPicPr>
          <p:cNvPr id="4" name="Content Placeholder 3"/>
          <p:cNvPicPr>
            <a:picLocks noGrp="1" noChangeAspect="1"/>
          </p:cNvPicPr>
          <p:nvPr>
            <p:ph idx="1"/>
          </p:nvPr>
        </p:nvPicPr>
        <p:blipFill>
          <a:blip r:embed="rId2"/>
          <a:stretch>
            <a:fillRect/>
          </a:stretch>
        </p:blipFill>
        <p:spPr>
          <a:xfrm>
            <a:off x="2592925" y="2159357"/>
            <a:ext cx="3947907" cy="3778250"/>
          </a:xfrm>
          <a:prstGeom prst="rect">
            <a:avLst/>
          </a:prstGeom>
        </p:spPr>
      </p:pic>
      <p:pic>
        <p:nvPicPr>
          <p:cNvPr id="5" name="Picture 4"/>
          <p:cNvPicPr>
            <a:picLocks noChangeAspect="1"/>
          </p:cNvPicPr>
          <p:nvPr/>
        </p:nvPicPr>
        <p:blipFill>
          <a:blip r:embed="rId3"/>
          <a:stretch>
            <a:fillRect/>
          </a:stretch>
        </p:blipFill>
        <p:spPr>
          <a:xfrm>
            <a:off x="6915955" y="2084232"/>
            <a:ext cx="4365938" cy="3928500"/>
          </a:xfrm>
          <a:prstGeom prst="rect">
            <a:avLst/>
          </a:prstGeom>
        </p:spPr>
      </p:pic>
    </p:spTree>
    <p:extLst>
      <p:ext uri="{BB962C8B-B14F-4D97-AF65-F5344CB8AC3E}">
        <p14:creationId xmlns:p14="http://schemas.microsoft.com/office/powerpoint/2010/main" val="346103487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Poststeroid</a:t>
            </a:r>
            <a:r>
              <a:rPr lang="en-US" dirty="0"/>
              <a:t> </a:t>
            </a:r>
            <a:r>
              <a:rPr lang="en-US" dirty="0" err="1"/>
              <a:t>panniculitis</a:t>
            </a:r>
            <a:endParaRPr lang="en-US" dirty="0"/>
          </a:p>
        </p:txBody>
      </p:sp>
      <p:sp>
        <p:nvSpPr>
          <p:cNvPr id="3" name="Content Placeholder 2"/>
          <p:cNvSpPr>
            <a:spLocks noGrp="1"/>
          </p:cNvSpPr>
          <p:nvPr>
            <p:ph idx="1"/>
          </p:nvPr>
        </p:nvSpPr>
        <p:spPr/>
        <p:txBody>
          <a:bodyPr/>
          <a:lstStyle/>
          <a:p>
            <a:r>
              <a:rPr lang="en-US" dirty="0" err="1"/>
              <a:t>Poststeroid</a:t>
            </a:r>
            <a:r>
              <a:rPr lang="en-US" dirty="0"/>
              <a:t> </a:t>
            </a:r>
            <a:r>
              <a:rPr lang="en-US" dirty="0" err="1"/>
              <a:t>panniculitis</a:t>
            </a:r>
            <a:r>
              <a:rPr lang="en-US" dirty="0"/>
              <a:t> is a rare </a:t>
            </a:r>
            <a:r>
              <a:rPr lang="en-US" dirty="0" err="1"/>
              <a:t>panniculitis</a:t>
            </a:r>
            <a:r>
              <a:rPr lang="en-US" dirty="0"/>
              <a:t> of children </a:t>
            </a:r>
            <a:r>
              <a:rPr lang="en-US" dirty="0" smtClean="0"/>
              <a:t>and infants </a:t>
            </a:r>
            <a:r>
              <a:rPr lang="en-US" dirty="0"/>
              <a:t>on prolonged systemic corticosteroid treatment, and </a:t>
            </a:r>
            <a:r>
              <a:rPr lang="en-US" dirty="0" smtClean="0"/>
              <a:t>is related </a:t>
            </a:r>
            <a:r>
              <a:rPr lang="en-US" dirty="0"/>
              <a:t>to a rapid decrease or a sudden withdrawal of </a:t>
            </a:r>
            <a:r>
              <a:rPr lang="en-US" dirty="0" smtClean="0"/>
              <a:t>steroid therapy.</a:t>
            </a:r>
          </a:p>
          <a:p>
            <a:r>
              <a:rPr lang="en-US" dirty="0"/>
              <a:t>The disorders for which treatment with high doses of </a:t>
            </a:r>
            <a:r>
              <a:rPr lang="en-US" dirty="0" smtClean="0"/>
              <a:t>corticosteroids have been </a:t>
            </a:r>
            <a:r>
              <a:rPr lang="en-US" dirty="0"/>
              <a:t>administered are varied, including </a:t>
            </a:r>
            <a:r>
              <a:rPr lang="en-US" dirty="0" smtClean="0"/>
              <a:t>rheumatic fever</a:t>
            </a:r>
            <a:r>
              <a:rPr lang="en-US" dirty="0"/>
              <a:t>, </a:t>
            </a:r>
            <a:r>
              <a:rPr lang="en-US" dirty="0" err="1"/>
              <a:t>leukaemia</a:t>
            </a:r>
            <a:r>
              <a:rPr lang="en-US" dirty="0"/>
              <a:t>, </a:t>
            </a:r>
            <a:r>
              <a:rPr lang="en-US" dirty="0" err="1"/>
              <a:t>nephrotic</a:t>
            </a:r>
            <a:r>
              <a:rPr lang="en-US" dirty="0"/>
              <a:t> syndrome, acute exacerbation </a:t>
            </a:r>
            <a:r>
              <a:rPr lang="en-US" dirty="0" smtClean="0"/>
              <a:t>of chronic </a:t>
            </a:r>
            <a:r>
              <a:rPr lang="en-US" dirty="0"/>
              <a:t>obstructive pulmonary disease, erythema </a:t>
            </a:r>
            <a:r>
              <a:rPr lang="en-US" dirty="0" err="1"/>
              <a:t>nodosum</a:t>
            </a:r>
            <a:r>
              <a:rPr lang="en-US" dirty="0"/>
              <a:t> </a:t>
            </a:r>
            <a:r>
              <a:rPr lang="en-US" dirty="0" err="1" smtClean="0"/>
              <a:t>leprosum</a:t>
            </a:r>
            <a:r>
              <a:rPr lang="en-US" dirty="0" smtClean="0"/>
              <a:t>, autoimmune </a:t>
            </a:r>
            <a:r>
              <a:rPr lang="en-US" dirty="0" err="1"/>
              <a:t>enteropathy</a:t>
            </a:r>
            <a:r>
              <a:rPr lang="en-US" dirty="0"/>
              <a:t>, </a:t>
            </a:r>
            <a:r>
              <a:rPr lang="en-US" dirty="0" err="1"/>
              <a:t>Sjögren</a:t>
            </a:r>
            <a:r>
              <a:rPr lang="en-US" dirty="0"/>
              <a:t> syndrome and </a:t>
            </a:r>
            <a:r>
              <a:rPr lang="en-US" dirty="0" smtClean="0"/>
              <a:t>brain </a:t>
            </a:r>
            <a:r>
              <a:rPr lang="en-US" dirty="0" err="1" smtClean="0"/>
              <a:t>tumours</a:t>
            </a:r>
            <a:r>
              <a:rPr lang="en-US" dirty="0" smtClean="0"/>
              <a:t>.</a:t>
            </a:r>
          </a:p>
          <a:p>
            <a:endParaRPr lang="en-US" dirty="0"/>
          </a:p>
        </p:txBody>
      </p:sp>
    </p:spTree>
    <p:extLst>
      <p:ext uri="{BB962C8B-B14F-4D97-AF65-F5344CB8AC3E}">
        <p14:creationId xmlns:p14="http://schemas.microsoft.com/office/powerpoint/2010/main" val="65043947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Sclerema</a:t>
            </a:r>
            <a:r>
              <a:rPr lang="en-US" dirty="0"/>
              <a:t> </a:t>
            </a:r>
            <a:r>
              <a:rPr lang="en-US" dirty="0" err="1"/>
              <a:t>neonatorum</a:t>
            </a:r>
            <a:endParaRPr lang="en-US" dirty="0"/>
          </a:p>
        </p:txBody>
      </p:sp>
      <p:sp>
        <p:nvSpPr>
          <p:cNvPr id="3" name="Content Placeholder 2"/>
          <p:cNvSpPr>
            <a:spLocks noGrp="1"/>
          </p:cNvSpPr>
          <p:nvPr>
            <p:ph idx="1"/>
          </p:nvPr>
        </p:nvSpPr>
        <p:spPr/>
        <p:txBody>
          <a:bodyPr/>
          <a:lstStyle/>
          <a:p>
            <a:r>
              <a:rPr lang="en-US" dirty="0" err="1"/>
              <a:t>Sclerema</a:t>
            </a:r>
            <a:r>
              <a:rPr lang="en-US" dirty="0"/>
              <a:t> </a:t>
            </a:r>
            <a:r>
              <a:rPr lang="en-US" dirty="0" err="1"/>
              <a:t>neonatorum</a:t>
            </a:r>
            <a:r>
              <a:rPr lang="en-US" dirty="0"/>
              <a:t> is an uncommon </a:t>
            </a:r>
            <a:endParaRPr lang="en-US" dirty="0" smtClean="0"/>
          </a:p>
          <a:p>
            <a:r>
              <a:rPr lang="en-US" dirty="0" smtClean="0"/>
              <a:t>condition </a:t>
            </a:r>
            <a:r>
              <a:rPr lang="en-US" dirty="0"/>
              <a:t>which </a:t>
            </a:r>
            <a:r>
              <a:rPr lang="en-US" dirty="0" smtClean="0"/>
              <a:t>typically affects gravely</a:t>
            </a:r>
          </a:p>
          <a:p>
            <a:r>
              <a:rPr lang="en-US" dirty="0" smtClean="0"/>
              <a:t> </a:t>
            </a:r>
            <a:r>
              <a:rPr lang="en-US" dirty="0"/>
              <a:t>ill, preterm neonates in the first week of </a:t>
            </a:r>
            <a:r>
              <a:rPr lang="en-US" dirty="0" smtClean="0"/>
              <a:t>life</a:t>
            </a:r>
          </a:p>
          <a:p>
            <a:r>
              <a:rPr lang="en-US" dirty="0" smtClean="0"/>
              <a:t> </a:t>
            </a:r>
            <a:r>
              <a:rPr lang="en-US" dirty="0"/>
              <a:t>It </a:t>
            </a:r>
            <a:r>
              <a:rPr lang="en-US" dirty="0" smtClean="0"/>
              <a:t>manifests as </a:t>
            </a:r>
            <a:r>
              <a:rPr lang="en-US" dirty="0"/>
              <a:t>a diffuse hardening of skin and </a:t>
            </a:r>
            <a:endParaRPr lang="en-US" dirty="0" smtClean="0"/>
          </a:p>
          <a:p>
            <a:r>
              <a:rPr lang="en-US" dirty="0" smtClean="0"/>
              <a:t>subcutaneous </a:t>
            </a:r>
            <a:r>
              <a:rPr lang="en-US" dirty="0"/>
              <a:t>tissue </a:t>
            </a:r>
            <a:r>
              <a:rPr lang="en-US" dirty="0" smtClean="0"/>
              <a:t>such that the </a:t>
            </a:r>
            <a:r>
              <a:rPr lang="en-US" dirty="0"/>
              <a:t>skin </a:t>
            </a:r>
            <a:r>
              <a:rPr lang="en-US" dirty="0" smtClean="0"/>
              <a:t>cannot</a:t>
            </a:r>
          </a:p>
          <a:p>
            <a:r>
              <a:rPr lang="en-US" dirty="0" smtClean="0"/>
              <a:t> </a:t>
            </a:r>
            <a:r>
              <a:rPr lang="en-US" dirty="0"/>
              <a:t>be pitted or picked up and pinched into a fold</a:t>
            </a:r>
            <a:endParaRPr lang="en-US" b="1" dirty="0"/>
          </a:p>
          <a:p>
            <a:r>
              <a:rPr lang="en-US" dirty="0" err="1" smtClean="0"/>
              <a:t>Sclerema</a:t>
            </a:r>
            <a:r>
              <a:rPr lang="en-US" dirty="0" smtClean="0"/>
              <a:t> </a:t>
            </a:r>
            <a:r>
              <a:rPr lang="en-US" dirty="0" err="1"/>
              <a:t>neonatorum</a:t>
            </a:r>
            <a:r>
              <a:rPr lang="en-US" dirty="0"/>
              <a:t> in a newborn with </a:t>
            </a:r>
            <a:r>
              <a:rPr lang="en-US" dirty="0" smtClean="0"/>
              <a:t>generalized</a:t>
            </a:r>
          </a:p>
          <a:p>
            <a:r>
              <a:rPr lang="en-US" dirty="0" smtClean="0"/>
              <a:t> </a:t>
            </a:r>
            <a:r>
              <a:rPr lang="en-US" dirty="0"/>
              <a:t>woody </a:t>
            </a:r>
            <a:r>
              <a:rPr lang="en-US" dirty="0" smtClean="0"/>
              <a:t>induration of the skin </a:t>
            </a:r>
          </a:p>
          <a:p>
            <a:endParaRPr lang="en-US" dirty="0"/>
          </a:p>
        </p:txBody>
      </p:sp>
      <p:pic>
        <p:nvPicPr>
          <p:cNvPr id="4" name="Picture 3"/>
          <p:cNvPicPr>
            <a:picLocks noChangeAspect="1"/>
          </p:cNvPicPr>
          <p:nvPr/>
        </p:nvPicPr>
        <p:blipFill>
          <a:blip r:embed="rId2"/>
          <a:stretch>
            <a:fillRect/>
          </a:stretch>
        </p:blipFill>
        <p:spPr>
          <a:xfrm>
            <a:off x="8881274" y="1737574"/>
            <a:ext cx="3070322" cy="4779135"/>
          </a:xfrm>
          <a:prstGeom prst="rect">
            <a:avLst/>
          </a:prstGeom>
        </p:spPr>
      </p:pic>
    </p:spTree>
    <p:extLst>
      <p:ext uri="{BB962C8B-B14F-4D97-AF65-F5344CB8AC3E}">
        <p14:creationId xmlns:p14="http://schemas.microsoft.com/office/powerpoint/2010/main" val="241163835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000" dirty="0"/>
              <a:t>Scanning power showing necrosis of the entire fat lobules and thickened connective tissue septa. (b) An</a:t>
            </a:r>
            <a:br>
              <a:rPr lang="en-US" sz="2000" dirty="0"/>
            </a:br>
            <a:r>
              <a:rPr lang="en-US" sz="2000" dirty="0"/>
              <a:t>entire fat lobule is replaced by granular detritus and the cellular structures of the adipocytes are no longer evident</a:t>
            </a:r>
            <a:endParaRPr lang="en-US" sz="2000" dirty="0"/>
          </a:p>
        </p:txBody>
      </p:sp>
      <p:pic>
        <p:nvPicPr>
          <p:cNvPr id="4" name="Content Placeholder 3"/>
          <p:cNvPicPr>
            <a:picLocks noGrp="1" noChangeAspect="1"/>
          </p:cNvPicPr>
          <p:nvPr>
            <p:ph idx="1"/>
          </p:nvPr>
        </p:nvPicPr>
        <p:blipFill>
          <a:blip r:embed="rId2"/>
          <a:stretch>
            <a:fillRect/>
          </a:stretch>
        </p:blipFill>
        <p:spPr>
          <a:xfrm>
            <a:off x="2719877" y="2146479"/>
            <a:ext cx="3616530" cy="3778250"/>
          </a:xfrm>
          <a:prstGeom prst="rect">
            <a:avLst/>
          </a:prstGeom>
        </p:spPr>
      </p:pic>
      <p:pic>
        <p:nvPicPr>
          <p:cNvPr id="5" name="Picture 4"/>
          <p:cNvPicPr>
            <a:picLocks noChangeAspect="1"/>
          </p:cNvPicPr>
          <p:nvPr/>
        </p:nvPicPr>
        <p:blipFill>
          <a:blip r:embed="rId3"/>
          <a:stretch>
            <a:fillRect/>
          </a:stretch>
        </p:blipFill>
        <p:spPr>
          <a:xfrm>
            <a:off x="6735650" y="2071354"/>
            <a:ext cx="3658457" cy="3928500"/>
          </a:xfrm>
          <a:prstGeom prst="rect">
            <a:avLst/>
          </a:prstGeom>
        </p:spPr>
      </p:pic>
    </p:spTree>
    <p:extLst>
      <p:ext uri="{BB962C8B-B14F-4D97-AF65-F5344CB8AC3E}">
        <p14:creationId xmlns:p14="http://schemas.microsoft.com/office/powerpoint/2010/main" val="318108893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09"/>
            <a:ext cx="8911687" cy="1280890"/>
          </a:xfrm>
        </p:spPr>
        <p:txBody>
          <a:bodyPr/>
          <a:lstStyle/>
          <a:p>
            <a:r>
              <a:rPr lang="en-US" dirty="0"/>
              <a:t>Gouty </a:t>
            </a:r>
            <a:r>
              <a:rPr lang="en-US" dirty="0" err="1"/>
              <a:t>panniculitis</a:t>
            </a:r>
            <a:endParaRPr lang="en-US" dirty="0"/>
          </a:p>
        </p:txBody>
      </p:sp>
      <p:sp>
        <p:nvSpPr>
          <p:cNvPr id="3" name="Content Placeholder 2"/>
          <p:cNvSpPr>
            <a:spLocks noGrp="1"/>
          </p:cNvSpPr>
          <p:nvPr>
            <p:ph idx="1"/>
          </p:nvPr>
        </p:nvSpPr>
        <p:spPr/>
        <p:txBody>
          <a:bodyPr/>
          <a:lstStyle/>
          <a:p>
            <a:pPr marL="0" indent="0">
              <a:buNone/>
            </a:pPr>
            <a:r>
              <a:rPr lang="en-US" dirty="0" err="1" smtClean="0"/>
              <a:t>Panniculitis</a:t>
            </a:r>
            <a:r>
              <a:rPr lang="en-US" dirty="0" smtClean="0"/>
              <a:t> </a:t>
            </a:r>
            <a:r>
              <a:rPr lang="en-US" dirty="0"/>
              <a:t>is a very uncommon complication </a:t>
            </a:r>
            <a:endParaRPr lang="en-US" dirty="0" smtClean="0"/>
          </a:p>
          <a:p>
            <a:pPr marL="0" indent="0">
              <a:buNone/>
            </a:pPr>
            <a:r>
              <a:rPr lang="en-US" dirty="0" smtClean="0"/>
              <a:t>of </a:t>
            </a:r>
            <a:r>
              <a:rPr lang="en-US" dirty="0" err="1"/>
              <a:t>tophaceous</a:t>
            </a:r>
            <a:r>
              <a:rPr lang="en-US" dirty="0"/>
              <a:t> </a:t>
            </a:r>
            <a:r>
              <a:rPr lang="en-US" dirty="0" smtClean="0"/>
              <a:t>gout</a:t>
            </a:r>
          </a:p>
          <a:p>
            <a:r>
              <a:rPr lang="en-US" dirty="0"/>
              <a:t>The usual clinical presentation consists </a:t>
            </a:r>
            <a:r>
              <a:rPr lang="en-US" dirty="0" smtClean="0"/>
              <a:t>of</a:t>
            </a:r>
          </a:p>
          <a:p>
            <a:r>
              <a:rPr lang="en-US" dirty="0" smtClean="0"/>
              <a:t> </a:t>
            </a:r>
            <a:r>
              <a:rPr lang="en-US" dirty="0"/>
              <a:t>painful ulcerating </a:t>
            </a:r>
            <a:r>
              <a:rPr lang="en-US" dirty="0" smtClean="0"/>
              <a:t>nodule on </a:t>
            </a:r>
            <a:r>
              <a:rPr lang="en-US" dirty="0"/>
              <a:t>the </a:t>
            </a:r>
            <a:r>
              <a:rPr lang="en-US" dirty="0" smtClean="0"/>
              <a:t>lower legs</a:t>
            </a:r>
          </a:p>
          <a:p>
            <a:pPr marL="0" indent="0">
              <a:buNone/>
            </a:pPr>
            <a:r>
              <a:rPr lang="en-US" b="1" dirty="0" smtClean="0"/>
              <a:t> </a:t>
            </a:r>
            <a:r>
              <a:rPr lang="en-US" dirty="0"/>
              <a:t>Gouty </a:t>
            </a:r>
            <a:r>
              <a:rPr lang="en-US" dirty="0" err="1"/>
              <a:t>panniculitis</a:t>
            </a:r>
            <a:r>
              <a:rPr lang="en-US" dirty="0"/>
              <a:t>. Ulcerated nodules on </a:t>
            </a:r>
            <a:r>
              <a:rPr lang="en-US" dirty="0" smtClean="0"/>
              <a:t>the</a:t>
            </a:r>
          </a:p>
          <a:p>
            <a:pPr marL="0" indent="0">
              <a:buNone/>
            </a:pPr>
            <a:r>
              <a:rPr lang="en-US" dirty="0" smtClean="0"/>
              <a:t> </a:t>
            </a:r>
            <a:r>
              <a:rPr lang="en-US" dirty="0"/>
              <a:t>lower legs of a </a:t>
            </a:r>
            <a:r>
              <a:rPr lang="en-US" dirty="0" err="1" smtClean="0"/>
              <a:t>patientwith</a:t>
            </a:r>
            <a:r>
              <a:rPr lang="en-US" dirty="0" smtClean="0"/>
              <a:t> </a:t>
            </a:r>
            <a:r>
              <a:rPr lang="en-US" dirty="0" err="1"/>
              <a:t>hyperuricaemia</a:t>
            </a:r>
            <a:endParaRPr lang="en-US" dirty="0" smtClean="0"/>
          </a:p>
        </p:txBody>
      </p:sp>
      <p:pic>
        <p:nvPicPr>
          <p:cNvPr id="4" name="Picture 3"/>
          <p:cNvPicPr>
            <a:picLocks noChangeAspect="1"/>
          </p:cNvPicPr>
          <p:nvPr/>
        </p:nvPicPr>
        <p:blipFill>
          <a:blip r:embed="rId2"/>
          <a:stretch>
            <a:fillRect/>
          </a:stretch>
        </p:blipFill>
        <p:spPr>
          <a:xfrm>
            <a:off x="7843233" y="1904999"/>
            <a:ext cx="4082603" cy="4740499"/>
          </a:xfrm>
          <a:prstGeom prst="rect">
            <a:avLst/>
          </a:prstGeom>
        </p:spPr>
      </p:pic>
    </p:spTree>
    <p:extLst>
      <p:ext uri="{BB962C8B-B14F-4D97-AF65-F5344CB8AC3E}">
        <p14:creationId xmlns:p14="http://schemas.microsoft.com/office/powerpoint/2010/main" val="142559540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a:t>Fungal panniculitis due to zygomycosis,</a:t>
            </a:r>
            <a:br>
              <a:rPr lang="it-IT" dirty="0"/>
            </a:br>
            <a:r>
              <a:rPr lang="en-US" dirty="0" err="1"/>
              <a:t>mucormycosis</a:t>
            </a:r>
            <a:r>
              <a:rPr lang="en-US" dirty="0"/>
              <a:t> and </a:t>
            </a:r>
            <a:r>
              <a:rPr lang="en-US" dirty="0" err="1"/>
              <a:t>aspergillosis</a:t>
            </a:r>
            <a:endParaRPr lang="en-US" dirty="0"/>
          </a:p>
        </p:txBody>
      </p:sp>
      <p:sp>
        <p:nvSpPr>
          <p:cNvPr id="3" name="Content Placeholder 2"/>
          <p:cNvSpPr>
            <a:spLocks noGrp="1"/>
          </p:cNvSpPr>
          <p:nvPr>
            <p:ph idx="1"/>
          </p:nvPr>
        </p:nvSpPr>
        <p:spPr/>
        <p:txBody>
          <a:bodyPr/>
          <a:lstStyle/>
          <a:p>
            <a:r>
              <a:rPr lang="en-US" dirty="0"/>
              <a:t>A predominantly lobular </a:t>
            </a:r>
            <a:r>
              <a:rPr lang="en-US" dirty="0" err="1"/>
              <a:t>panniculitis</a:t>
            </a:r>
            <a:r>
              <a:rPr lang="en-US" dirty="0"/>
              <a:t> with fine </a:t>
            </a:r>
            <a:r>
              <a:rPr lang="en-US" dirty="0" smtClean="0"/>
              <a:t>needle‐shaped </a:t>
            </a:r>
            <a:r>
              <a:rPr lang="en-US" dirty="0" err="1" smtClean="0"/>
              <a:t>refractile</a:t>
            </a:r>
            <a:r>
              <a:rPr lang="en-US" dirty="0" smtClean="0"/>
              <a:t> </a:t>
            </a:r>
            <a:r>
              <a:rPr lang="en-US" dirty="0"/>
              <a:t>crystals within adipocytes has been described in </a:t>
            </a:r>
            <a:r>
              <a:rPr lang="en-US" dirty="0" smtClean="0"/>
              <a:t>subcutaneous fungal </a:t>
            </a:r>
            <a:r>
              <a:rPr lang="en-US" dirty="0"/>
              <a:t>infections including </a:t>
            </a:r>
            <a:r>
              <a:rPr lang="en-US" dirty="0" err="1"/>
              <a:t>zygomycosis</a:t>
            </a:r>
            <a:r>
              <a:rPr lang="en-US" dirty="0"/>
              <a:t> </a:t>
            </a:r>
            <a:r>
              <a:rPr lang="en-US" dirty="0" smtClean="0"/>
              <a:t>, </a:t>
            </a:r>
            <a:r>
              <a:rPr lang="en-US" dirty="0" err="1" smtClean="0"/>
              <a:t>mucormycosis</a:t>
            </a:r>
            <a:r>
              <a:rPr lang="en-US" dirty="0" err="1"/>
              <a:t>,</a:t>
            </a:r>
            <a:r>
              <a:rPr lang="en-US" dirty="0" err="1" smtClean="0"/>
              <a:t>and</a:t>
            </a:r>
            <a:r>
              <a:rPr lang="en-US" dirty="0" smtClean="0"/>
              <a:t> </a:t>
            </a:r>
            <a:r>
              <a:rPr lang="en-US" dirty="0" err="1" smtClean="0"/>
              <a:t>aspergillosis</a:t>
            </a:r>
            <a:r>
              <a:rPr lang="en-US" dirty="0"/>
              <a:t>.</a:t>
            </a:r>
            <a:endParaRPr lang="en-US" dirty="0" smtClean="0"/>
          </a:p>
          <a:p>
            <a:r>
              <a:rPr lang="en-US" dirty="0" smtClean="0"/>
              <a:t>The </a:t>
            </a:r>
            <a:r>
              <a:rPr lang="en-US" dirty="0"/>
              <a:t>presumed </a:t>
            </a:r>
            <a:r>
              <a:rPr lang="en-US" dirty="0" err="1" smtClean="0"/>
              <a:t>urate</a:t>
            </a:r>
            <a:r>
              <a:rPr lang="en-US" dirty="0"/>
              <a:t> </a:t>
            </a:r>
            <a:r>
              <a:rPr lang="en-US" dirty="0" smtClean="0"/>
              <a:t>crystals </a:t>
            </a:r>
            <a:r>
              <a:rPr lang="en-US" dirty="0"/>
              <a:t>are similar to those found in gouty </a:t>
            </a:r>
            <a:r>
              <a:rPr lang="en-US" dirty="0" err="1"/>
              <a:t>panniculitis</a:t>
            </a:r>
            <a:r>
              <a:rPr lang="en-US" dirty="0"/>
              <a:t> but </a:t>
            </a:r>
            <a:r>
              <a:rPr lang="en-US" dirty="0" smtClean="0"/>
              <a:t>the mechanism </a:t>
            </a:r>
            <a:r>
              <a:rPr lang="en-US" dirty="0"/>
              <a:t>by which they are formed is </a:t>
            </a:r>
            <a:r>
              <a:rPr lang="en-US" dirty="0" smtClean="0"/>
              <a:t>unknown.</a:t>
            </a:r>
            <a:endParaRPr lang="en-US" dirty="0"/>
          </a:p>
        </p:txBody>
      </p:sp>
    </p:spTree>
    <p:extLst>
      <p:ext uri="{BB962C8B-B14F-4D97-AF65-F5344CB8AC3E}">
        <p14:creationId xmlns:p14="http://schemas.microsoft.com/office/powerpoint/2010/main" val="357337919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Cytophagic</a:t>
            </a:r>
            <a:r>
              <a:rPr lang="en-US" dirty="0"/>
              <a:t> </a:t>
            </a:r>
            <a:r>
              <a:rPr lang="en-US" dirty="0" err="1"/>
              <a:t>histiocytic</a:t>
            </a:r>
            <a:r>
              <a:rPr lang="en-US" dirty="0"/>
              <a:t> </a:t>
            </a:r>
            <a:r>
              <a:rPr lang="en-US" dirty="0" err="1"/>
              <a:t>panniculitis</a:t>
            </a:r>
            <a:r>
              <a:rPr lang="en-US" dirty="0"/>
              <a:t> and</a:t>
            </a:r>
            <a:br>
              <a:rPr lang="en-US" dirty="0"/>
            </a:br>
            <a:r>
              <a:rPr lang="en-US" dirty="0"/>
              <a:t>subcutaneous </a:t>
            </a:r>
            <a:r>
              <a:rPr lang="en-US" dirty="0" err="1"/>
              <a:t>panniculitis</a:t>
            </a:r>
            <a:r>
              <a:rPr lang="en-US" dirty="0"/>
              <a:t>‐like T‐cell</a:t>
            </a:r>
            <a:br>
              <a:rPr lang="en-US" dirty="0"/>
            </a:br>
            <a:r>
              <a:rPr lang="en-US" dirty="0"/>
              <a:t>lymphoma</a:t>
            </a:r>
            <a:endParaRPr lang="en-US" dirty="0"/>
          </a:p>
        </p:txBody>
      </p:sp>
      <p:sp>
        <p:nvSpPr>
          <p:cNvPr id="3" name="Content Placeholder 2"/>
          <p:cNvSpPr>
            <a:spLocks noGrp="1"/>
          </p:cNvSpPr>
          <p:nvPr>
            <p:ph idx="1"/>
          </p:nvPr>
        </p:nvSpPr>
        <p:spPr/>
        <p:txBody>
          <a:bodyPr>
            <a:normAutofit lnSpcReduction="10000"/>
          </a:bodyPr>
          <a:lstStyle/>
          <a:p>
            <a:r>
              <a:rPr lang="en-US" dirty="0"/>
              <a:t>The term </a:t>
            </a:r>
            <a:r>
              <a:rPr lang="en-US" dirty="0" err="1"/>
              <a:t>cytophagic</a:t>
            </a:r>
            <a:r>
              <a:rPr lang="en-US" dirty="0"/>
              <a:t> </a:t>
            </a:r>
            <a:r>
              <a:rPr lang="en-US" dirty="0" err="1"/>
              <a:t>histiocytic</a:t>
            </a:r>
            <a:r>
              <a:rPr lang="en-US" dirty="0"/>
              <a:t> </a:t>
            </a:r>
            <a:r>
              <a:rPr lang="en-US" dirty="0" err="1"/>
              <a:t>panniculitis</a:t>
            </a:r>
            <a:r>
              <a:rPr lang="en-US" dirty="0"/>
              <a:t> </a:t>
            </a:r>
            <a:endParaRPr lang="en-US" dirty="0" smtClean="0"/>
          </a:p>
          <a:p>
            <a:r>
              <a:rPr lang="en-US" dirty="0" smtClean="0"/>
              <a:t>was </a:t>
            </a:r>
            <a:r>
              <a:rPr lang="en-US" dirty="0"/>
              <a:t>introduced </a:t>
            </a:r>
            <a:r>
              <a:rPr lang="en-US" dirty="0" smtClean="0"/>
              <a:t>to describe </a:t>
            </a:r>
            <a:r>
              <a:rPr lang="en-US" dirty="0"/>
              <a:t>a rare </a:t>
            </a:r>
            <a:r>
              <a:rPr lang="en-US" dirty="0" smtClean="0"/>
              <a:t>entity</a:t>
            </a:r>
          </a:p>
          <a:p>
            <a:r>
              <a:rPr lang="en-US" dirty="0" smtClean="0"/>
              <a:t> </a:t>
            </a:r>
            <a:r>
              <a:rPr lang="en-US" dirty="0"/>
              <a:t>characterized by the development of </a:t>
            </a:r>
            <a:endParaRPr lang="en-US" dirty="0" smtClean="0"/>
          </a:p>
          <a:p>
            <a:r>
              <a:rPr lang="en-US" dirty="0" smtClean="0"/>
              <a:t>subcutaneous nodules </a:t>
            </a:r>
            <a:r>
              <a:rPr lang="en-US" dirty="0"/>
              <a:t>containing </a:t>
            </a:r>
            <a:r>
              <a:rPr lang="en-US" dirty="0" smtClean="0"/>
              <a:t>lobular </a:t>
            </a:r>
          </a:p>
          <a:p>
            <a:r>
              <a:rPr lang="en-US" dirty="0" err="1" smtClean="0"/>
              <a:t>infilterates</a:t>
            </a:r>
            <a:r>
              <a:rPr lang="en-US" dirty="0" smtClean="0"/>
              <a:t> of macrophages which had</a:t>
            </a:r>
          </a:p>
          <a:p>
            <a:r>
              <a:rPr lang="en-US" dirty="0" smtClean="0"/>
              <a:t> </a:t>
            </a:r>
            <a:r>
              <a:rPr lang="en-US" dirty="0" err="1"/>
              <a:t>phagocytosed</a:t>
            </a:r>
            <a:r>
              <a:rPr lang="en-US" dirty="0"/>
              <a:t> lymphocytes, erythrocytes </a:t>
            </a:r>
            <a:endParaRPr lang="en-US" dirty="0" smtClean="0"/>
          </a:p>
          <a:p>
            <a:r>
              <a:rPr lang="en-US" dirty="0" smtClean="0"/>
              <a:t>and nuclear Debris.</a:t>
            </a:r>
          </a:p>
          <a:p>
            <a:r>
              <a:rPr lang="en-US" dirty="0"/>
              <a:t>Subcutaneous </a:t>
            </a:r>
            <a:r>
              <a:rPr lang="en-US" dirty="0" err="1"/>
              <a:t>pannicultis</a:t>
            </a:r>
            <a:r>
              <a:rPr lang="en-US" dirty="0"/>
              <a:t>‐like T‐cell lymphoma. </a:t>
            </a:r>
            <a:endParaRPr lang="en-US" dirty="0" smtClean="0"/>
          </a:p>
          <a:p>
            <a:r>
              <a:rPr lang="en-US" dirty="0" smtClean="0"/>
              <a:t>Erythematous </a:t>
            </a:r>
            <a:r>
              <a:rPr lang="en-US" dirty="0" err="1" smtClean="0"/>
              <a:t>plaquesinvolving</a:t>
            </a:r>
            <a:r>
              <a:rPr lang="en-US" dirty="0" smtClean="0"/>
              <a:t> </a:t>
            </a:r>
            <a:r>
              <a:rPr lang="en-US" dirty="0"/>
              <a:t>the </a:t>
            </a:r>
            <a:r>
              <a:rPr lang="en-US" dirty="0" smtClean="0"/>
              <a:t>anterior</a:t>
            </a:r>
          </a:p>
          <a:p>
            <a:r>
              <a:rPr lang="en-US" dirty="0" smtClean="0"/>
              <a:t> </a:t>
            </a:r>
            <a:r>
              <a:rPr lang="en-US" dirty="0"/>
              <a:t>aspects of the lower extremities.</a:t>
            </a:r>
            <a:endParaRPr lang="en-US" dirty="0" smtClean="0"/>
          </a:p>
        </p:txBody>
      </p:sp>
      <p:pic>
        <p:nvPicPr>
          <p:cNvPr id="4" name="Picture 3"/>
          <p:cNvPicPr>
            <a:picLocks noChangeAspect="1"/>
          </p:cNvPicPr>
          <p:nvPr/>
        </p:nvPicPr>
        <p:blipFill>
          <a:blip r:embed="rId2"/>
          <a:stretch>
            <a:fillRect/>
          </a:stretch>
        </p:blipFill>
        <p:spPr>
          <a:xfrm>
            <a:off x="8216722" y="1674253"/>
            <a:ext cx="3400022" cy="5061398"/>
          </a:xfrm>
          <a:prstGeom prst="rect">
            <a:avLst/>
          </a:prstGeom>
        </p:spPr>
      </p:pic>
    </p:spTree>
    <p:extLst>
      <p:ext uri="{BB962C8B-B14F-4D97-AF65-F5344CB8AC3E}">
        <p14:creationId xmlns:p14="http://schemas.microsoft.com/office/powerpoint/2010/main" val="24341796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sz="2000" dirty="0" err="1">
                <a:solidFill>
                  <a:srgbClr val="FF0000"/>
                </a:solidFill>
              </a:rPr>
              <a:t>Histiocytes</a:t>
            </a:r>
            <a:r>
              <a:rPr lang="en-US" sz="2000" dirty="0">
                <a:solidFill>
                  <a:srgbClr val="FF0000"/>
                </a:solidFill>
              </a:rPr>
              <a:t> predominantly (granulomatous</a:t>
            </a:r>
            <a:r>
              <a:rPr lang="en-US" dirty="0"/>
              <a:t>)</a:t>
            </a:r>
          </a:p>
          <a:p>
            <a:r>
              <a:rPr lang="en-US" dirty="0"/>
              <a:t>With </a:t>
            </a:r>
            <a:r>
              <a:rPr lang="en-US" dirty="0" err="1"/>
              <a:t>mucin</a:t>
            </a:r>
            <a:r>
              <a:rPr lang="en-US" dirty="0"/>
              <a:t> in </a:t>
            </a:r>
            <a:r>
              <a:rPr lang="en-US" dirty="0" err="1"/>
              <a:t>centre</a:t>
            </a:r>
            <a:r>
              <a:rPr lang="en-US" dirty="0"/>
              <a:t> of palisaded granulomas </a:t>
            </a:r>
            <a:r>
              <a:rPr lang="en-US" dirty="0" smtClean="0"/>
              <a:t>  (Subcutaneous </a:t>
            </a:r>
            <a:r>
              <a:rPr lang="en-US" dirty="0"/>
              <a:t>granuloma </a:t>
            </a:r>
            <a:r>
              <a:rPr lang="en-US" dirty="0" err="1" smtClean="0"/>
              <a:t>annulare</a:t>
            </a:r>
            <a:r>
              <a:rPr lang="en-US" dirty="0" smtClean="0"/>
              <a:t>)</a:t>
            </a:r>
            <a:endParaRPr lang="en-US" dirty="0"/>
          </a:p>
          <a:p>
            <a:r>
              <a:rPr lang="en-US" dirty="0"/>
              <a:t>With fibrin in </a:t>
            </a:r>
            <a:r>
              <a:rPr lang="en-US" dirty="0" err="1"/>
              <a:t>centre</a:t>
            </a:r>
            <a:r>
              <a:rPr lang="en-US" dirty="0"/>
              <a:t> of palisaded granulomas </a:t>
            </a:r>
            <a:r>
              <a:rPr lang="en-US" dirty="0" smtClean="0"/>
              <a:t>     (Rheumatoid nodule)</a:t>
            </a:r>
            <a:endParaRPr lang="en-US" dirty="0"/>
          </a:p>
          <a:p>
            <a:r>
              <a:rPr lang="en-US" dirty="0"/>
              <a:t>With large areas of degenerate collagen, </a:t>
            </a:r>
            <a:r>
              <a:rPr lang="en-US" dirty="0" smtClean="0"/>
              <a:t>foamy </a:t>
            </a:r>
            <a:r>
              <a:rPr lang="en-US" dirty="0" err="1" smtClean="0"/>
              <a:t>histiocytes</a:t>
            </a:r>
            <a:r>
              <a:rPr lang="en-US" dirty="0" smtClean="0"/>
              <a:t> </a:t>
            </a:r>
            <a:r>
              <a:rPr lang="en-US" dirty="0"/>
              <a:t>and cholesterol </a:t>
            </a:r>
            <a:r>
              <a:rPr lang="en-US" dirty="0" smtClean="0"/>
              <a:t>clefts (</a:t>
            </a:r>
            <a:r>
              <a:rPr lang="en-US" dirty="0" err="1" smtClean="0"/>
              <a:t>Necrobiotic</a:t>
            </a:r>
            <a:r>
              <a:rPr lang="en-US" dirty="0" smtClean="0"/>
              <a:t> </a:t>
            </a:r>
            <a:r>
              <a:rPr lang="en-US" dirty="0" err="1" smtClean="0"/>
              <a:t>xanthogranuloma</a:t>
            </a:r>
            <a:r>
              <a:rPr lang="en-US" dirty="0" smtClean="0"/>
              <a:t>)</a:t>
            </a:r>
            <a:endParaRPr lang="en-US" dirty="0"/>
          </a:p>
          <a:p>
            <a:r>
              <a:rPr lang="en-US" dirty="0"/>
              <a:t>Without </a:t>
            </a:r>
            <a:r>
              <a:rPr lang="en-US" dirty="0" err="1"/>
              <a:t>mucin</a:t>
            </a:r>
            <a:r>
              <a:rPr lang="en-US" dirty="0"/>
              <a:t>, fibrin or degeneration </a:t>
            </a:r>
            <a:r>
              <a:rPr lang="en-US" dirty="0" smtClean="0"/>
              <a:t>of collagen</a:t>
            </a:r>
            <a:r>
              <a:rPr lang="en-US" dirty="0"/>
              <a:t>, but with radial granulomas in </a:t>
            </a:r>
            <a:r>
              <a:rPr lang="en-US" dirty="0" smtClean="0"/>
              <a:t>septa (Erythema </a:t>
            </a:r>
            <a:r>
              <a:rPr lang="en-US" dirty="0" err="1" smtClean="0"/>
              <a:t>nodosum</a:t>
            </a:r>
            <a:r>
              <a:rPr lang="en-US" dirty="0" smtClean="0"/>
              <a:t>)</a:t>
            </a:r>
            <a:endParaRPr lang="en-US" dirty="0"/>
          </a:p>
        </p:txBody>
      </p:sp>
    </p:spTree>
    <p:extLst>
      <p:ext uri="{BB962C8B-B14F-4D97-AF65-F5344CB8AC3E}">
        <p14:creationId xmlns:p14="http://schemas.microsoft.com/office/powerpoint/2010/main" val="142026362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Sclerosing</a:t>
            </a:r>
            <a:r>
              <a:rPr lang="en-US" dirty="0"/>
              <a:t> </a:t>
            </a:r>
            <a:r>
              <a:rPr lang="en-US" dirty="0" err="1"/>
              <a:t>postirradiation</a:t>
            </a:r>
            <a:r>
              <a:rPr lang="en-US" dirty="0"/>
              <a:t> </a:t>
            </a:r>
            <a:r>
              <a:rPr lang="en-US" dirty="0" err="1"/>
              <a:t>panniculitis</a:t>
            </a:r>
            <a:endParaRPr lang="en-US" dirty="0"/>
          </a:p>
        </p:txBody>
      </p:sp>
      <p:sp>
        <p:nvSpPr>
          <p:cNvPr id="3" name="Content Placeholder 2"/>
          <p:cNvSpPr>
            <a:spLocks noGrp="1"/>
          </p:cNvSpPr>
          <p:nvPr>
            <p:ph idx="1"/>
          </p:nvPr>
        </p:nvSpPr>
        <p:spPr/>
        <p:txBody>
          <a:bodyPr/>
          <a:lstStyle/>
          <a:p>
            <a:r>
              <a:rPr lang="en-US" dirty="0" err="1"/>
              <a:t>Sclerosing</a:t>
            </a:r>
            <a:r>
              <a:rPr lang="en-US" dirty="0"/>
              <a:t> </a:t>
            </a:r>
            <a:r>
              <a:rPr lang="en-US" dirty="0" err="1"/>
              <a:t>postirradiation</a:t>
            </a:r>
            <a:r>
              <a:rPr lang="en-US" dirty="0"/>
              <a:t> </a:t>
            </a:r>
            <a:r>
              <a:rPr lang="en-US" dirty="0" err="1"/>
              <a:t>panniculitis</a:t>
            </a:r>
            <a:r>
              <a:rPr lang="en-US" dirty="0"/>
              <a:t> is a rare </a:t>
            </a:r>
            <a:endParaRPr lang="en-US" dirty="0" smtClean="0"/>
          </a:p>
          <a:p>
            <a:r>
              <a:rPr lang="en-US" dirty="0" err="1" smtClean="0"/>
              <a:t>clinicopathological</a:t>
            </a:r>
            <a:r>
              <a:rPr lang="en-US" dirty="0" smtClean="0"/>
              <a:t> variant </a:t>
            </a:r>
            <a:r>
              <a:rPr lang="en-US" dirty="0"/>
              <a:t>of </a:t>
            </a:r>
            <a:r>
              <a:rPr lang="en-US" dirty="0" err="1"/>
              <a:t>panniculitis</a:t>
            </a:r>
            <a:r>
              <a:rPr lang="en-US" dirty="0"/>
              <a:t> </a:t>
            </a:r>
            <a:r>
              <a:rPr lang="en-US" dirty="0" smtClean="0"/>
              <a:t>that</a:t>
            </a:r>
          </a:p>
          <a:p>
            <a:r>
              <a:rPr lang="en-US" dirty="0" smtClean="0"/>
              <a:t> </a:t>
            </a:r>
            <a:r>
              <a:rPr lang="en-US" dirty="0"/>
              <a:t>appears months or years </a:t>
            </a:r>
            <a:r>
              <a:rPr lang="en-US" dirty="0" smtClean="0"/>
              <a:t>after radiotherapy in</a:t>
            </a:r>
          </a:p>
          <a:p>
            <a:r>
              <a:rPr lang="en-US" dirty="0" smtClean="0"/>
              <a:t> </a:t>
            </a:r>
            <a:r>
              <a:rPr lang="en-US" dirty="0"/>
              <a:t>the irradiated </a:t>
            </a:r>
            <a:r>
              <a:rPr lang="en-US" dirty="0" smtClean="0"/>
              <a:t>skin.</a:t>
            </a:r>
          </a:p>
          <a:p>
            <a:r>
              <a:rPr lang="en-US" dirty="0" err="1"/>
              <a:t>Sclerosing</a:t>
            </a:r>
            <a:r>
              <a:rPr lang="en-US" dirty="0"/>
              <a:t> </a:t>
            </a:r>
            <a:r>
              <a:rPr lang="en-US" dirty="0" err="1"/>
              <a:t>postirradiation</a:t>
            </a:r>
            <a:r>
              <a:rPr lang="en-US" dirty="0"/>
              <a:t> </a:t>
            </a:r>
            <a:r>
              <a:rPr lang="en-US" dirty="0" err="1"/>
              <a:t>panniculitis</a:t>
            </a:r>
            <a:r>
              <a:rPr lang="en-US" dirty="0"/>
              <a:t> </a:t>
            </a:r>
            <a:r>
              <a:rPr lang="en-US" dirty="0" smtClean="0"/>
              <a:t>showing</a:t>
            </a:r>
          </a:p>
          <a:p>
            <a:r>
              <a:rPr lang="en-US" dirty="0" smtClean="0"/>
              <a:t> </a:t>
            </a:r>
            <a:r>
              <a:rPr lang="en-US" dirty="0"/>
              <a:t>a depressed </a:t>
            </a:r>
            <a:r>
              <a:rPr lang="en-US" dirty="0" smtClean="0"/>
              <a:t>and indurate </a:t>
            </a:r>
            <a:r>
              <a:rPr lang="en-US" dirty="0"/>
              <a:t>nodule on </a:t>
            </a:r>
            <a:r>
              <a:rPr lang="en-US" dirty="0" smtClean="0"/>
              <a:t>the</a:t>
            </a:r>
          </a:p>
          <a:p>
            <a:r>
              <a:rPr lang="en-US" dirty="0" smtClean="0"/>
              <a:t> previously irradiated </a:t>
            </a:r>
            <a:r>
              <a:rPr lang="en-US" dirty="0"/>
              <a:t>area of the </a:t>
            </a:r>
            <a:r>
              <a:rPr lang="en-US" dirty="0" smtClean="0"/>
              <a:t>skin.</a:t>
            </a:r>
            <a:endParaRPr lang="en-US" dirty="0"/>
          </a:p>
        </p:txBody>
      </p:sp>
      <p:pic>
        <p:nvPicPr>
          <p:cNvPr id="4" name="Picture 3"/>
          <p:cNvPicPr>
            <a:picLocks noChangeAspect="1"/>
          </p:cNvPicPr>
          <p:nvPr/>
        </p:nvPicPr>
        <p:blipFill>
          <a:blip r:embed="rId2"/>
          <a:stretch>
            <a:fillRect/>
          </a:stretch>
        </p:blipFill>
        <p:spPr>
          <a:xfrm>
            <a:off x="8327482" y="1532586"/>
            <a:ext cx="3727144" cy="4572000"/>
          </a:xfrm>
          <a:prstGeom prst="rect">
            <a:avLst/>
          </a:prstGeom>
        </p:spPr>
      </p:pic>
    </p:spTree>
    <p:extLst>
      <p:ext uri="{BB962C8B-B14F-4D97-AF65-F5344CB8AC3E}">
        <p14:creationId xmlns:p14="http://schemas.microsoft.com/office/powerpoint/2010/main" val="217699657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How is </a:t>
            </a:r>
            <a:r>
              <a:rPr lang="en-US" b="1" dirty="0" err="1"/>
              <a:t>panniculitis</a:t>
            </a:r>
            <a:r>
              <a:rPr lang="en-US" b="1" dirty="0"/>
              <a:t> diagnosed?</a:t>
            </a:r>
            <a:br>
              <a:rPr lang="en-US" b="1" dirty="0"/>
            </a:br>
            <a:endParaRPr lang="en-US" dirty="0"/>
          </a:p>
        </p:txBody>
      </p:sp>
      <p:sp>
        <p:nvSpPr>
          <p:cNvPr id="3" name="Content Placeholder 2"/>
          <p:cNvSpPr>
            <a:spLocks noGrp="1"/>
          </p:cNvSpPr>
          <p:nvPr>
            <p:ph idx="1"/>
          </p:nvPr>
        </p:nvSpPr>
        <p:spPr/>
        <p:txBody>
          <a:bodyPr/>
          <a:lstStyle/>
          <a:p>
            <a:pPr fontAlgn="base"/>
            <a:r>
              <a:rPr lang="en-US" dirty="0" err="1"/>
              <a:t>Panniculitis</a:t>
            </a:r>
            <a:r>
              <a:rPr lang="en-US" dirty="0"/>
              <a:t> is diagnosed and classified by a combination of clinical features, </a:t>
            </a:r>
            <a:r>
              <a:rPr lang="en-US" dirty="0">
                <a:hlinkClick r:id="rId2"/>
              </a:rPr>
              <a:t>biopsy</a:t>
            </a:r>
            <a:r>
              <a:rPr lang="en-US" dirty="0"/>
              <a:t> findings and microbiological culture. Sometimes other investigations are necessary (such as chest X-ray in erythema </a:t>
            </a:r>
            <a:r>
              <a:rPr lang="en-US" dirty="0" err="1"/>
              <a:t>nodosum</a:t>
            </a:r>
            <a:r>
              <a:rPr lang="en-US" dirty="0"/>
              <a:t> and alpha-1 antitrypsin levels).</a:t>
            </a:r>
          </a:p>
          <a:p>
            <a:pPr fontAlgn="base"/>
            <a:r>
              <a:rPr lang="en-US" dirty="0"/>
              <a:t>The histopathology may show the inflammation to be lobular, septal or mixed, with or without vascular damage, and predominantly neutrophils, lymphocytes or </a:t>
            </a:r>
            <a:r>
              <a:rPr lang="en-US" dirty="0" smtClean="0"/>
              <a:t>granulomatous.</a:t>
            </a:r>
            <a:endParaRPr lang="en-US" dirty="0"/>
          </a:p>
          <a:p>
            <a:endParaRPr lang="en-US" dirty="0"/>
          </a:p>
        </p:txBody>
      </p:sp>
    </p:spTree>
    <p:extLst>
      <p:ext uri="{BB962C8B-B14F-4D97-AF65-F5344CB8AC3E}">
        <p14:creationId xmlns:p14="http://schemas.microsoft.com/office/powerpoint/2010/main" val="174343426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a:t>
            </a:r>
            <a:r>
              <a:rPr lang="en-US" b="1" dirty="0" smtClean="0"/>
              <a:t>reatment </a:t>
            </a:r>
            <a:r>
              <a:rPr lang="en-US" b="1" dirty="0"/>
              <a:t>of </a:t>
            </a:r>
            <a:r>
              <a:rPr lang="en-US" b="1" dirty="0" err="1"/>
              <a:t>panniculitis</a:t>
            </a:r>
            <a:r>
              <a:rPr lang="en-US" b="1" dirty="0"/>
              <a:t/>
            </a:r>
            <a:br>
              <a:rPr lang="en-US" b="1" dirty="0"/>
            </a:br>
            <a:endParaRPr lang="en-US" dirty="0"/>
          </a:p>
        </p:txBody>
      </p:sp>
      <p:sp>
        <p:nvSpPr>
          <p:cNvPr id="3" name="Content Placeholder 2"/>
          <p:cNvSpPr>
            <a:spLocks noGrp="1"/>
          </p:cNvSpPr>
          <p:nvPr>
            <p:ph idx="1"/>
          </p:nvPr>
        </p:nvSpPr>
        <p:spPr/>
        <p:txBody>
          <a:bodyPr/>
          <a:lstStyle/>
          <a:p>
            <a:pPr fontAlgn="base"/>
            <a:r>
              <a:rPr lang="en-US" dirty="0"/>
              <a:t>Treat the underlying cause, if known (</a:t>
            </a:r>
            <a:r>
              <a:rPr lang="en-US" dirty="0" err="1"/>
              <a:t>eg</a:t>
            </a:r>
            <a:r>
              <a:rPr lang="en-US" dirty="0"/>
              <a:t>, stop a medication, treat an </a:t>
            </a:r>
            <a:r>
              <a:rPr lang="en-US" dirty="0">
                <a:hlinkClick r:id="rId2"/>
              </a:rPr>
              <a:t>infection</a:t>
            </a:r>
            <a:r>
              <a:rPr lang="en-US" dirty="0"/>
              <a:t>)</a:t>
            </a:r>
          </a:p>
          <a:p>
            <a:pPr fontAlgn="base"/>
            <a:r>
              <a:rPr lang="en-US" dirty="0"/>
              <a:t>Rest and elevate the affected area</a:t>
            </a:r>
          </a:p>
          <a:p>
            <a:pPr fontAlgn="base"/>
            <a:r>
              <a:rPr lang="en-US" dirty="0">
                <a:hlinkClick r:id="rId3"/>
              </a:rPr>
              <a:t>Compression hosiery</a:t>
            </a:r>
            <a:r>
              <a:rPr lang="en-US" dirty="0"/>
              <a:t> (18–25 mm Hg pressure if these can be tolerated)</a:t>
            </a:r>
          </a:p>
          <a:p>
            <a:pPr fontAlgn="base"/>
            <a:r>
              <a:rPr lang="en-US" dirty="0"/>
              <a:t>Pain relief using anti-inflammatory medications such as aspirin, ibuprofen or </a:t>
            </a:r>
            <a:r>
              <a:rPr lang="en-US" dirty="0" err="1"/>
              <a:t>diclofenac</a:t>
            </a:r>
            <a:endParaRPr lang="en-US" dirty="0"/>
          </a:p>
          <a:p>
            <a:pPr fontAlgn="base"/>
            <a:r>
              <a:rPr lang="en-US" dirty="0">
                <a:hlinkClick r:id="rId4"/>
              </a:rPr>
              <a:t>Systemic steroids</a:t>
            </a:r>
            <a:r>
              <a:rPr lang="en-US" dirty="0"/>
              <a:t> (oral or injected) to settle the inflammation</a:t>
            </a:r>
          </a:p>
          <a:p>
            <a:pPr fontAlgn="base"/>
            <a:r>
              <a:rPr lang="en-US" dirty="0"/>
              <a:t>Anti-inflammatory </a:t>
            </a:r>
            <a:r>
              <a:rPr lang="en-US" dirty="0">
                <a:hlinkClick r:id="rId5"/>
              </a:rPr>
              <a:t>antibiotics</a:t>
            </a:r>
            <a:r>
              <a:rPr lang="en-US" dirty="0"/>
              <a:t> including </a:t>
            </a:r>
            <a:r>
              <a:rPr lang="en-US" dirty="0">
                <a:hlinkClick r:id="rId6"/>
              </a:rPr>
              <a:t>tetracycline</a:t>
            </a:r>
            <a:r>
              <a:rPr lang="en-US" dirty="0"/>
              <a:t> or </a:t>
            </a:r>
            <a:r>
              <a:rPr lang="en-US" dirty="0" err="1">
                <a:hlinkClick r:id="rId7"/>
              </a:rPr>
              <a:t>hydroxychloroquine</a:t>
            </a:r>
            <a:endParaRPr lang="en-US" dirty="0"/>
          </a:p>
          <a:p>
            <a:pPr fontAlgn="base"/>
            <a:r>
              <a:rPr lang="en-US" dirty="0">
                <a:hlinkClick r:id="rId8"/>
              </a:rPr>
              <a:t>Potassium iodide</a:t>
            </a:r>
            <a:endParaRPr lang="en-US" dirty="0"/>
          </a:p>
          <a:p>
            <a:pPr fontAlgn="base"/>
            <a:r>
              <a:rPr lang="en-US" dirty="0"/>
              <a:t>Surgical removal of persistent or ulcerated lesions.</a:t>
            </a:r>
          </a:p>
          <a:p>
            <a:endParaRPr lang="en-US" dirty="0"/>
          </a:p>
        </p:txBody>
      </p:sp>
    </p:spTree>
    <p:extLst>
      <p:ext uri="{BB962C8B-B14F-4D97-AF65-F5344CB8AC3E}">
        <p14:creationId xmlns:p14="http://schemas.microsoft.com/office/powerpoint/2010/main" val="2899224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Prognosis </a:t>
            </a:r>
            <a:endParaRPr lang="en-US" dirty="0"/>
          </a:p>
        </p:txBody>
      </p:sp>
      <p:sp>
        <p:nvSpPr>
          <p:cNvPr id="3" name="Content Placeholder 2"/>
          <p:cNvSpPr>
            <a:spLocks noGrp="1"/>
          </p:cNvSpPr>
          <p:nvPr>
            <p:ph idx="1"/>
          </p:nvPr>
        </p:nvSpPr>
        <p:spPr/>
        <p:txBody>
          <a:bodyPr/>
          <a:lstStyle/>
          <a:p>
            <a:r>
              <a:rPr lang="en-US" dirty="0"/>
              <a:t>The outcome depends on the underlying cause of the inflammation. After an inflammatory phase of weeks to months, </a:t>
            </a:r>
            <a:r>
              <a:rPr lang="en-US" dirty="0" err="1"/>
              <a:t>panniculitis</a:t>
            </a:r>
            <a:r>
              <a:rPr lang="en-US" dirty="0"/>
              <a:t> often settles down. It may recur. Some forms of </a:t>
            </a:r>
            <a:r>
              <a:rPr lang="en-US" dirty="0" err="1"/>
              <a:t>panniculitis</a:t>
            </a:r>
            <a:r>
              <a:rPr lang="en-US" dirty="0"/>
              <a:t> do not leave a mark, but destructive forms of </a:t>
            </a:r>
            <a:r>
              <a:rPr lang="en-US" dirty="0" err="1"/>
              <a:t>panniculitis</a:t>
            </a:r>
            <a:r>
              <a:rPr lang="en-US" dirty="0"/>
              <a:t> tend to leave a permanent dent in the skin</a:t>
            </a:r>
            <a:endParaRPr lang="en-US" dirty="0"/>
          </a:p>
        </p:txBody>
      </p:sp>
    </p:spTree>
    <p:extLst>
      <p:ext uri="{BB962C8B-B14F-4D97-AF65-F5344CB8AC3E}">
        <p14:creationId xmlns:p14="http://schemas.microsoft.com/office/powerpoint/2010/main" val="34223798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Predominantly lobular </a:t>
            </a:r>
            <a:r>
              <a:rPr lang="en-US" b="1" dirty="0" err="1"/>
              <a:t>panniculitides</a:t>
            </a:r>
            <a:endParaRPr lang="en-US" dirty="0"/>
          </a:p>
        </p:txBody>
      </p:sp>
      <p:sp>
        <p:nvSpPr>
          <p:cNvPr id="3" name="Content Placeholder 2"/>
          <p:cNvSpPr>
            <a:spLocks noGrp="1"/>
          </p:cNvSpPr>
          <p:nvPr>
            <p:ph idx="1"/>
          </p:nvPr>
        </p:nvSpPr>
        <p:spPr/>
        <p:txBody>
          <a:bodyPr>
            <a:normAutofit/>
          </a:bodyPr>
          <a:lstStyle/>
          <a:p>
            <a:r>
              <a:rPr lang="en-US" sz="2000" i="1" dirty="0">
                <a:solidFill>
                  <a:srgbClr val="FF0000"/>
                </a:solidFill>
              </a:rPr>
              <a:t>With </a:t>
            </a:r>
            <a:r>
              <a:rPr lang="en-US" sz="2000" i="1" dirty="0" err="1">
                <a:solidFill>
                  <a:srgbClr val="FF0000"/>
                </a:solidFill>
              </a:rPr>
              <a:t>vasculitis</a:t>
            </a:r>
            <a:endParaRPr lang="en-US" sz="2000" i="1" dirty="0">
              <a:solidFill>
                <a:srgbClr val="FF0000"/>
              </a:solidFill>
            </a:endParaRPr>
          </a:p>
          <a:p>
            <a:r>
              <a:rPr lang="en-US" dirty="0"/>
              <a:t>Small vessels</a:t>
            </a:r>
          </a:p>
          <a:p>
            <a:r>
              <a:rPr lang="en-US" dirty="0" err="1"/>
              <a:t>Venules</a:t>
            </a:r>
            <a:r>
              <a:rPr lang="en-US" dirty="0"/>
              <a:t> </a:t>
            </a:r>
            <a:r>
              <a:rPr lang="en-US" dirty="0" smtClean="0"/>
              <a:t>    (Erythema </a:t>
            </a:r>
            <a:r>
              <a:rPr lang="en-US" dirty="0" err="1"/>
              <a:t>nodosum</a:t>
            </a:r>
            <a:r>
              <a:rPr lang="en-US" dirty="0"/>
              <a:t> </a:t>
            </a:r>
            <a:r>
              <a:rPr lang="en-US" dirty="0" err="1" smtClean="0"/>
              <a:t>leprosum</a:t>
            </a:r>
            <a:r>
              <a:rPr lang="en-US" dirty="0" smtClean="0"/>
              <a:t>)</a:t>
            </a:r>
            <a:r>
              <a:rPr lang="en-US" dirty="0"/>
              <a:t> </a:t>
            </a:r>
            <a:r>
              <a:rPr lang="en-US" dirty="0" smtClean="0"/>
              <a:t>(Erythema </a:t>
            </a:r>
            <a:r>
              <a:rPr lang="en-US" dirty="0" err="1"/>
              <a:t>induratum</a:t>
            </a:r>
            <a:r>
              <a:rPr lang="en-US" dirty="0"/>
              <a:t> of </a:t>
            </a:r>
            <a:r>
              <a:rPr lang="en-US" dirty="0" err="1" smtClean="0"/>
              <a:t>Bazin</a:t>
            </a:r>
            <a:r>
              <a:rPr lang="en-US" dirty="0" smtClean="0"/>
              <a:t>)</a:t>
            </a:r>
            <a:endParaRPr lang="en-US" dirty="0"/>
          </a:p>
          <a:p>
            <a:r>
              <a:rPr lang="en-US" dirty="0"/>
              <a:t>Large vessels</a:t>
            </a:r>
          </a:p>
          <a:p>
            <a:r>
              <a:rPr lang="en-US" dirty="0"/>
              <a:t>Arteries </a:t>
            </a:r>
            <a:r>
              <a:rPr lang="en-US" dirty="0" smtClean="0"/>
              <a:t>     (Erythema </a:t>
            </a:r>
            <a:r>
              <a:rPr lang="en-US" dirty="0" err="1"/>
              <a:t>induratum</a:t>
            </a:r>
            <a:r>
              <a:rPr lang="en-US" dirty="0"/>
              <a:t> of </a:t>
            </a:r>
            <a:r>
              <a:rPr lang="en-US" dirty="0" err="1" smtClean="0"/>
              <a:t>Bazin</a:t>
            </a:r>
            <a:r>
              <a:rPr lang="en-US" dirty="0" smtClean="0"/>
              <a:t>)</a:t>
            </a:r>
          </a:p>
          <a:p>
            <a:r>
              <a:rPr lang="en-US" sz="2000" i="1" dirty="0">
                <a:solidFill>
                  <a:srgbClr val="FF0000"/>
                </a:solidFill>
              </a:rPr>
              <a:t>No </a:t>
            </a:r>
            <a:r>
              <a:rPr lang="en-US" sz="2000" i="1" dirty="0" err="1">
                <a:solidFill>
                  <a:srgbClr val="FF0000"/>
                </a:solidFill>
              </a:rPr>
              <a:t>vasculitis</a:t>
            </a:r>
            <a:endParaRPr lang="en-US" sz="2000" i="1" dirty="0">
              <a:solidFill>
                <a:srgbClr val="FF0000"/>
              </a:solidFill>
            </a:endParaRPr>
          </a:p>
          <a:p>
            <a:r>
              <a:rPr lang="en-US" dirty="0"/>
              <a:t>Few or no inflammatory cells</a:t>
            </a:r>
          </a:p>
          <a:p>
            <a:r>
              <a:rPr lang="en-US" dirty="0"/>
              <a:t>Necrosis at the </a:t>
            </a:r>
            <a:r>
              <a:rPr lang="en-US" dirty="0" err="1"/>
              <a:t>centre</a:t>
            </a:r>
            <a:r>
              <a:rPr lang="en-US" dirty="0"/>
              <a:t> of the lobule </a:t>
            </a:r>
            <a:r>
              <a:rPr lang="en-US" dirty="0" smtClean="0"/>
              <a:t>  (</a:t>
            </a:r>
            <a:r>
              <a:rPr lang="en-US" dirty="0" err="1" smtClean="0"/>
              <a:t>Sclerosing</a:t>
            </a:r>
            <a:r>
              <a:rPr lang="en-US" dirty="0" smtClean="0"/>
              <a:t> </a:t>
            </a:r>
            <a:r>
              <a:rPr lang="en-US" dirty="0" err="1" smtClean="0"/>
              <a:t>panniculitis</a:t>
            </a:r>
            <a:r>
              <a:rPr lang="en-US" dirty="0" smtClean="0"/>
              <a:t>)</a:t>
            </a:r>
            <a:endParaRPr lang="en-US" dirty="0"/>
          </a:p>
          <a:p>
            <a:r>
              <a:rPr lang="en-US" dirty="0"/>
              <a:t>With vascular </a:t>
            </a:r>
            <a:r>
              <a:rPr lang="en-US" dirty="0" smtClean="0"/>
              <a:t>calcification   </a:t>
            </a:r>
            <a:r>
              <a:rPr lang="en-US" dirty="0"/>
              <a:t>Calcific </a:t>
            </a:r>
            <a:r>
              <a:rPr lang="en-US" dirty="0" err="1"/>
              <a:t>uraemic</a:t>
            </a:r>
            <a:r>
              <a:rPr lang="en-US" dirty="0"/>
              <a:t> </a:t>
            </a:r>
            <a:r>
              <a:rPr lang="en-US" dirty="0" err="1" smtClean="0"/>
              <a:t>arteriolopathy</a:t>
            </a:r>
            <a:r>
              <a:rPr lang="en-US" dirty="0" smtClean="0"/>
              <a:t>(</a:t>
            </a:r>
            <a:r>
              <a:rPr lang="en-US" dirty="0" err="1" smtClean="0"/>
              <a:t>calciphylaxis</a:t>
            </a:r>
            <a:r>
              <a:rPr lang="en-US" dirty="0" smtClean="0"/>
              <a:t>)</a:t>
            </a:r>
            <a:endParaRPr lang="en-US" dirty="0"/>
          </a:p>
        </p:txBody>
      </p:sp>
    </p:spTree>
    <p:extLst>
      <p:ext uri="{BB962C8B-B14F-4D97-AF65-F5344CB8AC3E}">
        <p14:creationId xmlns:p14="http://schemas.microsoft.com/office/powerpoint/2010/main" val="38164332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10000"/>
          </a:bodyPr>
          <a:lstStyle/>
          <a:p>
            <a:r>
              <a:rPr lang="en-US" sz="2200" dirty="0">
                <a:solidFill>
                  <a:schemeClr val="accent1">
                    <a:lumMod val="75000"/>
                  </a:schemeClr>
                </a:solidFill>
              </a:rPr>
              <a:t>Lymphocytes predominant</a:t>
            </a:r>
          </a:p>
          <a:p>
            <a:r>
              <a:rPr lang="en-US" dirty="0"/>
              <a:t>With superficial and deep </a:t>
            </a:r>
            <a:r>
              <a:rPr lang="en-US" dirty="0" smtClean="0"/>
              <a:t>perivascular dermal infiltrate (Cold </a:t>
            </a:r>
            <a:r>
              <a:rPr lang="en-US" dirty="0" err="1" smtClean="0"/>
              <a:t>panniculitis</a:t>
            </a:r>
            <a:r>
              <a:rPr lang="en-US" dirty="0" smtClean="0"/>
              <a:t>)</a:t>
            </a:r>
            <a:endParaRPr lang="en-US" dirty="0"/>
          </a:p>
          <a:p>
            <a:r>
              <a:rPr lang="en-US" dirty="0"/>
              <a:t>With lymphoid follicles, plasma cells </a:t>
            </a:r>
            <a:r>
              <a:rPr lang="en-US" dirty="0" smtClean="0"/>
              <a:t>and nuclear </a:t>
            </a:r>
            <a:r>
              <a:rPr lang="en-US" dirty="0"/>
              <a:t>dust of </a:t>
            </a:r>
            <a:r>
              <a:rPr lang="en-US" dirty="0" smtClean="0"/>
              <a:t>lymphocytes (Lupus </a:t>
            </a:r>
            <a:r>
              <a:rPr lang="en-US" dirty="0" err="1" smtClean="0"/>
              <a:t>panniculitis</a:t>
            </a:r>
            <a:r>
              <a:rPr lang="en-US" dirty="0" smtClean="0"/>
              <a:t>)</a:t>
            </a:r>
            <a:endParaRPr lang="en-US" dirty="0"/>
          </a:p>
          <a:p>
            <a:r>
              <a:rPr lang="en-US" dirty="0" err="1"/>
              <a:t>Panniculitis</a:t>
            </a:r>
            <a:r>
              <a:rPr lang="en-US" dirty="0"/>
              <a:t> associated </a:t>
            </a:r>
            <a:r>
              <a:rPr lang="en-US" dirty="0" smtClean="0"/>
              <a:t>with </a:t>
            </a:r>
            <a:r>
              <a:rPr lang="en-US" dirty="0" err="1" smtClean="0"/>
              <a:t>dermatomyositis</a:t>
            </a:r>
            <a:endParaRPr lang="en-US" dirty="0" smtClean="0"/>
          </a:p>
          <a:p>
            <a:r>
              <a:rPr lang="en-US" sz="2200" dirty="0">
                <a:solidFill>
                  <a:schemeClr val="accent1">
                    <a:lumMod val="75000"/>
                  </a:schemeClr>
                </a:solidFill>
              </a:rPr>
              <a:t>Neutrophils predominant</a:t>
            </a:r>
          </a:p>
          <a:p>
            <a:r>
              <a:rPr lang="en-US" dirty="0"/>
              <a:t>Extensive fat necrosis with </a:t>
            </a:r>
            <a:r>
              <a:rPr lang="en-US" dirty="0" smtClean="0"/>
              <a:t>saponification of adipocytes (Pancreatic </a:t>
            </a:r>
            <a:r>
              <a:rPr lang="en-US" dirty="0" err="1" smtClean="0"/>
              <a:t>panniculitis</a:t>
            </a:r>
            <a:r>
              <a:rPr lang="en-US" dirty="0" smtClean="0"/>
              <a:t>)</a:t>
            </a:r>
            <a:endParaRPr lang="en-US" dirty="0"/>
          </a:p>
          <a:p>
            <a:r>
              <a:rPr lang="en-US" dirty="0"/>
              <a:t>With neutrophils between </a:t>
            </a:r>
            <a:r>
              <a:rPr lang="en-US" dirty="0" smtClean="0"/>
              <a:t>collagen bundles </a:t>
            </a:r>
            <a:r>
              <a:rPr lang="en-US" dirty="0"/>
              <a:t>of deep reticular </a:t>
            </a:r>
            <a:r>
              <a:rPr lang="en-US" dirty="0" smtClean="0"/>
              <a:t>dermis (</a:t>
            </a:r>
            <a:r>
              <a:rPr lang="el-GR" dirty="0" smtClean="0"/>
              <a:t>α1‐</a:t>
            </a:r>
            <a:r>
              <a:rPr lang="en-US" dirty="0"/>
              <a:t>antitrypsin deficiency </a:t>
            </a:r>
            <a:r>
              <a:rPr lang="en-US" dirty="0" err="1" smtClean="0"/>
              <a:t>panniculitis</a:t>
            </a:r>
            <a:r>
              <a:rPr lang="en-US" dirty="0" smtClean="0"/>
              <a:t>)</a:t>
            </a:r>
            <a:endParaRPr lang="en-US" dirty="0"/>
          </a:p>
          <a:p>
            <a:r>
              <a:rPr lang="en-US" dirty="0"/>
              <a:t>With bacteria, fungi or </a:t>
            </a:r>
            <a:r>
              <a:rPr lang="en-US" dirty="0" smtClean="0"/>
              <a:t>protozoa  (Infective </a:t>
            </a:r>
            <a:r>
              <a:rPr lang="en-US" dirty="0" err="1" smtClean="0"/>
              <a:t>panniculitis</a:t>
            </a:r>
            <a:r>
              <a:rPr lang="en-US" dirty="0" smtClean="0"/>
              <a:t>)</a:t>
            </a:r>
            <a:endParaRPr lang="en-US" dirty="0"/>
          </a:p>
          <a:p>
            <a:r>
              <a:rPr lang="en-US" dirty="0"/>
              <a:t>With foreign bodies </a:t>
            </a:r>
            <a:r>
              <a:rPr lang="en-US" dirty="0" smtClean="0"/>
              <a:t>  (Factitious </a:t>
            </a:r>
            <a:r>
              <a:rPr lang="en-US" dirty="0" err="1" smtClean="0"/>
              <a:t>panniculitis</a:t>
            </a:r>
            <a:r>
              <a:rPr lang="en-US" dirty="0" smtClean="0"/>
              <a:t>)</a:t>
            </a:r>
            <a:endParaRPr lang="en-US" dirty="0"/>
          </a:p>
        </p:txBody>
      </p:sp>
    </p:spTree>
    <p:extLst>
      <p:ext uri="{BB962C8B-B14F-4D97-AF65-F5344CB8AC3E}">
        <p14:creationId xmlns:p14="http://schemas.microsoft.com/office/powerpoint/2010/main" val="1093852465"/>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2C333A"/>
      </a:dk2>
      <a:lt2>
        <a:srgbClr val="D6ECED"/>
      </a:lt2>
      <a:accent1>
        <a:srgbClr val="DE32DE"/>
      </a:accent1>
      <a:accent2>
        <a:srgbClr val="F42B8A"/>
      </a:accent2>
      <a:accent3>
        <a:srgbClr val="349FE7"/>
      </a:accent3>
      <a:accent4>
        <a:srgbClr val="565FF8"/>
      </a:accent4>
      <a:accent5>
        <a:srgbClr val="876BE7"/>
      </a:accent5>
      <a:accent6>
        <a:srgbClr val="F268C2"/>
      </a:accent6>
      <a:hlink>
        <a:srgbClr val="F55CF9"/>
      </a:hlink>
      <a:folHlink>
        <a:srgbClr val="E8A0EE"/>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F20B7C8E-B819-43F3-AAF9-EE50B1A83630}"/>
    </a:ext>
  </a:extLst>
</a:theme>
</file>

<file path=docProps/app.xml><?xml version="1.0" encoding="utf-8"?>
<Properties xmlns="http://schemas.openxmlformats.org/officeDocument/2006/extended-properties" xmlns:vt="http://schemas.openxmlformats.org/officeDocument/2006/docPropsVTypes">
  <Template>Wisp</Template>
  <TotalTime>321</TotalTime>
  <Words>3195</Words>
  <Application>Microsoft Office PowerPoint</Application>
  <PresentationFormat>Widescreen</PresentationFormat>
  <Paragraphs>402</Paragraphs>
  <Slides>73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73</vt:i4>
      </vt:variant>
    </vt:vector>
  </HeadingPairs>
  <TitlesOfParts>
    <vt:vector size="77" baseType="lpstr">
      <vt:lpstr>Arial</vt:lpstr>
      <vt:lpstr>Century Gothic</vt:lpstr>
      <vt:lpstr>Wingdings 3</vt:lpstr>
      <vt:lpstr>Wisp</vt:lpstr>
      <vt:lpstr>Panniculitis</vt:lpstr>
      <vt:lpstr>Anatomy and physiology of subcutaneous fat</vt:lpstr>
      <vt:lpstr>PowerPoint Presentation</vt:lpstr>
      <vt:lpstr>PowerPoint Presentation</vt:lpstr>
      <vt:lpstr>Panniculitis</vt:lpstr>
      <vt:lpstr>Classification of the panniculitides</vt:lpstr>
      <vt:lpstr>PowerPoint Presentation</vt:lpstr>
      <vt:lpstr>Predominantly lobular panniculitides</vt:lpstr>
      <vt:lpstr>PowerPoint Presentation</vt:lpstr>
      <vt:lpstr>PowerPoint Presentation</vt:lpstr>
      <vt:lpstr>PowerPoint Presentation</vt:lpstr>
      <vt:lpstr>Superficial migratory thrombophlebitis</vt:lpstr>
      <vt:lpstr> Primary and secondary hypercoagulable states that cause superficial thrombophlebitis</vt:lpstr>
      <vt:lpstr>Histopathological features of superficial thrombophlebitis</vt:lpstr>
      <vt:lpstr>Cutaneous polyarteritis nodosa</vt:lpstr>
      <vt:lpstr>Scanning view of a punch biopsy showing involvement of a vessel of the septa of subcutaneous fat. (b) Higher magnification showing fibrinoid necrosis of the intima, giving a target‐like appearance to the involved arteriole.</vt:lpstr>
      <vt:lpstr>Necrobiosis lipoidica</vt:lpstr>
      <vt:lpstr>Scanning power showing involvement of the full thickness of the dermis and extension to the subcutaneous tissue throughout the septa.</vt:lpstr>
      <vt:lpstr>Deep morphoea</vt:lpstr>
      <vt:lpstr>Scanning power showing sclerosis of the deeper reticular dermis and the septa of subcutaneous tissue. Note that the superficial and mid dermis were spared. (b)Thickened sclerotic collagen bundles with interstitial lymphocytes and plasma cells.</vt:lpstr>
      <vt:lpstr>Subcutaneous granuloma annulare</vt:lpstr>
      <vt:lpstr>(a) Scanning power showing the involvement of deeper dermis and subcutaneous mtissue. (b) There are several areas of degenerate collagen bundles surrounded by a palisade of histiocytes.</vt:lpstr>
      <vt:lpstr>Rheumatoid nodule</vt:lpstr>
      <vt:lpstr> Clinical variants</vt:lpstr>
      <vt:lpstr>Scanning power showing a diffuse replacement of subcutaneous tissue by a fibrotic process with scattered of degenerate collagen. (b) The eosinophilic fibrinoid areas are surrounded by a palisade of histiocytes.</vt:lpstr>
      <vt:lpstr>Necrobiotic xanthogranuloma</vt:lpstr>
      <vt:lpstr>(a) Scanning power showing diffuse involvement of the entire thickness of the dermis and extension to subcutaneous tissue. (b) Areas of degenerate collagen with abundant cholesterol clefts.</vt:lpstr>
      <vt:lpstr>Erythema nodosum</vt:lpstr>
      <vt:lpstr>PowerPoint Presentation</vt:lpstr>
      <vt:lpstr>Aetiological factors in erythema nodosum</vt:lpstr>
      <vt:lpstr>PowerPoint Presentation</vt:lpstr>
      <vt:lpstr>(a) Scanning power showing a mostly septal panniculitis with thickened connective tissue septa of the subcutis. (b) The infiltrate at the septa is mostly composed of neutrophils interstitially arranged between collagen bundles</vt:lpstr>
      <vt:lpstr>Management</vt:lpstr>
      <vt:lpstr>Erythema nodosum leprosum</vt:lpstr>
      <vt:lpstr>(a) Scanning power showing dense nodular infiltrates in the dermis and a mostly lobular panniculitis.Some of the small capillaries of the fat lobule show fibrin deposits and neutrophils involving their vessel walls</vt:lpstr>
      <vt:lpstr>Erythema induratum of Bazin</vt:lpstr>
      <vt:lpstr>Vascular involvement in erythema induratum </vt:lpstr>
      <vt:lpstr>Histopathological features of an early lesion of erythema induratum. Scanning power showing a mostly lobular panniculitis.</vt:lpstr>
      <vt:lpstr>Sclerosing panniculitis</vt:lpstr>
      <vt:lpstr>Calcific uraemic arteriolopathy (calciphylaxis)</vt:lpstr>
      <vt:lpstr>Scanning power view showing involvement of the vessels of deeper reticular dermis. (b) Calcification of the vessel walls and occlusion of the vascular lumin</vt:lpstr>
      <vt:lpstr>Cold panniculitis</vt:lpstr>
      <vt:lpstr>Lupus panniculitis</vt:lpstr>
      <vt:lpstr>  Scanning magnification showing a predominantly lobular panniculitis. (b) Dense lymphoid aggregations at the interphase between the fat lobule and the thickened septa. </vt:lpstr>
      <vt:lpstr>Dermatomyositis‐associated panniculitis</vt:lpstr>
      <vt:lpstr>Pancreatic panniculitis</vt:lpstr>
      <vt:lpstr>Disorders associated with pancreatic panniculitis</vt:lpstr>
      <vt:lpstr>A group of ‘ghost’ adipocytes surrounded by neutrophils is seen at the periphery of the fat lobule</vt:lpstr>
      <vt:lpstr>Alpha‐1 antitrypsin deficiency panniculitis</vt:lpstr>
      <vt:lpstr>Scanning power showing involvement at the septa and the periphery of the fat lobules. (b) Neutrophilic infiltrate and nuclear dust but no evidence of vasculitis.</vt:lpstr>
      <vt:lpstr>Infective panniculitis</vt:lpstr>
      <vt:lpstr>Factitious panniculitis</vt:lpstr>
      <vt:lpstr> Panniculitis at the sites of injections of medications</vt:lpstr>
      <vt:lpstr>Histopathological features of panniculitis secondary to subcutaneous glatiramer acetate injections for the treatment of multiple sclerosis. (a) Scanning power showing a mostly lobular panniculitis. (b) Numerous lymphoid aggregates are seen at the periphery of the fat lobules.</vt:lpstr>
      <vt:lpstr>Neutrophilic lobular panniculitis</vt:lpstr>
      <vt:lpstr>Neutrophilic lobular panniculitis showing erythematous plaques and nodules on the back of an adult woman</vt:lpstr>
      <vt:lpstr>Subcutaneous sarcoidosis</vt:lpstr>
      <vt:lpstr>Small non‐caseating granulomas involving the fat lobule.</vt:lpstr>
      <vt:lpstr>Traumatic panniculitis</vt:lpstr>
      <vt:lpstr>Lipoatrophic panniculitis of the ankles in childhood</vt:lpstr>
      <vt:lpstr>Subcutaneous fat necrosis of the newborn</vt:lpstr>
      <vt:lpstr> Subcutaneous fat necrosis of the newborn. Erythematous and violaceous plaques involving the shoulders, arms and buttocks</vt:lpstr>
      <vt:lpstr>Scanning power showing a lobular panniculitis. (b) The fat lobule is replaced by histiocytic infilterate with some multinucleated giant cells.</vt:lpstr>
      <vt:lpstr>Poststeroid panniculitis</vt:lpstr>
      <vt:lpstr>Sclerema neonatorum</vt:lpstr>
      <vt:lpstr>Scanning power showing necrosis of the entire fat lobules and thickened connective tissue septa. (b) An entire fat lobule is replaced by granular detritus and the cellular structures of the adipocytes are no longer evident</vt:lpstr>
      <vt:lpstr>Gouty panniculitis</vt:lpstr>
      <vt:lpstr>Fungal panniculitis due to zygomycosis, mucormycosis and aspergillosis</vt:lpstr>
      <vt:lpstr>Cytophagic histiocytic panniculitis and subcutaneous panniculitis‐like T‐cell lymphoma</vt:lpstr>
      <vt:lpstr>Sclerosing postirradiation panniculitis</vt:lpstr>
      <vt:lpstr>How is panniculitis diagnosed? </vt:lpstr>
      <vt:lpstr>Treatment of panniculitis </vt:lpstr>
      <vt:lpstr>Prognosis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Panniculitis</dc:title>
  <dc:creator>Grace</dc:creator>
  <cp:lastModifiedBy>Grace</cp:lastModifiedBy>
  <cp:revision>30</cp:revision>
  <dcterms:created xsi:type="dcterms:W3CDTF">2020-11-13T13:29:46Z</dcterms:created>
  <dcterms:modified xsi:type="dcterms:W3CDTF">2020-11-14T10:53:08Z</dcterms:modified>
</cp:coreProperties>
</file>