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4"/>
  </p:sldMasterIdLst>
  <p:sldIdLst>
    <p:sldId id="257" r:id="rId5"/>
    <p:sldId id="259" r:id="rId6"/>
    <p:sldId id="260" r:id="rId7"/>
    <p:sldId id="307" r:id="rId8"/>
    <p:sldId id="262" r:id="rId9"/>
    <p:sldId id="264" r:id="rId10"/>
    <p:sldId id="265" r:id="rId11"/>
    <p:sldId id="266" r:id="rId12"/>
    <p:sldId id="267" r:id="rId13"/>
    <p:sldId id="268" r:id="rId14"/>
    <p:sldId id="372" r:id="rId15"/>
    <p:sldId id="343" r:id="rId16"/>
    <p:sldId id="344" r:id="rId17"/>
    <p:sldId id="345" r:id="rId18"/>
    <p:sldId id="346" r:id="rId19"/>
    <p:sldId id="349" r:id="rId20"/>
    <p:sldId id="347" r:id="rId21"/>
    <p:sldId id="348" r:id="rId22"/>
    <p:sldId id="286" r:id="rId23"/>
    <p:sldId id="373" r:id="rId24"/>
    <p:sldId id="322" r:id="rId25"/>
    <p:sldId id="374" r:id="rId26"/>
    <p:sldId id="270" r:id="rId27"/>
    <p:sldId id="271" r:id="rId28"/>
    <p:sldId id="308" r:id="rId29"/>
    <p:sldId id="309" r:id="rId30"/>
    <p:sldId id="272" r:id="rId31"/>
    <p:sldId id="331" r:id="rId32"/>
    <p:sldId id="332" r:id="rId33"/>
    <p:sldId id="333" r:id="rId34"/>
    <p:sldId id="274" r:id="rId35"/>
    <p:sldId id="351" r:id="rId36"/>
    <p:sldId id="275" r:id="rId37"/>
    <p:sldId id="311" r:id="rId38"/>
    <p:sldId id="276" r:id="rId39"/>
    <p:sldId id="312" r:id="rId40"/>
    <p:sldId id="352" r:id="rId41"/>
    <p:sldId id="277" r:id="rId42"/>
    <p:sldId id="334" r:id="rId43"/>
    <p:sldId id="313" r:id="rId44"/>
    <p:sldId id="353" r:id="rId45"/>
    <p:sldId id="278" r:id="rId46"/>
    <p:sldId id="354" r:id="rId47"/>
    <p:sldId id="315" r:id="rId48"/>
    <p:sldId id="335" r:id="rId49"/>
    <p:sldId id="279" r:id="rId50"/>
    <p:sldId id="316" r:id="rId51"/>
    <p:sldId id="280" r:id="rId52"/>
    <p:sldId id="336" r:id="rId53"/>
    <p:sldId id="281" r:id="rId54"/>
    <p:sldId id="375" r:id="rId55"/>
    <p:sldId id="376" r:id="rId56"/>
    <p:sldId id="317" r:id="rId57"/>
    <p:sldId id="283" r:id="rId58"/>
    <p:sldId id="337" r:id="rId59"/>
    <p:sldId id="318" r:id="rId60"/>
    <p:sldId id="338" r:id="rId61"/>
    <p:sldId id="284" r:id="rId62"/>
    <p:sldId id="319" r:id="rId63"/>
    <p:sldId id="320" r:id="rId64"/>
    <p:sldId id="285" r:id="rId65"/>
    <p:sldId id="288" r:id="rId66"/>
    <p:sldId id="289" r:id="rId67"/>
    <p:sldId id="290" r:id="rId68"/>
    <p:sldId id="291" r:id="rId69"/>
    <p:sldId id="292" r:id="rId70"/>
    <p:sldId id="293" r:id="rId71"/>
    <p:sldId id="295" r:id="rId72"/>
    <p:sldId id="324" r:id="rId73"/>
    <p:sldId id="296" r:id="rId74"/>
    <p:sldId id="339" r:id="rId75"/>
    <p:sldId id="297" r:id="rId76"/>
    <p:sldId id="325" r:id="rId77"/>
    <p:sldId id="298" r:id="rId78"/>
    <p:sldId id="299" r:id="rId79"/>
    <p:sldId id="300" r:id="rId80"/>
    <p:sldId id="301" r:id="rId81"/>
    <p:sldId id="327" r:id="rId82"/>
    <p:sldId id="302" r:id="rId83"/>
    <p:sldId id="303" r:id="rId84"/>
    <p:sldId id="328" r:id="rId85"/>
    <p:sldId id="340" r:id="rId86"/>
    <p:sldId id="304" r:id="rId87"/>
    <p:sldId id="305" r:id="rId88"/>
    <p:sldId id="355" r:id="rId89"/>
    <p:sldId id="329" r:id="rId90"/>
    <p:sldId id="341" r:id="rId91"/>
    <p:sldId id="342" r:id="rId92"/>
    <p:sldId id="364" r:id="rId93"/>
    <p:sldId id="365" r:id="rId94"/>
    <p:sldId id="377" r:id="rId95"/>
    <p:sldId id="378" r:id="rId96"/>
    <p:sldId id="368" r:id="rId97"/>
    <p:sldId id="379" r:id="rId98"/>
    <p:sldId id="380" r:id="rId99"/>
    <p:sldId id="371" r:id="rId100"/>
    <p:sldId id="359" r:id="rId101"/>
    <p:sldId id="360" r:id="rId102"/>
    <p:sldId id="361" r:id="rId103"/>
    <p:sldId id="362" r:id="rId104"/>
    <p:sldId id="363" r:id="rId105"/>
    <p:sldId id="306" r:id="rId10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 Haseeb" initials="AH" lastIdx="2" clrIdx="0">
    <p:extLst>
      <p:ext uri="{19B8F6BF-5375-455C-9EA6-DF929625EA0E}">
        <p15:presenceInfo xmlns:p15="http://schemas.microsoft.com/office/powerpoint/2012/main" userId="1ccc6925f8afee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02CA0-6E76-4FD8-9275-6453B481CD74}" v="8" dt="2022-01-23T11:03:22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4" d="100"/>
          <a:sy n="94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07" Type="http://schemas.openxmlformats.org/officeDocument/2006/relationships/commentAuthors" Target="commentAuthors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8" Type="http://schemas.microsoft.com/office/2015/10/relationships/revisionInfo" Target="revisionInfo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presProps" Target="presProps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viewProps" Target="view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19:44:09.687" idx="2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6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520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238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446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9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005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58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8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D6E202-B606-4609-B914-27C9371A1F6D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745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29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738" y="685799"/>
            <a:ext cx="6159273" cy="297180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>PSORIASIS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5456" y="3843867"/>
            <a:ext cx="6167930" cy="1947333"/>
          </a:xfrm>
        </p:spPr>
        <p:txBody>
          <a:bodyPr>
            <a:normAutofit/>
          </a:bodyPr>
          <a:lstStyle/>
          <a:p>
            <a:pPr lvl="0">
              <a:buClr>
                <a:srgbClr val="9BA8B7"/>
              </a:buClr>
            </a:pPr>
            <a:r>
              <a:rPr lang="en-US" sz="3200" b="1" cap="none" spc="0" dirty="0"/>
              <a:t>Dr Aleena Nasir</a:t>
            </a:r>
          </a:p>
          <a:p>
            <a:pPr lvl="0">
              <a:buClr>
                <a:srgbClr val="9BA8B7"/>
              </a:buClr>
            </a:pPr>
            <a:r>
              <a:rPr lang="en-US" sz="2800" b="1" cap="none" spc="0" dirty="0"/>
              <a:t>Resident Dermatologist </a:t>
            </a:r>
          </a:p>
          <a:p>
            <a:pPr lvl="0">
              <a:buClr>
                <a:srgbClr val="9BA8B7"/>
              </a:buClr>
            </a:pPr>
            <a:r>
              <a:rPr lang="en-US" sz="2800" b="1" cap="none" spc="0" dirty="0"/>
              <a:t>CMH Abbottabad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5CC26-E3B2-449A-B066-551AC0347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422" y="2043241"/>
            <a:ext cx="8946541" cy="43581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/>
              <a:t>Medications: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Lithium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Beta-Blockers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Anti-</a:t>
            </a:r>
            <a:r>
              <a:rPr lang="en-US" sz="2400" dirty="0" err="1"/>
              <a:t>malarials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NSAIDS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Oral Steroids: Can lead to the development of unstable psoriasis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37784-5844-470E-9CBB-7F515BD6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550" y="375920"/>
            <a:ext cx="8534400" cy="131741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/>
              <a:t>2</a:t>
            </a:r>
            <a:r>
              <a:rPr lang="en-US" sz="4400" b="1" u="sng" dirty="0" smtClean="0"/>
              <a:t>. Environmental Factors (</a:t>
            </a:r>
            <a:r>
              <a:rPr lang="en-US" sz="4400" b="1" u="sng" dirty="0" err="1" smtClean="0"/>
              <a:t>contd</a:t>
            </a:r>
            <a:r>
              <a:rPr lang="en-US" sz="4400" b="1" u="sng" dirty="0" smtClean="0"/>
              <a:t>)</a:t>
            </a:r>
            <a:endParaRPr lang="en-US" sz="4400" b="1" u="sng" dirty="0"/>
          </a:p>
        </p:txBody>
      </p:sp>
    </p:spTree>
    <p:extLst>
      <p:ext uri="{BB962C8B-B14F-4D97-AF65-F5344CB8AC3E}">
        <p14:creationId xmlns:p14="http://schemas.microsoft.com/office/powerpoint/2010/main" val="17932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7F3F2-20ED-43A6-BAFE-B2D3DD62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3.IL-17 </a:t>
            </a:r>
            <a:r>
              <a:rPr lang="en-US" b="1" u="sng" dirty="0" smtClean="0"/>
              <a:t>Inhibitors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A84B0-9022-4BFD-86DC-EF527745D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60196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Three </a:t>
            </a:r>
            <a:r>
              <a:rPr lang="en-US" sz="2400" dirty="0"/>
              <a:t>human monoclonal antibodies targeting IL-17 are </a:t>
            </a:r>
            <a:r>
              <a:rPr lang="en-US" sz="2400" dirty="0" smtClean="0"/>
              <a:t>available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Secukinumab</a:t>
            </a:r>
            <a:r>
              <a:rPr lang="en-US" sz="2400" dirty="0"/>
              <a:t>, </a:t>
            </a:r>
            <a:r>
              <a:rPr lang="en-US" sz="2400" dirty="0" err="1"/>
              <a:t>Ixekizumab</a:t>
            </a:r>
            <a:r>
              <a:rPr lang="en-US" sz="2400" dirty="0"/>
              <a:t> and </a:t>
            </a:r>
            <a:r>
              <a:rPr lang="en-US" sz="2400" dirty="0" err="1"/>
              <a:t>Brodalumab</a:t>
            </a:r>
            <a:r>
              <a:rPr lang="en-US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u="sng" dirty="0" err="1" smtClean="0"/>
              <a:t>Secukinumab</a:t>
            </a:r>
            <a:r>
              <a:rPr lang="en-US" sz="2400" dirty="0" smtClean="0"/>
              <a:t>:</a:t>
            </a:r>
            <a:r>
              <a:rPr lang="en-US" sz="2400" dirty="0" smtClean="0"/>
              <a:t> </a:t>
            </a:r>
            <a:r>
              <a:rPr lang="en-US" sz="2400" dirty="0" smtClean="0"/>
              <a:t>F</a:t>
            </a:r>
            <a:r>
              <a:rPr lang="en-US" sz="2400" dirty="0" smtClean="0"/>
              <a:t>irst </a:t>
            </a:r>
            <a:r>
              <a:rPr lang="en-US" sz="2400" dirty="0"/>
              <a:t>IL-17A inhibitor approved for </a:t>
            </a:r>
            <a:r>
              <a:rPr lang="en-US" sz="2400" dirty="0" smtClean="0"/>
              <a:t>psoriasis</a:t>
            </a:r>
          </a:p>
          <a:p>
            <a:pPr marL="0" indent="0">
              <a:buNone/>
            </a:pPr>
            <a:r>
              <a:rPr lang="en-US" sz="2400" dirty="0" smtClean="0"/>
              <a:t>	 	  Also </a:t>
            </a:r>
            <a:r>
              <a:rPr lang="en-US" sz="2400" dirty="0"/>
              <a:t>approved for </a:t>
            </a:r>
            <a:r>
              <a:rPr lang="en-US" sz="2400" dirty="0" err="1"/>
              <a:t>PsA</a:t>
            </a:r>
            <a:r>
              <a:rPr lang="en-US" sz="2400" dirty="0"/>
              <a:t> and ankylosing spondylitis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u="sng" dirty="0" smtClean="0"/>
              <a:t>Adverse effects: </a:t>
            </a:r>
            <a:endParaRPr lang="en-US" sz="2400" b="1" u="sng" dirty="0"/>
          </a:p>
          <a:p>
            <a:pPr marL="0" indent="0">
              <a:buNone/>
            </a:pPr>
            <a:r>
              <a:rPr lang="en-US" sz="2400" dirty="0"/>
              <a:t>Nasopharyngitis, headache, upper respiratory tract infections </a:t>
            </a:r>
            <a:r>
              <a:rPr lang="en-US" sz="2400" dirty="0"/>
              <a:t>&amp;</a:t>
            </a:r>
            <a:r>
              <a:rPr lang="en-US" sz="2400" dirty="0" smtClean="0"/>
              <a:t> </a:t>
            </a:r>
            <a:r>
              <a:rPr lang="en-US" sz="2400" dirty="0"/>
              <a:t>Candida infections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Risk </a:t>
            </a:r>
            <a:r>
              <a:rPr lang="en-US" sz="2400" dirty="0">
                <a:solidFill>
                  <a:srgbClr val="FF0000"/>
                </a:solidFill>
              </a:rPr>
              <a:t>of tuberculosis reactivation is considered small under biologic therapies other than anti-TNF-α drugs </a:t>
            </a:r>
          </a:p>
        </p:txBody>
      </p:sp>
    </p:spTree>
    <p:extLst>
      <p:ext uri="{BB962C8B-B14F-4D97-AF65-F5344CB8AC3E}">
        <p14:creationId xmlns:p14="http://schemas.microsoft.com/office/powerpoint/2010/main" val="71649481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2B7E-1475-49D0-B985-5660E1DE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C</a:t>
            </a:r>
            <a:r>
              <a:rPr lang="en-US" b="1" u="sng" dirty="0" smtClean="0"/>
              <a:t>: </a:t>
            </a:r>
            <a:r>
              <a:rPr lang="en-US" b="1" u="sng" dirty="0" err="1" smtClean="0"/>
              <a:t>Biosimilars</a:t>
            </a:r>
            <a:r>
              <a:rPr lang="en-US" b="1" u="sng" dirty="0" smtClean="0"/>
              <a:t> </a:t>
            </a:r>
            <a:r>
              <a:rPr lang="en-US" b="1" u="sng" dirty="0"/>
              <a:t>in </a:t>
            </a:r>
            <a:r>
              <a:rPr lang="en-US" b="1" u="sng" dirty="0" smtClean="0"/>
              <a:t>Psoriasis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34742-248D-4428-AA56-CF573175D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 </a:t>
            </a:r>
            <a:r>
              <a:rPr lang="en-US" sz="2400" dirty="0"/>
              <a:t>biosimilar is a biological product that must fulfill two requirements: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It must be highly similar to an approved biologic product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Have no clinically meaningful differences in safety, purity, or potency when compared with the reference </a:t>
            </a:r>
            <a:r>
              <a:rPr lang="en-US" sz="2400" dirty="0" smtClean="0"/>
              <a:t>product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There </a:t>
            </a:r>
            <a:r>
              <a:rPr lang="en-US" sz="2400" dirty="0"/>
              <a:t>are currently eight adalimumab biosimilars, four infliximab biosimilars, </a:t>
            </a:r>
            <a:r>
              <a:rPr lang="en-US" sz="2400" dirty="0" smtClean="0"/>
              <a:t>  and </a:t>
            </a:r>
            <a:r>
              <a:rPr lang="en-US" sz="2400" dirty="0"/>
              <a:t>two etanercept biosimilars approved in Europe</a:t>
            </a:r>
          </a:p>
        </p:txBody>
      </p:sp>
    </p:spTree>
    <p:extLst>
      <p:ext uri="{BB962C8B-B14F-4D97-AF65-F5344CB8AC3E}">
        <p14:creationId xmlns:p14="http://schemas.microsoft.com/office/powerpoint/2010/main" val="413471270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267B5B-6846-4DAA-8C0F-777C5244F575}"/>
              </a:ext>
            </a:extLst>
          </p:cNvPr>
          <p:cNvSpPr/>
          <p:nvPr/>
        </p:nvSpPr>
        <p:spPr>
          <a:xfrm>
            <a:off x="1885950" y="2967335"/>
            <a:ext cx="87439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5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5CC26-E3B2-449A-B066-551AC0347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902" y="2007681"/>
            <a:ext cx="5657474" cy="43581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/>
              <a:t>Physical </a:t>
            </a:r>
            <a:r>
              <a:rPr lang="en-US" sz="2400" b="1" u="sng" dirty="0"/>
              <a:t>trauma:</a:t>
            </a:r>
          </a:p>
          <a:p>
            <a:r>
              <a:rPr lang="en-US" sz="2400" dirty="0"/>
              <a:t>Psoriasis can occur in sites of cutaneous trauma and old scars </a:t>
            </a:r>
            <a:r>
              <a:rPr lang="en-US" sz="2400" b="1" dirty="0"/>
              <a:t>(Koebner’s phenomenon) </a:t>
            </a:r>
          </a:p>
          <a:p>
            <a:r>
              <a:rPr lang="en-US" sz="2400" b="1" dirty="0"/>
              <a:t> </a:t>
            </a:r>
            <a:r>
              <a:rPr lang="en-US" sz="2400" dirty="0" err="1"/>
              <a:t>Koebnerization</a:t>
            </a:r>
            <a:r>
              <a:rPr lang="en-US" sz="2400" dirty="0"/>
              <a:t> is noted in 25% psoriasis patients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37784-5844-470E-9CBB-7F515BD6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550" y="375920"/>
            <a:ext cx="8534400" cy="131741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/>
              <a:t>Koebner’s phenomenon</a:t>
            </a:r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B858C6E-D1F5-4C26-9175-48C921060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696" y="1993583"/>
            <a:ext cx="532205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1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D5A1-E319-41E2-A3B5-B88B550E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Pathogenesis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92FC6-DEDD-400A-96AD-00E657D0B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There are 3 key pathological features: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1. Epidermal hyperproliferation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</a:t>
            </a:r>
            <a:r>
              <a:rPr lang="en-US" sz="2400" dirty="0" smtClean="0"/>
              <a:t>. Increased </a:t>
            </a:r>
            <a:r>
              <a:rPr lang="en-US" sz="2400" dirty="0"/>
              <a:t>dermal angiogenesis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3.Marked </a:t>
            </a:r>
            <a:r>
              <a:rPr lang="en-US" sz="2400" dirty="0"/>
              <a:t>dermal and epidermal inflammatory </a:t>
            </a:r>
            <a:r>
              <a:rPr lang="en-US" sz="2400" dirty="0" smtClean="0"/>
              <a:t>infiltrate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116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EF49-D6E9-4676-A2D6-C37326BC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1. </a:t>
            </a:r>
            <a:r>
              <a:rPr lang="en-US" b="1" u="sng" dirty="0"/>
              <a:t>Epidermal </a:t>
            </a:r>
            <a:r>
              <a:rPr lang="en-US" b="1" u="sng" dirty="0" err="1" smtClean="0"/>
              <a:t>hyperproliferation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4B79B-29DF-4D27-BEDC-F2EDCB3CD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There </a:t>
            </a:r>
            <a:r>
              <a:rPr lang="en-US" sz="2400" dirty="0"/>
              <a:t>is excessive keratinocyte proliferation and abnormal differentiation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R</a:t>
            </a:r>
            <a:r>
              <a:rPr lang="en-US" sz="2400" dirty="0" smtClean="0"/>
              <a:t>apid </a:t>
            </a:r>
            <a:r>
              <a:rPr lang="en-US" sz="2400" dirty="0"/>
              <a:t>progression of the basal cell keratinocytes through the epidermal layers, taking only 4-5 days in active plaques as compared to 30 days in normal skin</a:t>
            </a:r>
          </a:p>
        </p:txBody>
      </p:sp>
    </p:spTree>
    <p:extLst>
      <p:ext uri="{BB962C8B-B14F-4D97-AF65-F5344CB8AC3E}">
        <p14:creationId xmlns:p14="http://schemas.microsoft.com/office/powerpoint/2010/main" val="31318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610DA-A1A4-4BF5-8835-6CB4C27A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2. </a:t>
            </a:r>
            <a:r>
              <a:rPr lang="en-US" b="1" u="sng" dirty="0"/>
              <a:t>Vascular </a:t>
            </a:r>
            <a:r>
              <a:rPr lang="en-US" b="1" u="sng" dirty="0" smtClean="0"/>
              <a:t>changes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9508E-237A-4806-A29C-A0C80E885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There is increased dermal angiogenesis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Vertical </a:t>
            </a:r>
            <a:r>
              <a:rPr lang="en-US" sz="2400" dirty="0"/>
              <a:t>dermal capillary loops in the </a:t>
            </a:r>
            <a:r>
              <a:rPr lang="en-US" sz="2400" dirty="0" err="1"/>
              <a:t>lesional</a:t>
            </a:r>
            <a:r>
              <a:rPr lang="en-US" sz="2400" dirty="0"/>
              <a:t> skin of psoriasis patients are </a:t>
            </a:r>
            <a:r>
              <a:rPr lang="en-US" sz="2400" dirty="0" smtClean="0"/>
              <a:t>  dilated</a:t>
            </a:r>
            <a:r>
              <a:rPr lang="en-US" sz="2400" dirty="0"/>
              <a:t>, elongated or twisted</a:t>
            </a:r>
          </a:p>
        </p:txBody>
      </p:sp>
    </p:spTree>
    <p:extLst>
      <p:ext uri="{BB962C8B-B14F-4D97-AF65-F5344CB8AC3E}">
        <p14:creationId xmlns:p14="http://schemas.microsoft.com/office/powerpoint/2010/main" val="31165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35A3-B9CF-4E5E-94D1-298A4FA4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3. </a:t>
            </a:r>
            <a:r>
              <a:rPr lang="en-US" b="1" u="sng" dirty="0"/>
              <a:t>Immunology and </a:t>
            </a:r>
            <a:r>
              <a:rPr lang="en-US" b="1" u="sng" dirty="0" smtClean="0"/>
              <a:t>Inflammation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56905-7DF8-4F53-9516-67D13B37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88600" cy="40233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Activated </a:t>
            </a:r>
            <a:r>
              <a:rPr lang="en-US" sz="2400" dirty="0"/>
              <a:t>T-cells are crucial to psoriasis pathogenesis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There </a:t>
            </a:r>
            <a:r>
              <a:rPr lang="en-US" sz="2400" dirty="0"/>
              <a:t>is accumulation of both CD4+  and CD8+ T-lymphocytes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Cells </a:t>
            </a:r>
            <a:r>
              <a:rPr lang="en-US" sz="2400" dirty="0"/>
              <a:t>of the innate immune system including macrophages, neutrophils, mast </a:t>
            </a:r>
            <a:r>
              <a:rPr lang="en-US" sz="2400" dirty="0" smtClean="0"/>
              <a:t>  cells</a:t>
            </a:r>
            <a:r>
              <a:rPr lang="en-US" sz="2400" dirty="0"/>
              <a:t>, plasmacytoid dendritic cells and NK cells are present in significantly larger </a:t>
            </a:r>
            <a:r>
              <a:rPr lang="en-US" sz="2400" dirty="0" smtClean="0"/>
              <a:t> number </a:t>
            </a:r>
            <a:r>
              <a:rPr lang="en-US" sz="2400" dirty="0"/>
              <a:t>as compared to healthy skin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Psoriasis </a:t>
            </a:r>
            <a:r>
              <a:rPr lang="en-US" sz="2400" dirty="0"/>
              <a:t>results from the inappropriate persistent activation of inflammation in response to commensal viruses or bacteria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116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7FB465F-4D3C-45C4-8E77-D451A03EF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22" y="527412"/>
            <a:ext cx="4795150" cy="54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F629-0A2A-4124-B070-6FEEDE8EA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640" y="764124"/>
            <a:ext cx="10058400" cy="856396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Pathophysiology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9784F-2E4F-4A6F-A9F7-8C9D3F4FA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2233"/>
            <a:ext cx="10058400" cy="49708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Injury </a:t>
            </a:r>
            <a:r>
              <a:rPr lang="en-US" sz="2400" dirty="0"/>
              <a:t>or infection of the skin results in antimicrobial peptide (AMPs) production </a:t>
            </a:r>
            <a:r>
              <a:rPr lang="en-US" sz="2400" dirty="0" smtClean="0"/>
              <a:t>  the </a:t>
            </a:r>
            <a:r>
              <a:rPr lang="en-US" sz="2400" dirty="0"/>
              <a:t>most being LL37 ( </a:t>
            </a:r>
            <a:r>
              <a:rPr lang="en-US" sz="2400" dirty="0" err="1"/>
              <a:t>cathelicidin</a:t>
            </a:r>
            <a:r>
              <a:rPr lang="en-US" sz="2400" dirty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These </a:t>
            </a:r>
            <a:r>
              <a:rPr lang="en-US" sz="2400" dirty="0"/>
              <a:t>AMPs are recognized by dendritic cells to produce TNF-alpha, IL-6 and IL-23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This </a:t>
            </a:r>
            <a:r>
              <a:rPr lang="en-US" sz="2400" dirty="0"/>
              <a:t>causes the activation of T-cells of adaptive immune system specifically Th17 and Th22 phenotype which in turn activate keratinocytes to proliferate and produce multiple chemokines and AMPs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T-cells </a:t>
            </a:r>
            <a:r>
              <a:rPr lang="en-US" sz="2400" dirty="0"/>
              <a:t>also produce cytokines such as interferon gamma, TNF-alpha, IL-6 and IL-22 and chemokines such as CCL20 and </a:t>
            </a:r>
            <a:r>
              <a:rPr lang="en-US" sz="2400" dirty="0" smtClean="0"/>
              <a:t>CCR6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5456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CC122-009D-4226-B92A-16BA0AF3C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These cytokines cause activation of innate immune cells including IL-17 , activation of neutrophils, antigen processing dendritic cells which in turn activate T-cells and the inflammatory loop self-perpetuates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Drugs </a:t>
            </a:r>
            <a:r>
              <a:rPr lang="en-US" sz="2400" dirty="0"/>
              <a:t>targeting TNF-a, IL-23 and IL-17 and signaling pathways such as JAK/STAT(Th1 and Th2 cytokines act through JAK-STAT signaling pathways) are effective in clinical management of plaque psoriasis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There is a distinct absence of Th2 cytokines and regulatory T-cells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16F629-0A2A-4124-B070-6FEEDE8E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 smtClean="0"/>
              <a:t>Pathophysiology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7368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4315-5DC1-4390-B565-178C8194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329" y="519854"/>
            <a:ext cx="8534400" cy="103875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HISTOPATHOLOGY</a:t>
            </a:r>
            <a:r>
              <a:rPr lang="en-US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D9826-4225-4E2E-97E7-86006F3BF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920" y="1707502"/>
            <a:ext cx="10744200" cy="462798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Normal basal keratinocytes proliferate, differentiate and ascend through the layers of epidermis to reach the keratin layer in 30 days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In psoriasis, this process takes 4-5 days in active plaques. </a:t>
            </a:r>
            <a:r>
              <a:rPr lang="en-US" sz="2400" dirty="0" smtClean="0"/>
              <a:t>There is</a:t>
            </a:r>
            <a:endParaRPr lang="en-US" sz="2400" dirty="0"/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400" dirty="0"/>
              <a:t>Hyperproliferation of basal layer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400" dirty="0"/>
              <a:t>Decreased differentiation 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400" dirty="0"/>
              <a:t>Elongation of rete ridges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400" dirty="0"/>
              <a:t>Acanthosis</a:t>
            </a:r>
          </a:p>
          <a:p>
            <a:pPr marL="514350" indent="-514350">
              <a:lnSpc>
                <a:spcPct val="100000"/>
              </a:lnSpc>
              <a:buFont typeface="+mj-lt"/>
              <a:buAutoNum type="romanUcPeriod"/>
            </a:pPr>
            <a:r>
              <a:rPr lang="en-US" sz="2400" dirty="0"/>
              <a:t>Absence of granular layer</a:t>
            </a:r>
          </a:p>
        </p:txBody>
      </p:sp>
    </p:spTree>
    <p:extLst>
      <p:ext uri="{BB962C8B-B14F-4D97-AF65-F5344CB8AC3E}">
        <p14:creationId xmlns:p14="http://schemas.microsoft.com/office/powerpoint/2010/main" val="112141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F8831-4844-439D-9E85-7CF57EC3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LEARNING OBJECTIVES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DB3B0F-C6DE-4051-81E6-9F3CF2B99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Definition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Types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Epidemiology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Pathophysiology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Clinical </a:t>
            </a:r>
            <a:r>
              <a:rPr lang="en-US" sz="2400" dirty="0"/>
              <a:t>features</a:t>
            </a:r>
          </a:p>
          <a:p>
            <a:pPr marL="0" indent="0">
              <a:buNone/>
            </a:pPr>
            <a:r>
              <a:rPr lang="en-US" sz="2400" dirty="0" smtClean="0"/>
              <a:t> Classification </a:t>
            </a:r>
            <a:r>
              <a:rPr lang="en-US" sz="2400" dirty="0"/>
              <a:t>of severity</a:t>
            </a:r>
          </a:p>
          <a:p>
            <a:pPr marL="0" indent="0">
              <a:buNone/>
            </a:pPr>
            <a:r>
              <a:rPr lang="en-US" sz="2400" dirty="0" smtClean="0"/>
              <a:t> Complications </a:t>
            </a:r>
            <a:r>
              <a:rPr lang="en-US" sz="2400" dirty="0"/>
              <a:t>and co morbidities</a:t>
            </a:r>
          </a:p>
          <a:p>
            <a:pPr marL="0" indent="0">
              <a:buNone/>
            </a:pPr>
            <a:r>
              <a:rPr lang="en-US" sz="2400" dirty="0" smtClean="0"/>
              <a:t> Treatment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99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A4EFA2-F8E6-45B2-8E93-C51D993E0A62}"/>
              </a:ext>
            </a:extLst>
          </p:cNvPr>
          <p:cNvSpPr txBox="1">
            <a:spLocks/>
          </p:cNvSpPr>
          <p:nvPr/>
        </p:nvSpPr>
        <p:spPr>
          <a:xfrm>
            <a:off x="541972" y="1402080"/>
            <a:ext cx="5056188" cy="374142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In </a:t>
            </a:r>
            <a:r>
              <a:rPr lang="en-US" sz="2400" dirty="0" err="1"/>
              <a:t>malpighian</a:t>
            </a:r>
            <a:r>
              <a:rPr lang="en-US" sz="2400" dirty="0"/>
              <a:t> layer, neutrophils accumulate to form the characteristic </a:t>
            </a:r>
            <a:r>
              <a:rPr lang="en-US" sz="2400" b="1" dirty="0" smtClean="0"/>
              <a:t>Spongiform Pustules </a:t>
            </a:r>
            <a:r>
              <a:rPr lang="en-US" sz="2400" b="1" dirty="0"/>
              <a:t>of </a:t>
            </a:r>
            <a:r>
              <a:rPr lang="en-US" sz="2400" b="1" dirty="0" err="1"/>
              <a:t>kogoj</a:t>
            </a:r>
            <a:endParaRPr lang="en-US" sz="2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5B4315-5DC1-4390-B565-178C8194AAA9}"/>
              </a:ext>
            </a:extLst>
          </p:cNvPr>
          <p:cNvSpPr txBox="1">
            <a:spLocks/>
          </p:cNvSpPr>
          <p:nvPr/>
        </p:nvSpPr>
        <p:spPr>
          <a:xfrm>
            <a:off x="1685289" y="286174"/>
            <a:ext cx="8534400" cy="10387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HISTOPATHOLOGY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95C9960C-CEE5-46C6-B6B3-48B4E2C15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40" y="1442720"/>
            <a:ext cx="5884251" cy="433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ADAD-5260-49CB-B4B2-01E601931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60" y="1508760"/>
            <a:ext cx="6649720" cy="470309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A4EFA2-F8E6-45B2-8E93-C51D993E0A62}"/>
              </a:ext>
            </a:extLst>
          </p:cNvPr>
          <p:cNvSpPr txBox="1">
            <a:spLocks/>
          </p:cNvSpPr>
          <p:nvPr/>
        </p:nvSpPr>
        <p:spPr>
          <a:xfrm>
            <a:off x="541972" y="1402080"/>
            <a:ext cx="5645468" cy="374142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In the fully developed plaques there is focal </a:t>
            </a:r>
            <a:r>
              <a:rPr lang="en-US" sz="2400" dirty="0" err="1" smtClean="0"/>
              <a:t>orthokeratosis</a:t>
            </a:r>
            <a:r>
              <a:rPr lang="en-US" sz="2400" dirty="0" smtClean="0"/>
              <a:t> and accumulation of neutrophils called </a:t>
            </a:r>
            <a:r>
              <a:rPr lang="en-US" sz="2400" b="1" dirty="0" smtClean="0"/>
              <a:t>Munro micro abscesses</a:t>
            </a:r>
            <a:endParaRPr lang="en-US" sz="2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5B4315-5DC1-4390-B565-178C8194AAA9}"/>
              </a:ext>
            </a:extLst>
          </p:cNvPr>
          <p:cNvSpPr txBox="1">
            <a:spLocks/>
          </p:cNvSpPr>
          <p:nvPr/>
        </p:nvSpPr>
        <p:spPr>
          <a:xfrm>
            <a:off x="1685289" y="286174"/>
            <a:ext cx="8534400" cy="10387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HISTOPATHOLOGY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A4EFA2-F8E6-45B2-8E93-C51D993E0A62}"/>
              </a:ext>
            </a:extLst>
          </p:cNvPr>
          <p:cNvSpPr txBox="1">
            <a:spLocks/>
          </p:cNvSpPr>
          <p:nvPr/>
        </p:nvSpPr>
        <p:spPr>
          <a:xfrm>
            <a:off x="389572" y="1407160"/>
            <a:ext cx="5645468" cy="374142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 Irregular Epidermal Hyperplasia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Suprapapillary</a:t>
            </a:r>
            <a:r>
              <a:rPr lang="en-US" sz="2400" b="1" dirty="0" smtClean="0"/>
              <a:t> thinning</a:t>
            </a:r>
            <a:endParaRPr lang="en-US" sz="2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5B4315-5DC1-4390-B565-178C8194AAA9}"/>
              </a:ext>
            </a:extLst>
          </p:cNvPr>
          <p:cNvSpPr txBox="1">
            <a:spLocks/>
          </p:cNvSpPr>
          <p:nvPr/>
        </p:nvSpPr>
        <p:spPr>
          <a:xfrm>
            <a:off x="1685289" y="286174"/>
            <a:ext cx="8534400" cy="10387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HISTOPATHOLOGY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6CCF6EE-2D26-4457-BD2A-28280C100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87" y="1188720"/>
            <a:ext cx="6537506" cy="487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9ED-A56E-40FA-B3FA-DD139903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27" y="386080"/>
            <a:ext cx="8534400" cy="127307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Clinical Features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3BEF-EF38-4EFD-B644-3734192A8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274" y="1898226"/>
            <a:ext cx="9575166" cy="36152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/>
              <a:t>History: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Itching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Shedding </a:t>
            </a:r>
            <a:r>
              <a:rPr lang="en-US" sz="2400" dirty="0"/>
              <a:t>of scale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Family </a:t>
            </a:r>
            <a:r>
              <a:rPr lang="en-US" sz="2400" dirty="0"/>
              <a:t>history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Detailed </a:t>
            </a:r>
            <a:r>
              <a:rPr lang="en-US" sz="2400" dirty="0"/>
              <a:t>medical history especially articular symptoms (features of </a:t>
            </a:r>
            <a:r>
              <a:rPr lang="en-US" sz="2400" dirty="0" smtClean="0"/>
              <a:t> psoriatic </a:t>
            </a:r>
            <a:r>
              <a:rPr lang="en-US" sz="2400" dirty="0"/>
              <a:t>arthritis)</a:t>
            </a:r>
          </a:p>
        </p:txBody>
      </p:sp>
    </p:spTree>
    <p:extLst>
      <p:ext uri="{BB962C8B-B14F-4D97-AF65-F5344CB8AC3E}">
        <p14:creationId xmlns:p14="http://schemas.microsoft.com/office/powerpoint/2010/main" val="4361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3C27F-46CE-4CD8-84B0-243B3BF78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68" y="1865630"/>
            <a:ext cx="9917431" cy="47341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/>
              <a:t>Most </a:t>
            </a:r>
            <a:r>
              <a:rPr lang="en-US" sz="2400" b="1" u="sng" dirty="0"/>
              <a:t>common form</a:t>
            </a:r>
            <a:r>
              <a:rPr lang="en-US" sz="2400" dirty="0"/>
              <a:t>: Plaque psoriasis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/>
              <a:t>Typical lesions</a:t>
            </a:r>
            <a:r>
              <a:rPr lang="en-US" sz="2400" dirty="0"/>
              <a:t>: </a:t>
            </a:r>
            <a:r>
              <a:rPr lang="en-US" sz="2400" dirty="0" smtClean="0"/>
              <a:t>Red, </a:t>
            </a:r>
            <a:r>
              <a:rPr lang="en-US" sz="2400" dirty="0"/>
              <a:t>scaly plaques which are well demarcated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/>
              <a:t>Ring of </a:t>
            </a:r>
            <a:r>
              <a:rPr lang="en-US" sz="2400" b="1" u="sng" dirty="0" err="1"/>
              <a:t>Woronoff</a:t>
            </a:r>
            <a:r>
              <a:rPr lang="en-US" sz="2400" dirty="0"/>
              <a:t>: May be surrounded by a clear, peripheral zone or </a:t>
            </a:r>
            <a:r>
              <a:rPr lang="en-US" sz="2400" dirty="0" smtClean="0"/>
              <a:t>halo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/>
              <a:t>Size</a:t>
            </a:r>
            <a:r>
              <a:rPr lang="en-US" sz="2400" b="1" u="sng" dirty="0"/>
              <a:t>:</a:t>
            </a:r>
            <a:r>
              <a:rPr lang="en-US" sz="2400" dirty="0"/>
              <a:t> </a:t>
            </a:r>
            <a:r>
              <a:rPr lang="en-US" sz="2400" dirty="0" smtClean="0"/>
              <a:t>1 </a:t>
            </a:r>
            <a:r>
              <a:rPr lang="en-US" sz="2400" dirty="0"/>
              <a:t>to several </a:t>
            </a:r>
            <a:r>
              <a:rPr lang="en-US" sz="2400" dirty="0" smtClean="0"/>
              <a:t>centimeters, Coalesce </a:t>
            </a:r>
            <a:r>
              <a:rPr lang="en-US" sz="2400" dirty="0"/>
              <a:t>to form larger plaques is </a:t>
            </a:r>
            <a:r>
              <a:rPr lang="en-US" sz="2400" dirty="0" smtClean="0"/>
              <a:t>common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/>
              <a:t>Number of lesions:</a:t>
            </a:r>
            <a:r>
              <a:rPr lang="en-US" sz="2400" dirty="0"/>
              <a:t> </a:t>
            </a:r>
            <a:r>
              <a:rPr lang="en-US" sz="1800" dirty="0"/>
              <a:t>S</a:t>
            </a:r>
            <a:r>
              <a:rPr lang="en-US" sz="2400" dirty="0"/>
              <a:t>ingle or multiple </a:t>
            </a:r>
          </a:p>
          <a:p>
            <a:pPr marL="0" indent="0">
              <a:buNone/>
            </a:pPr>
            <a:r>
              <a:rPr lang="en-US" sz="2400" dirty="0" smtClean="0"/>
              <a:t>When </a:t>
            </a:r>
            <a:r>
              <a:rPr lang="en-US" sz="2400" dirty="0"/>
              <a:t>multiple, the lesions are usually monomorphic and distributed relatively </a:t>
            </a:r>
            <a:r>
              <a:rPr lang="en-US" sz="2400" dirty="0" smtClean="0"/>
              <a:t>symmetrically </a:t>
            </a:r>
            <a:r>
              <a:rPr lang="en-US" sz="2400" dirty="0"/>
              <a:t>over the trunk and extensor surfaces of limbs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C249ED-A56E-40FA-B3FA-DD139903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27" y="386080"/>
            <a:ext cx="8534400" cy="1273070"/>
          </a:xfrm>
        </p:spPr>
        <p:txBody>
          <a:bodyPr/>
          <a:lstStyle/>
          <a:p>
            <a:pPr algn="ctr"/>
            <a:r>
              <a:rPr lang="en-US" b="1" u="sng" dirty="0" smtClean="0"/>
              <a:t>Presentation</a:t>
            </a:r>
            <a:endParaRPr lang="en-US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8629B-F330-46B7-922F-39BC05EAF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36" y="643467"/>
            <a:ext cx="3421527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2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F501D-207A-4CA4-8AC4-0C2ABF575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188" y="643467"/>
            <a:ext cx="7509624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7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991A9-EF1A-4838-88EE-64528969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286" y="1794277"/>
            <a:ext cx="9952674" cy="4926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/>
              <a:t>Color:</a:t>
            </a:r>
            <a:r>
              <a:rPr lang="en-US" sz="2400" b="1" dirty="0"/>
              <a:t> </a:t>
            </a:r>
            <a:r>
              <a:rPr lang="en-US" sz="2400" dirty="0" smtClean="0"/>
              <a:t>A </a:t>
            </a:r>
            <a:r>
              <a:rPr lang="en-US" sz="2400" dirty="0"/>
              <a:t>full, rich, red, salmon pink color is of particular diagnostic value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/>
              <a:t>Scales:</a:t>
            </a:r>
            <a:r>
              <a:rPr lang="en-US" sz="2400" dirty="0" smtClean="0"/>
              <a:t> Silvery</a:t>
            </a:r>
            <a:r>
              <a:rPr lang="en-US" sz="2400" dirty="0"/>
              <a:t>, white scales which vary in </a:t>
            </a:r>
            <a:r>
              <a:rPr lang="en-US" sz="2400" dirty="0" smtClean="0"/>
              <a:t>thickness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err="1"/>
              <a:t>Auspitz</a:t>
            </a:r>
            <a:r>
              <a:rPr lang="en-US" sz="2400" b="1" u="sng" dirty="0"/>
              <a:t> signs:</a:t>
            </a:r>
          </a:p>
          <a:p>
            <a:pPr marL="0" indent="0">
              <a:buNone/>
            </a:pPr>
            <a:r>
              <a:rPr lang="en-US" sz="2400" dirty="0" smtClean="0"/>
              <a:t> 	The </a:t>
            </a:r>
            <a:r>
              <a:rPr lang="en-US" sz="2400" dirty="0"/>
              <a:t>successive removal of scales reveals an underlying smooth, glossy </a:t>
            </a:r>
            <a:r>
              <a:rPr lang="en-US" sz="2400" dirty="0" smtClean="0"/>
              <a:t>	red </a:t>
            </a:r>
            <a:r>
              <a:rPr lang="en-US" sz="2400" dirty="0"/>
              <a:t>membrane with small bleeding points where the thin supra-papillary </a:t>
            </a:r>
            <a:r>
              <a:rPr lang="en-US" sz="2400" dirty="0" smtClean="0"/>
              <a:t>	dermis </a:t>
            </a:r>
            <a:r>
              <a:rPr lang="en-US" sz="2400" dirty="0"/>
              <a:t>has been torn </a:t>
            </a:r>
            <a:r>
              <a:rPr lang="en-US" sz="2400" dirty="0" smtClean="0"/>
              <a:t>off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/>
              <a:t>Thickness:</a:t>
            </a:r>
          </a:p>
          <a:p>
            <a:pPr marL="0" indent="0">
              <a:buNone/>
            </a:pPr>
            <a:r>
              <a:rPr lang="en-US" sz="2400" dirty="0" smtClean="0"/>
              <a:t> 	The </a:t>
            </a:r>
            <a:r>
              <a:rPr lang="en-US" sz="2400" dirty="0"/>
              <a:t>epidermal thickening characteristic of the psoriatic process causes </a:t>
            </a:r>
            <a:r>
              <a:rPr lang="en-US" sz="2400" dirty="0" smtClean="0"/>
              <a:t>	the lesions </a:t>
            </a:r>
            <a:r>
              <a:rPr lang="en-US" sz="2400" dirty="0"/>
              <a:t>to be raised from the adjoining skin and easily palpable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C249ED-A56E-40FA-B3FA-DD139903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27" y="386080"/>
            <a:ext cx="8534400" cy="1273070"/>
          </a:xfrm>
        </p:spPr>
        <p:txBody>
          <a:bodyPr/>
          <a:lstStyle/>
          <a:p>
            <a:pPr algn="ctr"/>
            <a:r>
              <a:rPr lang="en-US" b="1" u="sng" dirty="0" smtClean="0"/>
              <a:t>Presentation</a:t>
            </a:r>
            <a:endParaRPr lang="en-US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EF63A7B-A327-4662-A504-651F16A2F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91" y="1296735"/>
            <a:ext cx="4353374" cy="4871974"/>
          </a:xfrm>
        </p:spPr>
      </p:pic>
    </p:spTree>
    <p:extLst>
      <p:ext uri="{BB962C8B-B14F-4D97-AF65-F5344CB8AC3E}">
        <p14:creationId xmlns:p14="http://schemas.microsoft.com/office/powerpoint/2010/main" val="2857923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person's chest&#10;&#10;Description automatically generated with low confidence">
            <a:extLst>
              <a:ext uri="{FF2B5EF4-FFF2-40B4-BE49-F238E27FC236}">
                <a16:creationId xmlns:a16="http://schemas.microsoft.com/office/drawing/2014/main" id="{D096E70F-9115-4A0B-B78E-F26A19C17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93" y="905933"/>
            <a:ext cx="3376617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6CEEF-134B-483E-B417-107BD7DD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DEFINITION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3F656-C5E7-4760-9753-10FD4BE6830D}"/>
              </a:ext>
            </a:extLst>
          </p:cNvPr>
          <p:cNvSpPr txBox="1">
            <a:spLocks/>
          </p:cNvSpPr>
          <p:nvPr/>
        </p:nvSpPr>
        <p:spPr>
          <a:xfrm>
            <a:off x="4742016" y="605896"/>
            <a:ext cx="6413663" cy="564620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80000"/>
              <a:buFont typeface="Calibri" panose="020F0502020204030204" pitchFamily="34" charset="0"/>
              <a:buNone/>
            </a:pPr>
            <a:r>
              <a:rPr lang="en-US" sz="2400" dirty="0" smtClean="0"/>
              <a:t>It </a:t>
            </a:r>
            <a:r>
              <a:rPr lang="en-US" sz="2400" dirty="0"/>
              <a:t>is a group of common ,chronic, inflammatory and proliferative conditions of the skin, associated with systemic </a:t>
            </a:r>
            <a:r>
              <a:rPr lang="en-US" sz="2400" dirty="0" smtClean="0"/>
              <a:t>manifestations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80000"/>
              <a:buFont typeface="Calibri" panose="020F0502020204030204" pitchFamily="34" charset="0"/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SzPct val="80000"/>
              <a:buFont typeface="Calibri" panose="020F0502020204030204" pitchFamily="34" charset="0"/>
              <a:buNone/>
            </a:pPr>
            <a:r>
              <a:rPr lang="en-US" sz="2400" dirty="0"/>
              <a:t>The characteristic lesions are red ,scaly ,sharply demarcated plaques present over the extensor surfaces of the body and scalp</a:t>
            </a:r>
          </a:p>
        </p:txBody>
      </p:sp>
    </p:spTree>
    <p:extLst>
      <p:ext uri="{BB962C8B-B14F-4D97-AF65-F5344CB8AC3E}">
        <p14:creationId xmlns:p14="http://schemas.microsoft.com/office/powerpoint/2010/main" val="34802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9DC51F3-B3F4-4022-B962-D951766CF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91" y="905933"/>
            <a:ext cx="5209021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EB8A-13C3-4E28-907E-EEB36D04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0" y="396240"/>
            <a:ext cx="8534400" cy="1324398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Psoriasis Affecting Specific Sites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26C7B-7896-4279-964E-23E9C46E9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24" y="1867958"/>
            <a:ext cx="11189336" cy="37046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/>
              <a:t>Scalp psoriasis: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 Commonest </a:t>
            </a:r>
            <a:r>
              <a:rPr lang="en-US" sz="2400" b="1" dirty="0"/>
              <a:t>area of plaque psoriasis and often the first affected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Whole </a:t>
            </a:r>
            <a:r>
              <a:rPr lang="en-US" sz="2400" dirty="0"/>
              <a:t>scalp may be involved diffusely or multiple discrete plaques may </a:t>
            </a:r>
            <a:r>
              <a:rPr lang="en-US" sz="2400" dirty="0" smtClean="0"/>
              <a:t> be </a:t>
            </a:r>
            <a:r>
              <a:rPr lang="en-US" sz="2400" dirty="0"/>
              <a:t>present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The </a:t>
            </a:r>
            <a:r>
              <a:rPr lang="en-US" sz="2400" dirty="0"/>
              <a:t>rate of hair growth is normal and it is not a cause of alopecia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Psoriatic </a:t>
            </a:r>
            <a:r>
              <a:rPr lang="en-US" sz="2400" dirty="0"/>
              <a:t>erythroderma is associated with severe hair loss </a:t>
            </a:r>
          </a:p>
        </p:txBody>
      </p:sp>
    </p:spTree>
    <p:extLst>
      <p:ext uri="{BB962C8B-B14F-4D97-AF65-F5344CB8AC3E}">
        <p14:creationId xmlns:p14="http://schemas.microsoft.com/office/powerpoint/2010/main" val="3528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7B7BCC-8F92-40C1-9741-383A405A3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52" y="578498"/>
            <a:ext cx="6363905" cy="5551713"/>
          </a:xfrm>
        </p:spPr>
      </p:pic>
    </p:spTree>
    <p:extLst>
      <p:ext uri="{BB962C8B-B14F-4D97-AF65-F5344CB8AC3E}">
        <p14:creationId xmlns:p14="http://schemas.microsoft.com/office/powerpoint/2010/main" val="2420079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C204-1C32-47EC-B7C0-AB9A02568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505" y="1838131"/>
            <a:ext cx="10498455" cy="41181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/>
              <a:t>Follicular Psoriasis: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Affects </a:t>
            </a:r>
            <a:r>
              <a:rPr lang="en-US" sz="2400" dirty="0"/>
              <a:t>the hair follicles on the trunk and limbs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May </a:t>
            </a:r>
            <a:r>
              <a:rPr lang="en-US" sz="2400" dirty="0"/>
              <a:t>occur as an isolated phenomenon or in association with plaque psoriasis </a:t>
            </a:r>
            <a:endParaRPr lang="en-US" sz="24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/>
              <a:t>Seborrheic Psoriasis (</a:t>
            </a:r>
            <a:r>
              <a:rPr lang="en-US" sz="2400" b="1" u="sng" dirty="0" err="1" smtClean="0"/>
              <a:t>Sebopsoriasis</a:t>
            </a:r>
            <a:r>
              <a:rPr lang="en-US" sz="2400" b="1" u="sng" dirty="0" smtClean="0"/>
              <a:t>):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Involves </a:t>
            </a:r>
            <a:r>
              <a:rPr lang="en-US" sz="2400" dirty="0"/>
              <a:t>paranasal areas, external ears, medial eyebrows, hairline ,</a:t>
            </a:r>
            <a:r>
              <a:rPr lang="en-US" sz="2400" dirty="0" smtClean="0"/>
              <a:t>pre-sternal &amp; </a:t>
            </a:r>
            <a:r>
              <a:rPr lang="en-US" sz="2400" dirty="0" err="1" smtClean="0"/>
              <a:t>interscapular</a:t>
            </a:r>
            <a:r>
              <a:rPr lang="en-US" sz="2400" dirty="0" smtClean="0"/>
              <a:t> </a:t>
            </a:r>
            <a:r>
              <a:rPr lang="en-US" sz="2400" dirty="0"/>
              <a:t>chest wall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402555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ed, smoothie&#10;&#10;Description automatically generated">
            <a:extLst>
              <a:ext uri="{FF2B5EF4-FFF2-40B4-BE49-F238E27FC236}">
                <a16:creationId xmlns:a16="http://schemas.microsoft.com/office/drawing/2014/main" id="{51A0A55A-B08F-40D4-9F9B-F4178315B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70" y="1100139"/>
            <a:ext cx="7701379" cy="49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D62CA-8FD6-4362-8C73-436D64D5F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949786"/>
            <a:ext cx="11086148" cy="40042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Involves </a:t>
            </a:r>
            <a:r>
              <a:rPr lang="en-US" sz="2400" dirty="0"/>
              <a:t>inguinal creases, axillae,submammary folds, gluteal cleft and umbilicus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Seen </a:t>
            </a:r>
            <a:r>
              <a:rPr lang="en-US" sz="2400" dirty="0"/>
              <a:t>in adults and obese people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Flexural </a:t>
            </a:r>
            <a:r>
              <a:rPr lang="en-US" sz="2400" dirty="0"/>
              <a:t>plaques are thin </a:t>
            </a:r>
            <a:r>
              <a:rPr lang="en-US" sz="2400" dirty="0" smtClean="0"/>
              <a:t>&amp; </a:t>
            </a:r>
            <a:r>
              <a:rPr lang="en-US" sz="2400" dirty="0" smtClean="0"/>
              <a:t>scaling </a:t>
            </a:r>
            <a:r>
              <a:rPr lang="en-US" sz="2400" dirty="0"/>
              <a:t>is greatly </a:t>
            </a:r>
            <a:r>
              <a:rPr lang="en-US" sz="2400" dirty="0" smtClean="0"/>
              <a:t>reduced, </a:t>
            </a:r>
            <a:r>
              <a:rPr lang="en-US" sz="2400" dirty="0"/>
              <a:t>the surface has a glazed hue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Maceration </a:t>
            </a:r>
            <a:r>
              <a:rPr lang="en-US" sz="2400" dirty="0"/>
              <a:t>and friction can alter the appearance of psoriasis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Involvement </a:t>
            </a:r>
            <a:r>
              <a:rPr lang="en-US" sz="2400" dirty="0"/>
              <a:t>of napkin area may be first presentation of psoriasis in infancy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0BB20D-C12E-44DA-A49B-21030A1C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b="1" u="sng" dirty="0"/>
              <a:t>Flexural (Inverse) </a:t>
            </a:r>
            <a:r>
              <a:rPr lang="en-US" b="1" u="sng" dirty="0" smtClean="0"/>
              <a:t>Psoriasis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8182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CC85A0-8B0C-4FDC-9D6B-2E63843C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83" y="643467"/>
            <a:ext cx="70880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B20D-C12E-44DA-A49B-21030A1C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Genital Psoriasis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15C2F-4D93-45F3-BF9A-001CF330A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/>
              <a:t> Males: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Glans </a:t>
            </a:r>
            <a:r>
              <a:rPr lang="en-US" sz="2400" dirty="0"/>
              <a:t>is the most frequently </a:t>
            </a:r>
            <a:r>
              <a:rPr lang="en-US" sz="2400" dirty="0" smtClean="0"/>
              <a:t>affected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Skin </a:t>
            </a:r>
            <a:r>
              <a:rPr lang="en-US" sz="2400" dirty="0"/>
              <a:t>of scrotum and penile shaft may be </a:t>
            </a:r>
            <a:r>
              <a:rPr lang="en-US" sz="2400" dirty="0" smtClean="0"/>
              <a:t>affected</a:t>
            </a:r>
            <a:endParaRPr lang="en-US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/>
              <a:t>F</a:t>
            </a:r>
            <a:r>
              <a:rPr lang="en-US" sz="2400" b="1" u="sng" dirty="0" smtClean="0"/>
              <a:t>emales</a:t>
            </a:r>
            <a:r>
              <a:rPr lang="en-US" sz="2400" dirty="0" smtClean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Most </a:t>
            </a:r>
            <a:r>
              <a:rPr lang="en-US" sz="2400" dirty="0"/>
              <a:t>common vulval presentation is a symmetrical, erythematous, non-scaly, well-demarcated thin plaque affecting the labia majora</a:t>
            </a:r>
          </a:p>
        </p:txBody>
      </p:sp>
    </p:spTree>
    <p:extLst>
      <p:ext uri="{BB962C8B-B14F-4D97-AF65-F5344CB8AC3E}">
        <p14:creationId xmlns:p14="http://schemas.microsoft.com/office/powerpoint/2010/main" val="1274271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0285C-D7A5-4EA2-A894-1E4DBBDC9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91" y="1744824"/>
            <a:ext cx="10566083" cy="40273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Associated </a:t>
            </a:r>
            <a:r>
              <a:rPr lang="en-US" sz="2400" dirty="0"/>
              <a:t>with increased disease severity, longer disease </a:t>
            </a:r>
            <a:r>
              <a:rPr lang="en-US" sz="2400" dirty="0" smtClean="0"/>
              <a:t>duration &amp; psoriatic </a:t>
            </a:r>
            <a:r>
              <a:rPr lang="en-US" sz="2400" dirty="0"/>
              <a:t>arthritis(twice as common in the presence of nail psoriasis)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Nail </a:t>
            </a:r>
            <a:r>
              <a:rPr lang="en-US" sz="2400" dirty="0"/>
              <a:t>changes are present in about </a:t>
            </a:r>
            <a:r>
              <a:rPr lang="en-US" sz="2400" b="1" dirty="0"/>
              <a:t>40% of cases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Can </a:t>
            </a:r>
            <a:r>
              <a:rPr lang="en-US" sz="2400" dirty="0"/>
              <a:t>present with pits, ridges and grooves of nail plates or subungual oil drops, </a:t>
            </a:r>
            <a:r>
              <a:rPr lang="en-US" sz="2400" dirty="0" smtClean="0"/>
              <a:t> subungual </a:t>
            </a:r>
            <a:r>
              <a:rPr lang="en-US" sz="2400" dirty="0"/>
              <a:t>hyperkeratosis or distal onycholysis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0BB20D-C12E-44DA-A49B-21030A1C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b="1" u="sng" dirty="0"/>
              <a:t>Nail </a:t>
            </a:r>
            <a:r>
              <a:rPr lang="en-US" b="1" u="sng" dirty="0" smtClean="0"/>
              <a:t>psoriasis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1485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person's mouth&#10;&#10;Description automatically generated with low confidence">
            <a:extLst>
              <a:ext uri="{FF2B5EF4-FFF2-40B4-BE49-F238E27FC236}">
                <a16:creationId xmlns:a16="http://schemas.microsoft.com/office/drawing/2014/main" id="{8E05BC54-45CD-4F07-8030-FEDF9A331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00" y="905933"/>
            <a:ext cx="3641203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304CFE-DE0D-4068-AD53-3E11CC42A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1" y="0"/>
            <a:ext cx="6375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osmetic&#10;&#10;Description automatically generated">
            <a:extLst>
              <a:ext uri="{FF2B5EF4-FFF2-40B4-BE49-F238E27FC236}">
                <a16:creationId xmlns:a16="http://schemas.microsoft.com/office/drawing/2014/main" id="{8F23896C-3446-42DA-AC93-FB1512D30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9" r="-1" b="-1"/>
          <a:stretch/>
        </p:blipFill>
        <p:spPr>
          <a:xfrm>
            <a:off x="890848" y="643467"/>
            <a:ext cx="4796903" cy="5050225"/>
          </a:xfrm>
          <a:prstGeom prst="rect">
            <a:avLst/>
          </a:prstGeom>
        </p:spPr>
      </p:pic>
      <p:pic>
        <p:nvPicPr>
          <p:cNvPr id="3" name="Picture 2" descr="A picture containing orange, close&#10;&#10;Description automatically generated">
            <a:extLst>
              <a:ext uri="{FF2B5EF4-FFF2-40B4-BE49-F238E27FC236}">
                <a16:creationId xmlns:a16="http://schemas.microsoft.com/office/drawing/2014/main" id="{2F833D40-8B2D-4689-856D-A322A2B0E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0" r="1" b="1"/>
          <a:stretch/>
        </p:blipFill>
        <p:spPr>
          <a:xfrm>
            <a:off x="6504230" y="643467"/>
            <a:ext cx="4796938" cy="50502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D9DB69D-7E48-4FDF-806E-F0B4BF0053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6BF69C-4724-4F8D-8EA6-1487E9C9C4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35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744C-E793-4820-B8ED-85D57DEB5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640" y="286603"/>
            <a:ext cx="6567659" cy="1450757"/>
          </a:xfrm>
        </p:spPr>
        <p:txBody>
          <a:bodyPr/>
          <a:lstStyle/>
          <a:p>
            <a:pPr algn="ctr"/>
            <a:r>
              <a:rPr lang="en-US" b="1" u="sng" dirty="0" smtClean="0"/>
              <a:t>Mucosal Lesions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D7E25-2FB5-4C7A-9990-EC04BC87D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59" y="1942254"/>
            <a:ext cx="6567659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Rare but </a:t>
            </a:r>
            <a:r>
              <a:rPr lang="en-US" sz="2400" dirty="0"/>
              <a:t>c</a:t>
            </a:r>
            <a:r>
              <a:rPr lang="en-US" sz="2400" dirty="0" smtClean="0"/>
              <a:t>an cause: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/>
              <a:t>G</a:t>
            </a:r>
            <a:r>
              <a:rPr lang="en-US" sz="2400" dirty="0" smtClean="0"/>
              <a:t>eographic </a:t>
            </a:r>
            <a:r>
              <a:rPr lang="en-US" sz="2400" dirty="0"/>
              <a:t>tongue(benign migratory </a:t>
            </a:r>
            <a:r>
              <a:rPr lang="en-US" sz="2400" dirty="0" smtClean="0"/>
              <a:t>glossitis)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/>
              <a:t>Fissured </a:t>
            </a:r>
            <a:r>
              <a:rPr lang="en-US" sz="2400" dirty="0"/>
              <a:t>tongue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 descr="A picture containing dessert&#10;&#10;Description automatically generated">
            <a:extLst>
              <a:ext uri="{FF2B5EF4-FFF2-40B4-BE49-F238E27FC236}">
                <a16:creationId xmlns:a16="http://schemas.microsoft.com/office/drawing/2014/main" id="{93F761FD-743B-47FE-B954-CB4F05D36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39" y="2037080"/>
            <a:ext cx="3181642" cy="41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57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96D44-70A8-440E-A229-0F6291F27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6" y="2311400"/>
            <a:ext cx="9115424" cy="34893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Most </a:t>
            </a:r>
            <a:r>
              <a:rPr lang="en-US" sz="2400" dirty="0"/>
              <a:t>common ocular complication is blepharitis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Chronic </a:t>
            </a:r>
            <a:r>
              <a:rPr lang="en-US" sz="2400" dirty="0"/>
              <a:t>nonspecific conjunctivitis </a:t>
            </a:r>
            <a:r>
              <a:rPr lang="en-US" sz="2400" dirty="0" smtClean="0"/>
              <a:t>Uveitis</a:t>
            </a:r>
            <a:endParaRPr lang="en-US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More </a:t>
            </a:r>
            <a:r>
              <a:rPr lang="en-US" sz="2400" dirty="0"/>
              <a:t>strongly associated with psoriatic arthritis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4C744C-E793-4820-B8ED-85D57DEB5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880" y="286603"/>
            <a:ext cx="6567659" cy="1450757"/>
          </a:xfrm>
        </p:spPr>
        <p:txBody>
          <a:bodyPr/>
          <a:lstStyle/>
          <a:p>
            <a:pPr algn="ctr"/>
            <a:r>
              <a:rPr lang="en-US" b="1" u="sng" dirty="0"/>
              <a:t>Ocular </a:t>
            </a:r>
            <a:r>
              <a:rPr lang="en-US" b="1" u="sng" dirty="0" smtClean="0"/>
              <a:t>lesions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6971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FD20-7F2D-437A-887D-0D2B192F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680" y="296763"/>
            <a:ext cx="10058400" cy="1450757"/>
          </a:xfrm>
        </p:spPr>
        <p:txBody>
          <a:bodyPr/>
          <a:lstStyle/>
          <a:p>
            <a:pPr algn="ctr"/>
            <a:r>
              <a:rPr lang="en-US" b="1" u="sng" dirty="0" smtClean="0"/>
              <a:t>Non-pustular Palmoplantar Psoriasis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D9B62-CB47-44AC-B675-329993A13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378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 dirty="0"/>
              <a:t> </a:t>
            </a:r>
            <a:r>
              <a:rPr lang="en-US" sz="2400" dirty="0" smtClean="0"/>
              <a:t>A </a:t>
            </a:r>
            <a:r>
              <a:rPr lang="en-US" sz="2400" dirty="0"/>
              <a:t>sharply defined edge at wrist, forearm, palm and absence of vesiculation are helpful to differentiate from pustular psoriasis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knuckles </a:t>
            </a:r>
            <a:r>
              <a:rPr lang="en-US" sz="2400" dirty="0"/>
              <a:t>show dull, red thickening of skin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There may be a relationship to trauma or occupational irritants</a:t>
            </a:r>
          </a:p>
        </p:txBody>
      </p:sp>
    </p:spTree>
    <p:extLst>
      <p:ext uri="{BB962C8B-B14F-4D97-AF65-F5344CB8AC3E}">
        <p14:creationId xmlns:p14="http://schemas.microsoft.com/office/powerpoint/2010/main" val="23047101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A00E92-C3D4-4C27-9EC8-699CF3A35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18" y="643467"/>
            <a:ext cx="684776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lose-up of a person's feet&#10;&#10;Description automatically generated with medium confidence">
            <a:extLst>
              <a:ext uri="{FF2B5EF4-FFF2-40B4-BE49-F238E27FC236}">
                <a16:creationId xmlns:a16="http://schemas.microsoft.com/office/drawing/2014/main" id="{4BF036E7-CF59-4411-9AF1-981D57440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15" y="905933"/>
            <a:ext cx="4195573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0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D98-53F0-42B3-8A03-1737AFDF5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72" y="313946"/>
            <a:ext cx="10865628" cy="1507067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CLINICAL VARIANTS BASED ON MORPHOLOGY &amp; NATURAL </a:t>
            </a:r>
            <a:r>
              <a:rPr lang="en-US" b="1" u="sng" dirty="0" smtClean="0">
                <a:solidFill>
                  <a:schemeClr val="tx1"/>
                </a:solidFill>
              </a:rPr>
              <a:t>HISTORY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3E34F-827C-495E-A594-7A6047F5C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2" y="2082271"/>
            <a:ext cx="11178858" cy="39475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/>
              <a:t>Acute </a:t>
            </a:r>
            <a:r>
              <a:rPr lang="en-US" sz="2400" b="1" u="sng" dirty="0" err="1" smtClean="0"/>
              <a:t>Guttate</a:t>
            </a:r>
            <a:r>
              <a:rPr lang="en-US" sz="2400" b="1" u="sng" dirty="0" smtClean="0"/>
              <a:t> Psoriasis: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Sudden </a:t>
            </a:r>
            <a:r>
              <a:rPr lang="en-US" sz="2400" dirty="0"/>
              <a:t>onset of shower of small </a:t>
            </a:r>
            <a:r>
              <a:rPr lang="en-US" sz="2400" dirty="0" smtClean="0"/>
              <a:t>lesions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More </a:t>
            </a:r>
            <a:r>
              <a:rPr lang="en-US" sz="2400" dirty="0"/>
              <a:t>commonly on trunk and proximal part of </a:t>
            </a:r>
            <a:r>
              <a:rPr lang="en-US" sz="2400" dirty="0" smtClean="0"/>
              <a:t>limbs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/>
              <a:t>Most </a:t>
            </a:r>
            <a:r>
              <a:rPr lang="en-US" sz="2400" dirty="0"/>
              <a:t>common in children and young </a:t>
            </a:r>
            <a:r>
              <a:rPr lang="en-US" sz="2400" dirty="0" smtClean="0"/>
              <a:t>adults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Frequently </a:t>
            </a:r>
            <a:r>
              <a:rPr lang="en-US" sz="2400" dirty="0"/>
              <a:t>occurs after pharyngitis with group-A </a:t>
            </a:r>
            <a:r>
              <a:rPr lang="en-US" sz="2400" dirty="0"/>
              <a:t>streptococci (serological </a:t>
            </a:r>
            <a:r>
              <a:rPr lang="en-US" sz="2400" dirty="0" smtClean="0"/>
              <a:t>evidence- 60</a:t>
            </a:r>
            <a:r>
              <a:rPr lang="en-US" sz="2400" dirty="0" smtClean="0"/>
              <a:t>%)</a:t>
            </a:r>
            <a:endParaRPr lang="en-US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One </a:t>
            </a:r>
            <a:r>
              <a:rPr lang="en-US" sz="2400" dirty="0"/>
              <a:t>third of guttate psoriasis patients develop plaque psoriasis </a:t>
            </a:r>
          </a:p>
        </p:txBody>
      </p:sp>
    </p:spTree>
    <p:extLst>
      <p:ext uri="{BB962C8B-B14F-4D97-AF65-F5344CB8AC3E}">
        <p14:creationId xmlns:p14="http://schemas.microsoft.com/office/powerpoint/2010/main" val="380593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se&#10;&#10;Description automatically generated">
            <a:extLst>
              <a:ext uri="{FF2B5EF4-FFF2-40B4-BE49-F238E27FC236}">
                <a16:creationId xmlns:a16="http://schemas.microsoft.com/office/drawing/2014/main" id="{0FF5FD82-D3F3-4090-921C-C7BE9EEA8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36" y="643467"/>
            <a:ext cx="7188928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33E30-5313-4F0D-8BF2-F1A82508F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953934"/>
            <a:ext cx="10344468" cy="3250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contrast to plaque psoriasis which is static for prolonged </a:t>
            </a:r>
            <a:r>
              <a:rPr lang="en-US" sz="2400" dirty="0" smtClean="0"/>
              <a:t>periods ,there </a:t>
            </a:r>
            <a:r>
              <a:rPr lang="en-US" sz="2400" dirty="0"/>
              <a:t>is enlargement of plaques which can become erythematous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Koebner’s </a:t>
            </a:r>
            <a:r>
              <a:rPr lang="en-US" sz="2400" dirty="0"/>
              <a:t>phenomenon is more frequent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May </a:t>
            </a:r>
            <a:r>
              <a:rPr lang="en-US" sz="2400" dirty="0"/>
              <a:t>progress to localized pustular psoriasis or </a:t>
            </a:r>
            <a:r>
              <a:rPr lang="en-US" sz="2400" dirty="0" err="1"/>
              <a:t>erythrodermic</a:t>
            </a:r>
            <a:r>
              <a:rPr lang="en-US" sz="2400" dirty="0"/>
              <a:t> </a:t>
            </a:r>
            <a:r>
              <a:rPr lang="en-US" sz="2400" dirty="0" smtClean="0"/>
              <a:t>psoriasis</a:t>
            </a:r>
            <a:endParaRPr lang="en-US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5CFD20-7F2D-437A-887D-0D2B192F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680" y="281523"/>
            <a:ext cx="10058400" cy="1450757"/>
          </a:xfrm>
        </p:spPr>
        <p:txBody>
          <a:bodyPr/>
          <a:lstStyle/>
          <a:p>
            <a:r>
              <a:rPr lang="en-US" b="1" u="sng" dirty="0" smtClean="0"/>
              <a:t>Unstable/ Eruptive Inflammatory Psoriasis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5512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5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8973C1D5-B44E-4BBE-884E-DB0684223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43" y="597477"/>
            <a:ext cx="3382277" cy="54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4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538C5-0AEF-4CE6-AC10-664F5A31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EPIDEMIOLOGY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9CFB4-5BEC-4540-B9E7-1B06EA51A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911504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Adult </a:t>
            </a:r>
            <a:r>
              <a:rPr lang="en-US" sz="2400" dirty="0"/>
              <a:t>psoriasis affects 2-3% population of Europe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More </a:t>
            </a:r>
            <a:r>
              <a:rPr lang="en-US" sz="2400" dirty="0"/>
              <a:t>common in white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Equally </a:t>
            </a:r>
            <a:r>
              <a:rPr lang="en-US" sz="2400" dirty="0"/>
              <a:t>affects men and women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Men </a:t>
            </a:r>
            <a:r>
              <a:rPr lang="en-US" sz="2400" dirty="0"/>
              <a:t>develop more severe symptoms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In </a:t>
            </a:r>
            <a:r>
              <a:rPr lang="en-US" sz="2400" dirty="0"/>
              <a:t>35 percent of patients disease onset is </a:t>
            </a:r>
            <a:r>
              <a:rPr lang="en-US" sz="2400" dirty="0" smtClean="0"/>
              <a:t>before the </a:t>
            </a:r>
            <a:r>
              <a:rPr lang="en-US" sz="2400" dirty="0"/>
              <a:t>age of 20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Earlier </a:t>
            </a:r>
            <a:r>
              <a:rPr lang="en-US" sz="2400" dirty="0"/>
              <a:t>age of onset in women</a:t>
            </a:r>
          </a:p>
        </p:txBody>
      </p:sp>
    </p:spTree>
    <p:extLst>
      <p:ext uri="{BB962C8B-B14F-4D97-AF65-F5344CB8AC3E}">
        <p14:creationId xmlns:p14="http://schemas.microsoft.com/office/powerpoint/2010/main" val="9361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417D4-8621-4E74-A553-2A2DF9D69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3003"/>
            <a:ext cx="10551160" cy="40658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Psoriasis </a:t>
            </a:r>
            <a:r>
              <a:rPr lang="en-US" sz="2400" dirty="0"/>
              <a:t>is the underlying cause of erythroderma in 25% of cases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Most </a:t>
            </a:r>
            <a:r>
              <a:rPr lang="en-US" sz="2400" dirty="0"/>
              <a:t>or all of body surface is affected by psoriasis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Can </a:t>
            </a:r>
            <a:r>
              <a:rPr lang="en-US" sz="2400" dirty="0"/>
              <a:t>be: 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LcPeriod"/>
            </a:pPr>
            <a:r>
              <a:rPr lang="en-US" sz="2400" dirty="0"/>
              <a:t>Acute 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LcPeriod"/>
            </a:pPr>
            <a:r>
              <a:rPr lang="en-US" sz="2400" dirty="0"/>
              <a:t>Chronic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5CFD20-7F2D-437A-887D-0D2B192F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680" y="281523"/>
            <a:ext cx="10058400" cy="1450757"/>
          </a:xfrm>
        </p:spPr>
        <p:txBody>
          <a:bodyPr/>
          <a:lstStyle/>
          <a:p>
            <a:pPr algn="ctr"/>
            <a:r>
              <a:rPr lang="en-US" b="1" u="sng" dirty="0" err="1" smtClean="0"/>
              <a:t>Erythrodermic</a:t>
            </a:r>
            <a:r>
              <a:rPr lang="en-US" b="1" u="sng" dirty="0" smtClean="0"/>
              <a:t> Psoriasis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578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417D4-8621-4E74-A553-2A2DF9D69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3003"/>
            <a:ext cx="10551160" cy="4065837"/>
          </a:xfrm>
        </p:spPr>
        <p:txBody>
          <a:bodyPr>
            <a:normAutofit/>
          </a:bodyPr>
          <a:lstStyle/>
          <a:p>
            <a:pPr lvl="0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Patient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is febrile and systemically 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unwell</a:t>
            </a:r>
          </a:p>
          <a:p>
            <a:pPr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May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cause skin failure </a:t>
            </a:r>
          </a:p>
          <a:p>
            <a:pPr marL="0" lvl="0" indent="0">
              <a:buClr>
                <a:srgbClr val="E48312"/>
              </a:buClr>
              <a:buNone/>
              <a:defRPr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Precipitated by:</a:t>
            </a:r>
          </a:p>
          <a:p>
            <a:pPr marL="514350" lvl="0" indent="-514350">
              <a:buClr>
                <a:srgbClr val="E48312"/>
              </a:buClr>
              <a:buFont typeface="+mj-lt"/>
              <a:buAutoNum type="romanLcPeriod"/>
              <a:defRPr/>
            </a:pP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Systemic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illness </a:t>
            </a:r>
            <a:endParaRPr lang="en-US" sz="2400" b="1" u="sng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514350" lvl="0" indent="-514350">
              <a:buClr>
                <a:srgbClr val="E48312"/>
              </a:buClr>
              <a:buFont typeface="+mj-lt"/>
              <a:buAutoNum type="romanLcPeriod"/>
              <a:defRPr/>
            </a:pP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Withdrawal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of systemic 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corticosteroids</a:t>
            </a:r>
          </a:p>
          <a:p>
            <a:pPr marL="514350" lvl="0" indent="-514350">
              <a:buClr>
                <a:srgbClr val="E48312"/>
              </a:buClr>
              <a:buFont typeface="+mj-lt"/>
              <a:buAutoNum type="romanLcPeriod"/>
              <a:defRPr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dministration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of Anti-malarial 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drugs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5CFD20-7F2D-437A-887D-0D2B192F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680" y="281523"/>
            <a:ext cx="10058400" cy="1450757"/>
          </a:xfrm>
        </p:spPr>
        <p:txBody>
          <a:bodyPr>
            <a:norm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defRPr/>
            </a:pPr>
            <a:r>
              <a:rPr lang="en-US" u="sng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Acute </a:t>
            </a:r>
            <a:r>
              <a:rPr lang="en-US" u="sng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Erythrodermic</a:t>
            </a:r>
            <a:r>
              <a:rPr lang="en-US" u="sng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Psoriasis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0137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417D4-8621-4E74-A553-2A2DF9D69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3003"/>
            <a:ext cx="10551160" cy="40658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Due to gradual extension of plaque psoriasis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Patient is systemically well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Prognosis is good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5CFD20-7F2D-437A-887D-0D2B192F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680" y="281523"/>
            <a:ext cx="10058400" cy="1450757"/>
          </a:xfrm>
        </p:spPr>
        <p:txBody>
          <a:bodyPr>
            <a:norm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defRPr/>
            </a:pPr>
            <a:r>
              <a:rPr lang="en-US" u="sng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Chronic </a:t>
            </a:r>
            <a:r>
              <a:rPr lang="en-US" u="sng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Erythrodermic</a:t>
            </a:r>
            <a:r>
              <a:rPr lang="en-US" u="sng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Psoriasis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3165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7115E1-808A-4A69-BE58-E8FA4D09F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38" y="643467"/>
            <a:ext cx="3320524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10E4-7665-4E7E-AF7B-48FD74B2D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092" y="1861872"/>
            <a:ext cx="8534400" cy="35295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Digital and interdigital forms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Verrucous lesions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/>
              <a:t>Rupioid</a:t>
            </a:r>
            <a:r>
              <a:rPr lang="en-US" sz="2400" dirty="0"/>
              <a:t> psoriasis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Elephantine psoriasis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/>
              <a:t>Ostraceous</a:t>
            </a:r>
            <a:r>
              <a:rPr lang="en-US" sz="2400" dirty="0"/>
              <a:t> psoriasis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5CFD20-7F2D-437A-887D-0D2B192F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680" y="281523"/>
            <a:ext cx="10058400" cy="145075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defRPr/>
            </a:pPr>
            <a:r>
              <a:rPr lang="en-US" b="1" u="sng" dirty="0" smtClean="0"/>
              <a:t>Atypical Forms Of Psoriasis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924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feet&#10;&#10;Description automatically generated with low confidence">
            <a:extLst>
              <a:ext uri="{FF2B5EF4-FFF2-40B4-BE49-F238E27FC236}">
                <a16:creationId xmlns:a16="http://schemas.microsoft.com/office/drawing/2014/main" id="{E6FFEFDB-92D0-47C6-8608-7086F8BC2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2" y="1171575"/>
            <a:ext cx="61626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7119A2-2EAF-44BF-95E3-44A629ED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188" y="643467"/>
            <a:ext cx="7509624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8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E4864CD-884F-4F79-A04D-7F0D88784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82" y="905933"/>
            <a:ext cx="8031439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A149-F259-416E-B16E-1F3ACDD7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8" y="151675"/>
            <a:ext cx="10266681" cy="1502228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solidFill>
                  <a:schemeClr val="tx1"/>
                </a:solidFill>
              </a:rPr>
              <a:t>OTHER SPECIFIED FORMS OF </a:t>
            </a:r>
            <a:r>
              <a:rPr lang="en-US" sz="3600" b="1" u="sng" dirty="0" smtClean="0">
                <a:solidFill>
                  <a:schemeClr val="tx1"/>
                </a:solidFill>
              </a:rPr>
              <a:t>PSORIASIS</a:t>
            </a:r>
            <a:br>
              <a:rPr lang="en-US" sz="3600" b="1" u="sng" dirty="0" smtClean="0">
                <a:solidFill>
                  <a:schemeClr val="tx1"/>
                </a:solidFill>
              </a:rPr>
            </a:br>
            <a:r>
              <a:rPr lang="en-US" sz="3600" b="1" u="sng" dirty="0" smtClean="0">
                <a:solidFill>
                  <a:schemeClr val="tx1"/>
                </a:solidFill>
              </a:rPr>
              <a:t>(</a:t>
            </a:r>
            <a:r>
              <a:rPr lang="en-US" sz="3600" b="1" u="sng" dirty="0">
                <a:solidFill>
                  <a:schemeClr val="tx1"/>
                </a:solidFill>
              </a:rPr>
              <a:t>BASED ON AGE &amp; PRECIPITANTS</a:t>
            </a:r>
            <a:r>
              <a:rPr lang="en-US" sz="3600" b="1" u="sng" dirty="0" smtClean="0">
                <a:solidFill>
                  <a:schemeClr val="tx1"/>
                </a:solidFill>
              </a:rPr>
              <a:t>)</a:t>
            </a:r>
            <a:endParaRPr lang="en-US" sz="36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73A9B-DB2B-489E-850A-E38C9E47A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914" y="2107566"/>
            <a:ext cx="8534400" cy="3771900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sz="2400" dirty="0"/>
              <a:t>Linear &amp; segmental psoriasis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Psoriasis in childhood or old age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Drug induced or exacerbated psoriasis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Photo-aggravated psoriasis 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/>
              <a:t>HIV induced or exacerbated psoriasis 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hat&#10;&#10;Description automatically generated">
            <a:extLst>
              <a:ext uri="{FF2B5EF4-FFF2-40B4-BE49-F238E27FC236}">
                <a16:creationId xmlns:a16="http://schemas.microsoft.com/office/drawing/2014/main" id="{786B816E-9B79-4875-B0BB-15E55F727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04" y="643467"/>
            <a:ext cx="7372591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1E0FA-C836-4C0D-98EF-813D6525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94257"/>
            <a:ext cx="8921432" cy="28001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Lifetime risks of psoriasis are 4%, 28% and 65% if neither, one or both parents are affected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Age of onset: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B44271-890D-49A7-B877-A766801DB0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991701"/>
              </p:ext>
            </p:extLst>
          </p:nvPr>
        </p:nvGraphicFramePr>
        <p:xfrm>
          <a:off x="1097280" y="4461898"/>
          <a:ext cx="10058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420">
                  <a:extLst>
                    <a:ext uri="{9D8B030D-6E8A-4147-A177-3AD203B41FA5}">
                      <a16:colId xmlns:a16="http://schemas.microsoft.com/office/drawing/2014/main" val="578729015"/>
                    </a:ext>
                  </a:extLst>
                </a:gridCol>
                <a:gridCol w="5046980">
                  <a:extLst>
                    <a:ext uri="{9D8B030D-6E8A-4147-A177-3AD203B41FA5}">
                      <a16:colId xmlns:a16="http://schemas.microsoft.com/office/drawing/2014/main" val="2713336828"/>
                    </a:ext>
                  </a:extLst>
                </a:gridCol>
              </a:tblGrid>
              <a:tr h="260579">
                <a:tc>
                  <a:txBody>
                    <a:bodyPr/>
                    <a:lstStyle/>
                    <a:p>
                      <a:r>
                        <a:rPr lang="en-US" dirty="0"/>
                        <a:t>Between ages of 16 and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Between the ages of 57 and 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496454"/>
                  </a:ext>
                </a:extLst>
              </a:tr>
              <a:tr h="456013">
                <a:tc>
                  <a:txBody>
                    <a:bodyPr/>
                    <a:lstStyle/>
                    <a:p>
                      <a:r>
                        <a:rPr lang="en-US" dirty="0"/>
                        <a:t>More 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common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4651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9D024FB-0EC2-44BD-8DC3-37033594A2A8}"/>
              </a:ext>
            </a:extLst>
          </p:cNvPr>
          <p:cNvSpPr txBox="1"/>
          <p:nvPr/>
        </p:nvSpPr>
        <p:spPr>
          <a:xfrm>
            <a:off x="4659630" y="4000233"/>
            <a:ext cx="29337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2 peaks:</a:t>
            </a:r>
          </a:p>
        </p:txBody>
      </p:sp>
    </p:spTree>
    <p:extLst>
      <p:ext uri="{BB962C8B-B14F-4D97-AF65-F5344CB8AC3E}">
        <p14:creationId xmlns:p14="http://schemas.microsoft.com/office/powerpoint/2010/main" val="5309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3944F-803B-4281-B399-C98276129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71" y="643467"/>
            <a:ext cx="8279058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5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7FC37-2A54-4E20-8049-63732198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70597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F52C2DD9-A96A-4D97-9AEE-BF36E7707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2" y="225108"/>
            <a:ext cx="10277858" cy="5662612"/>
          </a:xfrm>
        </p:spPr>
      </p:pic>
    </p:spTree>
    <p:extLst>
      <p:ext uri="{BB962C8B-B14F-4D97-AF65-F5344CB8AC3E}">
        <p14:creationId xmlns:p14="http://schemas.microsoft.com/office/powerpoint/2010/main" val="6168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61C7D1-A29F-4167-BE87-F4509B0A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024" y="255590"/>
            <a:ext cx="9827896" cy="1465261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Complications and Co-morbidities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F02ADA-52F9-4445-9B6D-2644E65ED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024" y="1822451"/>
            <a:ext cx="10058400" cy="42546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Immune </a:t>
            </a:r>
            <a:r>
              <a:rPr lang="en-US" sz="2400" dirty="0"/>
              <a:t>mediated inflammation: Psoriatic arthritis is more frequent 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Psychological distress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Cancer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Metabolic </a:t>
            </a:r>
            <a:r>
              <a:rPr lang="en-US" sz="2400" dirty="0"/>
              <a:t>syndrome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82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EED9F-7B14-4A0A-8AAE-406433B3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87" y="299720"/>
            <a:ext cx="8534400" cy="1232747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Investigations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F6708-F86B-4778-8083-7FE6BF9C3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06" y="2045185"/>
            <a:ext cx="10226994" cy="409716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Diagnosis </a:t>
            </a:r>
            <a:r>
              <a:rPr lang="en-US" sz="2400" dirty="0"/>
              <a:t>is clinical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Skin biopsy for atypical cases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u="sng" dirty="0"/>
              <a:t>CRP</a:t>
            </a:r>
            <a:r>
              <a:rPr lang="en-US" sz="2400" dirty="0"/>
              <a:t>: Marked elevation in psoriatic arthritis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Relevant monitoring for systemic and biologic treatment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Screening </a:t>
            </a:r>
            <a:r>
              <a:rPr lang="en-US" sz="2400" dirty="0" smtClean="0"/>
              <a:t>for co-morbidities </a:t>
            </a:r>
            <a:r>
              <a:rPr lang="en-US" sz="2400" dirty="0" err="1"/>
              <a:t>eg</a:t>
            </a:r>
            <a:r>
              <a:rPr lang="en-US" sz="2400" dirty="0"/>
              <a:t> psoriatic arthritis </a:t>
            </a:r>
            <a:r>
              <a:rPr lang="en-US" sz="2400" dirty="0" smtClean="0"/>
              <a:t>&amp; </a:t>
            </a:r>
            <a:r>
              <a:rPr lang="en-US" sz="2400" dirty="0" smtClean="0"/>
              <a:t>metabolic </a:t>
            </a:r>
            <a:r>
              <a:rPr lang="en-US" sz="2400" dirty="0"/>
              <a:t>syndrome</a:t>
            </a:r>
          </a:p>
        </p:txBody>
      </p:sp>
    </p:spTree>
    <p:extLst>
      <p:ext uri="{BB962C8B-B14F-4D97-AF65-F5344CB8AC3E}">
        <p14:creationId xmlns:p14="http://schemas.microsoft.com/office/powerpoint/2010/main" val="20328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BE2A9DE-EE8A-4741-B45F-744FC4E9D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19" y="905933"/>
            <a:ext cx="7999566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0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4755FD-E4F7-4DF0-8DB1-6922F0E0F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27" y="905933"/>
            <a:ext cx="5168950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8D6FE9-FAFE-4691-820F-170335F0D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85" y="905933"/>
            <a:ext cx="6280033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DE09-C439-450E-A8A5-FD2630DA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899" y="325120"/>
            <a:ext cx="8534400" cy="128587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Pustular Psoriasis (c</a:t>
            </a:r>
            <a:r>
              <a:rPr lang="en-US" b="1" u="sng" dirty="0" smtClean="0"/>
              <a:t>lassification</a:t>
            </a:r>
            <a:r>
              <a:rPr lang="en-US" b="1" u="sng" dirty="0"/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B4951-E85D-48D1-AB1B-8DE48544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415" y="1877979"/>
            <a:ext cx="10238105" cy="406403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 smtClean="0"/>
              <a:t>Generalized </a:t>
            </a:r>
            <a:r>
              <a:rPr lang="en-US" sz="2800" b="1" u="sng" dirty="0"/>
              <a:t>P</a:t>
            </a:r>
            <a:r>
              <a:rPr lang="en-US" sz="2800" b="1" u="sng" dirty="0" smtClean="0"/>
              <a:t>ustular </a:t>
            </a:r>
            <a:r>
              <a:rPr lang="en-US" sz="2800" b="1" u="sng" dirty="0"/>
              <a:t>P</a:t>
            </a:r>
            <a:r>
              <a:rPr lang="en-US" sz="2800" b="1" u="sng" dirty="0" smtClean="0"/>
              <a:t>soriasis</a:t>
            </a:r>
            <a:r>
              <a:rPr lang="en-US" sz="2800" b="1" u="sng" dirty="0"/>
              <a:t>: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Acute generalized pustular psoriasis(Von </a:t>
            </a:r>
            <a:r>
              <a:rPr lang="en-US" sz="2400" dirty="0" err="1"/>
              <a:t>Zumbusch</a:t>
            </a:r>
            <a:r>
              <a:rPr lang="en-US" sz="2400" dirty="0"/>
              <a:t>)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Subacute annular and circinate pustular psoriasis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Acute generalized pustular psoriasis of pregnancy(impetigo herpetiformis)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Infantile and juvenile generalized pustular psoriasis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/>
              <a:t>Localized </a:t>
            </a:r>
            <a:r>
              <a:rPr lang="en-US" sz="2800" b="1" u="sng" dirty="0" smtClean="0"/>
              <a:t>Pustular Psoriasis</a:t>
            </a:r>
            <a:r>
              <a:rPr lang="en-US" sz="2800" b="1" u="sng" dirty="0"/>
              <a:t>: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Palmoplantar </a:t>
            </a:r>
            <a:r>
              <a:rPr lang="en-US" sz="2400" dirty="0" err="1"/>
              <a:t>pustulosis</a:t>
            </a:r>
            <a:r>
              <a:rPr lang="en-US" sz="2400" dirty="0"/>
              <a:t>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/>
              <a:t>Acrodermatitis</a:t>
            </a:r>
            <a:r>
              <a:rPr lang="en-US" sz="2400" dirty="0"/>
              <a:t> continua of </a:t>
            </a:r>
            <a:r>
              <a:rPr lang="en-US" sz="2400" dirty="0" err="1"/>
              <a:t>Hallopeau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C6EA-CDE3-4A7F-B4C8-C524B690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91831"/>
            <a:ext cx="8785860" cy="1294082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Generalized Pustular Psoriasis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259D1-9C75-4BBE-BF4D-3F4C66A45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318" y="1781891"/>
            <a:ext cx="11038522" cy="49024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/>
              <a:t>Predisposing factors: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u="sng" dirty="0" smtClean="0"/>
              <a:t>Drugs</a:t>
            </a:r>
            <a:r>
              <a:rPr lang="en-US" sz="2400" dirty="0" smtClean="0"/>
              <a:t>: Most </a:t>
            </a:r>
            <a:r>
              <a:rPr lang="en-US" sz="2400" dirty="0"/>
              <a:t>important </a:t>
            </a:r>
            <a:r>
              <a:rPr lang="en-US" sz="2400" dirty="0" smtClean="0"/>
              <a:t>is </a:t>
            </a:r>
            <a:r>
              <a:rPr lang="en-US" sz="2400" dirty="0"/>
              <a:t>by </a:t>
            </a:r>
            <a:r>
              <a:rPr lang="en-US" sz="2400" b="1" dirty="0" smtClean="0"/>
              <a:t>corticosteroids. </a:t>
            </a:r>
            <a:r>
              <a:rPr lang="en-US" sz="2400" dirty="0" smtClean="0"/>
              <a:t>Other </a:t>
            </a:r>
            <a:r>
              <a:rPr lang="en-US" sz="2400" b="1" dirty="0"/>
              <a:t>drugs</a:t>
            </a:r>
            <a:r>
              <a:rPr lang="en-US" sz="2400" dirty="0"/>
              <a:t> include: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Terbinafine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Propranolol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/>
              <a:t>Lithium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Infection</a:t>
            </a: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Pregnancy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9724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lant, wearing, dark, calla lily&#10;&#10;Description automatically generated">
            <a:extLst>
              <a:ext uri="{FF2B5EF4-FFF2-40B4-BE49-F238E27FC236}">
                <a16:creationId xmlns:a16="http://schemas.microsoft.com/office/drawing/2014/main" id="{58530FF3-E20F-4850-8F7C-BCA5F3319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89" y="905933"/>
            <a:ext cx="3250625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716035-C97D-464E-9493-8433F3168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78" y="97071"/>
            <a:ext cx="5200650" cy="6211889"/>
          </a:xfrm>
        </p:spPr>
      </p:pic>
    </p:spTree>
    <p:extLst>
      <p:ext uri="{BB962C8B-B14F-4D97-AF65-F5344CB8AC3E}">
        <p14:creationId xmlns:p14="http://schemas.microsoft.com/office/powerpoint/2010/main" val="31307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FE881-6F0E-430C-BE8E-45511E509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812" y="1962609"/>
            <a:ext cx="10009188" cy="36107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Most </a:t>
            </a:r>
            <a:r>
              <a:rPr lang="en-US" sz="2400" dirty="0"/>
              <a:t>acute and severe form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Recurrent episodes of fever with general malaise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Multiple isolated sterile pustules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Leukocytosis &amp; Increased </a:t>
            </a:r>
            <a:r>
              <a:rPr lang="en-US" sz="2400" dirty="0"/>
              <a:t>ESR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Kogoj’s</a:t>
            </a:r>
            <a:r>
              <a:rPr lang="en-US" sz="2400" dirty="0"/>
              <a:t> spongiform pustules on histopathology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DC6EA-CDE3-4A7F-B4C8-C524B690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91831"/>
            <a:ext cx="8785860" cy="12940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Acute Generalized Pustular Psoriasis</a:t>
            </a:r>
            <a:br>
              <a:rPr lang="en-US" b="1" u="sng" dirty="0" smtClean="0"/>
            </a:br>
            <a:r>
              <a:rPr lang="en-US" b="1" u="sng" dirty="0" smtClean="0"/>
              <a:t>(Von </a:t>
            </a:r>
            <a:r>
              <a:rPr lang="en-US" b="1" u="sng" dirty="0" err="1" smtClean="0"/>
              <a:t>Zumbusch</a:t>
            </a:r>
            <a:r>
              <a:rPr lang="en-US" b="1" u="sng" dirty="0" smtClean="0"/>
              <a:t>)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2656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D9DB73-30A1-4032-8E01-F588A5250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925" y="905933"/>
            <a:ext cx="7550154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A073-FE1F-47B6-9B04-33BC22A2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91" y="1945748"/>
            <a:ext cx="11528109" cy="4245820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Annular </a:t>
            </a:r>
            <a:r>
              <a:rPr lang="en-US" sz="2400" dirty="0"/>
              <a:t>lesions begin as discrete areas of erythema which become </a:t>
            </a:r>
            <a:r>
              <a:rPr lang="en-US" sz="2400" dirty="0" smtClean="0"/>
              <a:t>raised&amp; edematous </a:t>
            </a:r>
            <a:endParaRPr lang="en-US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Slow centrifugal spread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Pustules appear peripherally and then become desiccated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Leave a scale as the lesion slowly advances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There are no systemic symptoms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DC6EA-CDE3-4A7F-B4C8-C524B690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91831"/>
            <a:ext cx="8785860" cy="12940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Subacute Annular Generalized</a:t>
            </a:r>
            <a:br>
              <a:rPr lang="en-US" b="1" u="sng" dirty="0" smtClean="0"/>
            </a:br>
            <a:r>
              <a:rPr lang="en-US" b="1" u="sng" dirty="0" smtClean="0"/>
              <a:t>Pustular Psoriasis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56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aby&#10;&#10;Description automatically generated with low confidence">
            <a:extLst>
              <a:ext uri="{FF2B5EF4-FFF2-40B4-BE49-F238E27FC236}">
                <a16:creationId xmlns:a16="http://schemas.microsoft.com/office/drawing/2014/main" id="{AFC7E9A9-BCB3-4A45-8B79-0D4EC7B99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84" y="643467"/>
            <a:ext cx="3472031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2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D263C-C245-4591-B245-6474C955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12" y="1843716"/>
            <a:ext cx="10476548" cy="44361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It </a:t>
            </a:r>
            <a:r>
              <a:rPr lang="en-US" sz="2400" dirty="0"/>
              <a:t>usually starts in the flexures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Constitutional symptoms occur</a:t>
            </a:r>
            <a:endParaRPr lang="en-US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Onset </a:t>
            </a:r>
            <a:r>
              <a:rPr lang="en-US" sz="2400" dirty="0"/>
              <a:t>is usually in the last trimester of pregnancy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The </a:t>
            </a:r>
            <a:r>
              <a:rPr lang="en-US" sz="2400" dirty="0"/>
              <a:t>more severe and long lasting the disease, the greater the risks of placental </a:t>
            </a:r>
            <a:r>
              <a:rPr lang="en-US" sz="2400" dirty="0" smtClean="0"/>
              <a:t>   insufficiency </a:t>
            </a:r>
            <a:r>
              <a:rPr lang="en-US" sz="2400" dirty="0"/>
              <a:t>leading  to stillbirth, neonatal death or fetal abnormalities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Characteristically</a:t>
            </a:r>
            <a:r>
              <a:rPr lang="en-US" sz="2400" dirty="0"/>
              <a:t>, the disease recurs in subsequent pregnancies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DC6EA-CDE3-4A7F-B4C8-C524B690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291831"/>
            <a:ext cx="10403840" cy="12940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Acute Generalized Pustular Psoriasis Of Pregnancy (Impetigo </a:t>
            </a:r>
            <a:r>
              <a:rPr lang="en-US" b="1" u="sng" dirty="0" err="1" smtClean="0"/>
              <a:t>Herpetiformis</a:t>
            </a:r>
            <a:r>
              <a:rPr lang="en-US" b="1" u="sng" dirty="0" smtClean="0"/>
              <a:t>)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7224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EF18-1960-43B1-97D3-700F53560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majority of children are aged 2-10 years at onset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Von </a:t>
            </a:r>
            <a:r>
              <a:rPr lang="en-US" sz="2400" dirty="0" err="1"/>
              <a:t>Zumbusch</a:t>
            </a:r>
            <a:r>
              <a:rPr lang="en-US" sz="2400" dirty="0"/>
              <a:t> pattern is more common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May rapidly develop to erythroderma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7DC6EA-CDE3-4A7F-B4C8-C524B690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291831"/>
            <a:ext cx="10403840" cy="1294082"/>
          </a:xfrm>
        </p:spPr>
        <p:txBody>
          <a:bodyPr>
            <a:noAutofit/>
          </a:bodyPr>
          <a:lstStyle/>
          <a:p>
            <a:pPr algn="ctr"/>
            <a:r>
              <a:rPr lang="en-US" b="1" u="sng" dirty="0" smtClean="0"/>
              <a:t>Infantile And Juvenile Generalized</a:t>
            </a:r>
            <a:br>
              <a:rPr lang="en-US" b="1" u="sng" dirty="0" smtClean="0"/>
            </a:br>
            <a:r>
              <a:rPr lang="en-US" b="1" u="sng" dirty="0" smtClean="0"/>
              <a:t>Pustular Psoriasis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669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FFEB9BA-CBD7-4691-B147-7B10E25F2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46" y="643467"/>
            <a:ext cx="7266507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4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0E34-D244-453E-A2AB-592CE820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9" y="205210"/>
            <a:ext cx="8534400" cy="1507067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Palmoplantar </a:t>
            </a:r>
            <a:r>
              <a:rPr lang="en-US" b="1" u="sng" dirty="0" err="1" smtClean="0">
                <a:solidFill>
                  <a:schemeClr val="tx1"/>
                </a:solidFill>
              </a:rPr>
              <a:t>Pustulosis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5601-0C64-46B6-8413-E9E4A21D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654" y="1839277"/>
            <a:ext cx="10812145" cy="47355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Erythematous </a:t>
            </a:r>
            <a:r>
              <a:rPr lang="en-US" sz="2400" dirty="0"/>
              <a:t>&amp;</a:t>
            </a:r>
            <a:r>
              <a:rPr lang="en-US" sz="2400" dirty="0" smtClean="0"/>
              <a:t> </a:t>
            </a:r>
            <a:r>
              <a:rPr lang="en-US" sz="2400" dirty="0"/>
              <a:t>scaly plaques studded with sterile pustules </a:t>
            </a:r>
            <a:r>
              <a:rPr lang="en-US" sz="2400" dirty="0" smtClean="0"/>
              <a:t>- </a:t>
            </a:r>
            <a:r>
              <a:rPr lang="en-US" sz="2400" dirty="0" smtClean="0"/>
              <a:t>persist </a:t>
            </a:r>
            <a:r>
              <a:rPr lang="en-US" sz="2400" dirty="0"/>
              <a:t>on palms or soles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Peak Age: Btw 30 </a:t>
            </a:r>
            <a:r>
              <a:rPr lang="en-US" sz="2400" dirty="0"/>
              <a:t>and 50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Women </a:t>
            </a:r>
            <a:r>
              <a:rPr lang="en-US" sz="2400" dirty="0"/>
              <a:t>are affected more than men (Ratio of about 5:1)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Affected </a:t>
            </a:r>
            <a:r>
              <a:rPr lang="en-US" sz="2400" dirty="0"/>
              <a:t>area is dusky red and scaly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Within </a:t>
            </a:r>
            <a:r>
              <a:rPr lang="en-US" sz="2400" dirty="0"/>
              <a:t>this plaque, numerous pustules are present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Associated with autoimmune thyroid disease and SAPHO </a:t>
            </a:r>
            <a:r>
              <a:rPr lang="en-US" sz="2400" dirty="0" smtClean="0"/>
              <a:t>syndrome (</a:t>
            </a:r>
            <a:r>
              <a:rPr lang="en-US" sz="2400" dirty="0"/>
              <a:t>synovitis, acne, pustulosis, hyperostosis and osteitis)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BE615E-C7F3-44BE-B064-FD3AF6D1F2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520974"/>
            <a:ext cx="3322900" cy="499214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2CA3F8-6B72-4183-A6E6-3D2030E659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77" y="1538816"/>
            <a:ext cx="5626593" cy="3780367"/>
          </a:xfrm>
        </p:spPr>
      </p:pic>
    </p:spTree>
    <p:extLst>
      <p:ext uri="{BB962C8B-B14F-4D97-AF65-F5344CB8AC3E}">
        <p14:creationId xmlns:p14="http://schemas.microsoft.com/office/powerpoint/2010/main" val="36179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A765F-A8CF-4172-85D4-AE4E0EC9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2243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TREATMENT</a:t>
            </a:r>
            <a:r>
              <a:rPr lang="en-US" b="1" u="sng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293FF-768A-4D19-BE6C-31FD94493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-898575"/>
            <a:ext cx="10058400" cy="4511778"/>
          </a:xfrm>
        </p:spPr>
        <p:txBody>
          <a:bodyPr>
            <a:normAutofit/>
          </a:bodyPr>
          <a:lstStyle/>
          <a:p>
            <a:r>
              <a:rPr lang="en-US" sz="2400" dirty="0"/>
              <a:t>Affective treatment is often as disappointing for the physician as for patient.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19960-1495-42E2-9C2C-DDCFC0122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50" y="1207453"/>
            <a:ext cx="8312709" cy="48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7784-5844-470E-9CBB-7F515BD6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550" y="375920"/>
            <a:ext cx="8534400" cy="1317412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Pathophysiology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5052D-C80D-4716-9C23-4895543F5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1</a:t>
            </a:r>
            <a:r>
              <a:rPr lang="en-US" sz="2800" b="1" dirty="0" smtClean="0"/>
              <a:t>. </a:t>
            </a:r>
            <a:r>
              <a:rPr lang="en-US" sz="2800" b="1" u="sng" dirty="0" smtClean="0"/>
              <a:t>Genetics</a:t>
            </a:r>
            <a:r>
              <a:rPr lang="en-US" sz="2800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Strongly </a:t>
            </a:r>
            <a:r>
              <a:rPr lang="en-US" sz="2400" dirty="0"/>
              <a:t>associated with HLA-C: 06:02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9 </a:t>
            </a:r>
            <a:r>
              <a:rPr lang="en-US" sz="2400" dirty="0"/>
              <a:t>chromosomal loci (PSORs-1 to PSORs-9) are linked to psoriasis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37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2425-EC5A-44F0-B61D-73FE8AA0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10374948" cy="1507067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err="1" smtClean="0">
                <a:solidFill>
                  <a:schemeClr val="tx1"/>
                </a:solidFill>
              </a:rPr>
              <a:t>Acrodermatitis</a:t>
            </a:r>
            <a:r>
              <a:rPr lang="en-US" b="1" u="sng" dirty="0" smtClean="0">
                <a:solidFill>
                  <a:schemeClr val="tx1"/>
                </a:solidFill>
              </a:rPr>
              <a:t> Continua Of </a:t>
            </a:r>
            <a:r>
              <a:rPr lang="en-US" b="1" u="sng" dirty="0" err="1" smtClean="0">
                <a:solidFill>
                  <a:schemeClr val="tx1"/>
                </a:solidFill>
              </a:rPr>
              <a:t>Hallopeau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FAD0B-5816-4ED0-BCD7-4D5CA129C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819469"/>
            <a:ext cx="10283508" cy="43955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Rare</a:t>
            </a:r>
            <a:r>
              <a:rPr lang="en-US" sz="2400" dirty="0"/>
              <a:t>. Chronic, sterile pustular eruption affecting initially the tips of fingers or toes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Lo</a:t>
            </a:r>
            <a:r>
              <a:rPr lang="en-US" sz="2400" dirty="0" smtClean="0"/>
              <a:t>cal </a:t>
            </a:r>
            <a:r>
              <a:rPr lang="en-US" sz="2400" dirty="0"/>
              <a:t>destruction of soft tissue, nail apparatus and sometimes the terminal digit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It </a:t>
            </a:r>
            <a:r>
              <a:rPr lang="en-US" sz="2400" dirty="0"/>
              <a:t>is more common in women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There </a:t>
            </a:r>
            <a:r>
              <a:rPr lang="en-US" sz="2400" dirty="0"/>
              <a:t>is slow proximal extension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Bone </a:t>
            </a:r>
            <a:r>
              <a:rPr lang="en-US" sz="2400" dirty="0"/>
              <a:t>changes can occur with osteolysis of the distal phalanx </a:t>
            </a:r>
          </a:p>
        </p:txBody>
      </p:sp>
    </p:spTree>
    <p:extLst>
      <p:ext uri="{BB962C8B-B14F-4D97-AF65-F5344CB8AC3E}">
        <p14:creationId xmlns:p14="http://schemas.microsoft.com/office/powerpoint/2010/main" val="26234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andwear&#10;&#10;Description automatically generated">
            <a:extLst>
              <a:ext uri="{FF2B5EF4-FFF2-40B4-BE49-F238E27FC236}">
                <a16:creationId xmlns:a16="http://schemas.microsoft.com/office/drawing/2014/main" id="{4CD04450-2B95-4339-B7AE-5860310AB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74" y="643467"/>
            <a:ext cx="7063252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range, dark&#10;&#10;Description automatically generated">
            <a:extLst>
              <a:ext uri="{FF2B5EF4-FFF2-40B4-BE49-F238E27FC236}">
                <a16:creationId xmlns:a16="http://schemas.microsoft.com/office/drawing/2014/main" id="{76CA0A95-569C-492C-BBCA-34967C2FD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04" y="905933"/>
            <a:ext cx="3779796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DB8464-1253-4BE1-880E-992678437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43" y="814386"/>
            <a:ext cx="9092045" cy="4688087"/>
          </a:xfrm>
        </p:spPr>
      </p:pic>
    </p:spTree>
    <p:extLst>
      <p:ext uri="{BB962C8B-B14F-4D97-AF65-F5344CB8AC3E}">
        <p14:creationId xmlns:p14="http://schemas.microsoft.com/office/powerpoint/2010/main" val="199833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48E7-9338-4E46-BD69-06108C9E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7" y="0"/>
            <a:ext cx="8534400" cy="1507067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Psoriatic </a:t>
            </a:r>
            <a:r>
              <a:rPr lang="en-US" b="1" u="sng" dirty="0" smtClean="0">
                <a:solidFill>
                  <a:schemeClr val="tx1"/>
                </a:solidFill>
              </a:rPr>
              <a:t>Arthritis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B19C-56AE-4EDE-B5E6-03363494F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49" y="2080727"/>
            <a:ext cx="11550651" cy="406289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Seronegative </a:t>
            </a:r>
            <a:r>
              <a:rPr lang="en-US" sz="2400" dirty="0"/>
              <a:t>inflammatory </a:t>
            </a:r>
            <a:r>
              <a:rPr lang="en-US" sz="2400" dirty="0" smtClean="0"/>
              <a:t>arthritis - </a:t>
            </a:r>
            <a:r>
              <a:rPr lang="en-US" sz="2400" dirty="0"/>
              <a:t>occurs in 40% of patients with moderate to severe psoriasis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u="sng" dirty="0" smtClean="0"/>
              <a:t>70% patients </a:t>
            </a:r>
            <a:r>
              <a:rPr lang="en-US" sz="2400" dirty="0" smtClean="0"/>
              <a:t>: Skin </a:t>
            </a:r>
            <a:r>
              <a:rPr lang="en-US" sz="2400" dirty="0"/>
              <a:t>features of </a:t>
            </a:r>
            <a:r>
              <a:rPr lang="en-US" sz="2400" dirty="0" smtClean="0"/>
              <a:t>psoriasis </a:t>
            </a:r>
            <a:r>
              <a:rPr lang="en-US" sz="2400" dirty="0"/>
              <a:t>prior to joint </a:t>
            </a:r>
            <a:r>
              <a:rPr lang="en-US" sz="2400" dirty="0" smtClean="0"/>
              <a:t>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u="sng" dirty="0" smtClean="0"/>
              <a:t>20% patients</a:t>
            </a:r>
            <a:r>
              <a:rPr lang="en-US" sz="2400" dirty="0" smtClean="0"/>
              <a:t>: </a:t>
            </a:r>
            <a:r>
              <a:rPr lang="en-US" sz="2400" dirty="0"/>
              <a:t>J</a:t>
            </a:r>
            <a:r>
              <a:rPr lang="en-US" sz="2400" dirty="0" smtClean="0"/>
              <a:t>oint </a:t>
            </a:r>
            <a:r>
              <a:rPr lang="en-US" sz="2400" dirty="0"/>
              <a:t>disease presents </a:t>
            </a:r>
            <a:r>
              <a:rPr lang="en-US" sz="2400" dirty="0" smtClean="0"/>
              <a:t>first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u="sng" dirty="0" smtClean="0"/>
              <a:t>10</a:t>
            </a:r>
            <a:r>
              <a:rPr lang="en-US" sz="2400" b="1" u="sng" dirty="0"/>
              <a:t>% </a:t>
            </a:r>
            <a:r>
              <a:rPr lang="en-US" sz="2400" b="1" u="sng" dirty="0" smtClean="0"/>
              <a:t>patients:</a:t>
            </a:r>
            <a:r>
              <a:rPr lang="en-US" sz="2400" b="1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kin </a:t>
            </a:r>
            <a:r>
              <a:rPr lang="en-US" sz="2400" dirty="0"/>
              <a:t>and joints are affected concurrently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E</a:t>
            </a:r>
            <a:r>
              <a:rPr lang="en-US" sz="2400" dirty="0" smtClean="0">
                <a:solidFill>
                  <a:srgbClr val="FF0000"/>
                </a:solidFill>
              </a:rPr>
              <a:t>nquiry </a:t>
            </a:r>
            <a:r>
              <a:rPr lang="en-US" sz="2400" dirty="0" smtClean="0">
                <a:solidFill>
                  <a:srgbClr val="FF0000"/>
                </a:solidFill>
              </a:rPr>
              <a:t>about</a:t>
            </a:r>
            <a:r>
              <a:rPr lang="en-US" sz="2400" dirty="0" smtClean="0">
                <a:solidFill>
                  <a:srgbClr val="FF0000"/>
                </a:solidFill>
              </a:rPr>
              <a:t> joint symptoms should be made at every consultation in psoriatic patients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Ask about early morning stiffness, joint swelling and heel pain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Refer </a:t>
            </a:r>
            <a:r>
              <a:rPr lang="en-US" sz="2400" dirty="0"/>
              <a:t>patients for appropriate rheumatological assessment </a:t>
            </a:r>
          </a:p>
        </p:txBody>
      </p:sp>
    </p:spTree>
    <p:extLst>
      <p:ext uri="{BB962C8B-B14F-4D97-AF65-F5344CB8AC3E}">
        <p14:creationId xmlns:p14="http://schemas.microsoft.com/office/powerpoint/2010/main" val="33203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3B9B-200D-4322-86E0-B9C620603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 smtClean="0"/>
              <a:t>Moll And Wright Clinical Patterns Of Psoriatic Arthritis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87D3C-E232-4B75-AF3C-717735546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Distal </a:t>
            </a:r>
            <a:r>
              <a:rPr lang="en-US" sz="2400" dirty="0"/>
              <a:t>arthritis characterized by involvement of DIP joints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Asymmetric oligo-arthritis, in which less than 5 small or large joints are affected in an asymmetric distribution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Symmetric polyarthritis, similar to and, at times, indistinguishable from rheumatoid arthritis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Arthritis </a:t>
            </a:r>
            <a:r>
              <a:rPr lang="en-US" sz="2400" dirty="0" err="1"/>
              <a:t>mutilans</a:t>
            </a:r>
            <a:r>
              <a:rPr lang="en-US" sz="2400" dirty="0"/>
              <a:t>, characterized by deforming and destructive arthritis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SpA</a:t>
            </a:r>
            <a:r>
              <a:rPr lang="en-US" sz="2400" dirty="0"/>
              <a:t>, including sacroiliitis and </a:t>
            </a:r>
            <a:r>
              <a:rPr lang="en-US" sz="2400" dirty="0" err="1"/>
              <a:t>spondylytis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een&#10;&#10;Description automatically generated">
            <a:extLst>
              <a:ext uri="{FF2B5EF4-FFF2-40B4-BE49-F238E27FC236}">
                <a16:creationId xmlns:a16="http://schemas.microsoft.com/office/drawing/2014/main" id="{51F57FB8-113A-4D4B-BF5C-44CAC5AF8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12" y="643467"/>
            <a:ext cx="7799576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person's feet&#10;&#10;Description automatically generated with low confidence">
            <a:extLst>
              <a:ext uri="{FF2B5EF4-FFF2-40B4-BE49-F238E27FC236}">
                <a16:creationId xmlns:a16="http://schemas.microsoft.com/office/drawing/2014/main" id="{DAAD6614-F249-4ECD-81D8-F9013E013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1450"/>
            <a:ext cx="97536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person's nails&#10;&#10;Description automatically generated with medium confidence">
            <a:extLst>
              <a:ext uri="{FF2B5EF4-FFF2-40B4-BE49-F238E27FC236}">
                <a16:creationId xmlns:a16="http://schemas.microsoft.com/office/drawing/2014/main" id="{7C3E0213-02F6-4D0F-BDF6-5B112FB92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33" y="905933"/>
            <a:ext cx="7578538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5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78F3BE1-25DE-4A5D-A6FC-E2B4902F9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29573"/>
            <a:ext cx="9753600" cy="530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89519-140C-428B-83B0-B181DAFD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240" y="1937174"/>
            <a:ext cx="1073404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 smtClean="0"/>
              <a:t>Infections</a:t>
            </a:r>
            <a:r>
              <a:rPr lang="en-US" sz="2400" b="1" u="sng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u="sng" dirty="0" smtClean="0"/>
              <a:t>Streptococcal Infection:</a:t>
            </a:r>
            <a:r>
              <a:rPr lang="en-US" sz="2400" dirty="0" smtClean="0"/>
              <a:t> </a:t>
            </a:r>
            <a:r>
              <a:rPr lang="en-US" sz="2400" dirty="0" err="1" smtClean="0"/>
              <a:t>Guttate</a:t>
            </a:r>
            <a:r>
              <a:rPr lang="en-US" sz="2400" dirty="0" smtClean="0"/>
              <a:t> psoriasis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u="sng" dirty="0" smtClean="0"/>
              <a:t>HIV Infection</a:t>
            </a:r>
            <a:r>
              <a:rPr lang="en-US" sz="2400" b="1" dirty="0" smtClean="0"/>
              <a:t>:  </a:t>
            </a:r>
            <a:r>
              <a:rPr lang="en-US" sz="2400" dirty="0" smtClean="0"/>
              <a:t>Can </a:t>
            </a:r>
            <a:r>
              <a:rPr lang="en-US" sz="2400" dirty="0"/>
              <a:t>cause </a:t>
            </a:r>
            <a:r>
              <a:rPr lang="en-US" sz="2400" dirty="0" smtClean="0"/>
              <a:t>flares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/>
              <a:t>Cigarette </a:t>
            </a:r>
            <a:r>
              <a:rPr lang="en-US" sz="2400" b="1" u="sng" dirty="0" smtClean="0"/>
              <a:t>Smoking:</a:t>
            </a:r>
            <a:r>
              <a:rPr lang="en-US" sz="2400" b="1" dirty="0" smtClean="0"/>
              <a:t> </a:t>
            </a:r>
            <a:r>
              <a:rPr lang="en-US" sz="2400" dirty="0" smtClean="0"/>
              <a:t>Associated with Initiation </a:t>
            </a:r>
            <a:r>
              <a:rPr lang="en-US" sz="2400" dirty="0"/>
              <a:t>and persistence of </a:t>
            </a:r>
            <a:r>
              <a:rPr lang="en-US" sz="2400" dirty="0" smtClean="0"/>
              <a:t>psoriasis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/>
              <a:t>Psychological distress:</a:t>
            </a:r>
            <a:r>
              <a:rPr lang="en-US" sz="2400" b="1" dirty="0"/>
              <a:t> </a:t>
            </a:r>
            <a:r>
              <a:rPr lang="en-US" sz="2400" dirty="0" smtClean="0"/>
              <a:t>Associated </a:t>
            </a:r>
            <a:r>
              <a:rPr lang="en-US" sz="2400" dirty="0"/>
              <a:t>with </a:t>
            </a:r>
            <a:r>
              <a:rPr lang="en-US" sz="2400" dirty="0" smtClean="0"/>
              <a:t>flares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E37784-5844-470E-9CBB-7F515BD6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550" y="375920"/>
            <a:ext cx="8534400" cy="131741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/>
              <a:t>2</a:t>
            </a:r>
            <a:r>
              <a:rPr lang="en-US" sz="4400" b="1" u="sng" dirty="0" smtClean="0"/>
              <a:t>. Environmental Factors</a:t>
            </a:r>
            <a:endParaRPr lang="en-US" sz="4400" b="1" u="sng" dirty="0"/>
          </a:p>
        </p:txBody>
      </p:sp>
    </p:spTree>
    <p:extLst>
      <p:ext uri="{BB962C8B-B14F-4D97-AF65-F5344CB8AC3E}">
        <p14:creationId xmlns:p14="http://schemas.microsoft.com/office/powerpoint/2010/main" val="39403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5B429D15-6FD0-480E-ABE8-9EA5D9624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21" y="905933"/>
            <a:ext cx="6108761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21EF-7952-421F-A9EA-FFC25428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Drug Therapy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48E46-9789-4C9A-81D7-2E225AEEB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56132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/>
              <a:t>A: Small-Molecule Therapies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Methotrexate </a:t>
            </a:r>
            <a:r>
              <a:rPr lang="en-US" sz="2400" dirty="0"/>
              <a:t>(MTX), ciclosporin A, and retinoids are systemic treatment options for psoriasis Oral drugs with the exception of MTX, which is also available for subcutaneous </a:t>
            </a:r>
            <a:r>
              <a:rPr lang="en-US" sz="2400" dirty="0" smtClean="0"/>
              <a:t>administration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u="sng" dirty="0" smtClean="0"/>
              <a:t>Fumarate </a:t>
            </a:r>
            <a:r>
              <a:rPr lang="en-US" sz="2400" u="sng" dirty="0"/>
              <a:t>and </a:t>
            </a:r>
            <a:r>
              <a:rPr lang="en-US" sz="2400" u="sng" dirty="0" err="1"/>
              <a:t>Apremilast</a:t>
            </a:r>
            <a:r>
              <a:rPr lang="en-US" sz="2400" dirty="0"/>
              <a:t>: </a:t>
            </a:r>
            <a:r>
              <a:rPr lang="en-US" sz="2400" dirty="0" smtClean="0"/>
              <a:t>Newer drugs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08874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21EF-7952-421F-A9EA-FFC25428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1. Methotrexate (</a:t>
            </a:r>
            <a:r>
              <a:rPr lang="en-US" b="1" u="sng" dirty="0">
                <a:solidFill>
                  <a:srgbClr val="000000">
                    <a:lumMod val="75000"/>
                    <a:lumOff val="25000"/>
                  </a:srgbClr>
                </a:solidFill>
              </a:rPr>
              <a:t>MTX)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48E46-9789-4C9A-81D7-2E225AEEB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561320" cy="4023360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folic acid analogue 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inhibits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DNA synthesis by blocking 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thymidine &amp; purine biosynthesis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Dose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: 7.5–10 mg 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weekly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May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be increased to a maximum of 25 mg weekly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872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366C-CB72-4B15-B2DD-47581137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spc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2. </a:t>
            </a:r>
            <a:r>
              <a:rPr lang="en-US" u="sng" spc="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Ciclosporin</a:t>
            </a:r>
            <a:endParaRPr lang="en-US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317FD-D0F8-4CA7-B651-FF194C71D7EC}"/>
              </a:ext>
            </a:extLst>
          </p:cNvPr>
          <p:cNvSpPr txBox="1"/>
          <p:nvPr/>
        </p:nvSpPr>
        <p:spPr>
          <a:xfrm>
            <a:off x="1322614" y="1886263"/>
            <a:ext cx="10051506" cy="352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T cell-inhibiting immunosuppressant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Inhibits IL 2 production by lymphocytes via calcineurin inhibition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Effective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for remission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induction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Dose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: 2.5 to 5.0 mg/kg for up to 10 to 16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</a:rPr>
              <a:t>weeks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Side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effects: Renal impairment Hypertension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14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366C-CB72-4B15-B2DD-47581137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spc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3. </a:t>
            </a:r>
            <a:r>
              <a:rPr lang="en-US" u="sng" spc="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Retinoids</a:t>
            </a:r>
            <a:endParaRPr lang="en-US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317FD-D0F8-4CA7-B651-FF194C71D7EC}"/>
              </a:ext>
            </a:extLst>
          </p:cNvPr>
          <p:cNvSpPr txBox="1"/>
          <p:nvPr/>
        </p:nvSpPr>
        <p:spPr>
          <a:xfrm>
            <a:off x="1322614" y="1886263"/>
            <a:ext cx="10051506" cy="4134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Natural or synthetic vitamin A related molecules</a:t>
            </a:r>
          </a:p>
          <a:p>
            <a:pPr marL="342900" lvl="0" indent="-342900" defTabSz="9144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Acitretin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is the retinoid used in the treatment of psoriasis </a:t>
            </a:r>
          </a:p>
          <a:p>
            <a:pPr marL="342900" lvl="0" indent="-342900" defTabSz="9144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Affects keratinocyte proliferation and 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differentiation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342900" lvl="0" indent="-342900" defTabSz="9144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solidFill>
                  <a:srgbClr val="000000">
                    <a:lumMod val="75000"/>
                    <a:lumOff val="25000"/>
                  </a:srgbClr>
                </a:solidFill>
              </a:rPr>
              <a:t>Dose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: 0.3–0.5 mg/kg/day. M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aximum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dosage is 1 mg/kg /day</a:t>
            </a:r>
          </a:p>
          <a:p>
            <a:pPr marL="342900" lvl="0" indent="-342900" defTabSz="9144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u="sng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Side effects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: is the most common appearing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dose 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dependently, 		others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are conjunctivitis, hepatitis, and 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teratogenicity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99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366C-CB72-4B15-B2DD-47581137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spc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4. </a:t>
            </a:r>
            <a:r>
              <a:rPr lang="en-US" u="sng" spc="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Fumaric</a:t>
            </a:r>
            <a:r>
              <a:rPr lang="en-US" u="sng" spc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Acid Esters (FAES)</a:t>
            </a:r>
            <a:endParaRPr lang="en-US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317FD-D0F8-4CA7-B651-FF194C71D7EC}"/>
              </a:ext>
            </a:extLst>
          </p:cNvPr>
          <p:cNvSpPr txBox="1"/>
          <p:nvPr/>
        </p:nvSpPr>
        <p:spPr>
          <a:xfrm>
            <a:off x="1322614" y="1886263"/>
            <a:ext cx="10051506" cy="1876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Small molecules with immunomodulatory and anti-inflammatory properties</a:t>
            </a:r>
          </a:p>
          <a:p>
            <a:pPr marL="342900" lvl="0" indent="-342900" defTabSz="91440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Mechanism of action involves an interaction with glutathione, which among other mechanisms, inhibits the transcriptional activity of NF-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κB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3005-04BD-4E46-BF74-5F889AB1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spc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5. </a:t>
            </a:r>
            <a:r>
              <a:rPr lang="en-US" u="sng" spc="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Apremilast</a:t>
            </a:r>
            <a:endParaRPr lang="en-US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2CBF3-CF08-4D94-9017-0EC12D90EA76}"/>
              </a:ext>
            </a:extLst>
          </p:cNvPr>
          <p:cNvSpPr txBox="1"/>
          <p:nvPr/>
        </p:nvSpPr>
        <p:spPr>
          <a:xfrm>
            <a:off x="1359936" y="2050726"/>
            <a:ext cx="9064223" cy="352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phosphodiesterase-4 inhibitor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Inhibits the second messenger cAMP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leads to the reduced expression of proinflammatory cytokines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Adverse effects: GI upset (nausea and diarrhea) 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U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respiratory tract infections and nasopharyngitis</a:t>
            </a:r>
          </a:p>
        </p:txBody>
      </p:sp>
    </p:spTree>
    <p:extLst>
      <p:ext uri="{BB962C8B-B14F-4D97-AF65-F5344CB8AC3E}">
        <p14:creationId xmlns:p14="http://schemas.microsoft.com/office/powerpoint/2010/main" val="38276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78C08-E6E0-4344-845F-D125EEB3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B: Biologics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AB5A9-E6D2-4B66-8B75-D31309D7E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7696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The </a:t>
            </a:r>
            <a:r>
              <a:rPr lang="en-US" sz="2400" dirty="0"/>
              <a:t>term biologics refers to complex engineered molecules including monoclonal antibodies and receptor fusion </a:t>
            </a:r>
            <a:r>
              <a:rPr lang="en-US" sz="2400" dirty="0" smtClean="0"/>
              <a:t>proteins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Biologics </a:t>
            </a:r>
            <a:r>
              <a:rPr lang="en-US" sz="2400" dirty="0"/>
              <a:t>target specific inflammatory pathways </a:t>
            </a:r>
            <a:endParaRPr lang="en-US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Are administered </a:t>
            </a:r>
            <a:r>
              <a:rPr lang="en-US" sz="2400" dirty="0"/>
              <a:t>SC or IV on different weekly </a:t>
            </a:r>
            <a:r>
              <a:rPr lang="en-US" sz="2400" dirty="0" smtClean="0"/>
              <a:t>schedules</a:t>
            </a:r>
            <a:endParaRPr lang="en-US" sz="2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Biologics </a:t>
            </a:r>
            <a:r>
              <a:rPr lang="en-US" sz="2400" dirty="0"/>
              <a:t>presently target two pathways : the IL-23/Th17 axis and TNF-α-signaling</a:t>
            </a:r>
          </a:p>
        </p:txBody>
      </p:sp>
    </p:spTree>
    <p:extLst>
      <p:ext uri="{BB962C8B-B14F-4D97-AF65-F5344CB8AC3E}">
        <p14:creationId xmlns:p14="http://schemas.microsoft.com/office/powerpoint/2010/main" val="158357017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F4D3-BA03-48B6-B179-A2DBD498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1</a:t>
            </a:r>
            <a:r>
              <a:rPr lang="en-US" b="1" u="sng" dirty="0" smtClean="0"/>
              <a:t>. </a:t>
            </a:r>
            <a:r>
              <a:rPr lang="en-US" b="1" u="sng" dirty="0" err="1" smtClean="0"/>
              <a:t>TNFa</a:t>
            </a:r>
            <a:r>
              <a:rPr lang="en-US" b="1" u="sng" dirty="0" smtClean="0"/>
              <a:t> </a:t>
            </a:r>
            <a:r>
              <a:rPr lang="en-US" b="1" u="sng" dirty="0"/>
              <a:t>I</a:t>
            </a:r>
            <a:r>
              <a:rPr lang="en-US" b="1" u="sng" dirty="0" smtClean="0"/>
              <a:t>nhibitors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04EFD-1339-4BFE-94C8-8ABD9B9A4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E</a:t>
            </a:r>
            <a:r>
              <a:rPr lang="en-US" sz="2400" dirty="0" smtClean="0"/>
              <a:t>ffective </a:t>
            </a:r>
            <a:r>
              <a:rPr lang="en-US" sz="2400" dirty="0"/>
              <a:t>for plaque psoriasis and psoriatic </a:t>
            </a:r>
            <a:r>
              <a:rPr lang="en-US" sz="2400" dirty="0" smtClean="0"/>
              <a:t>arthritis</a:t>
            </a:r>
            <a:endParaRPr lang="en-US" sz="24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4 drugs </a:t>
            </a:r>
            <a:r>
              <a:rPr lang="en-US" sz="2400" dirty="0"/>
              <a:t>in this category: </a:t>
            </a:r>
            <a:r>
              <a:rPr lang="en-US" sz="2400" dirty="0" err="1" smtClean="0"/>
              <a:t>Etanercept</a:t>
            </a:r>
            <a:r>
              <a:rPr lang="en-US" sz="2400" dirty="0"/>
              <a:t>, </a:t>
            </a:r>
            <a:r>
              <a:rPr lang="en-US" sz="2400" dirty="0" smtClean="0"/>
              <a:t>Infliximab</a:t>
            </a:r>
            <a:r>
              <a:rPr lang="en-US" sz="2400" dirty="0"/>
              <a:t>, </a:t>
            </a:r>
            <a:r>
              <a:rPr lang="en-US" sz="2400" dirty="0" err="1"/>
              <a:t>A</a:t>
            </a:r>
            <a:r>
              <a:rPr lang="en-US" sz="2400" dirty="0" err="1" smtClean="0"/>
              <a:t>dalimuma</a:t>
            </a:r>
            <a:r>
              <a:rPr lang="en-US" sz="2400" dirty="0" err="1" smtClean="0"/>
              <a:t>b</a:t>
            </a:r>
            <a:r>
              <a:rPr lang="en-US" sz="2400" dirty="0" smtClean="0"/>
              <a:t> &amp;</a:t>
            </a:r>
            <a:r>
              <a:rPr lang="en-US" sz="2400" dirty="0" smtClean="0"/>
              <a:t> </a:t>
            </a:r>
            <a:r>
              <a:rPr lang="en-US" sz="2400" dirty="0" err="1"/>
              <a:t>C</a:t>
            </a:r>
            <a:r>
              <a:rPr lang="en-US" sz="2400" dirty="0" err="1" smtClean="0"/>
              <a:t>ertolizumab</a:t>
            </a:r>
            <a:endParaRPr lang="en-US" sz="24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u="sng" dirty="0" err="1" smtClean="0"/>
              <a:t>Etanercept</a:t>
            </a:r>
            <a:r>
              <a:rPr lang="en-US" sz="2400" dirty="0" smtClean="0"/>
              <a:t>: </a:t>
            </a:r>
            <a:r>
              <a:rPr lang="en-US" sz="2400" dirty="0" smtClean="0"/>
              <a:t>a </a:t>
            </a:r>
            <a:r>
              <a:rPr lang="en-US" sz="2400" dirty="0"/>
              <a:t>recombinant human fusion </a:t>
            </a:r>
            <a:r>
              <a:rPr lang="en-US" sz="2400" dirty="0" smtClean="0"/>
              <a:t>protein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u="sng" dirty="0" smtClean="0"/>
              <a:t>Infliximab</a:t>
            </a:r>
            <a:r>
              <a:rPr lang="en-US" sz="2400" dirty="0" smtClean="0"/>
              <a:t>: </a:t>
            </a:r>
            <a:r>
              <a:rPr lang="en-US" sz="2400" dirty="0"/>
              <a:t>chimeric monoclonal IgG1 </a:t>
            </a:r>
            <a:r>
              <a:rPr lang="en-US" sz="2400" dirty="0" smtClean="0"/>
              <a:t>antibody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u="sng" dirty="0" err="1" smtClean="0"/>
              <a:t>Adalimumab</a:t>
            </a:r>
            <a:r>
              <a:rPr lang="en-US" sz="2400" dirty="0" smtClean="0"/>
              <a:t>: a </a:t>
            </a:r>
            <a:r>
              <a:rPr lang="en-US" sz="2400" dirty="0"/>
              <a:t>fully human monoclonal IgG1 </a:t>
            </a:r>
            <a:r>
              <a:rPr lang="en-US" sz="2400" dirty="0" smtClean="0"/>
              <a:t>antibody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u="sng" dirty="0" err="1" smtClean="0"/>
              <a:t>Certolizumab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r>
              <a:rPr lang="en-US" sz="2400" dirty="0"/>
              <a:t>is a pegylated fab fragment of a humanized monoclonal antibody against TNF-</a:t>
            </a:r>
            <a:r>
              <a:rPr lang="el-GR" sz="2400" dirty="0"/>
              <a:t>α. </a:t>
            </a:r>
            <a:r>
              <a:rPr lang="en-US" sz="2400" dirty="0"/>
              <a:t>Approved for use during pregnancy and breastfeeding</a:t>
            </a:r>
          </a:p>
        </p:txBody>
      </p:sp>
    </p:spTree>
    <p:extLst>
      <p:ext uri="{BB962C8B-B14F-4D97-AF65-F5344CB8AC3E}">
        <p14:creationId xmlns:p14="http://schemas.microsoft.com/office/powerpoint/2010/main" val="28567938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05E03-27A7-4379-A69A-A6717DDA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2. </a:t>
            </a:r>
            <a:r>
              <a:rPr lang="en-US" b="1" u="sng" dirty="0"/>
              <a:t>IL12/IL 23 p40 </a:t>
            </a:r>
            <a:r>
              <a:rPr lang="en-US" b="1" u="sng" dirty="0" smtClean="0"/>
              <a:t>Inhibitors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DEF49-7576-43E9-A353-1CB77427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911840" cy="40233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IL-23:Ustekinumab</a:t>
            </a:r>
            <a:r>
              <a:rPr lang="en-US" sz="2400" dirty="0"/>
              <a:t>, which is a monoclonal antibody directed against the p40 subunit that is common to both IL 12 and IL </a:t>
            </a:r>
            <a:r>
              <a:rPr lang="en-US" sz="2400" dirty="0" smtClean="0"/>
              <a:t>23</a:t>
            </a:r>
          </a:p>
          <a:p>
            <a:endParaRPr lang="en-US" sz="2400" dirty="0"/>
          </a:p>
          <a:p>
            <a:r>
              <a:rPr lang="en-US" sz="2400" b="1" u="sng" dirty="0" smtClean="0"/>
              <a:t>Dose</a:t>
            </a:r>
            <a:r>
              <a:rPr lang="en-US" sz="2400" dirty="0"/>
              <a:t>: </a:t>
            </a:r>
            <a:r>
              <a:rPr lang="en-US" sz="2400" dirty="0" smtClean="0"/>
              <a:t> 45mg </a:t>
            </a:r>
            <a:r>
              <a:rPr lang="en-US" sz="2400" dirty="0"/>
              <a:t>at weeks 0,4 and then every 12 weeks in those </a:t>
            </a:r>
            <a:r>
              <a:rPr lang="en-US" sz="2400" dirty="0" smtClean="0"/>
              <a:t>&lt; </a:t>
            </a:r>
            <a:r>
              <a:rPr lang="en-US" sz="2400" dirty="0" smtClean="0"/>
              <a:t>100 kg</a:t>
            </a:r>
          </a:p>
          <a:p>
            <a:r>
              <a:rPr lang="en-US" sz="2400" dirty="0" smtClean="0"/>
              <a:t> 	90 mg </a:t>
            </a:r>
            <a:r>
              <a:rPr lang="en-US" sz="2400" dirty="0"/>
              <a:t>at weeks 0,4 and then every 12 weeks in those &gt;</a:t>
            </a:r>
            <a:r>
              <a:rPr lang="en-US" sz="2400" dirty="0" smtClean="0"/>
              <a:t>100 kg</a:t>
            </a:r>
            <a:endParaRPr lang="en-US" sz="2400" dirty="0"/>
          </a:p>
          <a:p>
            <a:r>
              <a:rPr lang="en-US" sz="2400" b="1" u="sng" dirty="0" smtClean="0"/>
              <a:t>Adverse </a:t>
            </a:r>
            <a:r>
              <a:rPr lang="en-US" sz="2400" b="1" u="sng" dirty="0"/>
              <a:t>effects</a:t>
            </a:r>
            <a:r>
              <a:rPr lang="en-US" sz="2400" dirty="0"/>
              <a:t>: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err="1" smtClean="0"/>
              <a:t>Nasopharyngitis</a:t>
            </a:r>
            <a:r>
              <a:rPr lang="en-US" sz="2400" dirty="0" smtClean="0"/>
              <a:t>, </a:t>
            </a:r>
            <a:r>
              <a:rPr lang="en-US" sz="2400" dirty="0" smtClean="0"/>
              <a:t>Upper </a:t>
            </a:r>
            <a:r>
              <a:rPr lang="en-US" sz="2400" dirty="0"/>
              <a:t>respiratory tract  and other infections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Fatigue and headache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/>
              <a:t> Cardiovascular events</a:t>
            </a:r>
          </a:p>
        </p:txBody>
      </p:sp>
    </p:spTree>
    <p:extLst>
      <p:ext uri="{BB962C8B-B14F-4D97-AF65-F5344CB8AC3E}">
        <p14:creationId xmlns:p14="http://schemas.microsoft.com/office/powerpoint/2010/main" val="35651700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5E38ABEF7CD34F85AD880AC1C18B7F" ma:contentTypeVersion="2" ma:contentTypeDescription="Create a new document." ma:contentTypeScope="" ma:versionID="97803a0d46f813d7f68c4f63584ecfe7">
  <xsd:schema xmlns:xsd="http://www.w3.org/2001/XMLSchema" xmlns:xs="http://www.w3.org/2001/XMLSchema" xmlns:p="http://schemas.microsoft.com/office/2006/metadata/properties" xmlns:ns3="c036843c-f78e-4b87-a0a4-71e2963911de" targetNamespace="http://schemas.microsoft.com/office/2006/metadata/properties" ma:root="true" ma:fieldsID="8e7823a0595e10bf784f99bd2dff47d0" ns3:_="">
    <xsd:import namespace="c036843c-f78e-4b87-a0a4-71e2963911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6843c-f78e-4b87-a0a4-71e2963911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86C5E7-8B66-41DA-ADBA-1909D5A90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36843c-f78e-4b87-a0a4-71e2963911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F49E6-FC01-4ED8-9C4D-A14BC27792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F43299-5756-4860-9617-64F1A47C7FDE}">
  <ds:schemaRefs>
    <ds:schemaRef ds:uri="http://schemas.microsoft.com/office/infopath/2007/PartnerControls"/>
    <ds:schemaRef ds:uri="http://purl.org/dc/dcmitype/"/>
    <ds:schemaRef ds:uri="http://www.w3.org/XML/1998/namespace"/>
    <ds:schemaRef ds:uri="c036843c-f78e-4b87-a0a4-71e2963911d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7364</TotalTime>
  <Words>2484</Words>
  <Application>Microsoft Office PowerPoint</Application>
  <PresentationFormat>Widescreen</PresentationFormat>
  <Paragraphs>347</Paragraphs>
  <Slides>102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7" baseType="lpstr">
      <vt:lpstr>Arial</vt:lpstr>
      <vt:lpstr>Calibri</vt:lpstr>
      <vt:lpstr>Calibri Light</vt:lpstr>
      <vt:lpstr>Wingdings</vt:lpstr>
      <vt:lpstr>Retrospect</vt:lpstr>
      <vt:lpstr>PSORIASIS </vt:lpstr>
      <vt:lpstr>LEARNING OBJECTIVES</vt:lpstr>
      <vt:lpstr>DEFINITION</vt:lpstr>
      <vt:lpstr>PowerPoint Presentation</vt:lpstr>
      <vt:lpstr>EPIDEMIOLOGY</vt:lpstr>
      <vt:lpstr>Lifetime risks of psoriasis are 4%, 28% and 65% if neither, one or both parents are affected   Age of onset:</vt:lpstr>
      <vt:lpstr>PowerPoint Presentation</vt:lpstr>
      <vt:lpstr>Pathophysiology</vt:lpstr>
      <vt:lpstr>2. Environmental Factors</vt:lpstr>
      <vt:lpstr>2. Environmental Factors (contd)</vt:lpstr>
      <vt:lpstr>Koebner’s phenomenon</vt:lpstr>
      <vt:lpstr>Pathogenesis</vt:lpstr>
      <vt:lpstr>1. Epidermal hyperproliferation</vt:lpstr>
      <vt:lpstr>2. Vascular changes</vt:lpstr>
      <vt:lpstr>3. Immunology and Inflammation</vt:lpstr>
      <vt:lpstr>PowerPoint Presentation</vt:lpstr>
      <vt:lpstr>Pathophysiology</vt:lpstr>
      <vt:lpstr>Pathophysiology</vt:lpstr>
      <vt:lpstr>HISTOPATHOLOGY:</vt:lpstr>
      <vt:lpstr>PowerPoint Presentation</vt:lpstr>
      <vt:lpstr>PowerPoint Presentation</vt:lpstr>
      <vt:lpstr>PowerPoint Presentation</vt:lpstr>
      <vt:lpstr>Clinical Features</vt:lpstr>
      <vt:lpstr>Presentation</vt:lpstr>
      <vt:lpstr>PowerPoint Presentation</vt:lpstr>
      <vt:lpstr>PowerPoint Presentation</vt:lpstr>
      <vt:lpstr>Presentation</vt:lpstr>
      <vt:lpstr>PowerPoint Presentation</vt:lpstr>
      <vt:lpstr>PowerPoint Presentation</vt:lpstr>
      <vt:lpstr>PowerPoint Presentation</vt:lpstr>
      <vt:lpstr>Psoriasis Affecting Specific Sites</vt:lpstr>
      <vt:lpstr>PowerPoint Presentation</vt:lpstr>
      <vt:lpstr>PowerPoint Presentation</vt:lpstr>
      <vt:lpstr>PowerPoint Presentation</vt:lpstr>
      <vt:lpstr>Flexural (Inverse) Psoriasis</vt:lpstr>
      <vt:lpstr>PowerPoint Presentation</vt:lpstr>
      <vt:lpstr>Genital Psoriasis</vt:lpstr>
      <vt:lpstr>Nail psoriasis</vt:lpstr>
      <vt:lpstr>PowerPoint Presentation</vt:lpstr>
      <vt:lpstr>PowerPoint Presentation</vt:lpstr>
      <vt:lpstr>Mucosal Lesions</vt:lpstr>
      <vt:lpstr>Ocular lesions</vt:lpstr>
      <vt:lpstr>Non-pustular Palmoplantar Psoriasis</vt:lpstr>
      <vt:lpstr>PowerPoint Presentation</vt:lpstr>
      <vt:lpstr>PowerPoint Presentation</vt:lpstr>
      <vt:lpstr>CLINICAL VARIANTS BASED ON MORPHOLOGY &amp; NATURAL HISTORY</vt:lpstr>
      <vt:lpstr>PowerPoint Presentation</vt:lpstr>
      <vt:lpstr>Unstable/ Eruptive Inflammatory Psoriasis</vt:lpstr>
      <vt:lpstr>PowerPoint Presentation</vt:lpstr>
      <vt:lpstr>Erythrodermic Psoriasis</vt:lpstr>
      <vt:lpstr>Acute Erythrodermic Psoriasis</vt:lpstr>
      <vt:lpstr>Chronic Erythrodermic Psoriasis</vt:lpstr>
      <vt:lpstr>PowerPoint Presentation</vt:lpstr>
      <vt:lpstr>Atypical Forms Of Psoriasis</vt:lpstr>
      <vt:lpstr>PowerPoint Presentation</vt:lpstr>
      <vt:lpstr>PowerPoint Presentation</vt:lpstr>
      <vt:lpstr>PowerPoint Presentation</vt:lpstr>
      <vt:lpstr>OTHER SPECIFIED FORMS OF PSORIASIS (BASED ON AGE &amp; PRECIPITANTS)</vt:lpstr>
      <vt:lpstr>PowerPoint Presentation</vt:lpstr>
      <vt:lpstr>PowerPoint Presentation</vt:lpstr>
      <vt:lpstr> </vt:lpstr>
      <vt:lpstr>Complications and Co-morbidities:</vt:lpstr>
      <vt:lpstr>Investigations:</vt:lpstr>
      <vt:lpstr>PowerPoint Presentation</vt:lpstr>
      <vt:lpstr>PowerPoint Presentation</vt:lpstr>
      <vt:lpstr>PowerPoint Presentation</vt:lpstr>
      <vt:lpstr>Pustular Psoriasis (classification)</vt:lpstr>
      <vt:lpstr>Generalized Pustular Psoriasis</vt:lpstr>
      <vt:lpstr>PowerPoint Presentation</vt:lpstr>
      <vt:lpstr>Acute Generalized Pustular Psoriasis (Von Zumbusch)</vt:lpstr>
      <vt:lpstr>PowerPoint Presentation</vt:lpstr>
      <vt:lpstr>Subacute Annular Generalized Pustular Psoriasis</vt:lpstr>
      <vt:lpstr>PowerPoint Presentation</vt:lpstr>
      <vt:lpstr>Acute Generalized Pustular Psoriasis Of Pregnancy (Impetigo Herpetiformis)</vt:lpstr>
      <vt:lpstr>Infantile And Juvenile Generalized Pustular Psoriasis</vt:lpstr>
      <vt:lpstr>PowerPoint Presentation</vt:lpstr>
      <vt:lpstr>Palmoplantar Pustulosis</vt:lpstr>
      <vt:lpstr>PowerPoint Presentation</vt:lpstr>
      <vt:lpstr>TREATMENT:</vt:lpstr>
      <vt:lpstr>Acrodermatitis Continua Of Hallopeau</vt:lpstr>
      <vt:lpstr>PowerPoint Presentation</vt:lpstr>
      <vt:lpstr>PowerPoint Presentation</vt:lpstr>
      <vt:lpstr>PowerPoint Presentation</vt:lpstr>
      <vt:lpstr>Psoriatic Arthritis</vt:lpstr>
      <vt:lpstr>Moll And Wright Clinical Patterns Of Psoriatic Arthritis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Drug Therapy</vt:lpstr>
      <vt:lpstr>1. Methotrexate (MTX)</vt:lpstr>
      <vt:lpstr>2. Ciclosporin</vt:lpstr>
      <vt:lpstr>3. Retinoids</vt:lpstr>
      <vt:lpstr>4. Fumaric Acid Esters (FAES)</vt:lpstr>
      <vt:lpstr>5. Apremilast</vt:lpstr>
      <vt:lpstr>B: Biologics</vt:lpstr>
      <vt:lpstr>1. TNFa Inhibitors</vt:lpstr>
      <vt:lpstr>2. IL12/IL 23 p40 Inhibitors</vt:lpstr>
      <vt:lpstr>3.IL-17 Inhibitors</vt:lpstr>
      <vt:lpstr>C: Biosimilars in Psoriasis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PSORIASIS</dc:title>
  <dc:creator>Abdul Haseeb</dc:creator>
  <cp:lastModifiedBy>Anwaar ul Haq</cp:lastModifiedBy>
  <cp:revision>78</cp:revision>
  <dcterms:created xsi:type="dcterms:W3CDTF">2021-02-07T20:48:43Z</dcterms:created>
  <dcterms:modified xsi:type="dcterms:W3CDTF">2022-01-23T19:23:51Z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0x0101007F5E38ABEF7CD34F85AD880AC1C18B7F</vt:lpwstr>
  </property>
</Properties>
</file>