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4" r:id="rId10"/>
    <p:sldId id="264" r:id="rId11"/>
    <p:sldId id="265" r:id="rId12"/>
    <p:sldId id="266" r:id="rId13"/>
    <p:sldId id="267" r:id="rId14"/>
    <p:sldId id="268" r:id="rId15"/>
    <p:sldId id="303" r:id="rId16"/>
    <p:sldId id="269" r:id="rId17"/>
    <p:sldId id="270" r:id="rId18"/>
    <p:sldId id="271" r:id="rId19"/>
    <p:sldId id="274" r:id="rId20"/>
    <p:sldId id="275" r:id="rId21"/>
    <p:sldId id="309" r:id="rId22"/>
    <p:sldId id="276" r:id="rId23"/>
    <p:sldId id="277" r:id="rId24"/>
    <p:sldId id="278" r:id="rId25"/>
    <p:sldId id="279" r:id="rId26"/>
    <p:sldId id="286" r:id="rId27"/>
    <p:sldId id="305" r:id="rId28"/>
    <p:sldId id="290" r:id="rId29"/>
    <p:sldId id="287" r:id="rId30"/>
    <p:sldId id="282" r:id="rId31"/>
    <p:sldId id="288" r:id="rId32"/>
    <p:sldId id="283" r:id="rId33"/>
    <p:sldId id="284" r:id="rId34"/>
    <p:sldId id="306" r:id="rId35"/>
    <p:sldId id="285" r:id="rId36"/>
    <p:sldId id="272" r:id="rId37"/>
    <p:sldId id="292" r:id="rId38"/>
    <p:sldId id="293" r:id="rId39"/>
    <p:sldId id="307" r:id="rId40"/>
    <p:sldId id="294" r:id="rId41"/>
    <p:sldId id="295" r:id="rId42"/>
    <p:sldId id="291" r:id="rId43"/>
    <p:sldId id="300" r:id="rId44"/>
    <p:sldId id="296" r:id="rId45"/>
    <p:sldId id="297" r:id="rId46"/>
    <p:sldId id="298" r:id="rId47"/>
    <p:sldId id="308" r:id="rId48"/>
    <p:sldId id="299" r:id="rId49"/>
    <p:sldId id="301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5EDF13-C308-4C4E-BAD7-21E031A2E630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751E8B-67BE-4241-8527-DE52FB6C1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PRINCIPLES OF CUTANEOUS </a:t>
            </a:r>
            <a:r>
              <a:rPr lang="en-US" dirty="0" smtClean="0"/>
              <a:t>LASER </a:t>
            </a:r>
            <a:r>
              <a:rPr lang="en-US" dirty="0" smtClean="0"/>
              <a:t>THERAPY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BY DR.SAMAN MUBASHAR</a:t>
            </a:r>
          </a:p>
          <a:p>
            <a:r>
              <a:rPr lang="en-US" dirty="0" smtClean="0">
                <a:latin typeface="Calibri" pitchFamily="34" charset="0"/>
              </a:rPr>
              <a:t>PGR DERMATOLOGY</a:t>
            </a:r>
          </a:p>
          <a:p>
            <a:r>
              <a:rPr lang="en-US" dirty="0" smtClean="0">
                <a:latin typeface="Calibri" pitchFamily="34" charset="0"/>
              </a:rPr>
              <a:t>SZH LAHORE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alibri" pitchFamily="34" charset="0"/>
              </a:rPr>
              <a:t>Reflection:</a:t>
            </a:r>
            <a:r>
              <a:rPr lang="en-US" dirty="0" err="1" smtClean="0">
                <a:latin typeface="Calibri" pitchFamily="34" charset="0"/>
              </a:rPr>
              <a:t>About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4–6% of light is reflected at the skin </a:t>
            </a:r>
            <a:r>
              <a:rPr lang="en-US" dirty="0" smtClean="0">
                <a:latin typeface="Calibri" pitchFamily="34" charset="0"/>
              </a:rPr>
              <a:t>surface</a:t>
            </a:r>
          </a:p>
          <a:p>
            <a:r>
              <a:rPr lang="en-US" b="1" dirty="0" smtClean="0">
                <a:latin typeface="Calibri" pitchFamily="34" charset="0"/>
              </a:rPr>
              <a:t>Absorption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BEERS LAW : </a:t>
            </a:r>
            <a:r>
              <a:rPr lang="en-US" dirty="0" smtClean="0">
                <a:latin typeface="Calibri" pitchFamily="34" charset="0"/>
              </a:rPr>
              <a:t>the law states that there is a logarithmic dependence between the transmission of light through a substance and the concentration of that substance as well as between the transmission of light and its path length through the </a:t>
            </a:r>
            <a:r>
              <a:rPr lang="en-US" dirty="0" smtClean="0">
                <a:latin typeface="Calibri" pitchFamily="34" charset="0"/>
              </a:rPr>
              <a:t>substance.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optics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 The endogenous </a:t>
            </a:r>
            <a:r>
              <a:rPr lang="en-US" dirty="0" err="1" smtClean="0">
                <a:latin typeface="Calibri" pitchFamily="34" charset="0"/>
              </a:rPr>
              <a:t>chromophores</a:t>
            </a:r>
            <a:r>
              <a:rPr lang="en-US" dirty="0" smtClean="0">
                <a:latin typeface="Calibri" pitchFamily="34" charset="0"/>
              </a:rPr>
              <a:t> of importance are melanin, </a:t>
            </a:r>
            <a:r>
              <a:rPr lang="en-US" dirty="0" err="1" smtClean="0">
                <a:latin typeface="Calibri" pitchFamily="34" charset="0"/>
              </a:rPr>
              <a:t>haemoglobin</a:t>
            </a:r>
            <a:r>
              <a:rPr lang="en-US" dirty="0" smtClean="0">
                <a:latin typeface="Calibri" pitchFamily="34" charset="0"/>
              </a:rPr>
              <a:t>, water and collagen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Melanin</a:t>
            </a:r>
            <a:r>
              <a:rPr lang="en-US" dirty="0" smtClean="0">
                <a:latin typeface="Calibri" pitchFamily="34" charset="0"/>
              </a:rPr>
              <a:t> absorption includes ultraviolet and visible light, with decreasing absorption into the near infrared spectrum. </a:t>
            </a:r>
          </a:p>
          <a:p>
            <a:r>
              <a:rPr lang="en-US" b="1" dirty="0" err="1" smtClean="0">
                <a:latin typeface="Calibri" pitchFamily="34" charset="0"/>
              </a:rPr>
              <a:t>Haemoglobin</a:t>
            </a:r>
            <a:r>
              <a:rPr lang="en-US" dirty="0" smtClean="0">
                <a:latin typeface="Calibri" pitchFamily="34" charset="0"/>
              </a:rPr>
              <a:t> has absorption peaks in the UVA, blue (400 nm), green (541 nm) and yellow (577 nm) wavelengths. </a:t>
            </a:r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Collagen</a:t>
            </a:r>
            <a:r>
              <a:rPr lang="en-US" dirty="0" smtClean="0">
                <a:latin typeface="Calibri" pitchFamily="34" charset="0"/>
              </a:rPr>
              <a:t> absorbs </a:t>
            </a:r>
            <a:r>
              <a:rPr lang="en-US" dirty="0" smtClean="0">
                <a:latin typeface="Calibri" pitchFamily="34" charset="0"/>
              </a:rPr>
              <a:t>in the visible and near infrared spectra, </a:t>
            </a:r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 Water </a:t>
            </a:r>
            <a:r>
              <a:rPr lang="en-US" dirty="0" smtClean="0">
                <a:latin typeface="Calibri" pitchFamily="34" charset="0"/>
              </a:rPr>
              <a:t>in the mid and far infrared region</a:t>
            </a:r>
            <a:r>
              <a:rPr lang="en-US" dirty="0" smtClean="0"/>
              <a:t>s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SCATTERING</a:t>
            </a:r>
            <a:r>
              <a:rPr lang="en-US" dirty="0" smtClean="0">
                <a:latin typeface="Calibri" pitchFamily="34" charset="0"/>
              </a:rPr>
              <a:t>: mostly due to collagen in dermis.</a:t>
            </a:r>
          </a:p>
          <a:p>
            <a:r>
              <a:rPr lang="en-US" dirty="0" smtClean="0">
                <a:latin typeface="Calibri" pitchFamily="34" charset="0"/>
              </a:rPr>
              <a:t>Light </a:t>
            </a:r>
            <a:r>
              <a:rPr lang="en-US" dirty="0" smtClean="0">
                <a:latin typeface="Calibri" pitchFamily="34" charset="0"/>
              </a:rPr>
              <a:t>between 600 and 1200 nm </a:t>
            </a:r>
            <a:r>
              <a:rPr lang="en-US" dirty="0" smtClean="0">
                <a:latin typeface="Calibri" pitchFamily="34" charset="0"/>
              </a:rPr>
              <a:t>is </a:t>
            </a:r>
            <a:r>
              <a:rPr lang="en-US" dirty="0" smtClean="0">
                <a:latin typeface="Calibri" pitchFamily="34" charset="0"/>
              </a:rPr>
              <a:t>an optical window into the skin because it is subject to low scattering in addition to being well absorbed by endogenous </a:t>
            </a:r>
            <a:r>
              <a:rPr lang="en-US" dirty="0" err="1" smtClean="0">
                <a:latin typeface="Calibri" pitchFamily="34" charset="0"/>
              </a:rPr>
              <a:t>chromophores</a:t>
            </a:r>
            <a:r>
              <a:rPr lang="en-US" dirty="0" smtClean="0">
                <a:latin typeface="Calibri" pitchFamily="34" charset="0"/>
              </a:rPr>
              <a:t>. Longer wavelength light is </a:t>
            </a:r>
            <a:r>
              <a:rPr lang="en-US" dirty="0" smtClean="0">
                <a:latin typeface="Calibri" pitchFamily="34" charset="0"/>
              </a:rPr>
              <a:t>absorbed </a:t>
            </a:r>
            <a:r>
              <a:rPr lang="en-US" dirty="0" smtClean="0">
                <a:latin typeface="Calibri" pitchFamily="34" charset="0"/>
              </a:rPr>
              <a:t>by water and does not penetrate deeply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b="1" dirty="0" err="1" smtClean="0">
                <a:latin typeface="Calibri" pitchFamily="34" charset="0"/>
              </a:rPr>
              <a:t>TRANSMISSION</a:t>
            </a:r>
            <a:r>
              <a:rPr lang="en-US" dirty="0" err="1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Light</a:t>
            </a:r>
            <a:r>
              <a:rPr lang="en-US" dirty="0" smtClean="0">
                <a:latin typeface="Calibri" pitchFamily="34" charset="0"/>
              </a:rPr>
              <a:t> that is not reflected, absorbed or scattered passes to deeper </a:t>
            </a:r>
            <a:r>
              <a:rPr lang="en-US" dirty="0" smtClean="0">
                <a:latin typeface="Calibri" pitchFamily="34" charset="0"/>
              </a:rPr>
              <a:t>tissue</a:t>
            </a:r>
          </a:p>
          <a:p>
            <a:r>
              <a:rPr lang="en-US" dirty="0" smtClean="0">
                <a:latin typeface="Calibri" pitchFamily="34" charset="0"/>
              </a:rPr>
              <a:t>Wavelengths in the 600–1200 nm range penetrate more deeply because they are scattered less.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\Pictures\12650_2019_581_Fig2_HTM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9687" y="1901031"/>
            <a:ext cx="6524625" cy="368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Pulse duration (the duration of each individual pulse of laser light) is the single most significant variable in light–tissue interaction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TISSUE INTERACTION: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895600"/>
          <a:ext cx="7086600" cy="344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777328">
                <a:tc>
                  <a:txBody>
                    <a:bodyPr/>
                    <a:lstStyle/>
                    <a:p>
                      <a:r>
                        <a:rPr lang="en-US" dirty="0" smtClean="0"/>
                        <a:t>PULSE</a:t>
                      </a:r>
                      <a:r>
                        <a:rPr lang="en-US" baseline="0" dirty="0" smtClean="0"/>
                        <a:t>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APPLICATION</a:t>
                      </a:r>
                      <a:endParaRPr lang="en-US" dirty="0"/>
                    </a:p>
                  </a:txBody>
                  <a:tcPr/>
                </a:tc>
              </a:tr>
              <a:tr h="705898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 WAVE &gt;</a:t>
                      </a:r>
                      <a:r>
                        <a:rPr lang="en-US" baseline="0" dirty="0" smtClean="0"/>
                        <a:t> 1SEC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PHOTOCHEMICAL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PHOTODYNAMIC THERAPY</a:t>
                      </a:r>
                      <a:endParaRPr lang="en-US" dirty="0"/>
                    </a:p>
                  </a:txBody>
                  <a:tcPr/>
                </a:tc>
              </a:tr>
              <a:tr h="777328">
                <a:tc>
                  <a:txBody>
                    <a:bodyPr/>
                    <a:lstStyle/>
                    <a:p>
                      <a:r>
                        <a:rPr lang="en-US" dirty="0" smtClean="0"/>
                        <a:t>MILISECONDS</a:t>
                      </a:r>
                      <a:r>
                        <a:rPr lang="en-US" baseline="0" dirty="0" smtClean="0"/>
                        <a:t> TO MICROSECONDS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PHOTOTHERMAL</a:t>
                      </a:r>
                      <a:r>
                        <a:rPr lang="en-US" baseline="0" dirty="0" smtClean="0"/>
                        <a:t>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HAIR</a:t>
                      </a:r>
                      <a:r>
                        <a:rPr lang="en-US" baseline="0" dirty="0" smtClean="0"/>
                        <a:t> REDUCTION</a:t>
                      </a:r>
                    </a:p>
                    <a:p>
                      <a:r>
                        <a:rPr lang="en-US" baseline="0" dirty="0" smtClean="0"/>
                        <a:t>VASCULAR LESIONS</a:t>
                      </a:r>
                      <a:endParaRPr lang="en-US" dirty="0"/>
                    </a:p>
                  </a:txBody>
                  <a:tcPr/>
                </a:tc>
              </a:tr>
              <a:tr h="1008426">
                <a:tc>
                  <a:txBody>
                    <a:bodyPr/>
                    <a:lstStyle/>
                    <a:p>
                      <a:r>
                        <a:rPr lang="en-US" dirty="0" smtClean="0"/>
                        <a:t>MICROSECONDS TO NANOSECONDS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PHOTOABLATION</a:t>
                      </a:r>
                    </a:p>
                    <a:p>
                      <a:r>
                        <a:rPr lang="en-US" dirty="0" smtClean="0"/>
                        <a:t>PHOTMECHANICAL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PIGMENTED LESIONS</a:t>
                      </a:r>
                    </a:p>
                    <a:p>
                      <a:r>
                        <a:rPr lang="en-US" dirty="0" smtClean="0"/>
                        <a:t>ABLATIVE</a:t>
                      </a:r>
                      <a:r>
                        <a:rPr lang="en-US" baseline="0" dirty="0" smtClean="0"/>
                        <a:t> REJUVENATION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\Pictures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1"/>
            <a:ext cx="5791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light can be used to selectively damage or destroy a </a:t>
            </a:r>
            <a:r>
              <a:rPr lang="en-US" dirty="0" err="1" smtClean="0">
                <a:latin typeface="Calibri" pitchFamily="34" charset="0"/>
              </a:rPr>
              <a:t>chromophore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depending on </a:t>
            </a:r>
          </a:p>
          <a:p>
            <a:r>
              <a:rPr lang="en-US" dirty="0" smtClean="0">
                <a:latin typeface="Calibri" pitchFamily="34" charset="0"/>
              </a:rPr>
              <a:t>1.</a:t>
            </a:r>
            <a:r>
              <a:rPr lang="en-US" b="1" dirty="0" smtClean="0">
                <a:latin typeface="Calibri" pitchFamily="34" charset="0"/>
              </a:rPr>
              <a:t>WAVELENGTH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smtClean="0">
                <a:latin typeface="Calibri" pitchFamily="34" charset="0"/>
              </a:rPr>
              <a:t>determines the fate of incident light on </a:t>
            </a:r>
            <a:r>
              <a:rPr lang="en-US" dirty="0" smtClean="0">
                <a:latin typeface="Calibri" pitchFamily="34" charset="0"/>
              </a:rPr>
              <a:t>tissue </a:t>
            </a:r>
            <a:r>
              <a:rPr lang="en-US" dirty="0" err="1" smtClean="0">
                <a:latin typeface="Calibri" pitchFamily="34" charset="0"/>
              </a:rPr>
              <a:t>e.g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Haemoglobin</a:t>
            </a:r>
            <a:r>
              <a:rPr lang="en-US" dirty="0" smtClean="0">
                <a:latin typeface="Calibri" pitchFamily="34" charset="0"/>
              </a:rPr>
              <a:t> has a number of different absorption peaks, whereas absorption by melanin gradually diminishes with longer wavelengths of incident light</a:t>
            </a:r>
            <a:r>
              <a:rPr lang="en-US" dirty="0" smtClean="0"/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PHOTOTHERMOLYSIS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2.ENERGY FLUENCE 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fluence</a:t>
            </a:r>
            <a:r>
              <a:rPr lang="en-US" dirty="0" smtClean="0">
                <a:latin typeface="Calibri" pitchFamily="34" charset="0"/>
              </a:rPr>
              <a:t> or energy density per unit area in J/cm2 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 laser–</a:t>
            </a:r>
            <a:r>
              <a:rPr lang="en-US" dirty="0" err="1" smtClean="0">
                <a:latin typeface="Calibri" pitchFamily="34" charset="0"/>
              </a:rPr>
              <a:t>chromophore</a:t>
            </a:r>
            <a:r>
              <a:rPr lang="en-US" dirty="0" smtClean="0">
                <a:latin typeface="Calibri" pitchFamily="34" charset="0"/>
              </a:rPr>
              <a:t> interaction to be successful, the </a:t>
            </a:r>
            <a:r>
              <a:rPr lang="en-US" dirty="0" err="1" smtClean="0">
                <a:latin typeface="Calibri" pitchFamily="34" charset="0"/>
              </a:rPr>
              <a:t>fluence</a:t>
            </a:r>
            <a:r>
              <a:rPr lang="en-US" dirty="0" smtClean="0">
                <a:latin typeface="Calibri" pitchFamily="34" charset="0"/>
              </a:rPr>
              <a:t> should be high enough to cause destruction of the </a:t>
            </a:r>
            <a:r>
              <a:rPr lang="en-US" dirty="0" err="1" smtClean="0">
                <a:latin typeface="Calibri" pitchFamily="34" charset="0"/>
              </a:rPr>
              <a:t>chromophore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b="1" dirty="0" smtClean="0">
                <a:latin typeface="Calibri" pitchFamily="34" charset="0"/>
              </a:rPr>
              <a:t>3.THERMAL RELAXATION TIME :</a:t>
            </a:r>
            <a:r>
              <a:rPr lang="en-US" dirty="0" smtClean="0">
                <a:latin typeface="Calibri" pitchFamily="34" charset="0"/>
              </a:rPr>
              <a:t>The TRT is the time taken for the target to dissipate about 63% of the incident thermal energy</a:t>
            </a:r>
            <a:r>
              <a:rPr lang="en-US" dirty="0" smtClean="0"/>
              <a:t>.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THERMAL DAMAGE TIME (TDT):</a:t>
            </a:r>
          </a:p>
          <a:p>
            <a:r>
              <a:rPr lang="en-US" dirty="0" smtClean="0">
                <a:latin typeface="Calibri" pitchFamily="34" charset="0"/>
              </a:rPr>
              <a:t>The time to achieve selective damage of the </a:t>
            </a:r>
            <a:r>
              <a:rPr lang="en-US" dirty="0" smtClean="0">
                <a:latin typeface="Calibri" pitchFamily="34" charset="0"/>
              </a:rPr>
              <a:t>target.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This is how long it takes for the entire target, including the primary </a:t>
            </a:r>
            <a:r>
              <a:rPr lang="en-US" dirty="0" err="1" smtClean="0">
                <a:latin typeface="Calibri" pitchFamily="34" charset="0"/>
              </a:rPr>
              <a:t>chromophore</a:t>
            </a:r>
            <a:r>
              <a:rPr lang="en-US" dirty="0" smtClean="0">
                <a:latin typeface="Calibri" pitchFamily="34" charset="0"/>
              </a:rPr>
              <a:t> (e.g. melanin) and the surrounding target (e.g. a hair follicle), to cool by 63%.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</a:rPr>
              <a:t>TDT is longer than the TRT as it takes into account heat diffusion from the </a:t>
            </a:r>
            <a:r>
              <a:rPr lang="en-US" dirty="0" err="1" smtClean="0">
                <a:latin typeface="Calibri" pitchFamily="34" charset="0"/>
              </a:rPr>
              <a:t>chromophore</a:t>
            </a:r>
            <a:r>
              <a:rPr lang="en-US" dirty="0" smtClean="0">
                <a:latin typeface="Calibri" pitchFamily="34" charset="0"/>
              </a:rPr>
              <a:t> throughout the target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79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929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LASER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FLASHLAMP (IPL)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29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Single wavelength, e.g. pulsed dye laser (595 nm)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Multiple wavelengths tuned according to application, e.g. 590–950 nm for vascular indications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29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Small(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er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) circular or square spot sizes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Larger rectangular or square spot sizes or footprints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29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High(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er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) repetition rate (Hz)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Low repetition rate (Hz)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29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Smaller hand‐piece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Bulkier hand‐piece, which houses the lamp and lamp cooling device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294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Single pulses of variable or fixed duration for efficient heating of target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Multiple pulses with variable or fixed delay for slow heating of target and sparing of epidermis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AND IPL ( INTENSE PULSE LIGHT SYSTEMS)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b="1" dirty="0" smtClean="0">
                <a:latin typeface="Calibri" pitchFamily="34" charset="0"/>
              </a:rPr>
              <a:t>Light</a:t>
            </a:r>
            <a:r>
              <a:rPr lang="en-US" dirty="0" smtClean="0">
                <a:latin typeface="Calibri" pitchFamily="34" charset="0"/>
              </a:rPr>
              <a:t>’ is a form of energy and falls within the electromagnetic spectrum which extends from X‐rays to radio waves.</a:t>
            </a:r>
          </a:p>
          <a:p>
            <a:r>
              <a:rPr lang="en-US" dirty="0" smtClean="0">
                <a:latin typeface="Calibri" pitchFamily="34" charset="0"/>
              </a:rPr>
              <a:t> Optical radiation refers </a:t>
            </a:r>
            <a:r>
              <a:rPr lang="en-US" dirty="0" smtClean="0">
                <a:latin typeface="Calibri" pitchFamily="34" charset="0"/>
              </a:rPr>
              <a:t>to: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• Ultraviolet (100–400 nm)</a:t>
            </a:r>
          </a:p>
          <a:p>
            <a:r>
              <a:rPr lang="en-US" dirty="0" smtClean="0">
                <a:latin typeface="Calibri" pitchFamily="34" charset="0"/>
              </a:rPr>
              <a:t> • Visible (400–750 nm)</a:t>
            </a:r>
          </a:p>
          <a:p>
            <a:r>
              <a:rPr lang="en-US" dirty="0" smtClean="0">
                <a:latin typeface="Calibri" pitchFamily="34" charset="0"/>
              </a:rPr>
              <a:t> • Infrared (750 nm to 1 mm</a:t>
            </a:r>
          </a:p>
          <a:p>
            <a:r>
              <a:rPr lang="en-US" dirty="0" smtClean="0">
                <a:latin typeface="Calibri" pitchFamily="34" charset="0"/>
              </a:rPr>
              <a:t>‘</a:t>
            </a:r>
            <a:r>
              <a:rPr lang="en-US" b="1" dirty="0" smtClean="0">
                <a:latin typeface="Calibri" pitchFamily="34" charset="0"/>
              </a:rPr>
              <a:t>laser</a:t>
            </a:r>
            <a:r>
              <a:rPr lang="en-US" dirty="0" smtClean="0">
                <a:latin typeface="Calibri" pitchFamily="34" charset="0"/>
              </a:rPr>
              <a:t>’ is an acronym for ‘light amplification by stimulated emission of radiation’.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cooling of the </a:t>
            </a:r>
            <a:r>
              <a:rPr lang="en-US" dirty="0" smtClean="0">
                <a:latin typeface="Calibri" pitchFamily="34" charset="0"/>
              </a:rPr>
              <a:t>epidermis </a:t>
            </a:r>
            <a:r>
              <a:rPr lang="en-US" dirty="0" smtClean="0">
                <a:latin typeface="Calibri" pitchFamily="34" charset="0"/>
              </a:rPr>
              <a:t>reduces the risk of undesired damage to pigmented </a:t>
            </a:r>
            <a:r>
              <a:rPr lang="en-US" dirty="0" smtClean="0">
                <a:latin typeface="Calibri" pitchFamily="34" charset="0"/>
              </a:rPr>
              <a:t>skin</a:t>
            </a:r>
          </a:p>
          <a:p>
            <a:r>
              <a:rPr lang="en-US" dirty="0" smtClean="0">
                <a:latin typeface="Calibri" pitchFamily="34" charset="0"/>
              </a:rPr>
              <a:t>cooling decreases the pain associated with </a:t>
            </a:r>
            <a:r>
              <a:rPr lang="en-US" dirty="0" smtClean="0">
                <a:latin typeface="Calibri" pitchFamily="34" charset="0"/>
              </a:rPr>
              <a:t>treatment</a:t>
            </a:r>
          </a:p>
          <a:p>
            <a:r>
              <a:rPr lang="en-US" dirty="0" smtClean="0">
                <a:latin typeface="Calibri" pitchFamily="34" charset="0"/>
              </a:rPr>
              <a:t>METHODS:</a:t>
            </a:r>
          </a:p>
          <a:p>
            <a:r>
              <a:rPr lang="en-US" dirty="0" smtClean="0">
                <a:latin typeface="Calibri" pitchFamily="34" charset="0"/>
              </a:rPr>
              <a:t> Cold </a:t>
            </a:r>
            <a:r>
              <a:rPr lang="en-US" dirty="0" smtClean="0">
                <a:latin typeface="Calibri" pitchFamily="34" charset="0"/>
              </a:rPr>
              <a:t>air </a:t>
            </a:r>
            <a:r>
              <a:rPr lang="en-US" dirty="0" smtClean="0">
                <a:latin typeface="Calibri" pitchFamily="34" charset="0"/>
              </a:rPr>
              <a:t>convection</a:t>
            </a:r>
          </a:p>
          <a:p>
            <a:r>
              <a:rPr lang="en-US" dirty="0" smtClean="0">
                <a:latin typeface="Calibri" pitchFamily="34" charset="0"/>
              </a:rPr>
              <a:t>Contact cooling</a:t>
            </a:r>
          </a:p>
          <a:p>
            <a:r>
              <a:rPr lang="en-US" dirty="0" smtClean="0">
                <a:latin typeface="Calibri" pitchFamily="34" charset="0"/>
              </a:rPr>
              <a:t>Cryogen spray (dynamic) cooling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COOLING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IPL</a:t>
            </a:r>
            <a:endParaRPr lang="en-US" dirty="0"/>
          </a:p>
        </p:txBody>
      </p:sp>
      <p:pic>
        <p:nvPicPr>
          <p:cNvPr id="14338" name="Picture 2" descr="C:\Users\dr\Pictures\IP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4876800" cy="3276600"/>
          </a:xfrm>
          <a:prstGeom prst="rect">
            <a:avLst/>
          </a:prstGeom>
          <a:noFill/>
        </p:spPr>
      </p:pic>
      <p:pic>
        <p:nvPicPr>
          <p:cNvPr id="14339" name="Picture 3" descr="C:\Users\dr\Pictures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95800"/>
            <a:ext cx="38862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Calibri" pitchFamily="34" charset="0"/>
              </a:rPr>
              <a:t>VASCULAR LESION TREATMENT LASERS</a:t>
            </a:r>
            <a:r>
              <a:rPr lang="en-US" u="sng" dirty="0" smtClean="0">
                <a:latin typeface="Calibri" pitchFamily="34" charset="0"/>
              </a:rPr>
              <a:t>:</a:t>
            </a:r>
          </a:p>
          <a:p>
            <a:r>
              <a:rPr lang="en-US" b="1" dirty="0" smtClean="0">
                <a:latin typeface="Calibri" pitchFamily="34" charset="0"/>
              </a:rPr>
              <a:t>KTP(532nm)laser(frequency doubled </a:t>
            </a:r>
            <a:r>
              <a:rPr lang="en-US" b="1" dirty="0" err="1" smtClean="0">
                <a:latin typeface="Calibri" pitchFamily="34" charset="0"/>
              </a:rPr>
              <a:t>Nd:YAG</a:t>
            </a:r>
            <a:r>
              <a:rPr lang="en-US" b="1" dirty="0" smtClean="0">
                <a:latin typeface="Calibri" pitchFamily="34" charset="0"/>
              </a:rPr>
              <a:t> laser</a:t>
            </a:r>
            <a:r>
              <a:rPr lang="en-US" dirty="0" smtClean="0">
                <a:latin typeface="Calibri" pitchFamily="34" charset="0"/>
              </a:rPr>
              <a:t>) :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Light produced by KTP lasers is highly absorbed by </a:t>
            </a:r>
            <a:r>
              <a:rPr lang="en-US" dirty="0" err="1" smtClean="0">
                <a:latin typeface="Calibri" pitchFamily="34" charset="0"/>
              </a:rPr>
              <a:t>haemoglobin</a:t>
            </a:r>
            <a:r>
              <a:rPr lang="en-US" dirty="0" smtClean="0">
                <a:latin typeface="Calibri" pitchFamily="34" charset="0"/>
              </a:rPr>
              <a:t> (and melanin) but its wavelength penetrates only superficially</a:t>
            </a:r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PULSED DYE LASER(585–600 </a:t>
            </a:r>
            <a:r>
              <a:rPr lang="en-US" b="1" dirty="0" smtClean="0">
                <a:latin typeface="Calibri" pitchFamily="34" charset="0"/>
              </a:rPr>
              <a:t>nm) 0.45 and 1.5–40 </a:t>
            </a:r>
            <a:r>
              <a:rPr lang="en-US" b="1" dirty="0" smtClean="0">
                <a:latin typeface="Calibri" pitchFamily="34" charset="0"/>
              </a:rPr>
              <a:t>ms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   Light </a:t>
            </a:r>
            <a:r>
              <a:rPr lang="en-US" dirty="0" smtClean="0">
                <a:latin typeface="Calibri" pitchFamily="34" charset="0"/>
              </a:rPr>
              <a:t>penetrates the dermis to a depth of 1.2 mm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smtClean="0">
                <a:latin typeface="Calibri" pitchFamily="34" charset="0"/>
              </a:rPr>
              <a:t>photocoagulates vessels of up to 100 </a:t>
            </a:r>
            <a:r>
              <a:rPr lang="en-US" dirty="0" err="1" smtClean="0">
                <a:latin typeface="Calibri" pitchFamily="34" charset="0"/>
              </a:rPr>
              <a:t>μm</a:t>
            </a:r>
            <a:r>
              <a:rPr lang="en-US" dirty="0" smtClean="0">
                <a:latin typeface="Calibri" pitchFamily="34" charset="0"/>
              </a:rPr>
              <a:t> in diameter 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APPLICATIONS OF LASER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550091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Alexandrite </a:t>
            </a:r>
            <a:r>
              <a:rPr lang="en-US" b="1" dirty="0" smtClean="0">
                <a:latin typeface="Calibri" pitchFamily="34" charset="0"/>
              </a:rPr>
              <a:t>(755 nm) and </a:t>
            </a:r>
            <a:r>
              <a:rPr lang="en-US" b="1" dirty="0" err="1" smtClean="0">
                <a:latin typeface="Calibri" pitchFamily="34" charset="0"/>
              </a:rPr>
              <a:t>Nd:YAG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(1064 nm) </a:t>
            </a:r>
            <a:r>
              <a:rPr lang="en-US" b="1" dirty="0" smtClean="0">
                <a:latin typeface="Calibri" pitchFamily="34" charset="0"/>
              </a:rPr>
              <a:t>lasers: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Calibri" pitchFamily="34" charset="0"/>
              </a:rPr>
              <a:t>role </a:t>
            </a:r>
            <a:r>
              <a:rPr lang="en-US" dirty="0" smtClean="0">
                <a:latin typeface="Calibri" pitchFamily="34" charset="0"/>
              </a:rPr>
              <a:t>in treating relatively deep and large vessels, including those on the legs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b="1" dirty="0" err="1" smtClean="0">
                <a:latin typeface="Calibri" pitchFamily="34" charset="0"/>
              </a:rPr>
              <a:t>Flashlamps</a:t>
            </a:r>
            <a:r>
              <a:rPr lang="en-US" b="1" dirty="0" smtClean="0">
                <a:latin typeface="Calibri" pitchFamily="34" charset="0"/>
              </a:rPr>
              <a:t> (500–1200 </a:t>
            </a:r>
            <a:r>
              <a:rPr lang="en-US" b="1" dirty="0" smtClean="0">
                <a:latin typeface="Calibri" pitchFamily="34" charset="0"/>
              </a:rPr>
              <a:t>nm):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These </a:t>
            </a:r>
            <a:r>
              <a:rPr lang="en-US" dirty="0" smtClean="0">
                <a:latin typeface="Calibri" pitchFamily="34" charset="0"/>
              </a:rPr>
              <a:t>emit non‐coherent light over a broad spectrum.</a:t>
            </a:r>
            <a:endParaRPr lang="en-US" dirty="0" smtClean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819400"/>
          <a:ext cx="6096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LASER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WAVELENGTHS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 VAPOUR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578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KTP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532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PULSED LASER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577,585,590,595,600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ALEXANDRITE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755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Nd:YAG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1064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DIODE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800,810,930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FLASHLAMPS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515-1200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u="sng" dirty="0" smtClean="0">
                <a:latin typeface="Calibri" pitchFamily="34" charset="0"/>
              </a:rPr>
              <a:t>Primarily vascular </a:t>
            </a:r>
            <a:r>
              <a:rPr lang="en-US" b="1" u="sng" dirty="0" smtClean="0">
                <a:latin typeface="Calibri" pitchFamily="34" charset="0"/>
              </a:rPr>
              <a:t>conditions:</a:t>
            </a:r>
          </a:p>
          <a:p>
            <a:r>
              <a:rPr lang="en-US" dirty="0" err="1" smtClean="0">
                <a:latin typeface="Calibri" pitchFamily="34" charset="0"/>
              </a:rPr>
              <a:t>Haemangiomas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Congenital </a:t>
            </a:r>
            <a:r>
              <a:rPr lang="en-US" dirty="0" smtClean="0">
                <a:latin typeface="Calibri" pitchFamily="34" charset="0"/>
              </a:rPr>
              <a:t>capillary malformations (port‐wine stains) </a:t>
            </a:r>
          </a:p>
          <a:p>
            <a:r>
              <a:rPr lang="en-US" dirty="0" smtClean="0">
                <a:latin typeface="Calibri" pitchFamily="34" charset="0"/>
              </a:rPr>
              <a:t>Facial </a:t>
            </a:r>
            <a:r>
              <a:rPr lang="en-US" dirty="0" err="1" smtClean="0">
                <a:latin typeface="Calibri" pitchFamily="34" charset="0"/>
              </a:rPr>
              <a:t>telangiectases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dirty="0" err="1" smtClean="0">
                <a:latin typeface="Calibri" pitchFamily="34" charset="0"/>
              </a:rPr>
              <a:t>erythema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Angioma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serpiginosum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Radiotherapy </a:t>
            </a:r>
            <a:r>
              <a:rPr lang="en-US" dirty="0" err="1" smtClean="0">
                <a:latin typeface="Calibri" pitchFamily="34" charset="0"/>
              </a:rPr>
              <a:t>telangiectasesand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telangiectases</a:t>
            </a:r>
            <a:r>
              <a:rPr lang="en-US" dirty="0" smtClean="0">
                <a:latin typeface="Calibri" pitchFamily="34" charset="0"/>
              </a:rPr>
              <a:t> in CREST syndrome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and hereditary </a:t>
            </a:r>
            <a:r>
              <a:rPr lang="en-US" dirty="0" err="1" smtClean="0">
                <a:latin typeface="Calibri" pitchFamily="34" charset="0"/>
              </a:rPr>
              <a:t>haemorrhagic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telangiectasia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‘</a:t>
            </a:r>
            <a:r>
              <a:rPr lang="en-US" dirty="0" smtClean="0">
                <a:latin typeface="Calibri" pitchFamily="34" charset="0"/>
              </a:rPr>
              <a:t>Spider’ </a:t>
            </a:r>
            <a:r>
              <a:rPr lang="en-US" dirty="0" err="1" smtClean="0">
                <a:latin typeface="Calibri" pitchFamily="34" charset="0"/>
              </a:rPr>
              <a:t>telangiectases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Cherry </a:t>
            </a:r>
            <a:r>
              <a:rPr lang="en-US" dirty="0" err="1" smtClean="0">
                <a:latin typeface="Calibri" pitchFamily="34" charset="0"/>
              </a:rPr>
              <a:t>angiomas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Superficial leg veins and </a:t>
            </a:r>
            <a:r>
              <a:rPr lang="en-US" dirty="0" err="1" smtClean="0">
                <a:latin typeface="Calibri" pitchFamily="34" charset="0"/>
              </a:rPr>
              <a:t>telangiectases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Angiokeratomas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Venous lakes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FOR VASCULAR LESIONS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Calibri" pitchFamily="34" charset="0"/>
              </a:rPr>
              <a:t>OTHERS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r>
              <a:rPr lang="en-US" dirty="0" err="1" smtClean="0">
                <a:latin typeface="Calibri" pitchFamily="34" charset="0"/>
              </a:rPr>
              <a:t>Angiofibromas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Viral warts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Erythematous</a:t>
            </a:r>
            <a:r>
              <a:rPr lang="en-US" dirty="0" smtClean="0">
                <a:latin typeface="Calibri" pitchFamily="34" charset="0"/>
              </a:rPr>
              <a:t> and hypertrophic </a:t>
            </a:r>
            <a:r>
              <a:rPr lang="en-US" dirty="0" smtClean="0">
                <a:latin typeface="Calibri" pitchFamily="34" charset="0"/>
              </a:rPr>
              <a:t>scars</a:t>
            </a:r>
          </a:p>
          <a:p>
            <a:r>
              <a:rPr lang="en-US" dirty="0" smtClean="0">
                <a:latin typeface="Calibri" pitchFamily="34" charset="0"/>
              </a:rPr>
              <a:t>Psoriasis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Granuloma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faciale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Poikiloderma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of </a:t>
            </a:r>
            <a:r>
              <a:rPr lang="en-US" dirty="0" err="1" smtClean="0">
                <a:latin typeface="Calibri" pitchFamily="34" charset="0"/>
              </a:rPr>
              <a:t>Civatte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Stretch marks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\Picture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5257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\Pictures\PWS-child-2-1210x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6781800" cy="2895600"/>
          </a:xfrm>
          <a:prstGeom prst="rect">
            <a:avLst/>
          </a:prstGeom>
          <a:noFill/>
        </p:spPr>
      </p:pic>
      <p:pic>
        <p:nvPicPr>
          <p:cNvPr id="10243" name="Picture 3" descr="C:\Users\dr\Pictures\vascular-lesion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429000"/>
            <a:ext cx="54102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age over 1 </a:t>
            </a:r>
            <a:r>
              <a:rPr lang="en-US" dirty="0" smtClean="0">
                <a:latin typeface="Calibri" pitchFamily="34" charset="0"/>
              </a:rPr>
              <a:t>year</a:t>
            </a:r>
          </a:p>
          <a:p>
            <a:r>
              <a:rPr lang="en-US" dirty="0" smtClean="0">
                <a:latin typeface="Calibri" pitchFamily="34" charset="0"/>
              </a:rPr>
              <a:t>central </a:t>
            </a:r>
            <a:r>
              <a:rPr lang="en-US" dirty="0" smtClean="0">
                <a:latin typeface="Calibri" pitchFamily="34" charset="0"/>
              </a:rPr>
              <a:t>facial </a:t>
            </a:r>
            <a:r>
              <a:rPr lang="en-US" dirty="0" smtClean="0">
                <a:latin typeface="Calibri" pitchFamily="34" charset="0"/>
              </a:rPr>
              <a:t>location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size &gt;40 </a:t>
            </a:r>
            <a:r>
              <a:rPr lang="en-US" dirty="0" smtClean="0">
                <a:latin typeface="Calibri" pitchFamily="34" charset="0"/>
              </a:rPr>
              <a:t>cm2</a:t>
            </a:r>
          </a:p>
          <a:p>
            <a:r>
              <a:rPr lang="en-US" dirty="0" smtClean="0">
                <a:latin typeface="Calibri" pitchFamily="34" charset="0"/>
              </a:rPr>
              <a:t>Nodular or  </a:t>
            </a:r>
            <a:r>
              <a:rPr lang="en-US" dirty="0" smtClean="0">
                <a:latin typeface="Calibri" pitchFamily="34" charset="0"/>
              </a:rPr>
              <a:t>hypertrophic </a:t>
            </a:r>
            <a:r>
              <a:rPr lang="en-US" dirty="0" smtClean="0">
                <a:latin typeface="Calibri" pitchFamily="34" charset="0"/>
              </a:rPr>
              <a:t>lesions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vessels &gt;400 </a:t>
            </a:r>
            <a:r>
              <a:rPr lang="en-US" dirty="0" err="1" smtClean="0">
                <a:latin typeface="Calibri" pitchFamily="34" charset="0"/>
              </a:rPr>
              <a:t>μm</a:t>
            </a:r>
            <a:r>
              <a:rPr lang="en-US" dirty="0" smtClean="0">
                <a:latin typeface="Calibri" pitchFamily="34" charset="0"/>
              </a:rPr>
              <a:t> below the dermal–epidermal </a:t>
            </a:r>
            <a:r>
              <a:rPr lang="en-US" dirty="0" smtClean="0">
                <a:latin typeface="Calibri" pitchFamily="34" charset="0"/>
              </a:rPr>
              <a:t>junction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vessel diameter &gt;20 </a:t>
            </a:r>
            <a:r>
              <a:rPr lang="en-US" dirty="0" err="1" smtClean="0">
                <a:latin typeface="Calibri" pitchFamily="34" charset="0"/>
              </a:rPr>
              <a:t>μm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more </a:t>
            </a:r>
            <a:r>
              <a:rPr lang="en-US" dirty="0" smtClean="0">
                <a:latin typeface="Calibri" pitchFamily="34" charset="0"/>
              </a:rPr>
              <a:t>than five previous laser treatments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POOR PROGNOSTIC FACTORS FOR PWS LASER RESULT: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POST INFLAMMATORY DYSPIGMENTATION</a:t>
            </a:r>
          </a:p>
          <a:p>
            <a:r>
              <a:rPr lang="en-US" dirty="0" smtClean="0">
                <a:latin typeface="Calibri" pitchFamily="34" charset="0"/>
              </a:rPr>
              <a:t>ATROPHIC AND HYPERTROPHIC SCARRING</a:t>
            </a:r>
          </a:p>
          <a:p>
            <a:r>
              <a:rPr lang="en-US" dirty="0" smtClean="0">
                <a:latin typeface="Calibri" pitchFamily="34" charset="0"/>
              </a:rPr>
              <a:t>ERYTHEMA</a:t>
            </a:r>
          </a:p>
          <a:p>
            <a:r>
              <a:rPr lang="en-US" dirty="0" smtClean="0">
                <a:latin typeface="Calibri" pitchFamily="34" charset="0"/>
              </a:rPr>
              <a:t>PALLOR</a:t>
            </a:r>
          </a:p>
          <a:p>
            <a:r>
              <a:rPr lang="en-US" dirty="0" smtClean="0">
                <a:latin typeface="Calibri" pitchFamily="34" charset="0"/>
              </a:rPr>
              <a:t>VESICULATION N CRUSTING AFTER KTP LASER.</a:t>
            </a:r>
          </a:p>
          <a:p>
            <a:r>
              <a:rPr lang="en-US" dirty="0" smtClean="0">
                <a:latin typeface="Calibri" pitchFamily="34" charset="0"/>
              </a:rPr>
              <a:t>ATROPHIC SCARRING AFTER NASAL TELANGIECTASES TREATMENT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COMPLICATIONS OF VASCULAR LASER: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During the operation of a </a:t>
            </a:r>
            <a:r>
              <a:rPr lang="en-US" dirty="0" err="1" smtClean="0">
                <a:latin typeface="Calibri" pitchFamily="34" charset="0"/>
              </a:rPr>
              <a:t>laser,these</a:t>
            </a:r>
            <a:r>
              <a:rPr lang="en-US" dirty="0" smtClean="0">
                <a:latin typeface="Calibri" pitchFamily="34" charset="0"/>
              </a:rPr>
              <a:t> light– matter interactions take place simultaneously</a:t>
            </a:r>
          </a:p>
          <a:p>
            <a:r>
              <a:rPr lang="en-US" dirty="0" smtClean="0">
                <a:latin typeface="Calibri" pitchFamily="34" charset="0"/>
              </a:rPr>
              <a:t>energizing of atoms</a:t>
            </a:r>
          </a:p>
          <a:p>
            <a:r>
              <a:rPr lang="en-US" dirty="0" smtClean="0">
                <a:latin typeface="Calibri" pitchFamily="34" charset="0"/>
              </a:rPr>
              <a:t>spontaneous emission of photons </a:t>
            </a:r>
          </a:p>
          <a:p>
            <a:r>
              <a:rPr lang="en-US" dirty="0" smtClean="0">
                <a:latin typeface="Calibri" pitchFamily="34" charset="0"/>
              </a:rPr>
              <a:t>stimulated emission of photons</a:t>
            </a:r>
          </a:p>
          <a:p>
            <a:r>
              <a:rPr lang="en-US" dirty="0" smtClean="0">
                <a:latin typeface="Calibri" pitchFamily="34" charset="0"/>
              </a:rPr>
              <a:t>energy that is required to excite the atoms in a laser is provided by an external power source in a process called </a:t>
            </a:r>
            <a:r>
              <a:rPr lang="en-US" b="1" dirty="0" smtClean="0">
                <a:latin typeface="Calibri" pitchFamily="34" charset="0"/>
              </a:rPr>
              <a:t>pumping</a:t>
            </a:r>
            <a:r>
              <a:rPr lang="en-US" dirty="0" smtClean="0">
                <a:latin typeface="Calibri" pitchFamily="34" charset="0"/>
              </a:rPr>
              <a:t>.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‘therapeutic window’ for treatment of pigmented lesions lies between 630 and 1100 </a:t>
            </a:r>
            <a:r>
              <a:rPr lang="en-US" dirty="0" smtClean="0">
                <a:latin typeface="Calibri" pitchFamily="34" charset="0"/>
              </a:rPr>
              <a:t>nm</a:t>
            </a:r>
          </a:p>
          <a:p>
            <a:r>
              <a:rPr lang="en-US" b="1" u="sng" dirty="0" smtClean="0">
                <a:latin typeface="Calibri" pitchFamily="34" charset="0"/>
              </a:rPr>
              <a:t>DEVICES USED 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</a:rPr>
              <a:t>Q-switched </a:t>
            </a:r>
            <a:r>
              <a:rPr lang="en-US" dirty="0" err="1" smtClean="0">
                <a:latin typeface="Calibri" pitchFamily="34" charset="0"/>
              </a:rPr>
              <a:t>Nd:YAG</a:t>
            </a:r>
            <a:r>
              <a:rPr lang="en-US" dirty="0" smtClean="0">
                <a:latin typeface="Calibri" pitchFamily="34" charset="0"/>
              </a:rPr>
              <a:t> (1064 nm) laser and Q-switched frequency doubled </a:t>
            </a:r>
            <a:r>
              <a:rPr lang="en-US" dirty="0" err="1" smtClean="0">
                <a:latin typeface="Calibri" pitchFamily="34" charset="0"/>
              </a:rPr>
              <a:t>Nd:YAG</a:t>
            </a:r>
            <a:r>
              <a:rPr lang="en-US" dirty="0" smtClean="0">
                <a:latin typeface="Calibri" pitchFamily="34" charset="0"/>
              </a:rPr>
              <a:t> (532 nm) </a:t>
            </a:r>
            <a:r>
              <a:rPr lang="en-US" dirty="0" smtClean="0">
                <a:latin typeface="Calibri" pitchFamily="34" charset="0"/>
              </a:rPr>
              <a:t>laser</a:t>
            </a:r>
          </a:p>
          <a:p>
            <a:r>
              <a:rPr lang="en-US" dirty="0" smtClean="0">
                <a:latin typeface="Calibri" pitchFamily="34" charset="0"/>
              </a:rPr>
              <a:t>Q‐switched ruby (694 nm), alexandrite (755 nm) and diode (810 nm) </a:t>
            </a:r>
            <a:r>
              <a:rPr lang="en-US" dirty="0" smtClean="0">
                <a:latin typeface="Calibri" pitchFamily="34" charset="0"/>
              </a:rPr>
              <a:t>lasers</a:t>
            </a:r>
          </a:p>
          <a:p>
            <a:r>
              <a:rPr lang="en-US" dirty="0" err="1" smtClean="0">
                <a:latin typeface="Calibri" pitchFamily="34" charset="0"/>
              </a:rPr>
              <a:t>Flashlamps</a:t>
            </a:r>
            <a:r>
              <a:rPr lang="en-US" dirty="0" smtClean="0">
                <a:latin typeface="Calibri" pitchFamily="34" charset="0"/>
              </a:rPr>
              <a:t> (500–1200 nm)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TATOO AND PIGMENTED LESIONS: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latin typeface="Calibri" pitchFamily="34" charset="0"/>
              </a:rPr>
              <a:t>INDICATIONS:</a:t>
            </a:r>
          </a:p>
          <a:p>
            <a:r>
              <a:rPr lang="en-US" dirty="0" smtClean="0">
                <a:latin typeface="Calibri" pitchFamily="34" charset="0"/>
              </a:rPr>
              <a:t>Tattoos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Epidermal lesions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Freckles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Lentigines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Labial </a:t>
            </a:r>
            <a:r>
              <a:rPr lang="en-US" dirty="0" err="1" smtClean="0">
                <a:latin typeface="Calibri" pitchFamily="34" charset="0"/>
              </a:rPr>
              <a:t>melanotic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macules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Flat and darkly pigmented </a:t>
            </a:r>
            <a:r>
              <a:rPr lang="en-US" dirty="0" err="1" smtClean="0">
                <a:latin typeface="Calibri" pitchFamily="34" charset="0"/>
              </a:rPr>
              <a:t>seborrhoeic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keratoses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Café‐au‐</a:t>
            </a:r>
            <a:r>
              <a:rPr lang="en-US" dirty="0" err="1" smtClean="0">
                <a:latin typeface="Calibri" pitchFamily="34" charset="0"/>
              </a:rPr>
              <a:t>lait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macules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Dermal </a:t>
            </a:r>
            <a:r>
              <a:rPr lang="en-US" dirty="0" err="1" smtClean="0">
                <a:latin typeface="Calibri" pitchFamily="34" charset="0"/>
              </a:rPr>
              <a:t>melanocytosis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Naevi</a:t>
            </a:r>
            <a:r>
              <a:rPr lang="en-US" dirty="0" smtClean="0">
                <a:latin typeface="Calibri" pitchFamily="34" charset="0"/>
              </a:rPr>
              <a:t> of Ota and Ito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Drug‐induced </a:t>
            </a:r>
            <a:r>
              <a:rPr lang="en-US" dirty="0" smtClean="0">
                <a:latin typeface="Calibri" pitchFamily="34" charset="0"/>
              </a:rPr>
              <a:t>pigmentation </a:t>
            </a:r>
          </a:p>
          <a:p>
            <a:r>
              <a:rPr lang="en-US" dirty="0" smtClean="0">
                <a:latin typeface="Calibri" pitchFamily="34" charset="0"/>
              </a:rPr>
              <a:t>Mongolian </a:t>
            </a:r>
            <a:r>
              <a:rPr lang="en-US" dirty="0" smtClean="0">
                <a:latin typeface="Calibri" pitchFamily="34" charset="0"/>
              </a:rPr>
              <a:t>blue spot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TATOO AND PIGMENTED LESIONS: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TATOO REMOVAL</a:t>
            </a:r>
            <a:endParaRPr lang="en-US" dirty="0"/>
          </a:p>
        </p:txBody>
      </p:sp>
      <p:pic>
        <p:nvPicPr>
          <p:cNvPr id="4098" name="Picture 2" descr="C:\Users\dr\Pictures\basics-of-laser-and-its-use-in-dermatology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143000"/>
            <a:ext cx="6028317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err="1" smtClean="0">
                <a:latin typeface="Calibri" pitchFamily="34" charset="0"/>
              </a:rPr>
              <a:t>Ephelides</a:t>
            </a:r>
            <a:r>
              <a:rPr lang="en-US" sz="2600" b="1" dirty="0" smtClean="0">
                <a:latin typeface="Calibri" pitchFamily="34" charset="0"/>
              </a:rPr>
              <a:t> (freckles) and actinic (</a:t>
            </a:r>
            <a:r>
              <a:rPr lang="en-US" sz="2600" b="1" dirty="0" smtClean="0">
                <a:latin typeface="Calibri" pitchFamily="34" charset="0"/>
              </a:rPr>
              <a:t>solar)</a:t>
            </a:r>
            <a:r>
              <a:rPr lang="en-US" sz="2600" b="1" dirty="0" err="1" smtClean="0">
                <a:latin typeface="Calibri" pitchFamily="34" charset="0"/>
              </a:rPr>
              <a:t>lentigines</a:t>
            </a:r>
            <a:r>
              <a:rPr lang="en-US" sz="2600" b="1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</a:rPr>
              <a:t>   respond </a:t>
            </a:r>
            <a:r>
              <a:rPr lang="en-US" sz="2600" dirty="0" smtClean="0">
                <a:latin typeface="Calibri" pitchFamily="34" charset="0"/>
              </a:rPr>
              <a:t>well to treatment with the Q‐switched KTP laser (532 nm). </a:t>
            </a:r>
          </a:p>
          <a:p>
            <a:r>
              <a:rPr lang="en-US" sz="2600" b="1" dirty="0" smtClean="0">
                <a:latin typeface="Calibri" pitchFamily="34" charset="0"/>
              </a:rPr>
              <a:t>Facial </a:t>
            </a:r>
            <a:r>
              <a:rPr lang="en-US" sz="2600" b="1" dirty="0" err="1" smtClean="0">
                <a:latin typeface="Calibri" pitchFamily="34" charset="0"/>
              </a:rPr>
              <a:t>lentigines</a:t>
            </a:r>
            <a:r>
              <a:rPr lang="en-US" sz="2600" b="1" dirty="0" smtClean="0">
                <a:latin typeface="Calibri" pitchFamily="34" charset="0"/>
              </a:rPr>
              <a:t>,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</a:rPr>
              <a:t>labial </a:t>
            </a:r>
            <a:r>
              <a:rPr lang="en-US" sz="2600" b="1" dirty="0" err="1" smtClean="0">
                <a:latin typeface="Calibri" pitchFamily="34" charset="0"/>
              </a:rPr>
              <a:t>lentigines</a:t>
            </a:r>
            <a:r>
              <a:rPr lang="en-US" sz="2600" b="1" dirty="0" smtClean="0">
                <a:latin typeface="Calibri" pitchFamily="34" charset="0"/>
              </a:rPr>
              <a:t> and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</a:rPr>
              <a:t>genital </a:t>
            </a:r>
            <a:r>
              <a:rPr lang="en-US" sz="2600" b="1" dirty="0" err="1" smtClean="0">
                <a:latin typeface="Calibri" pitchFamily="34" charset="0"/>
              </a:rPr>
              <a:t>melanosis</a:t>
            </a:r>
            <a:r>
              <a:rPr lang="en-US" sz="2600" b="1" dirty="0" smtClean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(</a:t>
            </a:r>
            <a:r>
              <a:rPr lang="en-US" sz="2600" b="1" dirty="0" smtClean="0">
                <a:latin typeface="Calibri" pitchFamily="34" charset="0"/>
              </a:rPr>
              <a:t>genital </a:t>
            </a:r>
            <a:r>
              <a:rPr lang="en-US" sz="2600" b="1" dirty="0" err="1" smtClean="0">
                <a:latin typeface="Calibri" pitchFamily="34" charset="0"/>
              </a:rPr>
              <a:t>lentiginosis</a:t>
            </a:r>
            <a:r>
              <a:rPr lang="en-US" sz="2600" dirty="0" smtClean="0">
                <a:latin typeface="Calibri" pitchFamily="34" charset="0"/>
              </a:rPr>
              <a:t>) improve </a:t>
            </a:r>
            <a:r>
              <a:rPr lang="en-US" sz="2600" dirty="0" smtClean="0">
                <a:latin typeface="Calibri" pitchFamily="34" charset="0"/>
              </a:rPr>
              <a:t>with the Q‐switched alexandrite </a:t>
            </a:r>
            <a:r>
              <a:rPr lang="en-US" sz="2600" dirty="0" smtClean="0">
                <a:latin typeface="Calibri" pitchFamily="34" charset="0"/>
              </a:rPr>
              <a:t>laser.</a:t>
            </a:r>
          </a:p>
          <a:p>
            <a:r>
              <a:rPr lang="en-US" sz="2600" b="1" dirty="0" err="1" smtClean="0">
                <a:latin typeface="Calibri" pitchFamily="34" charset="0"/>
              </a:rPr>
              <a:t>Naevus</a:t>
            </a:r>
            <a:r>
              <a:rPr lang="en-US" sz="2600" b="1" dirty="0" smtClean="0">
                <a:latin typeface="Calibri" pitchFamily="34" charset="0"/>
              </a:rPr>
              <a:t> of </a:t>
            </a:r>
            <a:r>
              <a:rPr lang="en-US" sz="2600" b="1" dirty="0" smtClean="0">
                <a:latin typeface="Calibri" pitchFamily="34" charset="0"/>
              </a:rPr>
              <a:t>Ota: </a:t>
            </a:r>
            <a:r>
              <a:rPr lang="en-US" sz="2600" dirty="0" smtClean="0">
                <a:latin typeface="Calibri" pitchFamily="34" charset="0"/>
              </a:rPr>
              <a:t>has </a:t>
            </a:r>
            <a:r>
              <a:rPr lang="en-US" sz="2600" dirty="0" smtClean="0">
                <a:latin typeface="Calibri" pitchFamily="34" charset="0"/>
              </a:rPr>
              <a:t>been treated with the Q‐switched ruby, alexandrite and </a:t>
            </a:r>
            <a:r>
              <a:rPr lang="en-US" sz="2600" dirty="0" err="1" smtClean="0">
                <a:latin typeface="Calibri" pitchFamily="34" charset="0"/>
              </a:rPr>
              <a:t>Nd:YAG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lasers</a:t>
            </a:r>
          </a:p>
          <a:p>
            <a:r>
              <a:rPr lang="en-US" sz="2600" b="1" dirty="0" smtClean="0">
                <a:latin typeface="Calibri" pitchFamily="34" charset="0"/>
              </a:rPr>
              <a:t>Drug‐induced </a:t>
            </a:r>
            <a:r>
              <a:rPr lang="en-US" sz="2600" b="1" dirty="0" err="1" smtClean="0">
                <a:latin typeface="Calibri" pitchFamily="34" charset="0"/>
              </a:rPr>
              <a:t>hyperpigmentation</a:t>
            </a:r>
            <a:r>
              <a:rPr lang="en-US" sz="2600" b="1" dirty="0" smtClean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secondary to the administration of </a:t>
            </a:r>
            <a:r>
              <a:rPr lang="en-US" sz="2600" dirty="0" err="1" smtClean="0">
                <a:latin typeface="Calibri" pitchFamily="34" charset="0"/>
              </a:rPr>
              <a:t>minocycline</a:t>
            </a:r>
            <a:r>
              <a:rPr lang="en-US" sz="2600" dirty="0" smtClean="0">
                <a:latin typeface="Calibri" pitchFamily="34" charset="0"/>
              </a:rPr>
              <a:t> and </a:t>
            </a:r>
            <a:r>
              <a:rPr lang="en-US" sz="2600" dirty="0" err="1" smtClean="0">
                <a:latin typeface="Calibri" pitchFamily="34" charset="0"/>
              </a:rPr>
              <a:t>amiodarone</a:t>
            </a:r>
            <a:r>
              <a:rPr lang="en-US" sz="2600" dirty="0" smtClean="0">
                <a:latin typeface="Calibri" pitchFamily="34" charset="0"/>
              </a:rPr>
              <a:t> responds readily to treatment with the Q‐switched ruby, alexandrite and </a:t>
            </a:r>
            <a:r>
              <a:rPr lang="en-US" sz="2600" dirty="0" err="1" smtClean="0">
                <a:latin typeface="Calibri" pitchFamily="34" charset="0"/>
              </a:rPr>
              <a:t>Nd:YAG</a:t>
            </a:r>
            <a:r>
              <a:rPr lang="en-US" sz="2600" dirty="0" smtClean="0">
                <a:latin typeface="Calibri" pitchFamily="34" charset="0"/>
              </a:rPr>
              <a:t> lasers.</a:t>
            </a:r>
            <a:endParaRPr lang="en-US" sz="2600" dirty="0" smtClean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 SWITCHED </a:t>
            </a:r>
            <a:r>
              <a:rPr lang="en-US" dirty="0" err="1" smtClean="0"/>
              <a:t>Nd:YAG</a:t>
            </a:r>
            <a:r>
              <a:rPr lang="en-US" dirty="0" smtClean="0"/>
              <a:t> LASER  TATOO REMOVAL</a:t>
            </a:r>
            <a:endParaRPr lang="en-US" dirty="0"/>
          </a:p>
        </p:txBody>
      </p:sp>
      <p:pic>
        <p:nvPicPr>
          <p:cNvPr id="11266" name="Picture 2" descr="C:\Users\dr\Pictures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7086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Whitening and subsequent </a:t>
            </a:r>
            <a:r>
              <a:rPr lang="en-US" dirty="0" err="1" smtClean="0">
                <a:latin typeface="Calibri" pitchFamily="34" charset="0"/>
              </a:rPr>
              <a:t>erythema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pin‐point bleeding</a:t>
            </a:r>
          </a:p>
          <a:p>
            <a:r>
              <a:rPr lang="en-US" dirty="0" smtClean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aser burns</a:t>
            </a:r>
          </a:p>
          <a:p>
            <a:r>
              <a:rPr lang="en-US" dirty="0" err="1" smtClean="0">
                <a:latin typeface="Calibri" pitchFamily="34" charset="0"/>
              </a:rPr>
              <a:t>dyspigmentation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Scarring</a:t>
            </a:r>
          </a:p>
          <a:p>
            <a:r>
              <a:rPr lang="en-US" dirty="0" smtClean="0">
                <a:latin typeface="Calibri" pitchFamily="34" charset="0"/>
              </a:rPr>
              <a:t>Certain tattoo pigments can darken with laser treatments and care must be taken when treating traumatic tattoos, which may consist of combustible material</a:t>
            </a:r>
            <a:r>
              <a:rPr lang="en-US" dirty="0" smtClean="0"/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PIGMENT LASERS: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DEVICES USED :</a:t>
            </a:r>
          </a:p>
          <a:p>
            <a:r>
              <a:rPr lang="en-US" dirty="0" smtClean="0">
                <a:latin typeface="Calibri" pitchFamily="34" charset="0"/>
              </a:rPr>
              <a:t> ruby </a:t>
            </a:r>
            <a:r>
              <a:rPr lang="en-US" dirty="0" smtClean="0">
                <a:latin typeface="Calibri" pitchFamily="34" charset="0"/>
              </a:rPr>
              <a:t>(694 nm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alexandrite (755 </a:t>
            </a:r>
            <a:r>
              <a:rPr lang="en-US" dirty="0" smtClean="0">
                <a:latin typeface="Calibri" pitchFamily="34" charset="0"/>
              </a:rPr>
              <a:t>nm): skin prototypes I to III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diode (800 nm)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Nd:YAG</a:t>
            </a:r>
            <a:r>
              <a:rPr lang="en-US" dirty="0" smtClean="0">
                <a:latin typeface="Calibri" pitchFamily="34" charset="0"/>
              </a:rPr>
              <a:t> (1064 nm</a:t>
            </a:r>
            <a:r>
              <a:rPr lang="en-US" dirty="0" smtClean="0">
                <a:latin typeface="Calibri" pitchFamily="34" charset="0"/>
              </a:rPr>
              <a:t>): for dark skinned prototype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REDUCTION: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Patients with light skin </a:t>
            </a:r>
            <a:r>
              <a:rPr lang="en-US" dirty="0" err="1" smtClean="0">
                <a:latin typeface="Calibri" pitchFamily="34" charset="0"/>
              </a:rPr>
              <a:t>colour</a:t>
            </a:r>
            <a:r>
              <a:rPr lang="en-US" dirty="0" smtClean="0">
                <a:latin typeface="Calibri" pitchFamily="34" charset="0"/>
              </a:rPr>
              <a:t> and dark hair are best suited to laser hair removal. Patients should be informed that lasers may not work on light‐</a:t>
            </a:r>
            <a:r>
              <a:rPr lang="en-US" dirty="0" err="1" smtClean="0">
                <a:latin typeface="Calibri" pitchFamily="34" charset="0"/>
              </a:rPr>
              <a:t>coloured</a:t>
            </a:r>
            <a:r>
              <a:rPr lang="en-US" dirty="0" smtClean="0">
                <a:latin typeface="Calibri" pitchFamily="34" charset="0"/>
              </a:rPr>
              <a:t>, red, grey or white hair </a:t>
            </a:r>
            <a:r>
              <a:rPr lang="en-US" dirty="0" smtClean="0">
                <a:latin typeface="Calibri" pitchFamily="34" charset="0"/>
              </a:rPr>
              <a:t>nor fine </a:t>
            </a:r>
            <a:r>
              <a:rPr lang="en-US" dirty="0" err="1" smtClean="0">
                <a:latin typeface="Calibri" pitchFamily="34" charset="0"/>
              </a:rPr>
              <a:t>vellus</a:t>
            </a:r>
            <a:r>
              <a:rPr lang="en-US" dirty="0" smtClean="0">
                <a:latin typeface="Calibri" pitchFamily="34" charset="0"/>
              </a:rPr>
              <a:t> hair.</a:t>
            </a:r>
          </a:p>
          <a:p>
            <a:r>
              <a:rPr lang="en-US" dirty="0" smtClean="0">
                <a:latin typeface="Calibri" pitchFamily="34" charset="0"/>
              </a:rPr>
              <a:t>GOAL:</a:t>
            </a:r>
            <a:r>
              <a:rPr lang="en-US" dirty="0" smtClean="0">
                <a:latin typeface="Calibri" pitchFamily="34" charset="0"/>
              </a:rPr>
              <a:t> The number of hairs </a:t>
            </a:r>
            <a:r>
              <a:rPr lang="en-US" dirty="0" err="1" smtClean="0">
                <a:latin typeface="Calibri" pitchFamily="34" charset="0"/>
              </a:rPr>
              <a:t>regrowing</a:t>
            </a:r>
            <a:r>
              <a:rPr lang="en-US" dirty="0" smtClean="0">
                <a:latin typeface="Calibri" pitchFamily="34" charset="0"/>
              </a:rPr>
              <a:t> must be stable over a time period greater than the duration of the complete growth cycle of hair follicles, which varies from 4 to 12 months according to body location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ASSISSTED HAIR REMOVAL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Hirsutism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Hairy congenital </a:t>
            </a:r>
            <a:r>
              <a:rPr lang="en-US" dirty="0" err="1" smtClean="0">
                <a:latin typeface="Calibri" pitchFamily="34" charset="0"/>
              </a:rPr>
              <a:t>naevi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Faun tail and Becker </a:t>
            </a:r>
            <a:r>
              <a:rPr lang="en-US" dirty="0" err="1" smtClean="0">
                <a:latin typeface="Calibri" pitchFamily="34" charset="0"/>
              </a:rPr>
              <a:t>naevi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Hair‐bearing skin grafts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Folliculitis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decalvans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Pseudofolliculitis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INDICATIONS: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\Pictures\treatment-hair-removal-treatment-upper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267200"/>
            <a:ext cx="3009235" cy="2352675"/>
          </a:xfrm>
          <a:prstGeom prst="rect">
            <a:avLst/>
          </a:prstGeom>
          <a:noFill/>
        </p:spPr>
      </p:pic>
      <p:pic>
        <p:nvPicPr>
          <p:cNvPr id="12291" name="Picture 3" descr="C:\Users\dr\Pictures\ge-laser-hair-remo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"/>
            <a:ext cx="6362700" cy="3888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\Pictures\nfg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629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Pain</a:t>
            </a:r>
          </a:p>
          <a:p>
            <a:r>
              <a:rPr lang="en-US" dirty="0" smtClean="0">
                <a:latin typeface="Calibri" pitchFamily="34" charset="0"/>
              </a:rPr>
              <a:t>transient </a:t>
            </a:r>
            <a:r>
              <a:rPr lang="en-US" dirty="0" err="1" smtClean="0">
                <a:latin typeface="Calibri" pitchFamily="34" charset="0"/>
              </a:rPr>
              <a:t>erythema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perifollicular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oedema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folliculitis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Aggravation of pre‐ existing skin conditions, including acne, can occur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LASER ASSISSTED HAIR REMOVAL :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Calibri" pitchFamily="34" charset="0"/>
              </a:rPr>
              <a:t>LIGHT-TISSUE INTERACTION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1. </a:t>
            </a:r>
            <a:r>
              <a:rPr lang="en-US" b="1" dirty="0" err="1" smtClean="0">
                <a:latin typeface="Calibri" pitchFamily="34" charset="0"/>
              </a:rPr>
              <a:t>Incisional</a:t>
            </a:r>
            <a:r>
              <a:rPr lang="en-US" b="1" dirty="0" smtClean="0">
                <a:latin typeface="Calibri" pitchFamily="34" charset="0"/>
              </a:rPr>
              <a:t> with </a:t>
            </a:r>
            <a:r>
              <a:rPr lang="en-US" b="1" dirty="0" err="1" smtClean="0">
                <a:latin typeface="Calibri" pitchFamily="34" charset="0"/>
              </a:rPr>
              <a:t>haemostasis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The CO2 laser (10 600 nm) can be used as an </a:t>
            </a:r>
            <a:r>
              <a:rPr lang="en-US" dirty="0" err="1" smtClean="0">
                <a:latin typeface="Calibri" pitchFamily="34" charset="0"/>
              </a:rPr>
              <a:t>incisional</a:t>
            </a:r>
            <a:r>
              <a:rPr lang="en-US" dirty="0" smtClean="0">
                <a:latin typeface="Calibri" pitchFamily="34" charset="0"/>
              </a:rPr>
              <a:t> or resurfacing instrument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The main advantage of thermal damage, in this context, is </a:t>
            </a:r>
            <a:r>
              <a:rPr lang="en-US" dirty="0" err="1" smtClean="0">
                <a:latin typeface="Calibri" pitchFamily="34" charset="0"/>
              </a:rPr>
              <a:t>haemostasis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2.Ablative </a:t>
            </a:r>
            <a:r>
              <a:rPr lang="en-US" b="1" dirty="0" smtClean="0">
                <a:latin typeface="Calibri" pitchFamily="34" charset="0"/>
              </a:rPr>
              <a:t>laser resurfacing </a:t>
            </a:r>
            <a:r>
              <a:rPr lang="en-US" dirty="0" smtClean="0">
                <a:latin typeface="Calibri" pitchFamily="34" charset="0"/>
              </a:rPr>
              <a:t>:CO2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 err="1" smtClean="0">
                <a:latin typeface="Calibri" pitchFamily="34" charset="0"/>
              </a:rPr>
              <a:t>Er:YAG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lasers used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PHOTOTHERMAL ABLATION: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CO2 LASER (10600nm)</a:t>
            </a:r>
          </a:p>
          <a:p>
            <a:r>
              <a:rPr lang="en-US" dirty="0" err="1" smtClean="0">
                <a:latin typeface="Calibri" pitchFamily="34" charset="0"/>
              </a:rPr>
              <a:t>Er:YAG</a:t>
            </a:r>
            <a:r>
              <a:rPr lang="en-US" dirty="0" smtClean="0">
                <a:latin typeface="Calibri" pitchFamily="34" charset="0"/>
              </a:rPr>
              <a:t> LASER (2940nm)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USED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895600"/>
          <a:ext cx="7239000" cy="289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430507">
                <a:tc>
                  <a:txBody>
                    <a:bodyPr/>
                    <a:lstStyle/>
                    <a:p>
                      <a:r>
                        <a:rPr lang="en-US" dirty="0" smtClean="0"/>
                        <a:t>LASER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Er:YAG</a:t>
                      </a:r>
                      <a:endParaRPr lang="en-US" dirty="0"/>
                    </a:p>
                  </a:txBody>
                  <a:tcPr/>
                </a:tc>
              </a:tr>
              <a:tr h="430507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AFFINITY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HIGH</a:t>
                      </a:r>
                      <a:endParaRPr lang="en-US" dirty="0"/>
                    </a:p>
                  </a:txBody>
                  <a:tcPr/>
                </a:tc>
              </a:tr>
              <a:tr h="430507">
                <a:tc>
                  <a:txBody>
                    <a:bodyPr/>
                    <a:lstStyle/>
                    <a:p>
                      <a:r>
                        <a:rPr lang="en-US" dirty="0" smtClean="0"/>
                        <a:t>ABLATION PER PASS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20–60 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5–15 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430507">
                <a:tc>
                  <a:txBody>
                    <a:bodyPr/>
                    <a:lstStyle/>
                    <a:p>
                      <a:r>
                        <a:rPr lang="en-US" dirty="0" smtClean="0"/>
                        <a:t>HEMOSTASIS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0507">
                <a:tc>
                  <a:txBody>
                    <a:bodyPr/>
                    <a:lstStyle/>
                    <a:p>
                      <a:r>
                        <a:rPr lang="en-US" dirty="0" smtClean="0"/>
                        <a:t>ABLATION PLATEAU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743066">
                <a:tc>
                  <a:txBody>
                    <a:bodyPr/>
                    <a:lstStyle/>
                    <a:p>
                      <a:r>
                        <a:rPr lang="en-US" dirty="0" smtClean="0"/>
                        <a:t>RESIDUAL THERMAL DAMAGE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150 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15μ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alibri" pitchFamily="34" charset="0"/>
              </a:rPr>
              <a:t>Malformations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Epidermal </a:t>
            </a:r>
            <a:r>
              <a:rPr lang="en-US" dirty="0" err="1" smtClean="0">
                <a:latin typeface="Calibri" pitchFamily="34" charset="0"/>
              </a:rPr>
              <a:t>naevi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, </a:t>
            </a:r>
            <a:r>
              <a:rPr lang="en-US" dirty="0" err="1" smtClean="0">
                <a:latin typeface="Calibri" pitchFamily="34" charset="0"/>
              </a:rPr>
              <a:t>Lymphangioma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circumscriptum</a:t>
            </a:r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Epidermal </a:t>
            </a:r>
            <a:r>
              <a:rPr lang="en-US" b="1" dirty="0" smtClean="0">
                <a:latin typeface="Calibri" pitchFamily="34" charset="0"/>
              </a:rPr>
              <a:t>dysplasia and </a:t>
            </a:r>
            <a:r>
              <a:rPr lang="en-US" b="1" dirty="0" err="1" smtClean="0">
                <a:latin typeface="Calibri" pitchFamily="34" charset="0"/>
              </a:rPr>
              <a:t>neoplasia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Actinic </a:t>
            </a:r>
            <a:r>
              <a:rPr lang="en-US" dirty="0" err="1" smtClean="0">
                <a:latin typeface="Calibri" pitchFamily="34" charset="0"/>
              </a:rPr>
              <a:t>keratoses</a:t>
            </a:r>
            <a:r>
              <a:rPr lang="en-US" dirty="0" smtClean="0">
                <a:latin typeface="Calibri" pitchFamily="34" charset="0"/>
              </a:rPr>
              <a:t> and actinic </a:t>
            </a:r>
            <a:r>
              <a:rPr lang="en-US" dirty="0" err="1" smtClean="0">
                <a:latin typeface="Calibri" pitchFamily="34" charset="0"/>
              </a:rPr>
              <a:t>cheilitis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Squamous</a:t>
            </a:r>
            <a:r>
              <a:rPr lang="en-US" dirty="0" smtClean="0">
                <a:latin typeface="Calibri" pitchFamily="34" charset="0"/>
              </a:rPr>
              <a:t> cell carcinoma in situ (Bowen disease)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Porokeratosis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Melanoma metastases </a:t>
            </a:r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Benign </a:t>
            </a:r>
            <a:r>
              <a:rPr lang="en-US" b="1" dirty="0" err="1" smtClean="0">
                <a:latin typeface="Calibri" pitchFamily="34" charset="0"/>
              </a:rPr>
              <a:t>cutaneous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tumours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and </a:t>
            </a:r>
            <a:r>
              <a:rPr lang="en-US" b="1" dirty="0" err="1" smtClean="0">
                <a:latin typeface="Calibri" pitchFamily="34" charset="0"/>
              </a:rPr>
              <a:t>proliferations:</a:t>
            </a:r>
            <a:r>
              <a:rPr lang="en-US" dirty="0" err="1" smtClean="0">
                <a:latin typeface="Calibri" pitchFamily="34" charset="0"/>
              </a:rPr>
              <a:t>Rhinophyma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and sebaceous hyperplasia 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Xanthelasma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Seborrhoeic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keratoses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Dermatosis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papulosa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nigra</a:t>
            </a:r>
            <a:r>
              <a:rPr lang="en-US" dirty="0" smtClean="0">
                <a:latin typeface="Calibri" pitchFamily="34" charset="0"/>
              </a:rPr>
              <a:t> 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Syringomas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Angiofibromas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Familial </a:t>
            </a:r>
            <a:r>
              <a:rPr lang="en-US" dirty="0" err="1" smtClean="0">
                <a:latin typeface="Calibri" pitchFamily="34" charset="0"/>
              </a:rPr>
              <a:t>trichoepitheliomas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Hidrocystomas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Viral warts 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Neurofibromas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INDICATIONS FOR PHOTO THERMAL ABLATION: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Dermal </a:t>
            </a:r>
            <a:r>
              <a:rPr lang="en-US" sz="3200" b="1" dirty="0" smtClean="0">
                <a:latin typeface="Calibri" pitchFamily="34" charset="0"/>
              </a:rPr>
              <a:t>infiltrates</a:t>
            </a:r>
            <a:r>
              <a:rPr lang="en-US" sz="3200" dirty="0" smtClean="0">
                <a:latin typeface="Calibri" pitchFamily="34" charset="0"/>
              </a:rPr>
              <a:t>: </a:t>
            </a:r>
            <a:r>
              <a:rPr lang="en-US" sz="3200" dirty="0" err="1" smtClean="0">
                <a:latin typeface="Calibri" pitchFamily="34" charset="0"/>
              </a:rPr>
              <a:t>Xanthelasma,Granuloma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faciale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</a:rPr>
              <a:t>Sarcoidosis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</a:rPr>
              <a:t>Amyloidosis</a:t>
            </a:r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Miscellaneous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: </a:t>
            </a:r>
            <a:r>
              <a:rPr lang="en-US" sz="3200" dirty="0" err="1" smtClean="0">
                <a:latin typeface="Calibri" pitchFamily="34" charset="0"/>
              </a:rPr>
              <a:t>Darier</a:t>
            </a:r>
            <a:r>
              <a:rPr lang="en-US" sz="3200" dirty="0" smtClean="0">
                <a:latin typeface="Calibri" pitchFamily="34" charset="0"/>
              </a:rPr>
              <a:t> disease (</a:t>
            </a:r>
            <a:r>
              <a:rPr lang="en-US" sz="3200" dirty="0" err="1" smtClean="0">
                <a:latin typeface="Calibri" pitchFamily="34" charset="0"/>
              </a:rPr>
              <a:t>keratosis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follicularis</a:t>
            </a:r>
            <a:r>
              <a:rPr lang="en-US" sz="3200" dirty="0" smtClean="0">
                <a:latin typeface="Calibri" pitchFamily="34" charset="0"/>
              </a:rPr>
              <a:t>) 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smtClean="0">
                <a:latin typeface="Calibri" pitchFamily="34" charset="0"/>
              </a:rPr>
              <a:t>Hailey–Hailey disease (familial benign chronic </a:t>
            </a:r>
            <a:r>
              <a:rPr lang="en-US" sz="3200" dirty="0" err="1" smtClean="0">
                <a:latin typeface="Calibri" pitchFamily="34" charset="0"/>
              </a:rPr>
              <a:t>pemphigus</a:t>
            </a:r>
            <a:r>
              <a:rPr lang="en-US" sz="3200" dirty="0" smtClean="0">
                <a:latin typeface="Calibri" pitchFamily="34" charset="0"/>
              </a:rPr>
              <a:t>) 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</a:rPr>
              <a:t>Pemphigus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vegetans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smtClean="0">
                <a:latin typeface="Calibri" pitchFamily="34" charset="0"/>
              </a:rPr>
              <a:t>Colloid </a:t>
            </a:r>
            <a:r>
              <a:rPr lang="en-US" sz="3200" dirty="0" err="1" smtClean="0">
                <a:latin typeface="Calibri" pitchFamily="34" charset="0"/>
              </a:rPr>
              <a:t>milium</a:t>
            </a:r>
            <a:r>
              <a:rPr lang="en-US" sz="3200" dirty="0" smtClean="0">
                <a:latin typeface="Calibri" pitchFamily="34" charset="0"/>
              </a:rPr>
              <a:t> </a:t>
            </a:r>
            <a:endParaRPr lang="en-US" sz="3200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Cosmetic</a:t>
            </a:r>
            <a:r>
              <a:rPr lang="en-US" sz="3200" dirty="0" smtClean="0">
                <a:latin typeface="Calibri" pitchFamily="34" charset="0"/>
              </a:rPr>
              <a:t> : </a:t>
            </a:r>
            <a:r>
              <a:rPr lang="en-US" sz="3200" dirty="0" smtClean="0">
                <a:latin typeface="Calibri" pitchFamily="34" charset="0"/>
              </a:rPr>
              <a:t>Acne scarring 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</a:rPr>
              <a:t>Rhytides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\Pictures\17-03-03-ing-tab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60959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Before re-</a:t>
            </a:r>
            <a:r>
              <a:rPr lang="en-US" dirty="0" err="1" smtClean="0">
                <a:latin typeface="Calibri" pitchFamily="34" charset="0"/>
              </a:rPr>
              <a:t>epitheliazation:infection,usually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due to staphylococci, although infections with Candida species and herpes </a:t>
            </a:r>
            <a:r>
              <a:rPr lang="en-US" dirty="0" smtClean="0">
                <a:latin typeface="Calibri" pitchFamily="34" charset="0"/>
              </a:rPr>
              <a:t>simplex also occur.</a:t>
            </a:r>
          </a:p>
          <a:p>
            <a:r>
              <a:rPr lang="en-US" dirty="0" err="1" smtClean="0">
                <a:latin typeface="Calibri" pitchFamily="34" charset="0"/>
              </a:rPr>
              <a:t>acneform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folliculitis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milia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formation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contact </a:t>
            </a:r>
            <a:r>
              <a:rPr lang="en-US" dirty="0" smtClean="0">
                <a:latin typeface="Calibri" pitchFamily="34" charset="0"/>
              </a:rPr>
              <a:t>reactions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dyspigmentation</a:t>
            </a:r>
            <a:r>
              <a:rPr lang="en-US" dirty="0" smtClean="0">
                <a:latin typeface="Calibri" pitchFamily="34" charset="0"/>
              </a:rPr>
              <a:t> and scarring.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AND </a:t>
            </a:r>
            <a:r>
              <a:rPr lang="en-US" dirty="0" err="1" smtClean="0"/>
              <a:t>Er:YAG</a:t>
            </a:r>
            <a:r>
              <a:rPr lang="en-US" dirty="0" smtClean="0"/>
              <a:t> LASER</a:t>
            </a:r>
            <a:endParaRPr lang="en-US" dirty="0"/>
          </a:p>
        </p:txBody>
      </p:sp>
      <p:pic>
        <p:nvPicPr>
          <p:cNvPr id="13314" name="Picture 2" descr="C:\Users\dr\Pictures\img-co2-laser-ablation-of-ilven-9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3" y="1481138"/>
            <a:ext cx="3870677" cy="2177256"/>
          </a:xfrm>
          <a:prstGeom prst="rect">
            <a:avLst/>
          </a:prstGeom>
          <a:noFill/>
        </p:spPr>
      </p:pic>
      <p:pic>
        <p:nvPicPr>
          <p:cNvPr id="13315" name="Picture 3" descr="C:\Users\dr\Pictures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6576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1. </a:t>
            </a:r>
            <a:r>
              <a:rPr lang="en-US" b="1" dirty="0" smtClean="0">
                <a:latin typeface="Calibri" pitchFamily="34" charset="0"/>
              </a:rPr>
              <a:t>Non‐ablative </a:t>
            </a:r>
            <a:r>
              <a:rPr lang="en-US" b="1" dirty="0" smtClean="0">
                <a:latin typeface="Calibri" pitchFamily="34" charset="0"/>
              </a:rPr>
              <a:t>resurfacing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selectively wound the upper dermis in order to induce dermal fibrosis (or collagen </a:t>
            </a:r>
            <a:r>
              <a:rPr lang="en-US" dirty="0" err="1" smtClean="0">
                <a:latin typeface="Calibri" pitchFamily="34" charset="0"/>
              </a:rPr>
              <a:t>remodelling</a:t>
            </a:r>
            <a:r>
              <a:rPr lang="en-US" dirty="0" smtClean="0">
                <a:latin typeface="Calibri" pitchFamily="34" charset="0"/>
              </a:rPr>
              <a:t>) and the epidermis </a:t>
            </a:r>
            <a:r>
              <a:rPr lang="en-US" dirty="0" smtClean="0">
                <a:latin typeface="Calibri" pitchFamily="34" charset="0"/>
              </a:rPr>
              <a:t>is protected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2. </a:t>
            </a:r>
            <a:r>
              <a:rPr lang="en-US" b="1" dirty="0" smtClean="0">
                <a:latin typeface="Calibri" pitchFamily="34" charset="0"/>
              </a:rPr>
              <a:t>Fractional non‐ablative </a:t>
            </a:r>
            <a:r>
              <a:rPr lang="en-US" b="1" dirty="0" smtClean="0">
                <a:latin typeface="Calibri" pitchFamily="34" charset="0"/>
              </a:rPr>
              <a:t>resurfacing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creation of microscopic treatment zones of </a:t>
            </a:r>
            <a:r>
              <a:rPr lang="en-US" dirty="0" err="1" smtClean="0">
                <a:latin typeface="Calibri" pitchFamily="34" charset="0"/>
              </a:rPr>
              <a:t>coagulative</a:t>
            </a:r>
            <a:r>
              <a:rPr lang="en-US" dirty="0" smtClean="0">
                <a:latin typeface="Calibri" pitchFamily="34" charset="0"/>
              </a:rPr>
              <a:t> damage to the epidermis and upper dermis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3.</a:t>
            </a:r>
            <a:r>
              <a:rPr lang="en-US" b="1" dirty="0" smtClean="0">
                <a:latin typeface="Calibri" pitchFamily="34" charset="0"/>
              </a:rPr>
              <a:t> Fractional ablative resurfacing : </a:t>
            </a:r>
            <a:r>
              <a:rPr lang="en-US" dirty="0" smtClean="0">
                <a:latin typeface="Calibri" pitchFamily="34" charset="0"/>
              </a:rPr>
              <a:t>fractional </a:t>
            </a:r>
            <a:r>
              <a:rPr lang="en-US" dirty="0" smtClean="0">
                <a:latin typeface="Calibri" pitchFamily="34" charset="0"/>
              </a:rPr>
              <a:t>non‐ablative modalities on the one </a:t>
            </a:r>
            <a:r>
              <a:rPr lang="en-US" dirty="0" smtClean="0">
                <a:latin typeface="Calibri" pitchFamily="34" charset="0"/>
              </a:rPr>
              <a:t>hand </a:t>
            </a:r>
            <a:r>
              <a:rPr lang="en-US" dirty="0" smtClean="0">
                <a:latin typeface="Calibri" pitchFamily="34" charset="0"/>
              </a:rPr>
              <a:t>and ablative resurfacing on the other.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ABLATIVE AND SURFACING MODALITIES: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\Pictures\fractional-ablative-vs-ablative-compress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629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 pitchFamily="34" charset="0"/>
              </a:rPr>
              <a:t>Monochromaticity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Coherence: Laser light is both temporally and spatially coherent, that is, the waves are in phase in time and space.</a:t>
            </a:r>
          </a:p>
          <a:p>
            <a:r>
              <a:rPr lang="en-US" dirty="0" smtClean="0">
                <a:latin typeface="Calibri" pitchFamily="34" charset="0"/>
              </a:rPr>
              <a:t>Collimation: It means that the diameter of the beam changes only minimally over distance, unless it is focused by a lens.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LIGHT CHARACTERISTICS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Lasers are usually named after the constituents of the active or gain medium, which may be a gas, liquid, solid </a:t>
            </a:r>
            <a:r>
              <a:rPr lang="en-US" dirty="0" smtClean="0">
                <a:latin typeface="Calibri" pitchFamily="34" charset="0"/>
              </a:rPr>
              <a:t>or </a:t>
            </a:r>
            <a:r>
              <a:rPr lang="en-US" dirty="0" smtClean="0">
                <a:latin typeface="Calibri" pitchFamily="34" charset="0"/>
              </a:rPr>
              <a:t>semiconductor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Calibri" pitchFamily="34" charset="0"/>
              </a:rPr>
              <a:t>1. </a:t>
            </a:r>
            <a:r>
              <a:rPr lang="en-US" b="1" dirty="0" smtClean="0">
                <a:latin typeface="Calibri" pitchFamily="34" charset="0"/>
              </a:rPr>
              <a:t>solid state material 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ruby, alexandrite, </a:t>
            </a:r>
            <a:r>
              <a:rPr lang="en-US" dirty="0" err="1" smtClean="0">
                <a:latin typeface="Calibri" pitchFamily="34" charset="0"/>
              </a:rPr>
              <a:t>Nd:YAG</a:t>
            </a:r>
            <a:r>
              <a:rPr lang="en-US" dirty="0" smtClean="0">
                <a:latin typeface="Calibri" pitchFamily="34" charset="0"/>
              </a:rPr>
              <a:t> (neodymium:yttrium‐</a:t>
            </a:r>
            <a:r>
              <a:rPr lang="en-US" dirty="0" err="1" smtClean="0">
                <a:latin typeface="Calibri" pitchFamily="34" charset="0"/>
              </a:rPr>
              <a:t>aluminium</a:t>
            </a:r>
            <a:r>
              <a:rPr lang="en-US" dirty="0" smtClean="0">
                <a:latin typeface="Calibri" pitchFamily="34" charset="0"/>
              </a:rPr>
              <a:t>‐garnet), </a:t>
            </a:r>
            <a:r>
              <a:rPr lang="en-US" dirty="0" err="1" smtClean="0">
                <a:latin typeface="Calibri" pitchFamily="34" charset="0"/>
              </a:rPr>
              <a:t>Er:YAG</a:t>
            </a:r>
            <a:r>
              <a:rPr lang="en-US" dirty="0" smtClean="0">
                <a:latin typeface="Calibri" pitchFamily="34" charset="0"/>
              </a:rPr>
              <a:t> (erbium:yttrium‐</a:t>
            </a:r>
            <a:r>
              <a:rPr lang="en-US" dirty="0" err="1" smtClean="0">
                <a:latin typeface="Calibri" pitchFamily="34" charset="0"/>
              </a:rPr>
              <a:t>aluminium</a:t>
            </a:r>
            <a:r>
              <a:rPr lang="en-US" dirty="0" smtClean="0">
                <a:latin typeface="Calibri" pitchFamily="34" charset="0"/>
              </a:rPr>
              <a:t>‐garnet) or semiconductor diodes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 2.  </a:t>
            </a:r>
            <a:r>
              <a:rPr lang="en-US" b="1" dirty="0" smtClean="0">
                <a:latin typeface="Calibri" pitchFamily="34" charset="0"/>
              </a:rPr>
              <a:t>liquid</a:t>
            </a:r>
            <a:r>
              <a:rPr lang="en-US" dirty="0" smtClean="0">
                <a:latin typeface="Calibri" pitchFamily="34" charset="0"/>
              </a:rPr>
              <a:t>: organic dyes in a solvent, for example </a:t>
            </a:r>
            <a:r>
              <a:rPr lang="en-US" dirty="0" err="1" smtClean="0">
                <a:latin typeface="Calibri" pitchFamily="34" charset="0"/>
              </a:rPr>
              <a:t>rhodamine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3 .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gas</a:t>
            </a:r>
            <a:r>
              <a:rPr lang="en-US" dirty="0" smtClean="0">
                <a:latin typeface="Calibri" pitchFamily="34" charset="0"/>
              </a:rPr>
              <a:t>: carbon dioxide, argon, rare gas–halide mixtures and metal </a:t>
            </a:r>
            <a:r>
              <a:rPr lang="en-US" dirty="0" err="1" smtClean="0">
                <a:latin typeface="Calibri" pitchFamily="34" charset="0"/>
              </a:rPr>
              <a:t>vapours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AND LASER BEAMS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Lasers are sometimes classified according to the pulse characteristics of the </a:t>
            </a:r>
            <a:r>
              <a:rPr lang="en-US" dirty="0" smtClean="0">
                <a:latin typeface="Calibri" pitchFamily="34" charset="0"/>
              </a:rPr>
              <a:t>beam: 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continuous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smtClean="0">
                <a:latin typeface="Calibri" pitchFamily="34" charset="0"/>
              </a:rPr>
              <a:t> uninterrupted beam of relatively low </a:t>
            </a:r>
            <a:r>
              <a:rPr lang="en-US" dirty="0" smtClean="0">
                <a:latin typeface="Calibri" pitchFamily="34" charset="0"/>
              </a:rPr>
              <a:t>power</a:t>
            </a:r>
          </a:p>
          <a:p>
            <a:r>
              <a:rPr lang="en-US" b="1" dirty="0" smtClean="0">
                <a:latin typeface="Calibri" pitchFamily="34" charset="0"/>
              </a:rPr>
              <a:t>Super pulsing: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laser emits a rapid train of higher peak power pulses of energy</a:t>
            </a:r>
            <a:r>
              <a:rPr lang="en-US" dirty="0" smtClean="0"/>
              <a:t>.</a:t>
            </a:r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pulsed or quality switched (Q‐switched): </a:t>
            </a:r>
            <a:r>
              <a:rPr lang="en-US" dirty="0" smtClean="0">
                <a:latin typeface="Calibri" pitchFamily="34" charset="0"/>
              </a:rPr>
              <a:t>creating an </a:t>
            </a:r>
            <a:r>
              <a:rPr lang="en-US" dirty="0" err="1" smtClean="0">
                <a:latin typeface="Calibri" pitchFamily="34" charset="0"/>
              </a:rPr>
              <a:t>ultrashort</a:t>
            </a:r>
            <a:r>
              <a:rPr lang="en-US" dirty="0" smtClean="0">
                <a:latin typeface="Calibri" pitchFamily="34" charset="0"/>
              </a:rPr>
              <a:t> pulse (5–100 ns) together with an extremely high peak </a:t>
            </a:r>
            <a:r>
              <a:rPr lang="en-US" dirty="0" smtClean="0">
                <a:latin typeface="Calibri" pitchFamily="34" charset="0"/>
              </a:rPr>
              <a:t>power.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\Pictures\lasers-in-oncosurgery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481138"/>
            <a:ext cx="7620000" cy="476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\Pictures\basics-of-laser-and-its-use-in-dermatology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4" y="457200"/>
            <a:ext cx="646747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1919</Words>
  <Application>Microsoft Office PowerPoint</Application>
  <PresentationFormat>On-screen Show (4:3)</PresentationFormat>
  <Paragraphs>250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PRINCIPLES OF CUTANEOUS LASER THERAPY </vt:lpstr>
      <vt:lpstr>INTRODUCTION:</vt:lpstr>
      <vt:lpstr>LASER</vt:lpstr>
      <vt:lpstr>Slide 4</vt:lpstr>
      <vt:lpstr>LASER LIGHT CHARACTERISTICS</vt:lpstr>
      <vt:lpstr>LASER AND LASER BEAMS</vt:lpstr>
      <vt:lpstr>Slide 7</vt:lpstr>
      <vt:lpstr>Slide 8</vt:lpstr>
      <vt:lpstr>Slide 9</vt:lpstr>
      <vt:lpstr>Tissue optics</vt:lpstr>
      <vt:lpstr>Slide 11</vt:lpstr>
      <vt:lpstr>Slide 12</vt:lpstr>
      <vt:lpstr>Slide 13</vt:lpstr>
      <vt:lpstr>LIGHT TISSUE INTERACTION:</vt:lpstr>
      <vt:lpstr>Slide 15</vt:lpstr>
      <vt:lpstr>SELECTIVE PHOTOTHERMOLYSIS</vt:lpstr>
      <vt:lpstr>Slide 17</vt:lpstr>
      <vt:lpstr>Slide 18</vt:lpstr>
      <vt:lpstr>LASER AND IPL ( INTENSE PULSE LIGHT SYSTEMS)</vt:lpstr>
      <vt:lpstr>TISSUE COOLING</vt:lpstr>
      <vt:lpstr>IPL</vt:lpstr>
      <vt:lpstr>CLINICAL APPLICATIONS OF LASER</vt:lpstr>
      <vt:lpstr>Slide 23</vt:lpstr>
      <vt:lpstr>INDICATIONS FOR VASCULAR LESIONS</vt:lpstr>
      <vt:lpstr>Slide 25</vt:lpstr>
      <vt:lpstr>Slide 26</vt:lpstr>
      <vt:lpstr>Slide 27</vt:lpstr>
      <vt:lpstr>POOR PROGNOSTIC FACTORS FOR PWS LASER RESULT:</vt:lpstr>
      <vt:lpstr>COMPLICATIONS OF VASCULAR LASER:</vt:lpstr>
      <vt:lpstr>TATOO AND PIGMENTED LESIONS:</vt:lpstr>
      <vt:lpstr>TATOO AND PIGMENTED LESIONS:</vt:lpstr>
      <vt:lpstr>TATOO REMOVAL</vt:lpstr>
      <vt:lpstr>Slide 33</vt:lpstr>
      <vt:lpstr>Q SWITCHED Nd:YAG LASER  TATOO REMOVAL</vt:lpstr>
      <vt:lpstr>COMPLICATIONS OF PIGMENT LASERS:</vt:lpstr>
      <vt:lpstr>HAIR REDUCTION:</vt:lpstr>
      <vt:lpstr>LASER ASSISSTED HAIR REMOVAL</vt:lpstr>
      <vt:lpstr>INDICATIONS:</vt:lpstr>
      <vt:lpstr>Slide 39</vt:lpstr>
      <vt:lpstr>COMPLICATIONS OF LASER ASSISSTED HAIR REMOVAL :</vt:lpstr>
      <vt:lpstr>PHOTOTHERMAL ABLATION:</vt:lpstr>
      <vt:lpstr>DEVICES USED</vt:lpstr>
      <vt:lpstr>INDICATIONS FOR PHOTO THERMAL ABLATION:</vt:lpstr>
      <vt:lpstr>Slide 44</vt:lpstr>
      <vt:lpstr>Slide 45</vt:lpstr>
      <vt:lpstr>COMPLICATIONS:</vt:lpstr>
      <vt:lpstr>CO2 AND Er:YAG LASER</vt:lpstr>
      <vt:lpstr>NON ABLATIVE AND SURFACING MODALITIES:</vt:lpstr>
      <vt:lpstr>Slide 49</vt:lpstr>
      <vt:lpstr>THANKYOU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CUTANEOUS LASERT THERAPY </dc:title>
  <dc:creator>dr</dc:creator>
  <cp:lastModifiedBy>dr</cp:lastModifiedBy>
  <cp:revision>48</cp:revision>
  <dcterms:created xsi:type="dcterms:W3CDTF">2020-08-17T13:58:08Z</dcterms:created>
  <dcterms:modified xsi:type="dcterms:W3CDTF">2020-08-17T22:03:01Z</dcterms:modified>
</cp:coreProperties>
</file>