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8" r:id="rId3"/>
    <p:sldId id="259" r:id="rId4"/>
    <p:sldId id="260" r:id="rId5"/>
    <p:sldId id="262" r:id="rId6"/>
    <p:sldId id="264" r:id="rId7"/>
    <p:sldId id="265" r:id="rId8"/>
    <p:sldId id="267" r:id="rId9"/>
    <p:sldId id="268" r:id="rId10"/>
    <p:sldId id="286" r:id="rId11"/>
    <p:sldId id="269" r:id="rId12"/>
    <p:sldId id="270" r:id="rId13"/>
    <p:sldId id="299" r:id="rId14"/>
    <p:sldId id="300" r:id="rId15"/>
    <p:sldId id="302" r:id="rId16"/>
    <p:sldId id="271" r:id="rId17"/>
    <p:sldId id="272" r:id="rId18"/>
    <p:sldId id="287" r:id="rId19"/>
    <p:sldId id="289" r:id="rId20"/>
    <p:sldId id="290" r:id="rId21"/>
    <p:sldId id="291" r:id="rId22"/>
    <p:sldId id="292" r:id="rId23"/>
    <p:sldId id="296" r:id="rId24"/>
    <p:sldId id="297" r:id="rId25"/>
    <p:sldId id="273" r:id="rId26"/>
    <p:sldId id="274" r:id="rId27"/>
    <p:sldId id="294" r:id="rId28"/>
    <p:sldId id="276" r:id="rId29"/>
    <p:sldId id="295" r:id="rId30"/>
    <p:sldId id="278" r:id="rId31"/>
    <p:sldId id="279" r:id="rId32"/>
    <p:sldId id="281" r:id="rId33"/>
    <p:sldId id="282" r:id="rId34"/>
    <p:sldId id="283" r:id="rId35"/>
    <p:sldId id="284" r:id="rId36"/>
    <p:sldId id="298" r:id="rId37"/>
    <p:sldId id="285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603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212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320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038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055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748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173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696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795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257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981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017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PITYRIASIS RUBRA PILARIS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3370217"/>
            <a:ext cx="7610807" cy="1777515"/>
          </a:xfrm>
        </p:spPr>
        <p:txBody>
          <a:bodyPr>
            <a:noAutofit/>
          </a:bodyPr>
          <a:lstStyle/>
          <a:p>
            <a:r>
              <a:rPr lang="en-US" sz="2400" dirty="0" smtClean="0"/>
              <a:t>DR KIRAN GUL</a:t>
            </a:r>
          </a:p>
          <a:p>
            <a:r>
              <a:rPr lang="en-US" sz="2400" dirty="0" smtClean="0"/>
              <a:t>RESIDENT DERMATOLOGY</a:t>
            </a:r>
          </a:p>
          <a:p>
            <a:r>
              <a:rPr lang="en-US" sz="2400" dirty="0" smtClean="0"/>
              <a:t>CMH ABBOTTABAD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5142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80467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7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HISTORY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Sporadic ( 1 and 3) ,acute onset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Familial ( 4 ) , slow and gradual onset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7476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84663"/>
            <a:ext cx="8596668" cy="465669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</a:t>
            </a:r>
            <a:r>
              <a:rPr lang="en-US" dirty="0" smtClean="0"/>
              <a:t>ell</a:t>
            </a:r>
            <a:r>
              <a:rPr lang="en-US" sz="2400" dirty="0" smtClean="0"/>
              <a:t> </a:t>
            </a:r>
            <a:r>
              <a:rPr lang="en-US" sz="2800" dirty="0" smtClean="0"/>
              <a:t>defined salmon-red or orange red dry scaly plaques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Island of normal skin called “island of sparing”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Starts on the scalp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Pruritus in early stages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Follicular hyperkeratosis ( elbows, wrists and back of fingers )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“ NUTMEG GRATER” papules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Palms and soles ( fissured, thickened and orange discoloration 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01062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54" y="0"/>
            <a:ext cx="90384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0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759" y="78378"/>
            <a:ext cx="45184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08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542925"/>
            <a:ext cx="9715500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13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514" y="209006"/>
            <a:ext cx="8751488" cy="1721394"/>
          </a:xfrm>
        </p:spPr>
        <p:txBody>
          <a:bodyPr/>
          <a:lstStyle/>
          <a:p>
            <a:r>
              <a:rPr lang="en-US" dirty="0" smtClean="0"/>
              <a:t>CLINICAL VARIANTS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4" y="1436914"/>
            <a:ext cx="8751488" cy="4604449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3200" dirty="0" smtClean="0"/>
              <a:t>CLASSICAL ADULT ONSET PRP (TYPE 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Most common (50 % of all cases)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Equal sex distribution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Highest incidence ( 40 and 60 years 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Erythematous </a:t>
            </a:r>
            <a:r>
              <a:rPr lang="en-US" sz="2800" dirty="0" smtClean="0"/>
              <a:t>scaly macule on head, neck and upper </a:t>
            </a:r>
            <a:r>
              <a:rPr lang="en-US" sz="2800" dirty="0" smtClean="0"/>
              <a:t>trunk</a:t>
            </a: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Erythematous perifollicular papules </a:t>
            </a:r>
            <a:r>
              <a:rPr lang="en-US" sz="2800" dirty="0"/>
              <a:t>w</a:t>
            </a:r>
            <a:r>
              <a:rPr lang="en-US" sz="2800" dirty="0" smtClean="0"/>
              <a:t>ith central acuminate keratotic plug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5739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718457"/>
            <a:ext cx="8989180" cy="5322905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Follicular lesions submerged into sheets of erythema of a slight orange hue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Face ( mild erythematous and mild ectropion)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Scalp ( diffuse bran-like scaling)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Erythrodema ( 2/3 months)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Islands of sparing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Palms and soles ( hyperkeratotic and yellow )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Nails ( thickened and discolored distally ) no dystrophy of nail plate and pitting is minimal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264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094" y="0"/>
            <a:ext cx="53178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84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66737"/>
            <a:ext cx="9906000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0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05" y="426720"/>
            <a:ext cx="8596668" cy="1320800"/>
          </a:xfrm>
        </p:spPr>
        <p:txBody>
          <a:bodyPr/>
          <a:lstStyle/>
          <a:p>
            <a:r>
              <a:rPr lang="en-US" dirty="0" smtClean="0"/>
              <a:t>OUTLINE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705" y="1645921"/>
            <a:ext cx="8727297" cy="439544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Definition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Epidemiology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Pathophysiology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Clinical Features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Types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Investigations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Management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2099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542925"/>
            <a:ext cx="9715500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8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87" y="161925"/>
            <a:ext cx="9877425" cy="65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8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407" y="0"/>
            <a:ext cx="87911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537" y="1306286"/>
            <a:ext cx="4362314" cy="39972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874" y="1177834"/>
            <a:ext cx="4415246" cy="412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155" y="1321662"/>
            <a:ext cx="4048806" cy="4125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165" y="1321661"/>
            <a:ext cx="4844959" cy="412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7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ADULT ONSET PRP(type 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36915"/>
            <a:ext cx="8596668" cy="244275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Chronic form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Perifollicular scale and palmoplantar keratoderma are features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Coarse keratoderma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Erythroderma is less common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031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JUVENILE-ONSET PRP</a:t>
            </a:r>
            <a:br>
              <a:rPr lang="en-US" dirty="0" smtClean="0"/>
            </a:br>
            <a:r>
              <a:rPr lang="en-US" dirty="0" smtClean="0"/>
              <a:t>(TYPE III)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Most </a:t>
            </a:r>
            <a:r>
              <a:rPr lang="en-US" sz="2400" dirty="0" smtClean="0">
                <a:latin typeface="+mj-lt"/>
              </a:rPr>
              <a:t>common</a:t>
            </a:r>
            <a:r>
              <a:rPr lang="en-US" sz="2400" dirty="0" smtClean="0"/>
              <a:t> childhood form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Counterpart of type I PRP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Onset ( 5 to 10 years of age)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Spontaneous resolution in-2 years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Some evolve into type IV PRP.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4238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156" y="0"/>
            <a:ext cx="4391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7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CIRCUMSCRIBED JUVENILE PRP</a:t>
            </a:r>
            <a:br>
              <a:rPr lang="en-US" dirty="0" smtClean="0"/>
            </a:br>
            <a:r>
              <a:rPr lang="en-US" dirty="0" smtClean="0"/>
              <a:t>(TYPE IV)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25% cases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Prepubertal children, under 12 years of age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Well circumscribed plaques </a:t>
            </a:r>
            <a:r>
              <a:rPr lang="en-US" sz="2400" smtClean="0"/>
              <a:t>of </a:t>
            </a:r>
            <a:r>
              <a:rPr lang="en-US" sz="2400" smtClean="0"/>
              <a:t>erythema </a:t>
            </a:r>
            <a:r>
              <a:rPr lang="en-US" sz="2400" dirty="0" smtClean="0"/>
              <a:t>and follicular hyperkeratosis on elbows and knee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Scattered scaly macules may be present on trunk and scalp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Palmoplantar keratoderma may be observed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315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652" y="0"/>
            <a:ext cx="45186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9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54481"/>
            <a:ext cx="8596668" cy="448688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Definition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Pathophysiology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Types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Diagnosis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Treatment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534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ATYPICAL JUVENILE PRP</a:t>
            </a:r>
            <a:br>
              <a:rPr lang="en-US" dirty="0" smtClean="0"/>
            </a:br>
            <a:r>
              <a:rPr lang="en-US" dirty="0" smtClean="0"/>
              <a:t>(TYPE V)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Chronic type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5% of cases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May be present at birth or start in early childhood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Erythema and follicular hyperkeratosis are features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Keratoderma is common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1528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 RELATED PRP ( TYPE VI)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Apparent with onset of HIV epidemic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Resemble type I but resistant to treatment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Respond to antiretroviral therapy</a:t>
            </a:r>
          </a:p>
        </p:txBody>
      </p:sp>
    </p:spTree>
    <p:extLst>
      <p:ext uri="{BB962C8B-B14F-4D97-AF65-F5344CB8AC3E}">
        <p14:creationId xmlns:p14="http://schemas.microsoft.com/office/powerpoint/2010/main" val="418038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 AND CO-MORBIDITIES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Dependent edema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Risk of high output cardiac failure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713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 COURSE AND PROGNOSIS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Type I may progress from limited disease to erythroderma in weeks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Clear spontaneously in majority of the patients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In some patients it may persist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Type III has shorter course with remission in average of 1 year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Type II and type IV are chronic but limited diseases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Type IV prognosis is uncertain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441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Diagnosis is made on clinical basis and supported by histology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9699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3852"/>
            <a:ext cx="10515600" cy="5434148"/>
          </a:xfrm>
        </p:spPr>
        <p:txBody>
          <a:bodyPr>
            <a:normAutofit fontScale="47500" lnSpcReduction="20000"/>
          </a:bodyPr>
          <a:lstStyle/>
          <a:p>
            <a:r>
              <a:rPr lang="en-US" sz="5100" b="1" dirty="0"/>
              <a:t>Treatment ladder</a:t>
            </a:r>
            <a:br>
              <a:rPr lang="en-US" sz="5100" b="1" dirty="0"/>
            </a:br>
            <a:endParaRPr lang="en-US" sz="5100" b="1" dirty="0" smtClean="0"/>
          </a:p>
          <a:p>
            <a:r>
              <a:rPr lang="en-US" sz="5100" b="1" dirty="0" smtClean="0"/>
              <a:t>First line</a:t>
            </a:r>
            <a:r>
              <a:rPr lang="en-US" sz="5100" b="1" dirty="0"/>
              <a:t/>
            </a:r>
            <a:br>
              <a:rPr lang="en-US" sz="5100" b="1" dirty="0"/>
            </a:br>
            <a:r>
              <a:rPr lang="en-US" sz="5100" dirty="0"/>
              <a:t>• Emollients</a:t>
            </a:r>
            <a:br>
              <a:rPr lang="en-US" sz="5100" dirty="0"/>
            </a:br>
            <a:r>
              <a:rPr lang="en-US" sz="5100" dirty="0"/>
              <a:t>• Topical corticosteroids</a:t>
            </a:r>
            <a:br>
              <a:rPr lang="en-US" sz="5100" dirty="0"/>
            </a:br>
            <a:r>
              <a:rPr lang="en-US" sz="5100" dirty="0"/>
              <a:t>• Acitretin</a:t>
            </a:r>
            <a:br>
              <a:rPr lang="en-US" sz="5100" dirty="0"/>
            </a:br>
            <a:endParaRPr lang="en-US" sz="5100" dirty="0" smtClean="0"/>
          </a:p>
          <a:p>
            <a:r>
              <a:rPr lang="en-US" sz="5100" b="1" dirty="0" smtClean="0"/>
              <a:t>Second </a:t>
            </a:r>
            <a:r>
              <a:rPr lang="en-US" sz="5100" b="1" dirty="0"/>
              <a:t>line</a:t>
            </a:r>
            <a:br>
              <a:rPr lang="en-US" sz="5100" b="1" dirty="0"/>
            </a:br>
            <a:r>
              <a:rPr lang="en-US" sz="5100" dirty="0"/>
              <a:t>• Topical calcipotriol</a:t>
            </a:r>
            <a:br>
              <a:rPr lang="en-US" sz="5100" dirty="0"/>
            </a:br>
            <a:r>
              <a:rPr lang="en-US" sz="5100" dirty="0"/>
              <a:t>• Topical tazarotene </a:t>
            </a:r>
            <a:br>
              <a:rPr lang="en-US" sz="5100" dirty="0"/>
            </a:br>
            <a:r>
              <a:rPr lang="en-US" sz="5100" dirty="0"/>
              <a:t>• Methotrexate</a:t>
            </a:r>
            <a:br>
              <a:rPr lang="en-US" sz="5100" dirty="0"/>
            </a:br>
            <a:r>
              <a:rPr lang="en-US" sz="5100" dirty="0"/>
              <a:t>• Ustekinumab</a:t>
            </a:r>
            <a:br>
              <a:rPr lang="en-US" sz="5100" dirty="0"/>
            </a:br>
            <a:endParaRPr lang="en-US" sz="5100" dirty="0" smtClean="0"/>
          </a:p>
          <a:p>
            <a:r>
              <a:rPr lang="en-US" sz="5100" b="1" dirty="0" smtClean="0"/>
              <a:t>Third </a:t>
            </a:r>
            <a:r>
              <a:rPr lang="en-US" sz="5100" b="1" dirty="0"/>
              <a:t>line</a:t>
            </a:r>
            <a:br>
              <a:rPr lang="en-US" sz="5100" b="1" dirty="0"/>
            </a:br>
            <a:r>
              <a:rPr lang="en-US" sz="5100" dirty="0"/>
              <a:t>• TNF‐α antagonists</a:t>
            </a:r>
            <a:br>
              <a:rPr lang="en-US" sz="5100" dirty="0"/>
            </a:br>
            <a:r>
              <a:rPr lang="en-US" sz="5100" dirty="0"/>
              <a:t>• UVB phototherapy </a:t>
            </a:r>
            <a:br>
              <a:rPr lang="en-US" sz="5100" dirty="0"/>
            </a:br>
            <a:r>
              <a:rPr lang="en-US" sz="5100" dirty="0"/>
              <a:t>• Extracorporeal photochemotherapy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22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226" y="0"/>
            <a:ext cx="526901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642" y="0"/>
            <a:ext cx="47068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62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846" y="1567543"/>
            <a:ext cx="5031998" cy="356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52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577" y="1489167"/>
            <a:ext cx="8738425" cy="45521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Pityriasis rubra pilaris is name given to a group of clinically similar </a:t>
            </a:r>
          </a:p>
          <a:p>
            <a:pPr marL="0" indent="0">
              <a:buNone/>
            </a:pPr>
            <a:r>
              <a:rPr lang="en-US" sz="2400" dirty="0" smtClean="0"/>
              <a:t>papulosquamous dermatoses,underlying pathogenesis is unknown.</a:t>
            </a:r>
          </a:p>
          <a:p>
            <a:pPr marL="0" indent="0">
              <a:buNone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Erythematous </a:t>
            </a:r>
            <a:r>
              <a:rPr lang="en-US" sz="2400" dirty="0" smtClean="0"/>
              <a:t>hyperkeratotic perifollicular papules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Coalesce into plaques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May progress to erythroderma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7009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SYNONYMS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Pityriasis pilaris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Lichen ruber acuminatus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Keratosis universalis multiformis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Keratosis circumscripta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5214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41417"/>
            <a:ext cx="8596668" cy="44999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INCIDENCE AND PREVALENCE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1 in 5000 patients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Uncommon condition</a:t>
            </a:r>
          </a:p>
          <a:p>
            <a:pPr marL="0" indent="0">
              <a:buNone/>
            </a:pPr>
            <a:r>
              <a:rPr lang="en-US" sz="2800" dirty="0" smtClean="0"/>
              <a:t>AGE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Familial = early childhood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Acquired= bimodal age distribution (1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and 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decades)</a:t>
            </a:r>
          </a:p>
          <a:p>
            <a:pPr marL="0" indent="0">
              <a:buNone/>
            </a:pPr>
            <a:r>
              <a:rPr lang="en-US" sz="2800" dirty="0" smtClean="0"/>
              <a:t>Sex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Equal incidence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6917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ASSOCIATED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32857"/>
            <a:ext cx="8596668" cy="440850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CA</a:t>
            </a:r>
            <a:r>
              <a:rPr lang="en-US" sz="2800" dirty="0" smtClean="0"/>
              <a:t> colon, larynx, kidney and lung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Autoimmune diseases= systemic sclerosis, autoimmune thyroiditis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HIV infections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35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58983"/>
            <a:ext cx="8596668" cy="438237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Unknown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Mutations</a:t>
            </a:r>
            <a:r>
              <a:rPr lang="en-US" sz="2800" dirty="0" smtClean="0"/>
              <a:t> in CARD14 gene, activator of nuclear factor kappa light chain, enhancer of activated B cells (NF-KB)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Streptococcal superantigens in children with sporadic form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Autosomal dominant trait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17q25.3 overlaps with PSOR2 locus of psoriasis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23381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41415"/>
            <a:ext cx="8596668" cy="46044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Hyperkeratosis with perifollicular plugging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Parakeratosis in perifollicular shoulders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Patchy or confluent hypergranulosis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Dermal capillaries are dilated but not tortuous( psoriasis)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Acantholysis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Lymphocytic dermal infiltrate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2745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</TotalTime>
  <Words>655</Words>
  <Application>Microsoft Office PowerPoint</Application>
  <PresentationFormat>Widescreen</PresentationFormat>
  <Paragraphs>128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Wingdings</vt:lpstr>
      <vt:lpstr>Office Theme</vt:lpstr>
      <vt:lpstr>PITYRIASIS RUBRA PILARIS  </vt:lpstr>
      <vt:lpstr>OUTLINE </vt:lpstr>
      <vt:lpstr>LEARNING OBJECTIVES</vt:lpstr>
      <vt:lpstr>DEFINITION</vt:lpstr>
      <vt:lpstr>SYNONYMS</vt:lpstr>
      <vt:lpstr>EPIDEMIOLOGY</vt:lpstr>
      <vt:lpstr>ASSOCIATED DISEASES</vt:lpstr>
      <vt:lpstr>PATHOPHYSIOLOGY </vt:lpstr>
      <vt:lpstr>HISTOLOGY</vt:lpstr>
      <vt:lpstr>PowerPoint Presentation</vt:lpstr>
      <vt:lpstr>CLINICAL FEATURES</vt:lpstr>
      <vt:lpstr>PRESENTATION</vt:lpstr>
      <vt:lpstr>PowerPoint Presentation</vt:lpstr>
      <vt:lpstr>PowerPoint Presentation</vt:lpstr>
      <vt:lpstr>PowerPoint Presentation</vt:lpstr>
      <vt:lpstr>CLINICAL VARIANTS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ADULT ONSET PRP(type II)</vt:lpstr>
      <vt:lpstr>CLASSICAL JUVENILE-ONSET PRP (TYPE III)</vt:lpstr>
      <vt:lpstr>PowerPoint Presentation</vt:lpstr>
      <vt:lpstr>CIRCUMSCRIBED JUVENILE PRP (TYPE IV)</vt:lpstr>
      <vt:lpstr>PowerPoint Presentation</vt:lpstr>
      <vt:lpstr>ATYPICAL JUVENILE PRP (TYPE V)</vt:lpstr>
      <vt:lpstr>HIV RELATED PRP ( TYPE VI)</vt:lpstr>
      <vt:lpstr>COMPLICATIONS AND CO-MORBIDITIES</vt:lpstr>
      <vt:lpstr>DISEASE COURSE AND PROGNOSIS</vt:lpstr>
      <vt:lpstr>INVESTIGATIONS</vt:lpstr>
      <vt:lpstr>MANAGEMENT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PITYRIASIS RUBRA PILARIS</dc:title>
  <dc:creator>s k</dc:creator>
  <cp:lastModifiedBy>s k</cp:lastModifiedBy>
  <cp:revision>41</cp:revision>
  <dcterms:created xsi:type="dcterms:W3CDTF">2021-05-31T15:41:50Z</dcterms:created>
  <dcterms:modified xsi:type="dcterms:W3CDTF">2021-08-24T03:42:20Z</dcterms:modified>
</cp:coreProperties>
</file>