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6"/>
  </p:notesMasterIdLst>
  <p:sldIdLst>
    <p:sldId id="256" r:id="rId2"/>
    <p:sldId id="257" r:id="rId3"/>
    <p:sldId id="258" r:id="rId4"/>
    <p:sldId id="259" r:id="rId5"/>
    <p:sldId id="287" r:id="rId6"/>
    <p:sldId id="286" r:id="rId7"/>
    <p:sldId id="309" r:id="rId8"/>
    <p:sldId id="308" r:id="rId9"/>
    <p:sldId id="310" r:id="rId10"/>
    <p:sldId id="288" r:id="rId11"/>
    <p:sldId id="289" r:id="rId12"/>
    <p:sldId id="290" r:id="rId13"/>
    <p:sldId id="263" r:id="rId14"/>
    <p:sldId id="264" r:id="rId15"/>
    <p:sldId id="291" r:id="rId16"/>
    <p:sldId id="292" r:id="rId17"/>
    <p:sldId id="293" r:id="rId18"/>
    <p:sldId id="294" r:id="rId19"/>
    <p:sldId id="295" r:id="rId20"/>
    <p:sldId id="301" r:id="rId21"/>
    <p:sldId id="307" r:id="rId22"/>
    <p:sldId id="302" r:id="rId23"/>
    <p:sldId id="296" r:id="rId24"/>
    <p:sldId id="297" r:id="rId25"/>
    <p:sldId id="298" r:id="rId26"/>
    <p:sldId id="260" r:id="rId27"/>
    <p:sldId id="280" r:id="rId28"/>
    <p:sldId id="265" r:id="rId29"/>
    <p:sldId id="299" r:id="rId30"/>
    <p:sldId id="300" r:id="rId31"/>
    <p:sldId id="274" r:id="rId32"/>
    <p:sldId id="303" r:id="rId33"/>
    <p:sldId id="267" r:id="rId34"/>
    <p:sldId id="269" r:id="rId35"/>
    <p:sldId id="276" r:id="rId36"/>
    <p:sldId id="275" r:id="rId37"/>
    <p:sldId id="261" r:id="rId38"/>
    <p:sldId id="322" r:id="rId39"/>
    <p:sldId id="305" r:id="rId40"/>
    <p:sldId id="304" r:id="rId41"/>
    <p:sldId id="306" r:id="rId42"/>
    <p:sldId id="268" r:id="rId43"/>
    <p:sldId id="283" r:id="rId44"/>
    <p:sldId id="282" r:id="rId45"/>
    <p:sldId id="279" r:id="rId46"/>
    <p:sldId id="312" r:id="rId47"/>
    <p:sldId id="319" r:id="rId48"/>
    <p:sldId id="320" r:id="rId49"/>
    <p:sldId id="313" r:id="rId50"/>
    <p:sldId id="315" r:id="rId51"/>
    <p:sldId id="316" r:id="rId52"/>
    <p:sldId id="314" r:id="rId53"/>
    <p:sldId id="318" r:id="rId54"/>
    <p:sldId id="325" r:id="rId55"/>
    <p:sldId id="317" r:id="rId56"/>
    <p:sldId id="262" r:id="rId57"/>
    <p:sldId id="277" r:id="rId58"/>
    <p:sldId id="271" r:id="rId59"/>
    <p:sldId id="270" r:id="rId60"/>
    <p:sldId id="327" r:id="rId61"/>
    <p:sldId id="328" r:id="rId62"/>
    <p:sldId id="329" r:id="rId63"/>
    <p:sldId id="345" r:id="rId64"/>
    <p:sldId id="346" r:id="rId65"/>
    <p:sldId id="347" r:id="rId66"/>
    <p:sldId id="326" r:id="rId67"/>
    <p:sldId id="321" r:id="rId68"/>
    <p:sldId id="324" r:id="rId69"/>
    <p:sldId id="266" r:id="rId70"/>
    <p:sldId id="348" r:id="rId71"/>
    <p:sldId id="349" r:id="rId72"/>
    <p:sldId id="278" r:id="rId73"/>
    <p:sldId id="350" r:id="rId74"/>
    <p:sldId id="351" r:id="rId75"/>
    <p:sldId id="352" r:id="rId76"/>
    <p:sldId id="330" r:id="rId77"/>
    <p:sldId id="331" r:id="rId78"/>
    <p:sldId id="284" r:id="rId79"/>
    <p:sldId id="272" r:id="rId80"/>
    <p:sldId id="273" r:id="rId81"/>
    <p:sldId id="332" r:id="rId82"/>
    <p:sldId id="355" r:id="rId83"/>
    <p:sldId id="353" r:id="rId84"/>
    <p:sldId id="371" r:id="rId85"/>
    <p:sldId id="372" r:id="rId86"/>
    <p:sldId id="354" r:id="rId87"/>
    <p:sldId id="356" r:id="rId88"/>
    <p:sldId id="358" r:id="rId89"/>
    <p:sldId id="373" r:id="rId90"/>
    <p:sldId id="359" r:id="rId91"/>
    <p:sldId id="357" r:id="rId92"/>
    <p:sldId id="360" r:id="rId93"/>
    <p:sldId id="361" r:id="rId94"/>
    <p:sldId id="344" r:id="rId95"/>
    <p:sldId id="362" r:id="rId96"/>
    <p:sldId id="281" r:id="rId97"/>
    <p:sldId id="363" r:id="rId98"/>
    <p:sldId id="364" r:id="rId99"/>
    <p:sldId id="366" r:id="rId100"/>
    <p:sldId id="365" r:id="rId101"/>
    <p:sldId id="368" r:id="rId102"/>
    <p:sldId id="369" r:id="rId103"/>
    <p:sldId id="370" r:id="rId104"/>
    <p:sldId id="367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174D7-6B95-4A4B-81E3-9109AF1B7590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35CE3-3E83-47E8-9147-9BBC424DF4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5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4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4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C2C5118-FEA2-466E-B26C-6659AC31CA83}" type="datetimeFigureOut">
              <a:rPr lang="en-GB" smtClean="0"/>
              <a:t>19/12/2020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7880E4D-5309-409C-A006-1B69129EF779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PHOTOTHERAPY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212976"/>
            <a:ext cx="5000600" cy="2137792"/>
          </a:xfrm>
        </p:spPr>
        <p:txBody>
          <a:bodyPr/>
          <a:lstStyle/>
          <a:p>
            <a:pPr algn="r"/>
            <a:r>
              <a:rPr lang="en-GB" dirty="0" err="1" smtClean="0"/>
              <a:t>Dr.Rahima</a:t>
            </a:r>
            <a:r>
              <a:rPr lang="en-GB" dirty="0" smtClean="0"/>
              <a:t> </a:t>
            </a:r>
            <a:r>
              <a:rPr lang="en-GB" dirty="0" err="1" smtClean="0"/>
              <a:t>Munir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62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36712"/>
            <a:ext cx="9144000" cy="53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719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257586" cy="4021544"/>
          </a:xfrm>
        </p:spPr>
        <p:txBody>
          <a:bodyPr>
            <a:normAutofit/>
          </a:bodyPr>
          <a:lstStyle/>
          <a:p>
            <a:pPr marL="569214" indent="-514350">
              <a:buFont typeface="+mj-lt"/>
              <a:buAutoNum type="arabicPeriod"/>
            </a:pPr>
            <a:r>
              <a:rPr lang="en-GB" sz="3200" dirty="0" smtClean="0"/>
              <a:t>episodes </a:t>
            </a:r>
            <a:r>
              <a:rPr lang="en-GB" sz="3200" dirty="0"/>
              <a:t>of </a:t>
            </a:r>
            <a:r>
              <a:rPr lang="en-GB" sz="3200" dirty="0" smtClean="0"/>
              <a:t>hypotension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3200" dirty="0" smtClean="0"/>
              <a:t>vasovagal </a:t>
            </a:r>
            <a:r>
              <a:rPr lang="en-GB" sz="3200" dirty="0"/>
              <a:t>reflex due to volume shifts during </a:t>
            </a:r>
            <a:r>
              <a:rPr lang="en-GB" sz="3200" dirty="0" smtClean="0"/>
              <a:t>treatments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Side effect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6746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99592" y="1700808"/>
            <a:ext cx="7920880" cy="4824536"/>
          </a:xfrm>
        </p:spPr>
        <p:txBody>
          <a:bodyPr>
            <a:noAutofit/>
          </a:bodyPr>
          <a:lstStyle/>
          <a:p>
            <a:r>
              <a:rPr lang="en-GB" sz="3200" b="1" dirty="0"/>
              <a:t>Eye protection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• Patients must wear UV‐blocking </a:t>
            </a:r>
            <a:r>
              <a:rPr lang="en-GB" sz="3200" dirty="0" smtClean="0"/>
              <a:t>goggles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• Individuals receiving oral PUVA must wear </a:t>
            </a:r>
            <a:r>
              <a:rPr lang="en-GB" sz="3200" dirty="0" smtClean="0"/>
              <a:t>UVA‐blocking glasses </a:t>
            </a:r>
            <a:r>
              <a:rPr lang="en-GB" sz="3200" dirty="0"/>
              <a:t>for 12 h </a:t>
            </a:r>
            <a:r>
              <a:rPr lang="en-GB" sz="3200" dirty="0" smtClean="0"/>
              <a:t>following ingestion </a:t>
            </a:r>
            <a:r>
              <a:rPr lang="en-GB" sz="3200" dirty="0"/>
              <a:t>of </a:t>
            </a:r>
            <a:r>
              <a:rPr lang="en-GB" sz="3200" dirty="0" err="1"/>
              <a:t>psoralen</a:t>
            </a:r>
            <a:r>
              <a:rPr lang="en-GB" sz="3200" dirty="0"/>
              <a:t> (longer if </a:t>
            </a:r>
            <a:r>
              <a:rPr lang="en-GB" sz="3200" dirty="0" smtClean="0"/>
              <a:t>risk factors </a:t>
            </a:r>
            <a:r>
              <a:rPr lang="en-GB" sz="3200" dirty="0"/>
              <a:t>for cataract development are present)</a:t>
            </a:r>
            <a:br>
              <a:rPr lang="en-GB" sz="3200" dirty="0"/>
            </a:br>
            <a:r>
              <a:rPr lang="en-GB" sz="3200" dirty="0"/>
              <a:t>• Patients should be provided with a list of approved </a:t>
            </a:r>
            <a:r>
              <a:rPr lang="en-GB" sz="3200" dirty="0" smtClean="0"/>
              <a:t>UV protective eyewear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Patient safety during phototherapy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3600" b="1" dirty="0"/>
              <a:t>or PUVA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488704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317688"/>
          </a:xfrm>
        </p:spPr>
        <p:txBody>
          <a:bodyPr>
            <a:noAutofit/>
          </a:bodyPr>
          <a:lstStyle/>
          <a:p>
            <a:r>
              <a:rPr lang="en-GB" sz="3200" dirty="0" smtClean="0"/>
              <a:t>• </a:t>
            </a:r>
            <a:r>
              <a:rPr lang="en-GB" sz="3200" dirty="0"/>
              <a:t>Minimal erythema dose/minimal </a:t>
            </a:r>
            <a:r>
              <a:rPr lang="en-GB" sz="3200" dirty="0" err="1"/>
              <a:t>photoxic</a:t>
            </a:r>
            <a:r>
              <a:rPr lang="en-GB" sz="3200" dirty="0"/>
              <a:t> dose </a:t>
            </a:r>
            <a:r>
              <a:rPr lang="en-GB" sz="3200" dirty="0" smtClean="0"/>
              <a:t>testing</a:t>
            </a:r>
            <a:endParaRPr lang="en-GB" sz="3200" dirty="0"/>
          </a:p>
          <a:p>
            <a:r>
              <a:rPr lang="en-GB" sz="3200" dirty="0" smtClean="0"/>
              <a:t>• </a:t>
            </a:r>
            <a:r>
              <a:rPr lang="en-GB" sz="3200" dirty="0"/>
              <a:t>Accurate </a:t>
            </a:r>
            <a:r>
              <a:rPr lang="en-GB" sz="3200" dirty="0" err="1" smtClean="0"/>
              <a:t>dosimetry</a:t>
            </a:r>
            <a:endParaRPr lang="en-GB" sz="3200" dirty="0"/>
          </a:p>
          <a:p>
            <a:r>
              <a:rPr lang="en-GB" sz="3200" dirty="0"/>
              <a:t>• Patient education</a:t>
            </a:r>
            <a:br>
              <a:rPr lang="en-GB" sz="3200" dirty="0"/>
            </a:br>
            <a:r>
              <a:rPr lang="en-GB" sz="3200" dirty="0"/>
              <a:t>• Obese </a:t>
            </a:r>
            <a:r>
              <a:rPr lang="en-GB" sz="3200" dirty="0" smtClean="0"/>
              <a:t>patients</a:t>
            </a:r>
          </a:p>
          <a:p>
            <a:r>
              <a:rPr lang="en-GB" sz="3200" dirty="0"/>
              <a:t>• Use of correct UV source</a:t>
            </a:r>
            <a:br>
              <a:rPr lang="en-GB" sz="3200" dirty="0"/>
            </a:br>
            <a:r>
              <a:rPr lang="en-GB" sz="3200" dirty="0"/>
              <a:t>• Lamp maintenance</a:t>
            </a:r>
            <a:br>
              <a:rPr lang="en-GB" sz="3200" dirty="0"/>
            </a:br>
            <a:r>
              <a:rPr lang="en-GB" sz="3200" dirty="0"/>
              <a:t>• </a:t>
            </a:r>
            <a:r>
              <a:rPr lang="en-GB" sz="3200" dirty="0" err="1"/>
              <a:t>Psoralen</a:t>
            </a:r>
            <a:r>
              <a:rPr lang="en-GB" sz="3200" dirty="0"/>
              <a:t> </a:t>
            </a:r>
            <a:r>
              <a:rPr lang="en-GB" sz="3200" dirty="0" smtClean="0"/>
              <a:t>dosage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Prevention of burning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9739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85578" cy="524568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• </a:t>
            </a:r>
            <a:r>
              <a:rPr lang="en-GB" sz="3200" dirty="0"/>
              <a:t>Male patients should wear appropriate clothing </a:t>
            </a:r>
            <a:r>
              <a:rPr lang="en-GB" sz="3200" dirty="0" smtClean="0"/>
              <a:t>to protect the genitalia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• The face (if not involved by the </a:t>
            </a:r>
            <a:r>
              <a:rPr lang="en-GB" sz="3200" dirty="0" err="1"/>
              <a:t>dermatosis</a:t>
            </a:r>
            <a:r>
              <a:rPr lang="en-GB" sz="3200" dirty="0"/>
              <a:t> </a:t>
            </a:r>
            <a:r>
              <a:rPr lang="en-GB" sz="3200" dirty="0" smtClean="0"/>
              <a:t>being treated</a:t>
            </a:r>
            <a:r>
              <a:rPr lang="en-GB" sz="3200" dirty="0"/>
              <a:t>) </a:t>
            </a:r>
            <a:r>
              <a:rPr lang="en-GB" sz="3200" dirty="0" smtClean="0"/>
              <a:t>should be shielded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• For some indications, whole body treatment </a:t>
            </a:r>
            <a:r>
              <a:rPr lang="en-GB" sz="3200" dirty="0" smtClean="0"/>
              <a:t>may not </a:t>
            </a:r>
            <a:r>
              <a:rPr lang="en-GB" sz="3200" dirty="0"/>
              <a:t>be </a:t>
            </a:r>
            <a:r>
              <a:rPr lang="en-GB" sz="3200" dirty="0" smtClean="0"/>
              <a:t>required (e.g</a:t>
            </a:r>
            <a:r>
              <a:rPr lang="en-GB" sz="3200" dirty="0"/>
              <a:t>. for polymorphic light eruption </a:t>
            </a:r>
            <a:r>
              <a:rPr lang="en-GB" sz="3200" dirty="0" smtClean="0"/>
              <a:t>desensitization, treatment limited to the </a:t>
            </a:r>
            <a:r>
              <a:rPr lang="en-GB" sz="3200" dirty="0" err="1" smtClean="0"/>
              <a:t>photoexposed</a:t>
            </a:r>
            <a:r>
              <a:rPr lang="en-GB" sz="3200" dirty="0" smtClean="0"/>
              <a:t> </a:t>
            </a:r>
            <a:r>
              <a:rPr lang="en-GB" sz="3200" dirty="0"/>
              <a:t>skin may be sufficient</a:t>
            </a:r>
            <a:r>
              <a:rPr lang="en-GB" sz="3200" dirty="0" smtClean="0"/>
              <a:t>)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Reducing skin cancer risk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071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7831" y="2564904"/>
            <a:ext cx="44133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err="1"/>
              <a:t>T</a:t>
            </a:r>
            <a:r>
              <a:rPr lang="en-GB" sz="8000" dirty="0" err="1" smtClean="0"/>
              <a:t>hankyou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3509185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245680"/>
          </a:xfrm>
        </p:spPr>
        <p:txBody>
          <a:bodyPr>
            <a:normAutofit lnSpcReduction="10000"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320-400 nm.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Can reach to mid or lower epidermis.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More effective than UVB when pathology is in deeper dermis.</a:t>
            </a:r>
          </a:p>
          <a:p>
            <a:pPr marL="397764" indent="-342900">
              <a:buFont typeface="Arial" pitchFamily="34" charset="0"/>
              <a:buChar char="•"/>
            </a:pPr>
            <a:endParaRPr lang="en-GB" dirty="0"/>
          </a:p>
          <a:p>
            <a:r>
              <a:rPr lang="en-GB" sz="2800" b="1" dirty="0" smtClean="0"/>
              <a:t>MECHANISM OF ACTION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dirty="0" smtClean="0"/>
              <a:t>Reactive oxygen intermediate formation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dirty="0" smtClean="0"/>
              <a:t>Pyrimidine dimers</a:t>
            </a:r>
          </a:p>
          <a:p>
            <a:endParaRPr lang="en-GB" sz="2800" dirty="0"/>
          </a:p>
          <a:p>
            <a:pPr marL="512064" indent="-457200">
              <a:buFont typeface="Arial" pitchFamily="34" charset="0"/>
              <a:buChar char="•"/>
            </a:pPr>
            <a:r>
              <a:rPr lang="en-GB" sz="2800" dirty="0" smtClean="0"/>
              <a:t>The oxidant formation results in </a:t>
            </a:r>
            <a:r>
              <a:rPr lang="en-GB" sz="2800" dirty="0" err="1" smtClean="0"/>
              <a:t>photoaging</a:t>
            </a:r>
            <a:r>
              <a:rPr lang="en-GB" sz="2800" dirty="0" smtClean="0"/>
              <a:t> and skin cancer.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/>
              <a:t>UVA </a:t>
            </a:r>
            <a:r>
              <a:rPr lang="en-GB" b="1" i="1" dirty="0" err="1" smtClean="0"/>
              <a:t>Radiaton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107982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317688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400" dirty="0" err="1" smtClean="0"/>
              <a:t>Psoralen</a:t>
            </a:r>
            <a:r>
              <a:rPr lang="en-GB" sz="2400" dirty="0" smtClean="0"/>
              <a:t> photosensitizers are activated by UVA radiation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Depth of PUVA is mid dermis</a:t>
            </a:r>
          </a:p>
          <a:p>
            <a:pPr marL="397764" indent="-342900">
              <a:buFont typeface="Arial" pitchFamily="34" charset="0"/>
              <a:buChar char="•"/>
            </a:pPr>
            <a:endParaRPr lang="en-GB" sz="2400" dirty="0"/>
          </a:p>
          <a:p>
            <a:r>
              <a:rPr lang="en-GB" sz="2800" b="1" dirty="0" smtClean="0"/>
              <a:t>MECHANISM OF ACTION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dirty="0" smtClean="0"/>
              <a:t>DNA damage</a:t>
            </a:r>
          </a:p>
          <a:p>
            <a:r>
              <a:rPr lang="en-GB" sz="2800" dirty="0" smtClean="0"/>
              <a:t>(intercalates with </a:t>
            </a:r>
            <a:r>
              <a:rPr lang="en-GB" sz="2800" dirty="0" err="1" smtClean="0"/>
              <a:t>thymine,forms</a:t>
            </a:r>
            <a:r>
              <a:rPr lang="en-GB" sz="2800" dirty="0" smtClean="0"/>
              <a:t> </a:t>
            </a:r>
            <a:r>
              <a:rPr lang="en-GB" sz="2800" dirty="0" err="1" smtClean="0"/>
              <a:t>adduct,DNA</a:t>
            </a:r>
            <a:r>
              <a:rPr lang="en-GB" sz="2800" dirty="0" smtClean="0"/>
              <a:t> cross linking)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dirty="0" smtClean="0"/>
              <a:t>Reactive oxygen intermediate formation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err="1" smtClean="0"/>
              <a:t>Psoralen</a:t>
            </a:r>
            <a:r>
              <a:rPr lang="en-GB" b="1" i="1" dirty="0" smtClean="0"/>
              <a:t> </a:t>
            </a:r>
            <a:r>
              <a:rPr lang="en-GB" b="1" i="1" dirty="0" err="1" smtClean="0"/>
              <a:t>Photochemotherapy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3967844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" y="63807"/>
            <a:ext cx="9098867" cy="674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9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938"/>
            <a:ext cx="5762328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2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317688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340-400 nm.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Penetrates deeper than UVB </a:t>
            </a:r>
          </a:p>
          <a:p>
            <a:endParaRPr lang="en-GB" sz="2800" dirty="0"/>
          </a:p>
          <a:p>
            <a:r>
              <a:rPr lang="en-GB" sz="2800" b="1" dirty="0" smtClean="0"/>
              <a:t>MECHANISM OF ACTION</a:t>
            </a:r>
          </a:p>
          <a:p>
            <a:pPr marL="512064" indent="-457200">
              <a:buFont typeface="Wingdings" pitchFamily="2" charset="2"/>
              <a:buChar char="Ø"/>
            </a:pPr>
            <a:r>
              <a:rPr lang="en-GB" sz="2800" dirty="0" smtClean="0"/>
              <a:t>Induce T cell apoptosis (atopic dermatitis)</a:t>
            </a:r>
          </a:p>
          <a:p>
            <a:pPr marL="512064" indent="-457200">
              <a:buFont typeface="Wingdings" pitchFamily="2" charset="2"/>
              <a:buChar char="Ø"/>
            </a:pPr>
            <a:r>
              <a:rPr lang="en-GB" sz="2800" dirty="0" smtClean="0"/>
              <a:t>Reduction in mast cells and </a:t>
            </a:r>
            <a:r>
              <a:rPr lang="en-GB" sz="2800" dirty="0" err="1" smtClean="0"/>
              <a:t>langerhan</a:t>
            </a:r>
            <a:r>
              <a:rPr lang="en-GB" sz="2800" dirty="0" smtClean="0"/>
              <a:t> cells</a:t>
            </a:r>
          </a:p>
          <a:p>
            <a:pPr marL="512064" indent="-457200">
              <a:buFont typeface="Wingdings" pitchFamily="2" charset="2"/>
              <a:buChar char="Ø"/>
            </a:pPr>
            <a:r>
              <a:rPr lang="en-GB" sz="2800" dirty="0" smtClean="0"/>
              <a:t>Increase collagenase expression (</a:t>
            </a:r>
            <a:r>
              <a:rPr lang="en-GB" sz="2800" dirty="0" err="1" smtClean="0"/>
              <a:t>morphoea,keloid</a:t>
            </a:r>
            <a:r>
              <a:rPr lang="en-GB" sz="2800" dirty="0" smtClean="0"/>
              <a:t>)</a:t>
            </a:r>
          </a:p>
          <a:p>
            <a:pPr marL="512064" indent="-457200">
              <a:buFont typeface="Wingdings" pitchFamily="2" charset="2"/>
              <a:buChar char="Ø"/>
            </a:pPr>
            <a:r>
              <a:rPr lang="en-GB" sz="2800" dirty="0" err="1" smtClean="0"/>
              <a:t>Tannning</a:t>
            </a:r>
            <a:r>
              <a:rPr lang="en-GB" sz="2800" dirty="0" smtClean="0"/>
              <a:t> (prophylaxis of PLE)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/>
              <a:t>UVA1 phototherapy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144884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245680"/>
          </a:xfrm>
        </p:spPr>
        <p:txBody>
          <a:bodyPr>
            <a:normAutofit/>
          </a:bodyPr>
          <a:lstStyle/>
          <a:p>
            <a:pPr marL="512064" indent="-457200">
              <a:buFont typeface="Arial" pitchFamily="34" charset="0"/>
              <a:buChar char="•"/>
            </a:pPr>
            <a:r>
              <a:rPr lang="en-GB" sz="2800" dirty="0" smtClean="0"/>
              <a:t>Dec </a:t>
            </a:r>
            <a:r>
              <a:rPr lang="en-GB" sz="2800" dirty="0" err="1" smtClean="0"/>
              <a:t>capacitity</a:t>
            </a:r>
            <a:r>
              <a:rPr lang="en-GB" sz="2800" dirty="0" smtClean="0"/>
              <a:t> of APCs within skin(by IL 10 PGE2 and direct effect of UVB)</a:t>
            </a:r>
          </a:p>
          <a:p>
            <a:pPr marL="512064" indent="-457200">
              <a:buFont typeface="Arial" pitchFamily="34" charset="0"/>
              <a:buChar char="•"/>
            </a:pPr>
            <a:r>
              <a:rPr lang="en-GB" sz="2800" dirty="0" smtClean="0"/>
              <a:t>Balance </a:t>
            </a:r>
            <a:r>
              <a:rPr lang="en-GB" sz="2800" dirty="0" err="1" smtClean="0"/>
              <a:t>bw</a:t>
            </a:r>
            <a:r>
              <a:rPr lang="en-GB" sz="2800" dirty="0" smtClean="0"/>
              <a:t> effectors (</a:t>
            </a:r>
            <a:r>
              <a:rPr lang="en-GB" sz="2800" dirty="0" err="1" smtClean="0"/>
              <a:t>dec</a:t>
            </a:r>
            <a:r>
              <a:rPr lang="en-GB" sz="2800" dirty="0" smtClean="0"/>
              <a:t>) and regulatory </a:t>
            </a:r>
            <a:r>
              <a:rPr lang="en-GB" sz="2800" dirty="0" err="1" smtClean="0"/>
              <a:t>Tcells</a:t>
            </a:r>
            <a:r>
              <a:rPr lang="en-GB" sz="2800" dirty="0" smtClean="0"/>
              <a:t> is altered </a:t>
            </a:r>
          </a:p>
          <a:p>
            <a:pPr marL="512064" indent="-457200">
              <a:buFont typeface="Arial" pitchFamily="34" charset="0"/>
              <a:buChar char="•"/>
            </a:pPr>
            <a:r>
              <a:rPr lang="en-GB" sz="2800" dirty="0" smtClean="0"/>
              <a:t>Production of immunosuppressive mediators</a:t>
            </a:r>
          </a:p>
          <a:p>
            <a:r>
              <a:rPr lang="en-GB" sz="2800" dirty="0" smtClean="0"/>
              <a:t>(IL 7,IL 6,IL 8,TNF alpha)</a:t>
            </a:r>
          </a:p>
          <a:p>
            <a:pPr marL="512064" indent="-457200">
              <a:buFont typeface="Arial" pitchFamily="34" charset="0"/>
              <a:buChar char="•"/>
            </a:pPr>
            <a:r>
              <a:rPr lang="en-GB" sz="2800" dirty="0" smtClean="0"/>
              <a:t>Alters ICAM-1 expression(</a:t>
            </a:r>
            <a:r>
              <a:rPr lang="en-GB" sz="2800" dirty="0" err="1" smtClean="0"/>
              <a:t>icam</a:t>
            </a:r>
            <a:r>
              <a:rPr lang="en-GB" sz="2800" dirty="0" smtClean="0"/>
              <a:t> </a:t>
            </a:r>
            <a:r>
              <a:rPr lang="en-GB" sz="2800" dirty="0" err="1" smtClean="0"/>
              <a:t>facillitates</a:t>
            </a:r>
            <a:r>
              <a:rPr lang="en-GB" sz="2800" dirty="0" smtClean="0"/>
              <a:t> </a:t>
            </a:r>
            <a:r>
              <a:rPr lang="en-GB" sz="2800" dirty="0" err="1" smtClean="0"/>
              <a:t>tcell</a:t>
            </a:r>
            <a:r>
              <a:rPr lang="en-GB" sz="2800" dirty="0" smtClean="0"/>
              <a:t> binding to keratinocytes)</a:t>
            </a:r>
          </a:p>
          <a:p>
            <a:pPr marL="512064" indent="-457200">
              <a:buFont typeface="Arial" pitchFamily="34" charset="0"/>
              <a:buChar char="•"/>
            </a:pPr>
            <a:r>
              <a:rPr lang="en-GB" sz="2800" dirty="0" smtClean="0"/>
              <a:t>Apoptosis in T cells(UVA1 In </a:t>
            </a:r>
            <a:r>
              <a:rPr lang="en-GB" sz="2800" dirty="0" err="1" smtClean="0"/>
              <a:t>atopic,UVB</a:t>
            </a:r>
            <a:r>
              <a:rPr lang="en-GB" sz="2800" dirty="0" smtClean="0"/>
              <a:t> in psoriasis)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 smtClean="0"/>
              <a:t>Effects of phototherapy on immune cells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93287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317688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    UVA1 RESULTS in apoptosis of mast cells.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    PUVA is not cytotoxic it stabilizes mast cell membrane       </a:t>
            </a:r>
            <a:r>
              <a:rPr lang="en-GB" sz="2400" dirty="0"/>
              <a:t> </a:t>
            </a:r>
            <a:r>
              <a:rPr lang="en-GB" sz="2400" dirty="0" smtClean="0"/>
              <a:t>and limits release of histamine and other mediators.</a:t>
            </a:r>
          </a:p>
          <a:p>
            <a:endParaRPr lang="en-GB" sz="2400" dirty="0"/>
          </a:p>
          <a:p>
            <a:pPr algn="ctr"/>
            <a:r>
              <a:rPr lang="en-GB" sz="3600" dirty="0"/>
              <a:t>Effects of phototherapy on </a:t>
            </a:r>
            <a:r>
              <a:rPr lang="en-GB" sz="3600" dirty="0" smtClean="0"/>
              <a:t>collagen</a:t>
            </a:r>
          </a:p>
          <a:p>
            <a:pPr algn="ctr"/>
            <a:endParaRPr lang="en-GB" sz="2400" dirty="0" smtClean="0"/>
          </a:p>
          <a:p>
            <a:pPr marL="626364" indent="-571500">
              <a:buFont typeface="Arial" pitchFamily="34" charset="0"/>
              <a:buChar char="•"/>
            </a:pPr>
            <a:r>
              <a:rPr lang="en-GB" sz="2400" dirty="0" smtClean="0"/>
              <a:t>Activates metalloproteinase-1(it degrades collagen)</a:t>
            </a:r>
          </a:p>
          <a:p>
            <a:pPr marL="626364" indent="-571500">
              <a:buFont typeface="Arial" pitchFamily="34" charset="0"/>
              <a:buChar char="•"/>
            </a:pPr>
            <a:r>
              <a:rPr lang="en-GB" sz="2400" dirty="0" smtClean="0"/>
              <a:t>Helpful in sclerotic skin diseases</a:t>
            </a:r>
          </a:p>
          <a:p>
            <a:pPr marL="626364" indent="-571500">
              <a:buFont typeface="Arial" pitchFamily="34" charset="0"/>
              <a:buChar char="•"/>
            </a:pPr>
            <a:r>
              <a:rPr lang="en-GB" sz="2400" dirty="0" smtClean="0"/>
              <a:t>UVA and PUVA both increase MMP-1 activity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Effects of phototherapy on mast cells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17574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041562" cy="5245680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3200" dirty="0" err="1" smtClean="0"/>
              <a:t>UVB,PUVS,and</a:t>
            </a:r>
            <a:r>
              <a:rPr lang="en-GB" sz="3200" dirty="0" smtClean="0"/>
              <a:t> UVA all cause </a:t>
            </a:r>
            <a:r>
              <a:rPr lang="en-GB" sz="3200" dirty="0" err="1" smtClean="0"/>
              <a:t>acanthosis</a:t>
            </a:r>
            <a:r>
              <a:rPr lang="en-GB" sz="3200" dirty="0" smtClean="0"/>
              <a:t> of the epidermis and thickening of stratum </a:t>
            </a:r>
            <a:r>
              <a:rPr lang="en-GB" sz="3200" dirty="0" err="1" smtClean="0"/>
              <a:t>corneum</a:t>
            </a:r>
            <a:endParaRPr lang="en-GB" sz="3200" dirty="0" smtClean="0"/>
          </a:p>
          <a:p>
            <a:pPr marL="397764" indent="-342900">
              <a:buFont typeface="Arial" pitchFamily="34" charset="0"/>
              <a:buChar char="•"/>
            </a:pPr>
            <a:r>
              <a:rPr lang="en-GB" sz="3200" dirty="0" smtClean="0"/>
              <a:t>Accentuates light scattering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200" dirty="0" smtClean="0"/>
              <a:t>Phototherapy doses progressively increase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200" dirty="0" smtClean="0"/>
              <a:t>Hardens skin so permitting patients to tolerate greater amount of sun exposure(chronic photosensitivity)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Effect of phototherapy on epidermis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2750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988840"/>
            <a:ext cx="8113570" cy="4608512"/>
          </a:xfrm>
        </p:spPr>
        <p:txBody>
          <a:bodyPr>
            <a:no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UV stimulates </a:t>
            </a:r>
            <a:r>
              <a:rPr lang="en-GB" sz="2400" dirty="0" err="1" smtClean="0"/>
              <a:t>melanogenesis,which</a:t>
            </a:r>
            <a:r>
              <a:rPr lang="en-GB" sz="2400" dirty="0" smtClean="0"/>
              <a:t> is a consequence of DNA damage/or its repair.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Treatment of melanocytes with DNA repair </a:t>
            </a:r>
            <a:r>
              <a:rPr lang="en-GB" sz="2400" dirty="0" err="1" smtClean="0"/>
              <a:t>enzymea</a:t>
            </a:r>
            <a:r>
              <a:rPr lang="en-GB" sz="2400" dirty="0" smtClean="0"/>
              <a:t> increases melanin content of melanocytes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Increases tolerance of patients with some photosensitivity </a:t>
            </a:r>
            <a:r>
              <a:rPr lang="en-GB" sz="2400" dirty="0" err="1" smtClean="0"/>
              <a:t>disoerder</a:t>
            </a:r>
            <a:r>
              <a:rPr lang="en-GB" sz="2400" dirty="0" smtClean="0"/>
              <a:t> but </a:t>
            </a:r>
            <a:r>
              <a:rPr lang="en-GB" sz="2400" dirty="0" err="1" smtClean="0"/>
              <a:t>dec</a:t>
            </a:r>
            <a:r>
              <a:rPr lang="en-GB" sz="2400" dirty="0" smtClean="0"/>
              <a:t> </a:t>
            </a:r>
            <a:r>
              <a:rPr lang="en-GB" sz="2400" dirty="0" err="1" smtClean="0"/>
              <a:t>efficasy</a:t>
            </a:r>
            <a:r>
              <a:rPr lang="en-GB" sz="2400" dirty="0" smtClean="0"/>
              <a:t> of phototherapy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NB UVB,PUVA repopulate </a:t>
            </a:r>
            <a:r>
              <a:rPr lang="en-GB" sz="2400" dirty="0" err="1" smtClean="0"/>
              <a:t>vitiliginous</a:t>
            </a:r>
            <a:r>
              <a:rPr lang="en-GB" sz="2400" dirty="0" smtClean="0"/>
              <a:t> skin with melanocytes(stimulates hair follicle melanocyte proliferation and migration)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err="1" smtClean="0"/>
              <a:t>Cyto</a:t>
            </a:r>
            <a:r>
              <a:rPr lang="en-GB" sz="2400" dirty="0" smtClean="0"/>
              <a:t> </a:t>
            </a:r>
            <a:r>
              <a:rPr lang="en-GB" sz="2400" dirty="0" err="1" smtClean="0"/>
              <a:t>kines</a:t>
            </a:r>
            <a:r>
              <a:rPr lang="en-GB" sz="2400" dirty="0" smtClean="0"/>
              <a:t> stimulate inactive melanocytes</a:t>
            </a:r>
          </a:p>
          <a:p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Effect of phototherapy on melanocytes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58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Ultra violet radiations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UVR </a:t>
            </a:r>
            <a:r>
              <a:rPr lang="en-GB" dirty="0"/>
              <a:t>is that part of the solar electromagnetic spectrum that lies between X‐rays and visible </a:t>
            </a:r>
            <a:r>
              <a:rPr lang="en-GB" dirty="0" smtClean="0"/>
              <a:t>light.</a:t>
            </a:r>
          </a:p>
          <a:p>
            <a:pPr marL="0" indent="0">
              <a:buNone/>
            </a:pPr>
            <a:r>
              <a:rPr lang="en-GB" dirty="0" smtClean="0"/>
              <a:t>UVA </a:t>
            </a:r>
            <a:r>
              <a:rPr lang="en-GB" dirty="0"/>
              <a:t>(320–400 nm</a:t>
            </a:r>
            <a:r>
              <a:rPr lang="en-GB" dirty="0" smtClean="0"/>
              <a:t>),</a:t>
            </a:r>
          </a:p>
          <a:p>
            <a:pPr marL="0" indent="0">
              <a:buNone/>
            </a:pPr>
            <a:r>
              <a:rPr lang="en-GB" dirty="0" smtClean="0"/>
              <a:t>UVB </a:t>
            </a:r>
            <a:r>
              <a:rPr lang="en-GB" dirty="0"/>
              <a:t>(280–320 </a:t>
            </a:r>
            <a:r>
              <a:rPr lang="en-GB" dirty="0" smtClean="0"/>
              <a:t>nm)</a:t>
            </a:r>
          </a:p>
          <a:p>
            <a:pPr marL="0" indent="0">
              <a:buNone/>
            </a:pPr>
            <a:r>
              <a:rPr lang="en-GB" dirty="0" smtClean="0"/>
              <a:t>UVC </a:t>
            </a:r>
            <a:r>
              <a:rPr lang="en-GB" dirty="0"/>
              <a:t>(&lt;280 </a:t>
            </a:r>
            <a:r>
              <a:rPr lang="en-GB" dirty="0" smtClean="0"/>
              <a:t>nm)</a:t>
            </a:r>
            <a:endParaRPr lang="en-GB" dirty="0"/>
          </a:p>
          <a:p>
            <a:pPr marL="457200" indent="-457200"/>
            <a:r>
              <a:rPr lang="en-GB" dirty="0" smtClean="0"/>
              <a:t>UVC </a:t>
            </a:r>
            <a:r>
              <a:rPr lang="en-GB" dirty="0"/>
              <a:t>radiation is absorbed by the </a:t>
            </a:r>
            <a:r>
              <a:rPr lang="en-GB" dirty="0" smtClean="0"/>
              <a:t>earth atmosphere</a:t>
            </a:r>
          </a:p>
          <a:p>
            <a:pPr marL="457200" indent="-457200"/>
            <a:r>
              <a:rPr lang="en-GB" dirty="0" smtClean="0"/>
              <a:t>UVB </a:t>
            </a:r>
            <a:r>
              <a:rPr lang="en-GB" dirty="0"/>
              <a:t>radiation is </a:t>
            </a:r>
            <a:r>
              <a:rPr lang="en-GB" dirty="0" smtClean="0"/>
              <a:t>significantly more </a:t>
            </a:r>
            <a:r>
              <a:rPr lang="en-GB" dirty="0"/>
              <a:t>effective (100–1000 times more potent) than UVA at producing erythema, cellular effects and DNA </a:t>
            </a:r>
            <a:r>
              <a:rPr lang="en-GB" dirty="0" smtClean="0"/>
              <a:t>damage.</a:t>
            </a:r>
          </a:p>
          <a:p>
            <a:pPr marL="457200" indent="-457200"/>
            <a:r>
              <a:rPr lang="en-GB" dirty="0" smtClean="0"/>
              <a:t>UVA </a:t>
            </a:r>
            <a:r>
              <a:rPr lang="en-GB" dirty="0"/>
              <a:t>radiation </a:t>
            </a:r>
            <a:r>
              <a:rPr lang="en-GB" dirty="0" smtClean="0"/>
              <a:t>is less </a:t>
            </a:r>
            <a:r>
              <a:rPr lang="en-GB" dirty="0"/>
              <a:t>energetic but penetrates more deeply into the skin, (</a:t>
            </a:r>
            <a:r>
              <a:rPr lang="en-GB" dirty="0" err="1" smtClean="0"/>
              <a:t>photoageing</a:t>
            </a:r>
            <a:r>
              <a:rPr lang="en-GB" dirty="0" smtClean="0"/>
              <a:t>)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666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6331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91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" y="260648"/>
            <a:ext cx="890435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788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skin types based on Fitzpatrick classification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302277"/>
              </p:ext>
            </p:extLst>
          </p:nvPr>
        </p:nvGraphicFramePr>
        <p:xfrm>
          <a:off x="471342" y="2276872"/>
          <a:ext cx="8676456" cy="3200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80120"/>
                <a:gridCol w="1812032"/>
                <a:gridCol w="1190886"/>
                <a:gridCol w="2181658"/>
                <a:gridCol w="1152128"/>
                <a:gridCol w="125963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Skin type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Skin </a:t>
                      </a:r>
                      <a:r>
                        <a:rPr lang="en-GB" dirty="0" err="1" smtClean="0"/>
                        <a:t>color</a:t>
                      </a:r>
                      <a:r>
                        <a:rPr lang="en-GB" dirty="0" smtClean="0"/>
                        <a:t> on sun protected sites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Sunburn risk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Approximate SED for 1 MED</a:t>
                      </a:r>
                      <a:r>
                        <a:rPr kumimoji="0" lang="en-GB" sz="18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sun‐protected site</a:t>
                      </a:r>
                      <a:b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Tanning ability</a:t>
                      </a:r>
                      <a:b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Cancer risk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</a:t>
                      </a:r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  <a:endParaRPr kumimoji="0" lang="en-GB" sz="1800" i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GB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Olive</a:t>
                      </a:r>
                    </a:p>
                    <a:p>
                      <a:r>
                        <a:rPr kumimoji="0" lang="en-GB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Brown</a:t>
                      </a:r>
                    </a:p>
                    <a:p>
                      <a:r>
                        <a:rPr kumimoji="0" lang="en-GB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Dark brown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++++</a:t>
                      </a:r>
                    </a:p>
                    <a:p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+++</a:t>
                      </a:r>
                    </a:p>
                    <a:p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</a:p>
                    <a:p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</a:t>
                      </a:r>
                      <a:endParaRPr lang="en-GB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2–3 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2-3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4-6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4-6</a:t>
                      </a:r>
                    </a:p>
                    <a:p>
                      <a:r>
                        <a:rPr lang="en-GB" dirty="0" smtClean="0"/>
                        <a:t>6-20*</a:t>
                      </a:r>
                    </a:p>
                    <a:p>
                      <a:r>
                        <a:rPr lang="en-GB" dirty="0" smtClean="0"/>
                        <a:t>6-20*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++++</a:t>
                      </a:r>
                      <a:b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++++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884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55576" y="1916832"/>
            <a:ext cx="7920880" cy="4680520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3600" dirty="0" smtClean="0"/>
              <a:t>Devices generate light by conversion of electrical energy to </a:t>
            </a:r>
            <a:r>
              <a:rPr lang="en-GB" sz="3600" dirty="0" err="1" smtClean="0"/>
              <a:t>electromegnetic</a:t>
            </a:r>
            <a:r>
              <a:rPr lang="en-GB" sz="3600" dirty="0" smtClean="0"/>
              <a:t> energy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600" dirty="0" smtClean="0"/>
              <a:t>Filters and </a:t>
            </a:r>
            <a:r>
              <a:rPr lang="en-GB" sz="3600" dirty="0" err="1" smtClean="0"/>
              <a:t>fluorophores</a:t>
            </a:r>
            <a:r>
              <a:rPr lang="en-GB" sz="3600" dirty="0" smtClean="0"/>
              <a:t> are used to modify the output such that desired wavelength are emitted</a:t>
            </a:r>
            <a:endParaRPr lang="en-GB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err="1" smtClean="0"/>
              <a:t>Bsic</a:t>
            </a:r>
            <a:r>
              <a:rPr lang="en-GB" sz="3200" dirty="0" smtClean="0"/>
              <a:t> principles of phototherapy devices and types of lamps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61385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101664"/>
          </a:xfrm>
        </p:spPr>
        <p:txBody>
          <a:bodyPr>
            <a:noAutofit/>
          </a:bodyPr>
          <a:lstStyle/>
          <a:p>
            <a:pPr marL="512064" indent="-457200">
              <a:buFont typeface="+mj-lt"/>
              <a:buAutoNum type="arabicPeriod"/>
            </a:pPr>
            <a:r>
              <a:rPr lang="en-GB" sz="3200" dirty="0" smtClean="0"/>
              <a:t>Incandescent lamps(insufficient light sources)</a:t>
            </a:r>
          </a:p>
          <a:p>
            <a:pPr marL="512064" indent="-457200">
              <a:buFont typeface="+mj-lt"/>
              <a:buAutoNum type="arabicPeriod"/>
            </a:pPr>
            <a:r>
              <a:rPr lang="en-GB" sz="3200" dirty="0" smtClean="0"/>
              <a:t>Arc or gas discharge lamps</a:t>
            </a:r>
          </a:p>
          <a:p>
            <a:pPr marL="512064" indent="-457200">
              <a:buFont typeface="+mj-lt"/>
              <a:buAutoNum type="arabicPeriod"/>
            </a:pPr>
            <a:r>
              <a:rPr lang="en-GB" sz="3200" dirty="0" smtClean="0"/>
              <a:t>Fluorescent lamps</a:t>
            </a:r>
          </a:p>
          <a:p>
            <a:r>
              <a:rPr lang="en-GB" sz="3200" dirty="0"/>
              <a:t> </a:t>
            </a:r>
            <a:r>
              <a:rPr lang="en-GB" sz="3200" dirty="0" smtClean="0"/>
              <a:t>     (</a:t>
            </a:r>
            <a:r>
              <a:rPr lang="en-GB" sz="3200" dirty="0" err="1" smtClean="0"/>
              <a:t>chromophore,phosphors</a:t>
            </a:r>
            <a:r>
              <a:rPr lang="en-GB" sz="3200" dirty="0" smtClean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Types of lamps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99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245680"/>
          </a:xfrm>
        </p:spPr>
        <p:txBody>
          <a:bodyPr>
            <a:noAutofit/>
          </a:bodyPr>
          <a:lstStyle/>
          <a:p>
            <a:r>
              <a:rPr lang="en-GB" sz="2800" dirty="0" smtClean="0"/>
              <a:t>It is determined by exposing 1cm2 area on the lower back/inner aspect of fore arm to 200,400,600,800,1000,1200 </a:t>
            </a:r>
            <a:r>
              <a:rPr lang="en-GB" sz="2800" dirty="0" err="1" smtClean="0"/>
              <a:t>mJ</a:t>
            </a:r>
            <a:r>
              <a:rPr lang="en-GB" sz="2800" dirty="0" smtClean="0"/>
              <a:t>/cm2 of UVB from same device that will be used for phototherapy.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Examined after 24hr of </a:t>
            </a:r>
            <a:r>
              <a:rPr lang="en-GB" sz="2800" dirty="0" err="1" smtClean="0"/>
              <a:t>exposure,smallest</a:t>
            </a:r>
            <a:r>
              <a:rPr lang="en-GB" sz="2800" dirty="0" smtClean="0"/>
              <a:t> uniform erythema is MED.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Poor correlation with MED and skin type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Phototherapy initiated at 50 </a:t>
            </a:r>
            <a:r>
              <a:rPr lang="en-GB" sz="2800" dirty="0" err="1" smtClean="0"/>
              <a:t>percent</a:t>
            </a:r>
            <a:r>
              <a:rPr lang="en-GB" sz="2800" dirty="0" smtClean="0"/>
              <a:t> -70 </a:t>
            </a:r>
            <a:r>
              <a:rPr lang="en-GB" sz="2800" dirty="0" err="1" smtClean="0"/>
              <a:t>percent</a:t>
            </a:r>
            <a:r>
              <a:rPr lang="en-GB" sz="2800" dirty="0" smtClean="0"/>
              <a:t> of MED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If erythema occurs dose either reduced or treatment is delayed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Minimal erythema dose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836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6"/>
            <a:ext cx="8910397" cy="483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8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4521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416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6619"/>
            <a:ext cx="7776864" cy="672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51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phototherapy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GB" dirty="0" smtClean="0"/>
              <a:t>It is the use of UV/visible light for </a:t>
            </a:r>
            <a:r>
              <a:rPr lang="en-GB" dirty="0" err="1" smtClean="0"/>
              <a:t>theraputic</a:t>
            </a:r>
            <a:r>
              <a:rPr lang="en-GB" dirty="0" smtClean="0"/>
              <a:t> purpose</a:t>
            </a:r>
          </a:p>
          <a:p>
            <a:pPr marL="68580" indent="0">
              <a:buNone/>
            </a:pPr>
            <a:endParaRPr lang="en-GB" dirty="0"/>
          </a:p>
          <a:p>
            <a:pPr marL="68580" indent="0">
              <a:buNone/>
            </a:pPr>
            <a:r>
              <a:rPr lang="en-GB" dirty="0" smtClean="0"/>
              <a:t>In use today are</a:t>
            </a:r>
          </a:p>
          <a:p>
            <a:r>
              <a:rPr lang="en-GB" dirty="0" smtClean="0"/>
              <a:t>NB and BB UVB</a:t>
            </a:r>
          </a:p>
          <a:p>
            <a:r>
              <a:rPr lang="en-GB" dirty="0" err="1" smtClean="0"/>
              <a:t>Psoralen</a:t>
            </a:r>
            <a:r>
              <a:rPr lang="en-GB" dirty="0" smtClean="0"/>
              <a:t> </a:t>
            </a:r>
            <a:r>
              <a:rPr lang="en-GB" dirty="0" err="1" smtClean="0"/>
              <a:t>photochemotherapy</a:t>
            </a:r>
            <a:endParaRPr lang="en-GB" dirty="0" smtClean="0"/>
          </a:p>
          <a:p>
            <a:r>
              <a:rPr lang="en-GB" sz="3200" dirty="0" smtClean="0"/>
              <a:t>Uva1 </a:t>
            </a:r>
            <a:r>
              <a:rPr lang="en-GB" sz="3200" dirty="0" err="1" smtClean="0"/>
              <a:t>photochemotherapy</a:t>
            </a:r>
            <a:endParaRPr lang="en-GB" sz="3200" dirty="0" smtClean="0"/>
          </a:p>
          <a:p>
            <a:r>
              <a:rPr lang="en-GB" sz="3200" dirty="0" smtClean="0"/>
              <a:t>Targeted phototherapy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4159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phototherapy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GB" dirty="0" smtClean="0"/>
              <a:t>It is the use of UV/visible light for </a:t>
            </a:r>
            <a:r>
              <a:rPr lang="en-GB" dirty="0" err="1" smtClean="0"/>
              <a:t>theraputic</a:t>
            </a:r>
            <a:r>
              <a:rPr lang="en-GB" dirty="0" smtClean="0"/>
              <a:t> purpose</a:t>
            </a:r>
          </a:p>
          <a:p>
            <a:pPr marL="68580" indent="0">
              <a:buNone/>
            </a:pPr>
            <a:endParaRPr lang="en-GB" dirty="0"/>
          </a:p>
          <a:p>
            <a:pPr marL="68580" indent="0">
              <a:buNone/>
            </a:pPr>
            <a:r>
              <a:rPr lang="en-GB" dirty="0" smtClean="0"/>
              <a:t>In use today are</a:t>
            </a:r>
          </a:p>
          <a:p>
            <a:r>
              <a:rPr lang="en-GB" dirty="0" smtClean="0"/>
              <a:t>NB and BB UVB</a:t>
            </a:r>
          </a:p>
          <a:p>
            <a:r>
              <a:rPr lang="en-GB" dirty="0" err="1" smtClean="0"/>
              <a:t>Psoralen</a:t>
            </a:r>
            <a:r>
              <a:rPr lang="en-GB" dirty="0" smtClean="0"/>
              <a:t> </a:t>
            </a:r>
            <a:r>
              <a:rPr lang="en-GB" dirty="0" err="1" smtClean="0"/>
              <a:t>photochemotherapy</a:t>
            </a:r>
            <a:endParaRPr lang="en-GB" dirty="0" smtClean="0"/>
          </a:p>
          <a:p>
            <a:r>
              <a:rPr lang="en-GB" sz="3200" dirty="0" smtClean="0"/>
              <a:t>Uva1 </a:t>
            </a:r>
            <a:r>
              <a:rPr lang="en-GB" sz="3200" dirty="0" err="1" smtClean="0"/>
              <a:t>photochemotherapy</a:t>
            </a:r>
            <a:endParaRPr lang="en-GB" sz="3200" dirty="0" smtClean="0"/>
          </a:p>
          <a:p>
            <a:r>
              <a:rPr lang="en-GB" sz="3200" dirty="0" smtClean="0"/>
              <a:t>Targeted phototherapy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608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245680"/>
          </a:xfrm>
        </p:spPr>
        <p:txBody>
          <a:bodyPr/>
          <a:lstStyle/>
          <a:p>
            <a:r>
              <a:rPr lang="en-GB" dirty="0" smtClean="0"/>
              <a:t>Two types</a:t>
            </a:r>
          </a:p>
          <a:p>
            <a:pPr marL="512064" indent="-457200">
              <a:buFont typeface="+mj-lt"/>
              <a:buAutoNum type="arabicPeriod"/>
            </a:pPr>
            <a:r>
              <a:rPr lang="en-GB" dirty="0" smtClean="0"/>
              <a:t>BB UVB</a:t>
            </a:r>
          </a:p>
          <a:p>
            <a:pPr marL="512064" indent="-457200">
              <a:buFont typeface="+mj-lt"/>
              <a:buAutoNum type="arabicPeriod"/>
            </a:pPr>
            <a:r>
              <a:rPr lang="en-GB" dirty="0" smtClean="0"/>
              <a:t>NB UVB</a:t>
            </a:r>
          </a:p>
          <a:p>
            <a:endParaRPr lang="en-GB" dirty="0" smtClean="0"/>
          </a:p>
          <a:p>
            <a:r>
              <a:rPr lang="en-GB" sz="3600" dirty="0" smtClean="0"/>
              <a:t>BB </a:t>
            </a:r>
            <a:r>
              <a:rPr lang="en-GB" sz="3600" dirty="0" err="1" smtClean="0"/>
              <a:t>UVB:</a:t>
            </a:r>
            <a:r>
              <a:rPr lang="en-GB" sz="2400" dirty="0" err="1" smtClean="0"/>
              <a:t>Fluorescent</a:t>
            </a:r>
            <a:r>
              <a:rPr lang="en-GB" sz="2400" dirty="0" smtClean="0"/>
              <a:t> lamps are used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Wavelength&lt; 300 nm induces </a:t>
            </a:r>
            <a:r>
              <a:rPr lang="en-GB" sz="2400" dirty="0" err="1" smtClean="0"/>
              <a:t>erythema,non</a:t>
            </a:r>
            <a:r>
              <a:rPr lang="en-GB" sz="2400" dirty="0" smtClean="0"/>
              <a:t> melanoma skin cancer</a:t>
            </a:r>
            <a:endParaRPr lang="en-GB" sz="3600" dirty="0" smtClean="0"/>
          </a:p>
          <a:p>
            <a:r>
              <a:rPr lang="en-GB" sz="3600" dirty="0" smtClean="0"/>
              <a:t>NB UVB: 308-311 </a:t>
            </a:r>
            <a:r>
              <a:rPr lang="en-GB" sz="2400" dirty="0" smtClean="0"/>
              <a:t>nm wavelength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5-6 fold </a:t>
            </a:r>
            <a:r>
              <a:rPr lang="en-GB" sz="2400" dirty="0" err="1" smtClean="0"/>
              <a:t>inc</a:t>
            </a:r>
            <a:r>
              <a:rPr lang="en-GB" sz="2400" dirty="0" smtClean="0"/>
              <a:t> emission of longer UVB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5-10 folds potent than BB UVB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More suppressive effect</a:t>
            </a:r>
            <a:endParaRPr lang="en-GB" sz="3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UVB PHOTOTHERAPY(290-320nm)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69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752"/>
            <a:ext cx="4104456" cy="648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3752"/>
            <a:ext cx="3713212" cy="646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790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7897546" cy="5317688"/>
          </a:xfrm>
        </p:spPr>
        <p:txBody>
          <a:bodyPr>
            <a:noAutofit/>
          </a:bodyPr>
          <a:lstStyle/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Psoriasis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Chronic atopic dermatitis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Generalized </a:t>
            </a:r>
            <a:r>
              <a:rPr lang="en-GB" sz="2400" dirty="0" err="1" smtClean="0"/>
              <a:t>vitiligo</a:t>
            </a:r>
            <a:endParaRPr lang="en-GB" sz="2400" dirty="0" smtClean="0"/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Lichen </a:t>
            </a:r>
            <a:r>
              <a:rPr lang="en-GB" sz="2400" dirty="0" err="1" smtClean="0"/>
              <a:t>planus</a:t>
            </a:r>
            <a:endParaRPr lang="en-GB" sz="2400" dirty="0" smtClean="0"/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err="1" smtClean="0"/>
              <a:t>CTCL,early</a:t>
            </a:r>
            <a:r>
              <a:rPr lang="en-GB" sz="2400" dirty="0" smtClean="0"/>
              <a:t> stage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err="1" smtClean="0"/>
              <a:t>Seborrhiec</a:t>
            </a:r>
            <a:r>
              <a:rPr lang="en-GB" sz="2400" dirty="0" smtClean="0"/>
              <a:t> dermatitis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err="1" smtClean="0"/>
              <a:t>Photosenstive</a:t>
            </a:r>
            <a:r>
              <a:rPr lang="en-GB" sz="2400" dirty="0" smtClean="0"/>
              <a:t> </a:t>
            </a:r>
            <a:r>
              <a:rPr lang="en-GB" sz="2400" dirty="0" err="1" smtClean="0"/>
              <a:t>disorders:PMLE</a:t>
            </a:r>
            <a:r>
              <a:rPr lang="en-GB" sz="2400" dirty="0" smtClean="0"/>
              <a:t>/solar </a:t>
            </a:r>
            <a:r>
              <a:rPr lang="en-GB" sz="2400" dirty="0" err="1" smtClean="0"/>
              <a:t>urticaria</a:t>
            </a:r>
            <a:endParaRPr lang="en-GB" sz="2400" dirty="0" smtClean="0"/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Chronic </a:t>
            </a:r>
            <a:r>
              <a:rPr lang="en-GB" sz="2400" dirty="0" err="1" smtClean="0"/>
              <a:t>urticaria</a:t>
            </a:r>
            <a:endParaRPr lang="en-GB" sz="2400" dirty="0" smtClean="0"/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err="1" smtClean="0"/>
              <a:t>Pruritis</a:t>
            </a:r>
            <a:r>
              <a:rPr lang="en-GB" sz="2400" dirty="0" smtClean="0"/>
              <a:t> due to </a:t>
            </a:r>
            <a:r>
              <a:rPr lang="en-GB" sz="2400" dirty="0" err="1" smtClean="0"/>
              <a:t>polycythemia</a:t>
            </a:r>
            <a:r>
              <a:rPr lang="en-GB" sz="2400" dirty="0" smtClean="0"/>
              <a:t> </a:t>
            </a:r>
            <a:r>
              <a:rPr lang="en-GB" sz="2400" dirty="0" err="1" smtClean="0"/>
              <a:t>vera,liver</a:t>
            </a:r>
            <a:r>
              <a:rPr lang="en-GB" sz="2400" dirty="0" smtClean="0"/>
              <a:t> </a:t>
            </a:r>
            <a:r>
              <a:rPr lang="en-GB" sz="2400" dirty="0" err="1" smtClean="0"/>
              <a:t>cirhosis,renal</a:t>
            </a:r>
            <a:r>
              <a:rPr lang="en-GB" sz="2400" dirty="0" smtClean="0"/>
              <a:t> insufficiency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Actinic </a:t>
            </a:r>
            <a:r>
              <a:rPr lang="en-GB" sz="2400" dirty="0" err="1" smtClean="0"/>
              <a:t>prurigo</a:t>
            </a:r>
            <a:endParaRPr lang="en-GB" sz="2400" dirty="0" smtClean="0"/>
          </a:p>
          <a:p>
            <a:pPr marL="397764" indent="-342900">
              <a:buFont typeface="Wingdings" pitchFamily="2" charset="2"/>
              <a:buChar char="Ø"/>
            </a:pPr>
            <a:r>
              <a:rPr lang="en-GB" sz="2400" dirty="0" smtClean="0"/>
              <a:t>Acquired perforating </a:t>
            </a:r>
            <a:r>
              <a:rPr lang="en-GB" sz="2400" dirty="0" err="1" smtClean="0"/>
              <a:t>dermatosis</a:t>
            </a: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332656"/>
            <a:ext cx="8156448" cy="777240"/>
          </a:xfrm>
        </p:spPr>
        <p:txBody>
          <a:bodyPr/>
          <a:lstStyle/>
          <a:p>
            <a:r>
              <a:rPr lang="en-GB" sz="4000" dirty="0" smtClean="0"/>
              <a:t>Indications</a:t>
            </a:r>
            <a:br>
              <a:rPr lang="en-GB" sz="4000" dirty="0" smtClean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12187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68103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10" y="2658211"/>
            <a:ext cx="4562475" cy="419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692696"/>
            <a:ext cx="5698505" cy="51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3757075" cy="51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1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914400"/>
          </a:xfrm>
        </p:spPr>
        <p:txBody>
          <a:bodyPr/>
          <a:lstStyle/>
          <a:p>
            <a:pPr algn="ctr"/>
            <a:r>
              <a:rPr lang="en-GB" dirty="0" smtClean="0"/>
              <a:t>NB UVB in atopic eczema</a:t>
            </a:r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336886" cy="573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608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NB UVB in psoriasis</a:t>
            </a:r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8536"/>
            <a:ext cx="8461410" cy="541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837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9" y="51110"/>
            <a:ext cx="9152779" cy="676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1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225" y="188640"/>
            <a:ext cx="8804945" cy="66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55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27584" y="1268760"/>
            <a:ext cx="7848872" cy="5040560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Responsive </a:t>
            </a:r>
            <a:r>
              <a:rPr lang="en-GB" sz="2800" dirty="0" err="1" smtClean="0"/>
              <a:t>pts</a:t>
            </a:r>
            <a:r>
              <a:rPr lang="en-GB" sz="2800" dirty="0" smtClean="0"/>
              <a:t> can be given t/t for a max of 24 </a:t>
            </a:r>
            <a:r>
              <a:rPr lang="en-GB" sz="2800" dirty="0" err="1" smtClean="0"/>
              <a:t>months.after</a:t>
            </a:r>
            <a:r>
              <a:rPr lang="en-GB" sz="2800" dirty="0" smtClean="0"/>
              <a:t> 1 </a:t>
            </a:r>
            <a:r>
              <a:rPr lang="en-GB" sz="2800" dirty="0" err="1" smtClean="0"/>
              <a:t>year,resting</a:t>
            </a:r>
            <a:r>
              <a:rPr lang="en-GB" sz="2800" dirty="0" smtClean="0"/>
              <a:t> period of 3 months 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In children max duration 12 </a:t>
            </a:r>
            <a:r>
              <a:rPr lang="en-GB" sz="2800" dirty="0" err="1" smtClean="0"/>
              <a:t>months.limited</a:t>
            </a:r>
            <a:r>
              <a:rPr lang="en-GB" sz="2800" dirty="0" smtClean="0"/>
              <a:t> area exposure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If no response is observed after 6 months further therapy should be discouraged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Safe limit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859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384"/>
            <a:ext cx="9143999" cy="466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4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483" y="1007466"/>
            <a:ext cx="9016574" cy="47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27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912"/>
            <a:ext cx="6336704" cy="675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50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2" y="417631"/>
            <a:ext cx="8948213" cy="603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4" y="131361"/>
            <a:ext cx="8948932" cy="661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844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302"/>
            <a:ext cx="8064896" cy="675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043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23" y="0"/>
            <a:ext cx="63741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246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708920"/>
            <a:ext cx="7772400" cy="914400"/>
          </a:xfrm>
        </p:spPr>
        <p:txBody>
          <a:bodyPr/>
          <a:lstStyle/>
          <a:p>
            <a:pPr algn="ctr"/>
            <a:r>
              <a:rPr lang="en-GB" sz="6000" b="1" i="1" dirty="0" smtClean="0"/>
              <a:t>THANK YOU</a:t>
            </a:r>
            <a:endParaRPr lang="en-GB" sz="6000" b="1" i="1" dirty="0"/>
          </a:p>
        </p:txBody>
      </p:sp>
    </p:spTree>
    <p:extLst>
      <p:ext uri="{BB962C8B-B14F-4D97-AF65-F5344CB8AC3E}">
        <p14:creationId xmlns:p14="http://schemas.microsoft.com/office/powerpoint/2010/main" val="1600429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060848"/>
            <a:ext cx="7772400" cy="914400"/>
          </a:xfrm>
        </p:spPr>
        <p:txBody>
          <a:bodyPr/>
          <a:lstStyle/>
          <a:p>
            <a:pPr algn="ctr"/>
            <a:r>
              <a:rPr lang="en-GB" sz="6600" dirty="0" smtClean="0"/>
              <a:t>PUVA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633633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389696"/>
          </a:xfrm>
        </p:spPr>
        <p:txBody>
          <a:bodyPr>
            <a:normAutofit/>
          </a:bodyPr>
          <a:lstStyle/>
          <a:p>
            <a:r>
              <a:rPr lang="en-GB" sz="2800" dirty="0" err="1" smtClean="0"/>
              <a:t>Psoralen</a:t>
            </a:r>
            <a:r>
              <a:rPr lang="en-GB" sz="2800" dirty="0" smtClean="0"/>
              <a:t>-UVA </a:t>
            </a:r>
            <a:r>
              <a:rPr lang="en-GB" sz="2800" dirty="0" err="1" smtClean="0"/>
              <a:t>photochemotherapy</a:t>
            </a:r>
            <a:r>
              <a:rPr lang="en-GB" sz="2800" dirty="0" smtClean="0"/>
              <a:t> combines oral ingestion or topical application of </a:t>
            </a:r>
            <a:r>
              <a:rPr lang="en-GB" sz="2800" dirty="0" err="1" smtClean="0"/>
              <a:t>psoralens</a:t>
            </a:r>
            <a:r>
              <a:rPr lang="en-GB" sz="2800" dirty="0" smtClean="0"/>
              <a:t> with </a:t>
            </a:r>
            <a:r>
              <a:rPr lang="en-GB" sz="2800" dirty="0" err="1" smtClean="0"/>
              <a:t>uVA</a:t>
            </a:r>
            <a:r>
              <a:rPr lang="en-GB" sz="2800" dirty="0" smtClean="0"/>
              <a:t> exposure</a:t>
            </a:r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Three forms</a:t>
            </a:r>
          </a:p>
          <a:p>
            <a:pPr marL="512064" indent="-457200">
              <a:buFont typeface="+mj-lt"/>
              <a:buAutoNum type="arabicPeriod"/>
            </a:pPr>
            <a:r>
              <a:rPr lang="en-GB" sz="2800" dirty="0" smtClean="0"/>
              <a:t>8-methoxypsoralen</a:t>
            </a:r>
          </a:p>
          <a:p>
            <a:pPr marL="512064" indent="-457200">
              <a:buFont typeface="+mj-lt"/>
              <a:buAutoNum type="arabicPeriod"/>
            </a:pPr>
            <a:r>
              <a:rPr lang="en-GB" sz="2800" dirty="0" smtClean="0"/>
              <a:t>5-methoxypsoralen</a:t>
            </a:r>
          </a:p>
          <a:p>
            <a:pPr marL="512064" indent="-457200">
              <a:buFont typeface="+mj-lt"/>
              <a:buAutoNum type="arabicPeriod"/>
            </a:pPr>
            <a:r>
              <a:rPr lang="en-GB" sz="2800" dirty="0" smtClean="0"/>
              <a:t>4,5,8-trimethylpsoralen</a:t>
            </a:r>
            <a:endParaRPr lang="en-GB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err="1"/>
              <a:t>Psoralen</a:t>
            </a:r>
            <a:r>
              <a:rPr lang="en-GB" b="1" i="1" dirty="0"/>
              <a:t> </a:t>
            </a:r>
            <a:r>
              <a:rPr lang="en-GB" b="1" i="1" dirty="0" err="1"/>
              <a:t>Photochemotherapy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22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317688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400" dirty="0" err="1" smtClean="0"/>
              <a:t>Psoralen</a:t>
            </a:r>
            <a:r>
              <a:rPr lang="en-GB" sz="2400" dirty="0" smtClean="0"/>
              <a:t> photosensitizers are activated by UVA radiation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Depth of PUVA is mid dermis</a:t>
            </a:r>
          </a:p>
          <a:p>
            <a:pPr marL="397764" indent="-342900">
              <a:buFont typeface="Arial" pitchFamily="34" charset="0"/>
              <a:buChar char="•"/>
            </a:pPr>
            <a:endParaRPr lang="en-GB" sz="2400" dirty="0"/>
          </a:p>
          <a:p>
            <a:r>
              <a:rPr lang="en-GB" sz="2800" b="1" dirty="0" smtClean="0"/>
              <a:t>MECHANISM OF ACTION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dirty="0" smtClean="0"/>
              <a:t>DNA damage</a:t>
            </a:r>
          </a:p>
          <a:p>
            <a:r>
              <a:rPr lang="en-GB" sz="2800" dirty="0" smtClean="0"/>
              <a:t>(intercalates with </a:t>
            </a:r>
            <a:r>
              <a:rPr lang="en-GB" sz="2800" dirty="0" err="1" smtClean="0"/>
              <a:t>thymine,forms</a:t>
            </a:r>
            <a:r>
              <a:rPr lang="en-GB" sz="2800" dirty="0" smtClean="0"/>
              <a:t> </a:t>
            </a:r>
            <a:r>
              <a:rPr lang="en-GB" sz="2800" dirty="0" err="1" smtClean="0"/>
              <a:t>adduct,DNA</a:t>
            </a:r>
            <a:r>
              <a:rPr lang="en-GB" sz="2800" dirty="0" smtClean="0"/>
              <a:t> cross linking)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dirty="0" smtClean="0"/>
              <a:t>Reactive oxygen intermediate formation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err="1" smtClean="0"/>
              <a:t>Psoralen</a:t>
            </a:r>
            <a:r>
              <a:rPr lang="en-GB" b="1" i="1" dirty="0" smtClean="0"/>
              <a:t> </a:t>
            </a:r>
            <a:r>
              <a:rPr lang="en-GB" b="1" i="1" dirty="0" err="1" smtClean="0"/>
              <a:t>Photochemotherapy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51374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09" y="116632"/>
            <a:ext cx="6144175" cy="667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280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" y="63807"/>
            <a:ext cx="9098867" cy="674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938"/>
            <a:ext cx="5762328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64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333" y="1268760"/>
            <a:ext cx="89289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 PUVA is not cytotoxic it stabilizes mast cell membrane </a:t>
            </a:r>
            <a:r>
              <a:rPr lang="en-GB" sz="2800" dirty="0" smtClean="0"/>
              <a:t> </a:t>
            </a:r>
            <a:r>
              <a:rPr lang="en-GB" sz="2800" dirty="0"/>
              <a:t>and limits release of histamine and other mediators</a:t>
            </a:r>
            <a:r>
              <a:rPr lang="en-GB" sz="2800" dirty="0" smtClean="0"/>
              <a:t>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dirty="0" smtClean="0"/>
              <a:t>PUVA </a:t>
            </a:r>
            <a:r>
              <a:rPr lang="en-GB" sz="2800" dirty="0"/>
              <a:t>increase MMP-1 </a:t>
            </a:r>
            <a:r>
              <a:rPr lang="en-GB" sz="2800" dirty="0" smtClean="0"/>
              <a:t>activity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cause </a:t>
            </a:r>
            <a:r>
              <a:rPr lang="en-GB" sz="2800" dirty="0" err="1"/>
              <a:t>acanthosis</a:t>
            </a:r>
            <a:r>
              <a:rPr lang="en-GB" sz="2800" dirty="0"/>
              <a:t> of the epidermis and thickening of stratum </a:t>
            </a:r>
            <a:r>
              <a:rPr lang="en-GB" sz="2800" dirty="0" err="1"/>
              <a:t>corneum</a:t>
            </a:r>
            <a:endParaRPr lang="en-GB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repopulate </a:t>
            </a:r>
            <a:r>
              <a:rPr lang="en-GB" sz="2800" dirty="0" err="1"/>
              <a:t>vitiliginous</a:t>
            </a:r>
            <a:r>
              <a:rPr lang="en-GB" sz="2800" dirty="0"/>
              <a:t> skin with melanocytes(stimulates hair follicle melanocyte proliferation and </a:t>
            </a:r>
            <a:r>
              <a:rPr lang="en-GB" sz="2800" dirty="0" smtClean="0"/>
              <a:t>migration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dirty="0" smtClean="0"/>
              <a:t>Effect on dendritic </a:t>
            </a:r>
            <a:r>
              <a:rPr lang="en-GB" sz="2800" dirty="0" err="1" smtClean="0"/>
              <a:t>cells,fibroblasts,endothelial</a:t>
            </a:r>
            <a:r>
              <a:rPr lang="en-GB" sz="2800" dirty="0" smtClean="0"/>
              <a:t> cells, granulocytes and lymphocytes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dirty="0" smtClean="0"/>
              <a:t>ROS formation.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6768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8122096" cy="4789144"/>
          </a:xfrm>
        </p:spPr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en-GB" sz="3600" dirty="0"/>
              <a:t>PUVA penetrates more </a:t>
            </a:r>
            <a:r>
              <a:rPr lang="en-GB" sz="3600" dirty="0" smtClean="0"/>
              <a:t>deeply</a:t>
            </a:r>
            <a:br>
              <a:rPr lang="en-GB" sz="3600" dirty="0" smtClean="0"/>
            </a:br>
            <a:r>
              <a:rPr lang="en-GB" sz="3600" dirty="0" smtClean="0"/>
              <a:t>into the </a:t>
            </a:r>
            <a:r>
              <a:rPr lang="en-GB" sz="3600" dirty="0"/>
              <a:t>skin than </a:t>
            </a:r>
            <a:r>
              <a:rPr lang="en-GB" sz="3600" dirty="0" smtClean="0"/>
              <a:t>UVB radiation </a:t>
            </a:r>
            <a:r>
              <a:rPr lang="en-GB" sz="3600" dirty="0"/>
              <a:t>and is thus </a:t>
            </a:r>
            <a:r>
              <a:rPr lang="en-GB" sz="3600" dirty="0" smtClean="0"/>
              <a:t>better</a:t>
            </a:r>
            <a:br>
              <a:rPr lang="en-GB" sz="3600" dirty="0" smtClean="0"/>
            </a:br>
            <a:r>
              <a:rPr lang="en-GB" sz="3600" dirty="0" smtClean="0"/>
              <a:t>suited </a:t>
            </a:r>
            <a:r>
              <a:rPr lang="en-GB" sz="3600" dirty="0"/>
              <a:t>for </a:t>
            </a:r>
            <a:r>
              <a:rPr lang="en-GB" sz="3600" dirty="0" smtClean="0"/>
              <a:t>thick plaque disease </a:t>
            </a:r>
            <a:r>
              <a:rPr lang="en-GB" sz="3600" dirty="0"/>
              <a:t>and for treating </a:t>
            </a:r>
            <a:r>
              <a:rPr lang="en-GB" sz="3600" dirty="0" smtClean="0"/>
              <a:t>the palms </a:t>
            </a:r>
            <a:r>
              <a:rPr lang="en-GB" sz="3600" dirty="0"/>
              <a:t>and soles</a:t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408326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916832"/>
            <a:ext cx="8185578" cy="4608512"/>
          </a:xfrm>
        </p:spPr>
        <p:txBody>
          <a:bodyPr>
            <a:noAutofit/>
          </a:bodyPr>
          <a:lstStyle/>
          <a:p>
            <a:r>
              <a:rPr lang="en-GB" sz="2800" dirty="0" smtClean="0"/>
              <a:t>• </a:t>
            </a:r>
            <a:r>
              <a:rPr lang="en-GB" sz="2800" dirty="0"/>
              <a:t>Failure to respond to UVB or rapid relapse following UVB</a:t>
            </a:r>
            <a:br>
              <a:rPr lang="en-GB" sz="2800" dirty="0"/>
            </a:br>
            <a:r>
              <a:rPr lang="en-GB" sz="2800" dirty="0"/>
              <a:t>• Thick plaques</a:t>
            </a:r>
            <a:br>
              <a:rPr lang="en-GB" sz="2800" dirty="0"/>
            </a:br>
            <a:r>
              <a:rPr lang="en-GB" sz="2800" dirty="0"/>
              <a:t>• </a:t>
            </a:r>
            <a:r>
              <a:rPr lang="en-GB" sz="2800" dirty="0" err="1"/>
              <a:t>Palmo</a:t>
            </a:r>
            <a:r>
              <a:rPr lang="en-GB" sz="2800" dirty="0"/>
              <a:t>‐plantar disease</a:t>
            </a:r>
            <a:br>
              <a:rPr lang="en-GB" sz="2800" dirty="0"/>
            </a:br>
            <a:r>
              <a:rPr lang="en-GB" sz="2800" dirty="0"/>
              <a:t>• Nail disease</a:t>
            </a:r>
            <a:br>
              <a:rPr lang="en-GB" sz="2800" dirty="0"/>
            </a:br>
            <a:r>
              <a:rPr lang="en-GB" sz="2800" dirty="0"/>
              <a:t>• Photosensitivity to UVB but not UVA</a:t>
            </a:r>
            <a:br>
              <a:rPr lang="en-GB" sz="2800" dirty="0"/>
            </a:br>
            <a:r>
              <a:rPr lang="en-GB" sz="2800" dirty="0"/>
              <a:t>• </a:t>
            </a:r>
            <a:r>
              <a:rPr lang="en-GB" sz="2800" dirty="0" err="1"/>
              <a:t>Erythrodermic</a:t>
            </a:r>
            <a:r>
              <a:rPr lang="en-GB" sz="2800" dirty="0"/>
              <a:t> or generalized </a:t>
            </a:r>
            <a:r>
              <a:rPr lang="en-GB" sz="2800" dirty="0" err="1"/>
              <a:t>pustular</a:t>
            </a:r>
            <a:r>
              <a:rPr lang="en-GB" sz="2800" dirty="0"/>
              <a:t> psoriasis</a:t>
            </a:r>
            <a:br>
              <a:rPr lang="en-GB" sz="2800" dirty="0"/>
            </a:br>
            <a:r>
              <a:rPr lang="en-GB" sz="2800" dirty="0"/>
              <a:t>• </a:t>
            </a:r>
            <a:r>
              <a:rPr lang="en-GB" sz="2800" dirty="0" err="1"/>
              <a:t>Pityriasis</a:t>
            </a:r>
            <a:r>
              <a:rPr lang="en-GB" sz="2800" dirty="0"/>
              <a:t> </a:t>
            </a:r>
            <a:r>
              <a:rPr lang="en-GB" sz="2800" dirty="0" err="1"/>
              <a:t>rubra</a:t>
            </a:r>
            <a:r>
              <a:rPr lang="en-GB" sz="2800" dirty="0"/>
              <a:t> </a:t>
            </a:r>
            <a:r>
              <a:rPr lang="en-GB" sz="2800" dirty="0" err="1"/>
              <a:t>pilaris</a:t>
            </a:r>
            <a:r>
              <a:rPr lang="en-GB" sz="2800" dirty="0"/>
              <a:t> – which usually flares </a:t>
            </a:r>
            <a:r>
              <a:rPr lang="en-GB" sz="2800" dirty="0" smtClean="0"/>
              <a:t>with UVB </a:t>
            </a:r>
            <a:r>
              <a:rPr lang="en-GB" sz="2800" dirty="0"/>
              <a:t>but </a:t>
            </a:r>
            <a:r>
              <a:rPr lang="en-GB" sz="2800" dirty="0" smtClean="0"/>
              <a:t>can respond </a:t>
            </a:r>
            <a:r>
              <a:rPr lang="en-GB" sz="2800" dirty="0"/>
              <a:t>well to PUVA</a:t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Factors favouring the use of PUVA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4401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85578" cy="5173672"/>
          </a:xfrm>
        </p:spPr>
        <p:txBody>
          <a:bodyPr>
            <a:normAutofit/>
          </a:bodyPr>
          <a:lstStyle/>
          <a:p>
            <a:pPr marL="397764" indent="-342900">
              <a:buFont typeface="Wingdings" pitchFamily="2" charset="2"/>
              <a:buChar char="Ø"/>
            </a:pPr>
            <a:r>
              <a:rPr lang="en-GB" sz="2800" dirty="0" smtClean="0"/>
              <a:t>psoriasis(</a:t>
            </a:r>
            <a:r>
              <a:rPr lang="en-GB" sz="2800" dirty="0" err="1" smtClean="0"/>
              <a:t>erythrodermic,generalized</a:t>
            </a:r>
            <a:r>
              <a:rPr lang="en-GB" sz="2800" dirty="0" smtClean="0"/>
              <a:t> </a:t>
            </a:r>
            <a:r>
              <a:rPr lang="en-GB" sz="2800" dirty="0" err="1" smtClean="0"/>
              <a:t>pustular</a:t>
            </a:r>
            <a:r>
              <a:rPr lang="en-GB" sz="2800" dirty="0" smtClean="0"/>
              <a:t> psoriasis)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800" dirty="0" smtClean="0"/>
              <a:t>Atopic eczema(UVB </a:t>
            </a:r>
            <a:r>
              <a:rPr lang="en-GB" sz="2800" dirty="0" err="1" smtClean="0"/>
              <a:t>failed,children</a:t>
            </a:r>
            <a:r>
              <a:rPr lang="en-GB" sz="2800" dirty="0" smtClean="0"/>
              <a:t> with growth retardation)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800" dirty="0" smtClean="0"/>
              <a:t>Cutaneous t cell lymphoma(plaque stage)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800" dirty="0" err="1" smtClean="0"/>
              <a:t>vitiligo</a:t>
            </a:r>
            <a:r>
              <a:rPr lang="en-GB" sz="2800" dirty="0"/>
              <a:t> (</a:t>
            </a:r>
            <a:r>
              <a:rPr lang="en-GB" sz="2800" dirty="0" smtClean="0"/>
              <a:t>twice </a:t>
            </a:r>
            <a:r>
              <a:rPr lang="en-GB" sz="2800" dirty="0"/>
              <a:t>a week, but not more than three times, with at least </a:t>
            </a:r>
            <a:r>
              <a:rPr lang="en-GB" sz="2800" dirty="0" smtClean="0"/>
              <a:t>one day </a:t>
            </a:r>
            <a:r>
              <a:rPr lang="en-GB" sz="2800" dirty="0"/>
              <a:t>between treatments. If there is no response after 4–5 months </a:t>
            </a:r>
            <a:r>
              <a:rPr lang="en-GB" sz="2800" dirty="0" smtClean="0"/>
              <a:t>or~30–40 </a:t>
            </a:r>
            <a:r>
              <a:rPr lang="en-GB" sz="2800" dirty="0"/>
              <a:t>treatments, PUVA should be </a:t>
            </a:r>
            <a:r>
              <a:rPr lang="en-GB" sz="2800" dirty="0" smtClean="0"/>
              <a:t>terminated)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2800" dirty="0" smtClean="0"/>
              <a:t>Polymorphic light eruption</a:t>
            </a:r>
          </a:p>
          <a:p>
            <a:pPr marL="397764" indent="-342900">
              <a:buFont typeface="Wingdings" pitchFamily="2" charset="2"/>
              <a:buChar char="Ø"/>
            </a:pPr>
            <a:endParaRPr lang="en-GB" sz="2800" dirty="0" smtClean="0"/>
          </a:p>
          <a:p>
            <a:pPr marL="397764" indent="-342900">
              <a:buFont typeface="Wingdings" pitchFamily="2" charset="2"/>
              <a:buChar char="Ø"/>
            </a:pP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indications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9847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42" y="44624"/>
            <a:ext cx="6076993" cy="673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4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34" y="0"/>
            <a:ext cx="5460716" cy="682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2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7150"/>
            <a:ext cx="5688632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162"/>
            <a:ext cx="3670792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4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" y="116632"/>
            <a:ext cx="668655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61" y="1838325"/>
            <a:ext cx="44958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5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7969554" cy="5317688"/>
          </a:xfrm>
        </p:spPr>
        <p:txBody>
          <a:bodyPr>
            <a:no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290-320 nm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Absorbed by epidermis and superficial dermis</a:t>
            </a:r>
          </a:p>
          <a:p>
            <a:pPr marL="397764" indent="-342900">
              <a:buFont typeface="Arial" pitchFamily="34" charset="0"/>
              <a:buChar char="•"/>
            </a:pPr>
            <a:endParaRPr lang="en-GB" sz="2400" dirty="0" smtClean="0"/>
          </a:p>
          <a:p>
            <a:r>
              <a:rPr lang="en-GB" sz="2800" b="1" dirty="0" smtClean="0"/>
              <a:t>MECHANISM OF ACTION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b="1" dirty="0" smtClean="0"/>
              <a:t>Produces DNA damage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b="1" dirty="0" err="1" smtClean="0"/>
              <a:t>Cis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uroconic</a:t>
            </a:r>
            <a:r>
              <a:rPr lang="en-GB" sz="2800" b="1" dirty="0" smtClean="0"/>
              <a:t> acid formation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b="1" dirty="0" smtClean="0"/>
              <a:t>6 </a:t>
            </a:r>
            <a:r>
              <a:rPr lang="en-GB" sz="2800" b="1" dirty="0" err="1" smtClean="0"/>
              <a:t>formylindolocarbazole</a:t>
            </a:r>
            <a:r>
              <a:rPr lang="en-GB" sz="2800" b="1" dirty="0" smtClean="0"/>
              <a:t> formation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2800" b="1" dirty="0" smtClean="0"/>
              <a:t>ROS formation</a:t>
            </a:r>
          </a:p>
          <a:p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/>
              <a:t>UVB Radiation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13879138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oral use</a:t>
            </a:r>
            <a:br>
              <a:rPr lang="en-GB" dirty="0"/>
            </a:b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 flipV="1">
            <a:off x="914400" y="6355559"/>
            <a:ext cx="1929408" cy="45719"/>
          </a:xfrm>
        </p:spPr>
        <p:txBody>
          <a:bodyPr>
            <a:normAutofit fontScale="25000" lnSpcReduction="20000"/>
          </a:bodyPr>
          <a:lstStyle/>
          <a:p>
            <a:pPr marL="68580" indent="0">
              <a:buNone/>
            </a:pP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534178"/>
              </p:ext>
            </p:extLst>
          </p:nvPr>
        </p:nvGraphicFramePr>
        <p:xfrm>
          <a:off x="611560" y="1496537"/>
          <a:ext cx="8280920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04456"/>
              </a:tblGrid>
              <a:tr h="675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solidFill>
                            <a:schemeClr val="bg1"/>
                          </a:solidFill>
                        </a:rPr>
                        <a:t>8‐methoxypsoralen (8‐MOP)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solidFill>
                            <a:schemeClr val="bg1"/>
                          </a:solidFill>
                        </a:rPr>
                        <a:t>5‐methoxypsoralen</a:t>
                      </a:r>
                    </a:p>
                    <a:p>
                      <a:r>
                        <a:rPr lang="en-GB" sz="2800" dirty="0" smtClean="0">
                          <a:solidFill>
                            <a:schemeClr val="bg1"/>
                          </a:solidFill>
                        </a:rPr>
                        <a:t>(5-MOP)</a:t>
                      </a:r>
                      <a:endParaRPr lang="en-GB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159576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2400" dirty="0" smtClean="0"/>
                        <a:t>more effective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2400" dirty="0" smtClean="0"/>
                        <a:t>less expensive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2400" dirty="0" smtClean="0"/>
                        <a:t>dose:0.6 mg/kg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2400" dirty="0" smtClean="0"/>
                        <a:t>Dose body surface area: 25 mg/m2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2400" dirty="0" smtClean="0"/>
                        <a:t>8‐MOP is taken 2 h before treatment with a light meal</a:t>
                      </a:r>
                      <a:br>
                        <a:rPr lang="en-GB" sz="2400" dirty="0" smtClean="0"/>
                      </a:br>
                      <a:endParaRPr lang="en-GB" sz="2400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2400" dirty="0" smtClean="0"/>
                        <a:t>Less effective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2400" dirty="0" smtClean="0"/>
                        <a:t>More expensive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2400" dirty="0" smtClean="0"/>
                        <a:t>Dose:</a:t>
                      </a:r>
                      <a:r>
                        <a:rPr kumimoji="0" lang="en-GB" sz="24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 mg/kg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2400" dirty="0" smtClean="0"/>
                        <a:t>Dose body surface area: 50 mg/m2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kumimoji="0" lang="en-GB" sz="24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5‐MOP should be taken at 2–2.5 h before treatment.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4903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Topical use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0.1-.01% </a:t>
            </a:r>
            <a:r>
              <a:rPr lang="en-GB" dirty="0" err="1" smtClean="0"/>
              <a:t>cream,ointment,lotion</a:t>
            </a:r>
            <a:endParaRPr lang="en-GB" dirty="0" smtClean="0"/>
          </a:p>
          <a:p>
            <a:r>
              <a:rPr lang="en-GB" dirty="0" smtClean="0"/>
              <a:t>psoriasis </a:t>
            </a:r>
            <a:r>
              <a:rPr lang="en-GB" dirty="0"/>
              <a:t>of the palms and soles and limited stable </a:t>
            </a:r>
            <a:r>
              <a:rPr lang="en-GB" dirty="0" err="1" smtClean="0"/>
              <a:t>vitiligo</a:t>
            </a:r>
            <a:endParaRPr lang="en-GB" dirty="0" smtClean="0"/>
          </a:p>
          <a:p>
            <a:r>
              <a:rPr lang="en-GB" dirty="0" smtClean="0"/>
              <a:t>8‐MOP </a:t>
            </a:r>
            <a:r>
              <a:rPr lang="en-GB" dirty="0"/>
              <a:t>and </a:t>
            </a:r>
            <a:r>
              <a:rPr lang="en-GB" dirty="0" err="1"/>
              <a:t>trimethylpsoralen</a:t>
            </a:r>
            <a:r>
              <a:rPr lang="en-GB" dirty="0"/>
              <a:t> (TMP</a:t>
            </a:r>
            <a:r>
              <a:rPr lang="en-GB" dirty="0" smtClean="0"/>
              <a:t>)</a:t>
            </a:r>
          </a:p>
          <a:p>
            <a:r>
              <a:rPr lang="en-GB" dirty="0"/>
              <a:t>TMP is up to 30 times more phototoxic</a:t>
            </a:r>
            <a:r>
              <a:rPr lang="en-GB" dirty="0" smtClean="0"/>
              <a:t>,</a:t>
            </a:r>
          </a:p>
          <a:p>
            <a:r>
              <a:rPr lang="en-GB" dirty="0"/>
              <a:t>bath </a:t>
            </a:r>
            <a:r>
              <a:rPr lang="en-GB" dirty="0" err="1" smtClean="0"/>
              <a:t>solution,soak</a:t>
            </a:r>
            <a:r>
              <a:rPr lang="en-GB" dirty="0"/>
              <a:t>, paint, cream or </a:t>
            </a:r>
            <a:r>
              <a:rPr lang="en-GB" dirty="0" smtClean="0"/>
              <a:t>gel</a:t>
            </a:r>
          </a:p>
          <a:p>
            <a:r>
              <a:rPr lang="en-GB" dirty="0" smtClean="0"/>
              <a:t>preferable </a:t>
            </a:r>
            <a:r>
              <a:rPr lang="en-GB" dirty="0"/>
              <a:t>in patients </a:t>
            </a:r>
            <a:r>
              <a:rPr lang="en-GB" dirty="0" smtClean="0"/>
              <a:t>with hepatic </a:t>
            </a:r>
            <a:r>
              <a:rPr lang="en-GB" dirty="0"/>
              <a:t>dysfunction, </a:t>
            </a:r>
            <a:r>
              <a:rPr lang="en-GB" dirty="0" smtClean="0"/>
              <a:t>git disease, </a:t>
            </a:r>
            <a:r>
              <a:rPr lang="en-GB" dirty="0"/>
              <a:t>cataracts, poor compliance with eye protection and risk of drug interactions (e.g. warfarin), and to allow shorter irradiation times (e.g. for children, </a:t>
            </a:r>
            <a:r>
              <a:rPr lang="en-GB" dirty="0" smtClean="0"/>
              <a:t>the elderly </a:t>
            </a:r>
            <a:r>
              <a:rPr lang="en-GB" dirty="0"/>
              <a:t>or those with claustrophobia</a:t>
            </a:r>
            <a:r>
              <a:rPr lang="en-GB" dirty="0" smtClean="0"/>
              <a:t>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883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3568" y="1772816"/>
            <a:ext cx="8113570" cy="4392488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3200" dirty="0" smtClean="0"/>
              <a:t>TMP/8-MOP.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200" dirty="0" smtClean="0"/>
              <a:t>0.5–5.0 </a:t>
            </a:r>
            <a:r>
              <a:rPr lang="en-GB" sz="3200" dirty="0"/>
              <a:t>mg </a:t>
            </a:r>
            <a:r>
              <a:rPr lang="en-GB" sz="3200" dirty="0" smtClean="0"/>
              <a:t>of 8-MOP </a:t>
            </a:r>
            <a:r>
              <a:rPr lang="en-GB" sz="3200" dirty="0"/>
              <a:t>per </a:t>
            </a:r>
            <a:r>
              <a:rPr lang="en-GB" sz="3200" dirty="0" err="1"/>
              <a:t>liter</a:t>
            </a:r>
            <a:r>
              <a:rPr lang="en-GB" sz="3200" dirty="0"/>
              <a:t> of bath </a:t>
            </a:r>
            <a:r>
              <a:rPr lang="en-GB" sz="3200" dirty="0" smtClean="0"/>
              <a:t>water.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200" dirty="0" smtClean="0"/>
              <a:t> patient </a:t>
            </a:r>
            <a:r>
              <a:rPr lang="en-GB" sz="3200" dirty="0"/>
              <a:t>bathes </a:t>
            </a:r>
            <a:r>
              <a:rPr lang="en-GB" sz="3200" dirty="0" smtClean="0"/>
              <a:t>for 15 </a:t>
            </a:r>
            <a:r>
              <a:rPr lang="en-GB" sz="3200" dirty="0"/>
              <a:t>min, followed by immediate exposure to </a:t>
            </a:r>
            <a:r>
              <a:rPr lang="en-GB" sz="3200" dirty="0" smtClean="0"/>
              <a:t>UVA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200" dirty="0" smtClean="0"/>
              <a:t>In hands </a:t>
            </a:r>
            <a:r>
              <a:rPr lang="en-GB" sz="3200" dirty="0"/>
              <a:t>and </a:t>
            </a:r>
            <a:r>
              <a:rPr lang="en-GB" sz="3200" dirty="0" smtClean="0"/>
              <a:t>feet a </a:t>
            </a:r>
            <a:r>
              <a:rPr lang="en-GB" sz="3200" dirty="0"/>
              <a:t>30 min </a:t>
            </a:r>
            <a:r>
              <a:rPr lang="en-GB" sz="3200" dirty="0" smtClean="0"/>
              <a:t>delay for </a:t>
            </a:r>
            <a:r>
              <a:rPr lang="en-GB" sz="3200" dirty="0" err="1" smtClean="0"/>
              <a:t>panetration</a:t>
            </a:r>
            <a:endParaRPr lang="en-GB" sz="3200" dirty="0" smtClean="0"/>
          </a:p>
          <a:p>
            <a:pPr marL="397764" indent="-342900">
              <a:buFont typeface="Arial" pitchFamily="34" charset="0"/>
              <a:buChar char="•"/>
            </a:pPr>
            <a:r>
              <a:rPr lang="en-GB" sz="3200" dirty="0" smtClean="0"/>
              <a:t>Even drug </a:t>
            </a:r>
            <a:r>
              <a:rPr lang="en-GB" sz="3200" dirty="0" err="1" smtClean="0"/>
              <a:t>distribution,low</a:t>
            </a:r>
            <a:r>
              <a:rPr lang="en-GB" sz="3200" dirty="0" smtClean="0"/>
              <a:t> plasma level, rapid elimination.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836712"/>
            <a:ext cx="8156448" cy="972720"/>
          </a:xfrm>
        </p:spPr>
        <p:txBody>
          <a:bodyPr/>
          <a:lstStyle/>
          <a:p>
            <a:r>
              <a:rPr lang="en-GB" sz="4400" dirty="0" smtClean="0"/>
              <a:t>Bath </a:t>
            </a:r>
            <a:r>
              <a:rPr lang="en-GB" sz="4400" dirty="0" err="1" smtClean="0"/>
              <a:t>puva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9865175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3568" y="980728"/>
            <a:ext cx="8185578" cy="5317688"/>
          </a:xfrm>
        </p:spPr>
        <p:txBody>
          <a:bodyPr>
            <a:noAutofit/>
          </a:bodyPr>
          <a:lstStyle/>
          <a:p>
            <a:pPr marL="512064" indent="-457200">
              <a:buFont typeface="+mj-lt"/>
              <a:buAutoNum type="arabicPeriod"/>
            </a:pPr>
            <a:r>
              <a:rPr lang="en-GB" sz="2400" dirty="0" smtClean="0"/>
              <a:t>Initial treatment (clearing) phase</a:t>
            </a:r>
          </a:p>
          <a:p>
            <a:pPr marL="512064" indent="-457200">
              <a:buFont typeface="+mj-lt"/>
              <a:buAutoNum type="arabicPeriod"/>
            </a:pPr>
            <a:r>
              <a:rPr lang="en-GB" sz="2400" dirty="0" smtClean="0"/>
              <a:t>Maintenance phase</a:t>
            </a:r>
            <a:endParaRPr lang="en-GB" sz="2400" dirty="0"/>
          </a:p>
          <a:p>
            <a:r>
              <a:rPr lang="en-GB" sz="3200" dirty="0"/>
              <a:t>Initial treatment (clearing) </a:t>
            </a:r>
            <a:r>
              <a:rPr lang="en-GB" sz="3200" dirty="0" smtClean="0"/>
              <a:t>phase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Treatment </a:t>
            </a:r>
            <a:r>
              <a:rPr lang="en-GB" sz="2400" dirty="0"/>
              <a:t>should not be started until the end of the 72-hour </a:t>
            </a:r>
            <a:r>
              <a:rPr lang="en-GB" sz="2400" dirty="0" smtClean="0"/>
              <a:t>period after </a:t>
            </a:r>
            <a:r>
              <a:rPr lang="en-GB" sz="2400" dirty="0"/>
              <a:t>MPD testing</a:t>
            </a:r>
            <a:r>
              <a:rPr lang="en-GB" sz="2400" dirty="0" smtClean="0"/>
              <a:t>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/>
              <a:t>oral PUVA is </a:t>
            </a:r>
            <a:r>
              <a:rPr lang="en-GB" sz="2400" dirty="0" smtClean="0"/>
              <a:t>70% of </a:t>
            </a:r>
            <a:r>
              <a:rPr lang="en-GB" sz="2400" dirty="0"/>
              <a:t>the </a:t>
            </a:r>
            <a:r>
              <a:rPr lang="en-GB" sz="2400" dirty="0" smtClean="0"/>
              <a:t>MPD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/>
              <a:t>bath </a:t>
            </a:r>
            <a:r>
              <a:rPr lang="en-GB" sz="2400" dirty="0" smtClean="0"/>
              <a:t>PUVA is </a:t>
            </a:r>
            <a:r>
              <a:rPr lang="en-GB" sz="2400" dirty="0"/>
              <a:t>30% of the </a:t>
            </a:r>
            <a:r>
              <a:rPr lang="en-GB" sz="2400" dirty="0" smtClean="0"/>
              <a:t>MPD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2-4 times </a:t>
            </a:r>
            <a:r>
              <a:rPr lang="en-GB" sz="2400" dirty="0"/>
              <a:t>weekly. Dose </a:t>
            </a:r>
            <a:r>
              <a:rPr lang="en-GB" sz="2400" dirty="0" smtClean="0"/>
              <a:t>increments no </a:t>
            </a:r>
            <a:r>
              <a:rPr lang="en-GB" sz="2400" dirty="0"/>
              <a:t>more often than twice a week (at least 72 hours </a:t>
            </a:r>
            <a:r>
              <a:rPr lang="en-GB" sz="2400" dirty="0" smtClean="0"/>
              <a:t>apart) and </a:t>
            </a:r>
            <a:r>
              <a:rPr lang="en-GB" sz="2400" dirty="0"/>
              <a:t>never during the first week of </a:t>
            </a:r>
            <a:r>
              <a:rPr lang="en-GB" sz="2400" dirty="0" smtClean="0"/>
              <a:t>treatment</a:t>
            </a:r>
            <a:endParaRPr lang="en-GB" sz="2400" dirty="0"/>
          </a:p>
          <a:p>
            <a:pPr marL="397764" indent="-342900">
              <a:buFont typeface="Arial" pitchFamily="34" charset="0"/>
              <a:buChar char="•"/>
            </a:pPr>
            <a:r>
              <a:rPr lang="en-GB" sz="2400" dirty="0" smtClean="0"/>
              <a:t>MPD </a:t>
            </a:r>
            <a:r>
              <a:rPr lang="en-GB" sz="2400" dirty="0"/>
              <a:t>can </a:t>
            </a:r>
            <a:r>
              <a:rPr lang="en-GB" sz="2400" dirty="0" smtClean="0"/>
              <a:t>even decrease </a:t>
            </a:r>
            <a:r>
              <a:rPr lang="en-GB" sz="2400" dirty="0"/>
              <a:t>during the first days after initiation of treatment by up to 50</a:t>
            </a:r>
            <a:r>
              <a:rPr lang="en-GB" sz="2400" dirty="0" smtClean="0"/>
              <a:t>%, but </a:t>
            </a:r>
            <a:r>
              <a:rPr lang="en-GB" sz="2400" dirty="0"/>
              <a:t>then increase at later </a:t>
            </a:r>
            <a:r>
              <a:rPr lang="en-GB" sz="2400" dirty="0" smtClean="0"/>
              <a:t>stages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56448" cy="777240"/>
          </a:xfrm>
        </p:spPr>
        <p:txBody>
          <a:bodyPr/>
          <a:lstStyle/>
          <a:p>
            <a:r>
              <a:rPr lang="en-GB" dirty="0" smtClean="0"/>
              <a:t>Treatment protocol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2517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85578" cy="5317688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one </a:t>
            </a:r>
            <a:r>
              <a:rPr lang="en-GB" sz="2800" dirty="0"/>
              <a:t>month of </a:t>
            </a:r>
            <a:r>
              <a:rPr lang="en-GB" sz="2800" dirty="0" smtClean="0"/>
              <a:t>twice-weekly, followed </a:t>
            </a:r>
            <a:r>
              <a:rPr lang="en-GB" sz="2800" dirty="0"/>
              <a:t>by another month </a:t>
            </a:r>
            <a:r>
              <a:rPr lang="en-GB" sz="2800" dirty="0" smtClean="0"/>
              <a:t>of once-weekly exposures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Once monthly </a:t>
            </a:r>
            <a:r>
              <a:rPr lang="en-GB" sz="2800" dirty="0"/>
              <a:t>treatment would be a feasible compromise</a:t>
            </a:r>
            <a:r>
              <a:rPr lang="en-GB" sz="2800" dirty="0" smtClean="0"/>
              <a:t>.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Mild </a:t>
            </a:r>
            <a:r>
              <a:rPr lang="en-GB" sz="2800" dirty="0"/>
              <a:t>relapses </a:t>
            </a:r>
            <a:r>
              <a:rPr lang="en-GB" sz="2800" dirty="0" smtClean="0"/>
              <a:t>            temporarily </a:t>
            </a:r>
            <a:r>
              <a:rPr lang="en-GB" sz="2800" dirty="0"/>
              <a:t>increasing the frequency of </a:t>
            </a:r>
            <a:r>
              <a:rPr lang="en-GB" sz="2800" dirty="0" smtClean="0"/>
              <a:t>treatments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 severe</a:t>
            </a:r>
            <a:r>
              <a:rPr lang="en-GB" sz="2800" dirty="0"/>
              <a:t> </a:t>
            </a:r>
            <a:r>
              <a:rPr lang="en-GB" sz="2800" dirty="0" smtClean="0"/>
              <a:t>relapse             the </a:t>
            </a:r>
            <a:r>
              <a:rPr lang="en-GB" sz="2800" dirty="0"/>
              <a:t>original clearing phase </a:t>
            </a:r>
            <a:r>
              <a:rPr lang="en-GB" sz="2800" dirty="0" smtClean="0"/>
              <a:t>schedule must </a:t>
            </a:r>
            <a:r>
              <a:rPr lang="en-GB" sz="2800" dirty="0"/>
              <a:t>be resumed </a:t>
            </a:r>
            <a:r>
              <a:rPr lang="en-GB" sz="2800" dirty="0" smtClean="0"/>
              <a:t>until clearing </a:t>
            </a:r>
            <a:r>
              <a:rPr lang="en-GB" sz="2800" dirty="0"/>
              <a:t>is once again achieved. </a:t>
            </a:r>
            <a:br>
              <a:rPr lang="en-GB" sz="2800" dirty="0"/>
            </a:br>
            <a:r>
              <a:rPr lang="en-GB" sz="2800" dirty="0" smtClean="0"/>
              <a:t>   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Maintenance phase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Right Arrow 3"/>
          <p:cNvSpPr/>
          <p:nvPr/>
        </p:nvSpPr>
        <p:spPr>
          <a:xfrm>
            <a:off x="3491880" y="4437112"/>
            <a:ext cx="57606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>
            <a:off x="3296046" y="3501008"/>
            <a:ext cx="57606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8240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5" y="188640"/>
            <a:ext cx="8924611" cy="648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6845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361950"/>
            <a:ext cx="5295900" cy="637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781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17" y="87016"/>
            <a:ext cx="9027979" cy="67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705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6619"/>
            <a:ext cx="7776864" cy="672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9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229826" cy="509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4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39" y="-20496"/>
            <a:ext cx="3994385" cy="683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4778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389696"/>
          </a:xfrm>
        </p:spPr>
        <p:txBody>
          <a:bodyPr>
            <a:noAutofit/>
          </a:bodyPr>
          <a:lstStyle/>
          <a:p>
            <a:r>
              <a:rPr lang="en-GB" sz="3200" b="1" dirty="0"/>
              <a:t>Absolute contraindications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• Dysplastic </a:t>
            </a:r>
            <a:r>
              <a:rPr lang="en-GB" sz="2800" dirty="0" err="1"/>
              <a:t>naevus</a:t>
            </a:r>
            <a:r>
              <a:rPr lang="en-GB" sz="2800" dirty="0"/>
              <a:t> syndrome</a:t>
            </a:r>
            <a:br>
              <a:rPr lang="en-GB" sz="2800" dirty="0"/>
            </a:br>
            <a:r>
              <a:rPr lang="en-GB" sz="2800" dirty="0"/>
              <a:t>• Systemic lupus </a:t>
            </a:r>
            <a:r>
              <a:rPr lang="en-GB" sz="2800" dirty="0" err="1"/>
              <a:t>erythematosus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• </a:t>
            </a:r>
            <a:r>
              <a:rPr lang="en-GB" sz="2800" dirty="0" err="1"/>
              <a:t>Dermatomyositis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• Genetic skin cancer syndromes </a:t>
            </a:r>
            <a:r>
              <a:rPr lang="en-GB" sz="2800" dirty="0" smtClean="0"/>
              <a:t>(XP)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>• </a:t>
            </a:r>
            <a:r>
              <a:rPr lang="en-GB" sz="2800" dirty="0"/>
              <a:t>Bloom syndrome, </a:t>
            </a:r>
            <a:r>
              <a:rPr lang="en-GB" sz="2800" dirty="0" err="1"/>
              <a:t>Cockayne</a:t>
            </a:r>
            <a:r>
              <a:rPr lang="en-GB" sz="2800" dirty="0"/>
              <a:t> syndrome</a:t>
            </a:r>
            <a:br>
              <a:rPr lang="en-GB" sz="2800" dirty="0"/>
            </a:br>
            <a:r>
              <a:rPr lang="en-GB" sz="2800" dirty="0"/>
              <a:t>• Patients unwilling or unable to </a:t>
            </a:r>
            <a:r>
              <a:rPr lang="en-GB" sz="2800" dirty="0" smtClean="0"/>
              <a:t>comply with safety procedures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• Patients who are medically </a:t>
            </a:r>
            <a:r>
              <a:rPr lang="en-GB" sz="2800" dirty="0" err="1"/>
              <a:t>unfi</a:t>
            </a:r>
            <a:r>
              <a:rPr lang="en-GB" sz="2800" dirty="0"/>
              <a:t> t and unable to stand, e.g. </a:t>
            </a:r>
            <a:r>
              <a:rPr lang="en-GB" sz="2800" dirty="0" smtClean="0"/>
              <a:t>severe cardiovascular </a:t>
            </a:r>
            <a:r>
              <a:rPr lang="en-GB" sz="2800" dirty="0"/>
              <a:t>or </a:t>
            </a:r>
            <a:r>
              <a:rPr lang="en-GB" sz="2800" dirty="0" smtClean="0"/>
              <a:t>respiratory disease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contraindications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609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85578" cy="5173672"/>
          </a:xfrm>
        </p:spPr>
        <p:txBody>
          <a:bodyPr>
            <a:normAutofit/>
          </a:bodyPr>
          <a:lstStyle/>
          <a:p>
            <a:r>
              <a:rPr lang="en-GB" sz="2800" dirty="0"/>
              <a:t>• Age &lt;16 years</a:t>
            </a:r>
            <a:br>
              <a:rPr lang="en-GB" sz="2800" dirty="0"/>
            </a:br>
            <a:r>
              <a:rPr lang="en-GB" sz="2800" dirty="0"/>
              <a:t>• Previous or current non‐melanoma skin cancer</a:t>
            </a:r>
            <a:br>
              <a:rPr lang="en-GB" sz="2800" dirty="0"/>
            </a:br>
            <a:r>
              <a:rPr lang="en-GB" sz="2800" dirty="0"/>
              <a:t>• Previous melanoma</a:t>
            </a:r>
            <a:br>
              <a:rPr lang="en-GB" sz="2800" dirty="0"/>
            </a:br>
            <a:r>
              <a:rPr lang="en-GB" sz="2800" dirty="0"/>
              <a:t>• Previous exposure to arsenic or ionizing radiation</a:t>
            </a:r>
            <a:br>
              <a:rPr lang="en-GB" sz="2800" dirty="0"/>
            </a:br>
            <a:r>
              <a:rPr lang="en-GB" sz="2800" dirty="0"/>
              <a:t>• Current pre‐malignant skin lesions</a:t>
            </a:r>
            <a:br>
              <a:rPr lang="en-GB" sz="2800" dirty="0"/>
            </a:br>
            <a:r>
              <a:rPr lang="en-GB" sz="2800" dirty="0"/>
              <a:t>• Concomitant immunosuppressive therapy</a:t>
            </a:r>
            <a:br>
              <a:rPr lang="en-GB" sz="2800" dirty="0"/>
            </a:br>
            <a:r>
              <a:rPr lang="en-GB" sz="2800" dirty="0"/>
              <a:t>• Photo‐induced epilepsy</a:t>
            </a:r>
            <a:br>
              <a:rPr lang="en-GB" sz="2800" dirty="0"/>
            </a:br>
            <a:r>
              <a:rPr lang="en-GB" sz="2800" dirty="0"/>
              <a:t>• </a:t>
            </a:r>
            <a:r>
              <a:rPr lang="en-GB" sz="2800" dirty="0" err="1"/>
              <a:t>Pregnancya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• Bullous </a:t>
            </a:r>
            <a:r>
              <a:rPr lang="en-GB" sz="2800" dirty="0" err="1"/>
              <a:t>pemphigoid</a:t>
            </a:r>
            <a:r>
              <a:rPr lang="en-GB" sz="2800" dirty="0"/>
              <a:t>/pemphigus</a:t>
            </a:r>
            <a:br>
              <a:rPr lang="en-GB" sz="2800" dirty="0"/>
            </a:br>
            <a:r>
              <a:rPr lang="en-GB" sz="2800" dirty="0"/>
              <a:t>• </a:t>
            </a:r>
            <a:r>
              <a:rPr lang="en-GB" sz="2800" dirty="0" err="1"/>
              <a:t>Cataractsa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• Significant liver </a:t>
            </a:r>
            <a:r>
              <a:rPr lang="en-GB" sz="2800" dirty="0" err="1" smtClean="0"/>
              <a:t>dysfunctiona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Relative contraindications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3400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624"/>
            <a:ext cx="7691946" cy="684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1281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2780928"/>
            <a:ext cx="8156448" cy="3348984"/>
          </a:xfrm>
        </p:spPr>
        <p:txBody>
          <a:bodyPr/>
          <a:lstStyle/>
          <a:p>
            <a:pPr algn="ctr"/>
            <a:r>
              <a:rPr lang="en-GB" dirty="0" smtClean="0"/>
              <a:t>Side effects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6148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317688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Acute </a:t>
            </a:r>
            <a:r>
              <a:rPr lang="en-GB" sz="2800" dirty="0" err="1" smtClean="0"/>
              <a:t>phototoxicity</a:t>
            </a:r>
            <a:endParaRPr lang="en-GB" sz="2800" dirty="0" smtClean="0"/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err="1" smtClean="0"/>
              <a:t>Pruritis</a:t>
            </a:r>
            <a:r>
              <a:rPr lang="en-GB" sz="2800" dirty="0" smtClean="0"/>
              <a:t> and pain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Nausea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Blistering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Provocation of </a:t>
            </a:r>
            <a:r>
              <a:rPr lang="en-GB" sz="2800" dirty="0" err="1" smtClean="0"/>
              <a:t>photodermatosis</a:t>
            </a:r>
            <a:endParaRPr lang="en-GB" sz="2800" dirty="0" smtClean="0"/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Herpes simplex reactivation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others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Acute side effects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871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389696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2800" dirty="0" err="1" smtClean="0"/>
              <a:t>Photoaging</a:t>
            </a:r>
            <a:endParaRPr lang="en-GB" sz="2800" dirty="0" smtClean="0"/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err="1" smtClean="0"/>
              <a:t>Puva</a:t>
            </a:r>
            <a:r>
              <a:rPr lang="en-GB" sz="2800" dirty="0" smtClean="0"/>
              <a:t> keratosis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err="1" smtClean="0"/>
              <a:t>Puva</a:t>
            </a:r>
            <a:r>
              <a:rPr lang="en-GB" sz="2800" dirty="0" smtClean="0"/>
              <a:t> </a:t>
            </a:r>
            <a:r>
              <a:rPr lang="en-GB" sz="2800" dirty="0" err="1" smtClean="0"/>
              <a:t>lentigines</a:t>
            </a:r>
            <a:endParaRPr lang="en-GB" sz="2800" dirty="0" smtClean="0"/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Non melanoma skin cancer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melanoma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Internal malignancy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2800" dirty="0" smtClean="0"/>
              <a:t>Ophthalmological effects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Chronic side effects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8847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5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9512" y="476672"/>
            <a:ext cx="8784976" cy="62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891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6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01" y="458183"/>
            <a:ext cx="9071467" cy="63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79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366713"/>
            <a:ext cx="408622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0631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304971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5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2892"/>
            <a:ext cx="4752528" cy="667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1551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" y="613809"/>
            <a:ext cx="9036496" cy="594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501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980728"/>
            <a:ext cx="8765232" cy="46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38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844824"/>
            <a:ext cx="7772400" cy="914400"/>
          </a:xfrm>
        </p:spPr>
        <p:txBody>
          <a:bodyPr/>
          <a:lstStyle/>
          <a:p>
            <a:pPr algn="ctr"/>
            <a:r>
              <a:rPr lang="en-GB" sz="7200" dirty="0" err="1" smtClean="0"/>
              <a:t>Thankyou</a:t>
            </a:r>
            <a:r>
              <a:rPr lang="en-GB" sz="7200" dirty="0" smtClean="0"/>
              <a:t> 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16370937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132856"/>
            <a:ext cx="7772400" cy="914400"/>
          </a:xfrm>
        </p:spPr>
        <p:txBody>
          <a:bodyPr/>
          <a:lstStyle/>
          <a:p>
            <a:pPr algn="ctr"/>
            <a:r>
              <a:rPr lang="en-GB" dirty="0" smtClean="0"/>
              <a:t>UVA PHOTOTHERAPY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6903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384"/>
            <a:ext cx="9143999" cy="466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1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09" y="116632"/>
            <a:ext cx="6144175" cy="667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8087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85578" cy="517367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UVA1 </a:t>
            </a:r>
            <a:r>
              <a:rPr lang="en-GB" sz="3200" dirty="0"/>
              <a:t>(340–400 nm) </a:t>
            </a:r>
            <a:endParaRPr lang="en-GB" sz="3200" dirty="0"/>
          </a:p>
          <a:p>
            <a:r>
              <a:rPr lang="en-GB" sz="3200" dirty="0" smtClean="0"/>
              <a:t>UVA2 </a:t>
            </a:r>
            <a:r>
              <a:rPr lang="en-GB" sz="3200" dirty="0"/>
              <a:t>(320–340 nm)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0316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85578" cy="5245680"/>
          </a:xfrm>
        </p:spPr>
        <p:txBody>
          <a:bodyPr>
            <a:noAutofit/>
          </a:bodyPr>
          <a:lstStyle/>
          <a:p>
            <a:pPr marL="397764" indent="-342900">
              <a:buFont typeface="Wingdings" pitchFamily="2" charset="2"/>
              <a:buChar char="Ø"/>
            </a:pPr>
            <a:r>
              <a:rPr lang="en-GB" sz="3600" dirty="0" smtClean="0"/>
              <a:t>Longer wavelength </a:t>
            </a:r>
            <a:r>
              <a:rPr lang="en-GB" sz="3600" dirty="0" err="1" smtClean="0"/>
              <a:t>allowes</a:t>
            </a:r>
            <a:r>
              <a:rPr lang="en-GB" sz="3600" dirty="0" smtClean="0"/>
              <a:t> deeper </a:t>
            </a:r>
            <a:r>
              <a:rPr lang="en-GB" sz="3600" dirty="0" err="1" smtClean="0"/>
              <a:t>panetration</a:t>
            </a:r>
            <a:endParaRPr lang="en-GB" sz="3600" dirty="0" smtClean="0"/>
          </a:p>
          <a:p>
            <a:pPr marL="397764" indent="-342900">
              <a:buFont typeface="Wingdings" pitchFamily="2" charset="2"/>
              <a:buChar char="Ø"/>
            </a:pPr>
            <a:r>
              <a:rPr lang="en-GB" sz="3600" dirty="0" err="1" smtClean="0"/>
              <a:t>Atopoic</a:t>
            </a:r>
            <a:r>
              <a:rPr lang="en-GB" sz="3600" dirty="0" smtClean="0"/>
              <a:t> dermatitis and MF (t cells apoptosis and </a:t>
            </a:r>
            <a:r>
              <a:rPr lang="en-GB" sz="3600" dirty="0" err="1" smtClean="0"/>
              <a:t>dec</a:t>
            </a:r>
            <a:r>
              <a:rPr lang="en-GB" sz="3600" dirty="0" smtClean="0"/>
              <a:t> interferon gamma)</a:t>
            </a:r>
          </a:p>
          <a:p>
            <a:pPr marL="397764" indent="-342900">
              <a:buFont typeface="Wingdings" pitchFamily="2" charset="2"/>
              <a:buChar char="Ø"/>
            </a:pPr>
            <a:r>
              <a:rPr lang="en-GB" sz="3600" dirty="0" smtClean="0"/>
              <a:t>Dec mast cells and </a:t>
            </a:r>
            <a:r>
              <a:rPr lang="en-GB" sz="3600" dirty="0" err="1" smtClean="0"/>
              <a:t>langerhans</a:t>
            </a:r>
            <a:r>
              <a:rPr lang="en-GB" sz="3600" dirty="0" smtClean="0"/>
              <a:t>  beneficial in </a:t>
            </a:r>
            <a:r>
              <a:rPr lang="en-GB" sz="3600" dirty="0" err="1" smtClean="0"/>
              <a:t>atopics</a:t>
            </a:r>
            <a:r>
              <a:rPr lang="en-GB" sz="3600" dirty="0" smtClean="0"/>
              <a:t> and cutaneous </a:t>
            </a:r>
            <a:r>
              <a:rPr lang="en-GB" sz="3600" dirty="0" err="1" smtClean="0"/>
              <a:t>mastocytosis</a:t>
            </a:r>
            <a:endParaRPr lang="en-GB" sz="3600" dirty="0" smtClean="0"/>
          </a:p>
          <a:p>
            <a:pPr marL="397764" indent="-342900">
              <a:buFont typeface="Wingdings" pitchFamily="2" charset="2"/>
              <a:buChar char="Ø"/>
            </a:pPr>
            <a:r>
              <a:rPr lang="en-GB" sz="3600" dirty="0" err="1" smtClean="0"/>
              <a:t>Inc</a:t>
            </a:r>
            <a:r>
              <a:rPr lang="en-GB" sz="3600" dirty="0" smtClean="0"/>
              <a:t> collagenase expressions helpful in scleroderma</a:t>
            </a:r>
          </a:p>
          <a:p>
            <a:pPr marL="397764" indent="-342900">
              <a:buFont typeface="Wingdings" pitchFamily="2" charset="2"/>
              <a:buChar char="Ø"/>
            </a:pPr>
            <a:endParaRPr lang="en-GB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 smtClean="0"/>
              <a:t>UVA1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6895368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476672"/>
            <a:ext cx="79928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7764" indent="-342900">
              <a:buFont typeface="Wingdings" pitchFamily="2" charset="2"/>
              <a:buChar char="Ø"/>
            </a:pPr>
            <a:r>
              <a:rPr lang="en-GB" sz="4400" dirty="0"/>
              <a:t>beneficial </a:t>
            </a:r>
            <a:r>
              <a:rPr lang="en-GB" sz="4400" dirty="0" smtClean="0"/>
              <a:t>in:</a:t>
            </a:r>
          </a:p>
          <a:p>
            <a:pPr marL="797814" indent="-742950">
              <a:buFont typeface="+mj-lt"/>
              <a:buAutoNum type="arabicPeriod"/>
            </a:pPr>
            <a:r>
              <a:rPr lang="en-GB" sz="4400" dirty="0" err="1" smtClean="0"/>
              <a:t>Sclerosing</a:t>
            </a:r>
            <a:r>
              <a:rPr lang="en-GB" sz="4400" dirty="0" smtClean="0"/>
              <a:t> </a:t>
            </a:r>
            <a:r>
              <a:rPr lang="en-GB" sz="4400" dirty="0" err="1" smtClean="0"/>
              <a:t>dermatoses</a:t>
            </a:r>
            <a:endParaRPr lang="en-GB" sz="4400" dirty="0" smtClean="0"/>
          </a:p>
          <a:p>
            <a:pPr marL="797814" indent="-742950">
              <a:buFont typeface="+mj-lt"/>
              <a:buAutoNum type="arabicPeriod"/>
            </a:pPr>
            <a:r>
              <a:rPr lang="en-GB" sz="4400" dirty="0"/>
              <a:t>several other </a:t>
            </a:r>
            <a:r>
              <a:rPr lang="en-GB" sz="4400" dirty="0" err="1" smtClean="0"/>
              <a:t>dermatoses</a:t>
            </a:r>
            <a:endParaRPr lang="en-GB" sz="4400" dirty="0" smtClean="0"/>
          </a:p>
          <a:p>
            <a:pPr marL="797814" indent="-742950">
              <a:buFont typeface="+mj-lt"/>
              <a:buAutoNum type="arabicPeriod"/>
            </a:pPr>
            <a:r>
              <a:rPr lang="en-GB" sz="4400" dirty="0" smtClean="0"/>
              <a:t>acute GVHD</a:t>
            </a:r>
          </a:p>
          <a:p>
            <a:pPr marL="797814" indent="-742950">
              <a:buFont typeface="+mj-lt"/>
              <a:buAutoNum type="arabicPeriod"/>
            </a:pPr>
            <a:r>
              <a:rPr lang="en-GB" sz="4400" dirty="0" smtClean="0"/>
              <a:t>chronic </a:t>
            </a:r>
            <a:r>
              <a:rPr lang="en-GB" sz="4400" dirty="0" err="1"/>
              <a:t>sclerodermoid</a:t>
            </a:r>
            <a:r>
              <a:rPr lang="en-GB" sz="4400" dirty="0"/>
              <a:t> </a:t>
            </a:r>
            <a:r>
              <a:rPr lang="en-GB" sz="4400" dirty="0" smtClean="0"/>
              <a:t>GVHD</a:t>
            </a:r>
          </a:p>
          <a:p>
            <a:pPr marL="797814" indent="-742950">
              <a:buFont typeface="+mj-lt"/>
              <a:buAutoNum type="arabicPeriod"/>
            </a:pPr>
            <a:r>
              <a:rPr lang="en-GB" sz="4400" dirty="0" err="1" smtClean="0"/>
              <a:t>urticaria</a:t>
            </a:r>
            <a:r>
              <a:rPr lang="en-GB" sz="4400" dirty="0" smtClean="0"/>
              <a:t> </a:t>
            </a:r>
            <a:r>
              <a:rPr lang="en-GB" sz="4400" dirty="0" err="1" smtClean="0"/>
              <a:t>pigmentosa</a:t>
            </a:r>
            <a:endParaRPr lang="en-GB" sz="4400" dirty="0"/>
          </a:p>
          <a:p>
            <a:pPr marL="797814" indent="-742950">
              <a:buFont typeface="+mj-lt"/>
              <a:buAutoNum type="arabicPeriod"/>
            </a:pPr>
            <a:r>
              <a:rPr lang="en-GB" sz="4400" dirty="0" smtClean="0"/>
              <a:t>MF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685907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04" y="980728"/>
            <a:ext cx="8930095" cy="46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4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INHERITED DISORDERS WITH ABNORMAL DNA REPAIR – TYPES OF IMPAIRED FUNCTION</a:t>
            </a:r>
            <a:br>
              <a:rPr lang="en-GB" sz="2800" dirty="0"/>
            </a:br>
            <a:endParaRPr lang="en-GB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660552"/>
              </p:ext>
            </p:extLst>
          </p:nvPr>
        </p:nvGraphicFramePr>
        <p:xfrm>
          <a:off x="405530" y="2492896"/>
          <a:ext cx="8712968" cy="2768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32248"/>
                <a:gridCol w="1512168"/>
                <a:gridCol w="1656184"/>
                <a:gridCol w="2016224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Global genome</a:t>
                      </a:r>
                      <a:r>
                        <a:rPr kumimoji="0" lang="en-GB" sz="18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NER</a:t>
                      </a:r>
                      <a:b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Transcription-coupled NER</a:t>
                      </a:r>
                      <a:b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Translesional</a:t>
                      </a:r>
                      <a: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DNA synthesis </a:t>
                      </a:r>
                      <a:b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Mismatch DNA repair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(XP)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+(</a:t>
                      </a:r>
                      <a:r>
                        <a:rPr lang="en-GB" dirty="0" err="1" smtClean="0"/>
                        <a:t>xp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varient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Cockayne</a:t>
                      </a:r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syndrome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XP–CS  overlap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Trichothiodystrophy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Muir–Torre syndrome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9424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93" y="1340768"/>
            <a:ext cx="539476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4" y="1340768"/>
            <a:ext cx="343316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0953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772400" cy="4658816"/>
          </a:xfrm>
        </p:spPr>
        <p:txBody>
          <a:bodyPr/>
          <a:lstStyle/>
          <a:p>
            <a:r>
              <a:rPr lang="en-GB" dirty="0"/>
              <a:t>Its major disadvantages are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>1.higher </a:t>
            </a:r>
            <a:r>
              <a:rPr lang="en-GB" sz="3600" dirty="0" err="1"/>
              <a:t>fluences</a:t>
            </a:r>
            <a:r>
              <a:rPr lang="en-GB" sz="3600" dirty="0"/>
              <a:t> (e.g. 30–130 J/cm2 per </a:t>
            </a:r>
            <a:r>
              <a:rPr lang="en-GB" sz="3600" dirty="0" smtClean="0"/>
              <a:t>session)</a:t>
            </a:r>
            <a:br>
              <a:rPr lang="en-GB" sz="3600" dirty="0" smtClean="0"/>
            </a:br>
            <a:r>
              <a:rPr lang="en-GB" sz="3600" dirty="0" smtClean="0"/>
              <a:t>2.higher exposure </a:t>
            </a:r>
            <a:r>
              <a:rPr lang="en-GB" sz="3600" dirty="0"/>
              <a:t>times that are required </a:t>
            </a:r>
            <a:r>
              <a:rPr lang="en-GB" sz="3600" dirty="0" smtClean="0"/>
              <a:t>3.higher </a:t>
            </a:r>
            <a:r>
              <a:rPr lang="en-GB" sz="3600" dirty="0"/>
              <a:t>costs for the </a:t>
            </a:r>
            <a:r>
              <a:rPr lang="en-GB" sz="3600" dirty="0" smtClean="0"/>
              <a:t>lamps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96573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029656"/>
          </a:xfrm>
        </p:spPr>
        <p:txBody>
          <a:bodyPr>
            <a:normAutofit/>
          </a:bodyPr>
          <a:lstStyle/>
          <a:p>
            <a:r>
              <a:rPr lang="en-GB" sz="3200" dirty="0" smtClean="0"/>
              <a:t>Acute:</a:t>
            </a:r>
          </a:p>
          <a:p>
            <a:pPr marL="512064" indent="-457200">
              <a:buFont typeface="Arial" pitchFamily="34" charset="0"/>
              <a:buChar char="•"/>
            </a:pPr>
            <a:r>
              <a:rPr lang="en-GB" sz="3200" dirty="0" smtClean="0"/>
              <a:t>Erythema</a:t>
            </a:r>
          </a:p>
          <a:p>
            <a:pPr marL="512064" indent="-457200">
              <a:buFont typeface="Arial" pitchFamily="34" charset="0"/>
              <a:buChar char="•"/>
            </a:pPr>
            <a:r>
              <a:rPr lang="en-GB" sz="3200" dirty="0" smtClean="0"/>
              <a:t>Tanning</a:t>
            </a:r>
          </a:p>
          <a:p>
            <a:pPr marL="512064" indent="-457200">
              <a:buFont typeface="Arial" pitchFamily="34" charset="0"/>
              <a:buChar char="•"/>
            </a:pPr>
            <a:r>
              <a:rPr lang="en-GB" sz="3200" dirty="0" smtClean="0"/>
              <a:t>PMLE</a:t>
            </a:r>
          </a:p>
          <a:p>
            <a:pPr marL="512064" indent="-457200">
              <a:buFont typeface="Arial" pitchFamily="34" charset="0"/>
              <a:buChar char="•"/>
            </a:pPr>
            <a:r>
              <a:rPr lang="en-GB" sz="3200" dirty="0" smtClean="0"/>
              <a:t>itching</a:t>
            </a:r>
          </a:p>
          <a:p>
            <a:r>
              <a:rPr lang="en-GB" sz="3200" dirty="0" smtClean="0"/>
              <a:t>Chronic :</a:t>
            </a:r>
          </a:p>
          <a:p>
            <a:r>
              <a:rPr lang="en-GB" sz="3200" dirty="0" smtClean="0"/>
              <a:t>Long term effects of carcinogenesis are under investigation and </a:t>
            </a:r>
            <a:r>
              <a:rPr lang="en-GB" sz="3200" dirty="0" err="1" smtClean="0"/>
              <a:t>photoaging</a:t>
            </a:r>
            <a:endParaRPr lang="en-GB" sz="3200" dirty="0" smtClean="0"/>
          </a:p>
          <a:p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Side effects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53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052736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GB" sz="3600" dirty="0"/>
              <a:t>in general, one treatment cycle should not </a:t>
            </a:r>
            <a:r>
              <a:rPr lang="en-GB" sz="3600" dirty="0" smtClean="0"/>
              <a:t>exceed 15–20 successively administered exposures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3600" dirty="0" smtClean="0"/>
              <a:t>and </a:t>
            </a:r>
            <a:r>
              <a:rPr lang="en-GB" sz="3600" dirty="0"/>
              <a:t>should </a:t>
            </a:r>
            <a:r>
              <a:rPr lang="en-GB" sz="3600" dirty="0" smtClean="0"/>
              <a:t>not be repeated more </a:t>
            </a:r>
            <a:r>
              <a:rPr lang="en-GB" sz="3600" dirty="0"/>
              <a:t>than once a </a:t>
            </a:r>
            <a:r>
              <a:rPr lang="en-GB" sz="3600" dirty="0" smtClean="0"/>
              <a:t>year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3600" dirty="0" smtClean="0"/>
              <a:t>Not recommended in less than 18 years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086846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71600" y="2060848"/>
            <a:ext cx="7704856" cy="4464496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3600" dirty="0" smtClean="0"/>
              <a:t>Used as palliative treatment of CTCL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600" dirty="0" err="1" smtClean="0"/>
              <a:t>Immunomodulatory</a:t>
            </a:r>
            <a:r>
              <a:rPr lang="en-GB" sz="3600" dirty="0" smtClean="0"/>
              <a:t> therapy combines </a:t>
            </a:r>
            <a:r>
              <a:rPr lang="en-GB" sz="3600" dirty="0" err="1" smtClean="0"/>
              <a:t>leukopheresis</a:t>
            </a:r>
            <a:r>
              <a:rPr lang="en-GB" sz="3600" dirty="0" smtClean="0"/>
              <a:t> with phototherapy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600" dirty="0" smtClean="0"/>
              <a:t>Treats </a:t>
            </a:r>
            <a:r>
              <a:rPr lang="en-GB" sz="3600" dirty="0" err="1" smtClean="0"/>
              <a:t>autoreactive</a:t>
            </a:r>
            <a:r>
              <a:rPr lang="en-GB" sz="3600" dirty="0" smtClean="0"/>
              <a:t> or neoplastic </a:t>
            </a:r>
            <a:r>
              <a:rPr lang="en-GB" sz="3600" dirty="0" err="1" smtClean="0"/>
              <a:t>dosorders</a:t>
            </a:r>
            <a:r>
              <a:rPr lang="en-GB" sz="3600" dirty="0" smtClean="0"/>
              <a:t> caused by t cells</a:t>
            </a:r>
            <a:endParaRPr lang="en-GB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1908824"/>
          </a:xfrm>
        </p:spPr>
        <p:txBody>
          <a:bodyPr/>
          <a:lstStyle/>
          <a:p>
            <a:r>
              <a:rPr lang="en-GB" dirty="0" smtClean="0"/>
              <a:t>Extracorporeal </a:t>
            </a:r>
            <a:r>
              <a:rPr lang="en-GB" dirty="0" err="1" smtClean="0"/>
              <a:t>photochemotherapy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 err="1" smtClean="0"/>
              <a:t>photopheresis</a:t>
            </a:r>
            <a:r>
              <a:rPr lang="en-GB" dirty="0" smtClean="0"/>
              <a:t>)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8358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32656"/>
            <a:ext cx="79208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6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GB" sz="3600" dirty="0"/>
              <a:t>There seems to be a significant linear association </a:t>
            </a:r>
            <a:r>
              <a:rPr lang="en-GB" sz="3600" dirty="0" smtClean="0"/>
              <a:t>b/w response </a:t>
            </a:r>
            <a:r>
              <a:rPr lang="en-GB" sz="3600" dirty="0"/>
              <a:t>and CD4:CD8 ratio. Patients with a ratio &lt;10 are </a:t>
            </a:r>
            <a:r>
              <a:rPr lang="en-GB" sz="3600" dirty="0" smtClean="0"/>
              <a:t>more likely </a:t>
            </a:r>
            <a:r>
              <a:rPr lang="en-GB" sz="3600" dirty="0"/>
              <a:t>to respond than are </a:t>
            </a:r>
            <a:r>
              <a:rPr lang="en-GB" sz="3600" dirty="0" smtClean="0"/>
              <a:t>patients with </a:t>
            </a:r>
            <a:r>
              <a:rPr lang="en-GB" sz="3600" dirty="0"/>
              <a:t>a ratio &gt;</a:t>
            </a:r>
            <a:r>
              <a:rPr lang="en-GB" sz="3600" dirty="0" smtClean="0"/>
              <a:t>10.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3600" dirty="0" smtClean="0"/>
              <a:t>Patients whose LDH </a:t>
            </a:r>
            <a:r>
              <a:rPr lang="en-GB" sz="3600" dirty="0"/>
              <a:t>is not elevated </a:t>
            </a:r>
            <a:r>
              <a:rPr lang="en-GB" sz="3600" dirty="0" smtClean="0"/>
              <a:t>at the </a:t>
            </a:r>
            <a:r>
              <a:rPr lang="en-GB" sz="3600" dirty="0"/>
              <a:t>start of treatment tend </a:t>
            </a:r>
            <a:r>
              <a:rPr lang="en-GB" sz="3600" dirty="0" smtClean="0"/>
              <a:t>to have </a:t>
            </a:r>
            <a:r>
              <a:rPr lang="en-GB" sz="3600" dirty="0"/>
              <a:t>a better response </a:t>
            </a:r>
            <a:endParaRPr lang="en-GB" sz="36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3600" dirty="0" smtClean="0"/>
              <a:t>Rx of acute and chronic cutaneous GVHD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993977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6" y="1043714"/>
            <a:ext cx="9046881" cy="483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1574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572" y="188640"/>
            <a:ext cx="7772400" cy="914400"/>
          </a:xfrm>
        </p:spPr>
        <p:txBody>
          <a:bodyPr/>
          <a:lstStyle/>
          <a:p>
            <a:r>
              <a:rPr lang="en-GB" dirty="0" smtClean="0"/>
              <a:t>Treatment protocols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32198" y="1225689"/>
            <a:ext cx="8676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GB" sz="3600" dirty="0" smtClean="0"/>
              <a:t>Blood is </a:t>
            </a:r>
            <a:r>
              <a:rPr lang="en-GB" sz="3600" dirty="0" err="1" smtClean="0"/>
              <a:t>extracted,centrifuged</a:t>
            </a:r>
            <a:r>
              <a:rPr lang="en-GB" sz="3600" dirty="0" smtClean="0"/>
              <a:t> to the leukocyte concentrate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3600" dirty="0" smtClean="0"/>
              <a:t>8-MOP is administered directly to the bag containing leukocytes(avoids nausea)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3600" dirty="0" smtClean="0"/>
              <a:t>8-MOP enters cell and its nucleus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3600" dirty="0" smtClean="0"/>
              <a:t>Then it is exposed to UVA(1-2j?cm2)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3600" dirty="0"/>
              <a:t>This treatment is typically repeated on two successive days</a:t>
            </a:r>
            <a:br>
              <a:rPr lang="en-GB" sz="3600" dirty="0"/>
            </a:br>
            <a:r>
              <a:rPr lang="en-GB" sz="3600" dirty="0"/>
              <a:t>with 2- to 4-week intervals.</a:t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258824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85578" cy="5101664"/>
          </a:xfrm>
        </p:spPr>
        <p:txBody>
          <a:bodyPr>
            <a:normAutofit/>
          </a:bodyPr>
          <a:lstStyle/>
          <a:p>
            <a:pPr marL="397764" indent="-342900">
              <a:buFont typeface="Arial" pitchFamily="34" charset="0"/>
              <a:buChar char="•"/>
            </a:pPr>
            <a:r>
              <a:rPr lang="en-GB" sz="3600" dirty="0" smtClean="0"/>
              <a:t>ECP is due to the induction of an immune response against the malignant cells. 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600" dirty="0" smtClean="0"/>
              <a:t>T cell apoptosis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600" dirty="0" smtClean="0"/>
              <a:t>Anti </a:t>
            </a:r>
            <a:r>
              <a:rPr lang="en-GB" sz="3600" dirty="0" err="1" smtClean="0"/>
              <a:t>tumor</a:t>
            </a:r>
            <a:r>
              <a:rPr lang="en-GB" sz="3600" dirty="0" smtClean="0"/>
              <a:t> response-CD 8 cells</a:t>
            </a:r>
          </a:p>
          <a:p>
            <a:pPr marL="397764" indent="-342900">
              <a:buFont typeface="Arial" pitchFamily="34" charset="0"/>
              <a:buChar char="•"/>
            </a:pPr>
            <a:r>
              <a:rPr lang="en-GB" sz="3600" dirty="0" smtClean="0"/>
              <a:t>Stimulates Th1 response</a:t>
            </a:r>
            <a:endParaRPr lang="en-GB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Mechanism of action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1846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13570" cy="5605720"/>
          </a:xfrm>
        </p:spPr>
        <p:txBody>
          <a:bodyPr>
            <a:normAutofit/>
          </a:bodyPr>
          <a:lstStyle/>
          <a:p>
            <a:pPr marL="569214" indent="-514350">
              <a:buFont typeface="+mj-lt"/>
              <a:buAutoNum type="arabicPeriod"/>
            </a:pPr>
            <a:r>
              <a:rPr lang="en-GB" sz="3200" dirty="0" smtClean="0"/>
              <a:t>CTCL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3200" dirty="0" smtClean="0"/>
              <a:t>Chronic GVHD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3200" dirty="0" smtClean="0"/>
              <a:t>Atopic dermatitis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3200" dirty="0" smtClean="0"/>
              <a:t>systemic sclerosis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3200" dirty="0" smtClean="0"/>
              <a:t>pemphigus vulgaris</a:t>
            </a:r>
          </a:p>
          <a:p>
            <a:pPr marL="569214" indent="-514350">
              <a:buFont typeface="+mj-lt"/>
              <a:buAutoNum type="arabicPeriod"/>
            </a:pPr>
            <a:r>
              <a:rPr lang="en-GB" sz="3200" dirty="0" smtClean="0"/>
              <a:t>systemic lupus </a:t>
            </a:r>
            <a:r>
              <a:rPr lang="en-GB" sz="3200" dirty="0" err="1" smtClean="0"/>
              <a:t>erythematosus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Indications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040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22017</TotalTime>
  <Words>1761</Words>
  <Application>Microsoft Office PowerPoint</Application>
  <PresentationFormat>On-screen Show (4:3)</PresentationFormat>
  <Paragraphs>352</Paragraphs>
  <Slides>104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Metro</vt:lpstr>
      <vt:lpstr>PHOTOTHERAPY</vt:lpstr>
      <vt:lpstr>Ultra violet radiations</vt:lpstr>
      <vt:lpstr>phototherapy</vt:lpstr>
      <vt:lpstr>PowerPoint Presentation</vt:lpstr>
      <vt:lpstr>PowerPoint Presentation</vt:lpstr>
      <vt:lpstr>UVB Radiation</vt:lpstr>
      <vt:lpstr>PowerPoint Presentation</vt:lpstr>
      <vt:lpstr>PowerPoint Presentation</vt:lpstr>
      <vt:lpstr>INHERITED DISORDERS WITH ABNORMAL DNA REPAIR – TYPES OF IMPAIRED FUNCTION </vt:lpstr>
      <vt:lpstr>PowerPoint Presentation</vt:lpstr>
      <vt:lpstr>UVA Radiaton</vt:lpstr>
      <vt:lpstr>Psoralen Photochemotherapy</vt:lpstr>
      <vt:lpstr>PowerPoint Presentation</vt:lpstr>
      <vt:lpstr>PowerPoint Presentation</vt:lpstr>
      <vt:lpstr>UVA1 phototherapy</vt:lpstr>
      <vt:lpstr>Effects of phototherapy on immune cells</vt:lpstr>
      <vt:lpstr>Effects of phototherapy on mast cells</vt:lpstr>
      <vt:lpstr>Effect of phototherapy on epidermis</vt:lpstr>
      <vt:lpstr>Effect of phototherapy on melanocytes</vt:lpstr>
      <vt:lpstr>PowerPoint Presentation</vt:lpstr>
      <vt:lpstr>PowerPoint Presentation</vt:lpstr>
      <vt:lpstr>skin types based on Fitzpatrick classification </vt:lpstr>
      <vt:lpstr>Bsic principles of phototherapy devices and types of lamps</vt:lpstr>
      <vt:lpstr>Types of lamps</vt:lpstr>
      <vt:lpstr>Minimal erythema dose</vt:lpstr>
      <vt:lpstr>PowerPoint Presentation</vt:lpstr>
      <vt:lpstr>PowerPoint Presentation</vt:lpstr>
      <vt:lpstr>PowerPoint Presentation</vt:lpstr>
      <vt:lpstr>phototherapy</vt:lpstr>
      <vt:lpstr>UVB PHOTOTHERAPY(290-320nm)</vt:lpstr>
      <vt:lpstr>PowerPoint Presentation</vt:lpstr>
      <vt:lpstr>Indications </vt:lpstr>
      <vt:lpstr>PowerPoint Presentation</vt:lpstr>
      <vt:lpstr>PowerPoint Presentation</vt:lpstr>
      <vt:lpstr>NB UVB in atopic eczema</vt:lpstr>
      <vt:lpstr>NB UVB in psoriasis</vt:lpstr>
      <vt:lpstr>PowerPoint Presentation</vt:lpstr>
      <vt:lpstr>PowerPoint Presentation</vt:lpstr>
      <vt:lpstr>Safe limit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PUVA</vt:lpstr>
      <vt:lpstr>Psoralen Photochemotherapy</vt:lpstr>
      <vt:lpstr>Psoralen Photochemotherapy</vt:lpstr>
      <vt:lpstr>PowerPoint Presentation</vt:lpstr>
      <vt:lpstr>PowerPoint Presentation</vt:lpstr>
      <vt:lpstr>PowerPoint Presentation</vt:lpstr>
      <vt:lpstr>PUVA penetrates more deeply into the skin than UVB radiation and is thus better suited for thick plaque disease and for treating the palms and soles </vt:lpstr>
      <vt:lpstr>Factors favouring the use of PUVA </vt:lpstr>
      <vt:lpstr>indications</vt:lpstr>
      <vt:lpstr>PowerPoint Presentation</vt:lpstr>
      <vt:lpstr>PowerPoint Presentation</vt:lpstr>
      <vt:lpstr>PowerPoint Presentation</vt:lpstr>
      <vt:lpstr>PowerPoint Presentation</vt:lpstr>
      <vt:lpstr>oral use </vt:lpstr>
      <vt:lpstr>Topical use</vt:lpstr>
      <vt:lpstr>Bath puva</vt:lpstr>
      <vt:lpstr>Treatment protocol</vt:lpstr>
      <vt:lpstr>Maintenance phase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contraindications</vt:lpstr>
      <vt:lpstr>Relative contraindications</vt:lpstr>
      <vt:lpstr>PowerPoint Presentation</vt:lpstr>
      <vt:lpstr>Side effects</vt:lpstr>
      <vt:lpstr>Acute side effects</vt:lpstr>
      <vt:lpstr>Chronic side effects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Thankyou </vt:lpstr>
      <vt:lpstr>UVA PHOTOTHERAPY</vt:lpstr>
      <vt:lpstr>PowerPoint Presentation</vt:lpstr>
      <vt:lpstr>PowerPoint Presentation</vt:lpstr>
      <vt:lpstr>PowerPoint Presentation</vt:lpstr>
      <vt:lpstr>UVA1</vt:lpstr>
      <vt:lpstr>PowerPoint Presentation</vt:lpstr>
      <vt:lpstr>PowerPoint Presentation</vt:lpstr>
      <vt:lpstr>PowerPoint Presentation</vt:lpstr>
      <vt:lpstr>Its major disadvantages are 1.higher fluences (e.g. 30–130 J/cm2 per session) 2.higher exposure times that are required 3.higher costs for the lamps</vt:lpstr>
      <vt:lpstr>Side effects</vt:lpstr>
      <vt:lpstr>PowerPoint Presentation</vt:lpstr>
      <vt:lpstr>Extracorporeal photochemotherapy (photopheresis) </vt:lpstr>
      <vt:lpstr>PowerPoint Presentation</vt:lpstr>
      <vt:lpstr>PowerPoint Presentation</vt:lpstr>
      <vt:lpstr>Treatment protocols</vt:lpstr>
      <vt:lpstr>Mechanism of action</vt:lpstr>
      <vt:lpstr>Indications </vt:lpstr>
      <vt:lpstr>Side effect </vt:lpstr>
      <vt:lpstr>Patient safety during phototherapy or PUVA </vt:lpstr>
      <vt:lpstr>Prevention of burning</vt:lpstr>
      <vt:lpstr>Reducing skin cancer risk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PHOTOTHERAPY</dc:title>
  <dc:creator>rahim</dc:creator>
  <cp:lastModifiedBy>rahim</cp:lastModifiedBy>
  <cp:revision>116</cp:revision>
  <dcterms:created xsi:type="dcterms:W3CDTF">2020-11-23T08:04:22Z</dcterms:created>
  <dcterms:modified xsi:type="dcterms:W3CDTF">2020-12-19T00:14:42Z</dcterms:modified>
</cp:coreProperties>
</file>