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56" r:id="rId2"/>
    <p:sldId id="257" r:id="rId3"/>
    <p:sldId id="258" r:id="rId4"/>
    <p:sldId id="259" r:id="rId5"/>
    <p:sldId id="260" r:id="rId6"/>
    <p:sldId id="261" r:id="rId7"/>
    <p:sldId id="262" r:id="rId8"/>
    <p:sldId id="263" r:id="rId9"/>
    <p:sldId id="264" r:id="rId10"/>
    <p:sldId id="311" r:id="rId11"/>
    <p:sldId id="265" r:id="rId12"/>
    <p:sldId id="266" r:id="rId13"/>
    <p:sldId id="267" r:id="rId14"/>
    <p:sldId id="268" r:id="rId15"/>
    <p:sldId id="269" r:id="rId16"/>
    <p:sldId id="270" r:id="rId17"/>
    <p:sldId id="271" r:id="rId18"/>
    <p:sldId id="272" r:id="rId19"/>
    <p:sldId id="273" r:id="rId20"/>
    <p:sldId id="277" r:id="rId21"/>
    <p:sldId id="288" r:id="rId22"/>
    <p:sldId id="312" r:id="rId23"/>
    <p:sldId id="313" r:id="rId24"/>
    <p:sldId id="314" r:id="rId25"/>
    <p:sldId id="289" r:id="rId26"/>
    <p:sldId id="290" r:id="rId27"/>
    <p:sldId id="315" r:id="rId28"/>
    <p:sldId id="316" r:id="rId29"/>
    <p:sldId id="317" r:id="rId30"/>
    <p:sldId id="291" r:id="rId31"/>
    <p:sldId id="293" r:id="rId32"/>
    <p:sldId id="292"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shra Noman" initials="BN" lastIdx="1" clrIdx="0">
    <p:extLst>
      <p:ext uri="{19B8F6BF-5375-455C-9EA6-DF929625EA0E}">
        <p15:presenceInfo xmlns:p15="http://schemas.microsoft.com/office/powerpoint/2012/main" userId="Bushra No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A55E056-8634-45A9-90EF-D28B0D56A3E2}"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21D63-EEFD-4501-B849-C989E15816AD}" type="slidenum">
              <a:rPr lang="en-US" smtClean="0"/>
              <a:t>‹#›</a:t>
            </a:fld>
            <a:endParaRPr lang="en-US"/>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988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5E056-8634-45A9-90EF-D28B0D56A3E2}"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21D63-EEFD-4501-B849-C989E15816AD}" type="slidenum">
              <a:rPr lang="en-US" smtClean="0"/>
              <a:t>‹#›</a:t>
            </a:fld>
            <a:endParaRPr lang="en-US"/>
          </a:p>
        </p:txBody>
      </p:sp>
    </p:spTree>
    <p:extLst>
      <p:ext uri="{BB962C8B-B14F-4D97-AF65-F5344CB8AC3E}">
        <p14:creationId xmlns:p14="http://schemas.microsoft.com/office/powerpoint/2010/main" val="300622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5E056-8634-45A9-90EF-D28B0D56A3E2}"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21D63-EEFD-4501-B849-C989E15816AD}"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94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5E056-8634-45A9-90EF-D28B0D56A3E2}"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21D63-EEFD-4501-B849-C989E15816AD}" type="slidenum">
              <a:rPr lang="en-US" smtClean="0"/>
              <a:t>‹#›</a:t>
            </a:fld>
            <a:endParaRPr lang="en-US"/>
          </a:p>
        </p:txBody>
      </p:sp>
    </p:spTree>
    <p:extLst>
      <p:ext uri="{BB962C8B-B14F-4D97-AF65-F5344CB8AC3E}">
        <p14:creationId xmlns:p14="http://schemas.microsoft.com/office/powerpoint/2010/main" val="112774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55E056-8634-45A9-90EF-D28B0D56A3E2}"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21D63-EEFD-4501-B849-C989E15816AD}" type="slidenum">
              <a:rPr lang="en-US" smtClean="0"/>
              <a:t>‹#›</a:t>
            </a:fld>
            <a:endParaRPr lang="en-US"/>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221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55E056-8634-45A9-90EF-D28B0D56A3E2}"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21D63-EEFD-4501-B849-C989E15816AD}" type="slidenum">
              <a:rPr lang="en-US" smtClean="0"/>
              <a:t>‹#›</a:t>
            </a:fld>
            <a:endParaRPr lang="en-US"/>
          </a:p>
        </p:txBody>
      </p:sp>
    </p:spTree>
    <p:extLst>
      <p:ext uri="{BB962C8B-B14F-4D97-AF65-F5344CB8AC3E}">
        <p14:creationId xmlns:p14="http://schemas.microsoft.com/office/powerpoint/2010/main" val="393312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55E056-8634-45A9-90EF-D28B0D56A3E2}"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D21D63-EEFD-4501-B849-C989E15816AD}" type="slidenum">
              <a:rPr lang="en-US" smtClean="0"/>
              <a:t>‹#›</a:t>
            </a:fld>
            <a:endParaRPr lang="en-US"/>
          </a:p>
        </p:txBody>
      </p:sp>
    </p:spTree>
    <p:extLst>
      <p:ext uri="{BB962C8B-B14F-4D97-AF65-F5344CB8AC3E}">
        <p14:creationId xmlns:p14="http://schemas.microsoft.com/office/powerpoint/2010/main" val="643492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55E056-8634-45A9-90EF-D28B0D56A3E2}" type="datetimeFigureOut">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D21D63-EEFD-4501-B849-C989E15816AD}" type="slidenum">
              <a:rPr lang="en-US" smtClean="0"/>
              <a:t>‹#›</a:t>
            </a:fld>
            <a:endParaRPr lang="en-US"/>
          </a:p>
        </p:txBody>
      </p:sp>
    </p:spTree>
    <p:extLst>
      <p:ext uri="{BB962C8B-B14F-4D97-AF65-F5344CB8AC3E}">
        <p14:creationId xmlns:p14="http://schemas.microsoft.com/office/powerpoint/2010/main" val="386435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5E056-8634-45A9-90EF-D28B0D56A3E2}"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D21D63-EEFD-4501-B849-C989E15816AD}" type="slidenum">
              <a:rPr lang="en-US" smtClean="0"/>
              <a:t>‹#›</a:t>
            </a:fld>
            <a:endParaRPr lang="en-US"/>
          </a:p>
        </p:txBody>
      </p:sp>
    </p:spTree>
    <p:extLst>
      <p:ext uri="{BB962C8B-B14F-4D97-AF65-F5344CB8AC3E}">
        <p14:creationId xmlns:p14="http://schemas.microsoft.com/office/powerpoint/2010/main" val="32090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55E056-8634-45A9-90EF-D28B0D56A3E2}"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21D63-EEFD-4501-B849-C989E15816AD}" type="slidenum">
              <a:rPr lang="en-US" smtClean="0"/>
              <a:t>‹#›</a:t>
            </a:fld>
            <a:endParaRPr lang="en-US"/>
          </a:p>
        </p:txBody>
      </p:sp>
    </p:spTree>
    <p:extLst>
      <p:ext uri="{BB962C8B-B14F-4D97-AF65-F5344CB8AC3E}">
        <p14:creationId xmlns:p14="http://schemas.microsoft.com/office/powerpoint/2010/main" val="1784435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55E056-8634-45A9-90EF-D28B0D56A3E2}"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D21D63-EEFD-4501-B849-C989E15816AD}"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771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A55E056-8634-45A9-90EF-D28B0D56A3E2}" type="datetimeFigureOut">
              <a:rPr lang="en-US" smtClean="0"/>
              <a:t>1/29/2022</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5D21D63-EEFD-4501-B849-C989E15816AD}"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831107"/>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BC33-0BAB-409D-A581-7ACBF1EA0ABB}"/>
              </a:ext>
            </a:extLst>
          </p:cNvPr>
          <p:cNvSpPr>
            <a:spLocks noGrp="1"/>
          </p:cNvSpPr>
          <p:nvPr>
            <p:ph type="ctrTitle"/>
          </p:nvPr>
        </p:nvSpPr>
        <p:spPr/>
        <p:txBody>
          <a:bodyPr/>
          <a:lstStyle/>
          <a:p>
            <a:r>
              <a:rPr lang="en-US" dirty="0"/>
              <a:t>OCCUPATIONAL DERMATOLOGY</a:t>
            </a:r>
          </a:p>
        </p:txBody>
      </p:sp>
      <p:sp>
        <p:nvSpPr>
          <p:cNvPr id="3" name="Subtitle 2">
            <a:extLst>
              <a:ext uri="{FF2B5EF4-FFF2-40B4-BE49-F238E27FC236}">
                <a16:creationId xmlns:a16="http://schemas.microsoft.com/office/drawing/2014/main" id="{D22EFE6B-DEFA-48C6-B552-F48F69D750BB}"/>
              </a:ext>
            </a:extLst>
          </p:cNvPr>
          <p:cNvSpPr>
            <a:spLocks noGrp="1"/>
          </p:cNvSpPr>
          <p:nvPr>
            <p:ph type="subTitle" idx="1"/>
          </p:nvPr>
        </p:nvSpPr>
        <p:spPr/>
        <p:txBody>
          <a:bodyPr/>
          <a:lstStyle/>
          <a:p>
            <a:r>
              <a:rPr lang="en-US" dirty="0"/>
              <a:t>MADE BY,</a:t>
            </a:r>
          </a:p>
          <a:p>
            <a:r>
              <a:rPr lang="en-US" dirty="0"/>
              <a:t>DR BUSHRA JAWAID</a:t>
            </a:r>
          </a:p>
        </p:txBody>
      </p:sp>
    </p:spTree>
    <p:extLst>
      <p:ext uri="{BB962C8B-B14F-4D97-AF65-F5344CB8AC3E}">
        <p14:creationId xmlns:p14="http://schemas.microsoft.com/office/powerpoint/2010/main" val="314313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E5F5-399A-4E4C-83F5-F9D72DC80CD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6FC1807-84B6-4E8F-81A7-9004E2C58F5C}"/>
              </a:ext>
            </a:extLst>
          </p:cNvPr>
          <p:cNvPicPr>
            <a:picLocks noGrp="1" noChangeAspect="1"/>
          </p:cNvPicPr>
          <p:nvPr>
            <p:ph idx="1"/>
          </p:nvPr>
        </p:nvPicPr>
        <p:blipFill>
          <a:blip r:embed="rId2"/>
          <a:stretch>
            <a:fillRect/>
          </a:stretch>
        </p:blipFill>
        <p:spPr>
          <a:xfrm>
            <a:off x="2659856" y="2202874"/>
            <a:ext cx="6448425" cy="3585152"/>
          </a:xfrm>
        </p:spPr>
      </p:pic>
    </p:spTree>
    <p:extLst>
      <p:ext uri="{BB962C8B-B14F-4D97-AF65-F5344CB8AC3E}">
        <p14:creationId xmlns:p14="http://schemas.microsoft.com/office/powerpoint/2010/main" val="230759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A1FE-81E6-4CB9-9D34-C5FC2340F2F0}"/>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805095D2-B188-411C-8C91-51D2846775C7}"/>
              </a:ext>
            </a:extLst>
          </p:cNvPr>
          <p:cNvSpPr>
            <a:spLocks noGrp="1"/>
          </p:cNvSpPr>
          <p:nvPr>
            <p:ph idx="1"/>
          </p:nvPr>
        </p:nvSpPr>
        <p:spPr>
          <a:xfrm>
            <a:off x="1024128" y="1662545"/>
            <a:ext cx="9720073" cy="4646815"/>
          </a:xfrm>
        </p:spPr>
        <p:txBody>
          <a:bodyPr>
            <a:normAutofit fontScale="92500" lnSpcReduction="20000"/>
          </a:bodyPr>
          <a:lstStyle/>
          <a:p>
            <a:pPr>
              <a:lnSpc>
                <a:spcPct val="200000"/>
              </a:lnSpc>
              <a:buFont typeface="Wingdings" panose="05000000000000000000" pitchFamily="2" charset="2"/>
              <a:buChar char="Ø"/>
            </a:pPr>
            <a:r>
              <a:rPr lang="en-US" dirty="0"/>
              <a:t>  The hands are affected, alone or together with other sites, in 80–90% of all cases of occupational contact dermatitis .</a:t>
            </a:r>
          </a:p>
          <a:p>
            <a:pPr>
              <a:lnSpc>
                <a:spcPct val="200000"/>
              </a:lnSpc>
              <a:buFont typeface="Wingdings" panose="05000000000000000000" pitchFamily="2" charset="2"/>
              <a:buChar char="Ø"/>
            </a:pPr>
            <a:r>
              <a:rPr lang="en-US" dirty="0"/>
              <a:t>  Irritant contact dermatitis started under finger rings in 12% of women and 2% of men. </a:t>
            </a:r>
          </a:p>
          <a:p>
            <a:pPr>
              <a:lnSpc>
                <a:spcPct val="200000"/>
              </a:lnSpc>
              <a:buFont typeface="Wingdings" panose="05000000000000000000" pitchFamily="2" charset="2"/>
              <a:buChar char="Ø"/>
            </a:pPr>
            <a:r>
              <a:rPr lang="en-US" dirty="0"/>
              <a:t>  The arms are also involved, especially if not covered by sleeves. </a:t>
            </a:r>
          </a:p>
          <a:p>
            <a:pPr>
              <a:lnSpc>
                <a:spcPct val="200000"/>
              </a:lnSpc>
              <a:buFont typeface="Wingdings" panose="05000000000000000000" pitchFamily="2" charset="2"/>
              <a:buChar char="Ø"/>
            </a:pPr>
            <a:r>
              <a:rPr lang="en-US" dirty="0"/>
              <a:t>  Dusts and </a:t>
            </a:r>
            <a:r>
              <a:rPr lang="en-US" dirty="0" err="1"/>
              <a:t>vapours</a:t>
            </a:r>
            <a:r>
              <a:rPr lang="en-US" dirty="0"/>
              <a:t> affect the face and neck. Cement workers and miners often have dermatitis on the lower legs and feet. Those wearing rubber boots may have dermatitis from footwear.   </a:t>
            </a:r>
          </a:p>
          <a:p>
            <a:pPr marL="0" indent="0">
              <a:lnSpc>
                <a:spcPct val="200000"/>
              </a:lnSpc>
              <a:buNone/>
            </a:pPr>
            <a:endParaRPr lang="en-US" dirty="0"/>
          </a:p>
        </p:txBody>
      </p:sp>
    </p:spTree>
    <p:extLst>
      <p:ext uri="{BB962C8B-B14F-4D97-AF65-F5344CB8AC3E}">
        <p14:creationId xmlns:p14="http://schemas.microsoft.com/office/powerpoint/2010/main" val="4265284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51C7-BCBE-410A-9462-6DD17BC21DF0}"/>
              </a:ext>
            </a:extLst>
          </p:cNvPr>
          <p:cNvSpPr>
            <a:spLocks noGrp="1"/>
          </p:cNvSpPr>
          <p:nvPr>
            <p:ph type="title"/>
          </p:nvPr>
        </p:nvSpPr>
        <p:spPr/>
        <p:txBody>
          <a:bodyPr/>
          <a:lstStyle/>
          <a:p>
            <a:r>
              <a:rPr lang="en-US" dirty="0"/>
              <a:t>Differential diagnosis</a:t>
            </a:r>
          </a:p>
        </p:txBody>
      </p:sp>
      <p:sp>
        <p:nvSpPr>
          <p:cNvPr id="3" name="Content Placeholder 2">
            <a:extLst>
              <a:ext uri="{FF2B5EF4-FFF2-40B4-BE49-F238E27FC236}">
                <a16:creationId xmlns:a16="http://schemas.microsoft.com/office/drawing/2014/main" id="{AF3C5C93-647D-4DF3-A9CF-13CA4A3C8BC0}"/>
              </a:ext>
            </a:extLst>
          </p:cNvPr>
          <p:cNvSpPr>
            <a:spLocks noGrp="1"/>
          </p:cNvSpPr>
          <p:nvPr>
            <p:ph idx="1"/>
          </p:nvPr>
        </p:nvSpPr>
        <p:spPr/>
        <p:txBody>
          <a:bodyPr>
            <a:normAutofit/>
          </a:bodyPr>
          <a:lstStyle/>
          <a:p>
            <a:pPr marL="457200" indent="-457200">
              <a:lnSpc>
                <a:spcPct val="250000"/>
              </a:lnSpc>
              <a:buFont typeface="+mj-lt"/>
              <a:buAutoNum type="arabicPeriod"/>
            </a:pPr>
            <a:r>
              <a:rPr lang="en-US" dirty="0"/>
              <a:t>Allergic contact dermatitis</a:t>
            </a:r>
          </a:p>
          <a:p>
            <a:pPr marL="457200" indent="-457200">
              <a:lnSpc>
                <a:spcPct val="250000"/>
              </a:lnSpc>
              <a:buFont typeface="+mj-lt"/>
              <a:buAutoNum type="arabicPeriod"/>
            </a:pPr>
            <a:r>
              <a:rPr lang="en-US" dirty="0"/>
              <a:t> Atopic eczema</a:t>
            </a:r>
          </a:p>
          <a:p>
            <a:pPr marL="457200" indent="-457200">
              <a:lnSpc>
                <a:spcPct val="250000"/>
              </a:lnSpc>
              <a:buFont typeface="+mj-lt"/>
              <a:buAutoNum type="arabicPeriod"/>
            </a:pPr>
            <a:r>
              <a:rPr lang="en-US" dirty="0"/>
              <a:t>Non‐occupational irritant/allergic contact dermatitis</a:t>
            </a:r>
          </a:p>
          <a:p>
            <a:pPr marL="457200" indent="-457200">
              <a:lnSpc>
                <a:spcPct val="250000"/>
              </a:lnSpc>
              <a:buFont typeface="+mj-lt"/>
              <a:buAutoNum type="arabicPeriod"/>
            </a:pPr>
            <a:r>
              <a:rPr lang="en-US" dirty="0"/>
              <a:t>Fungal infection  </a:t>
            </a:r>
          </a:p>
          <a:p>
            <a:pPr marL="0" indent="0">
              <a:buNone/>
            </a:pPr>
            <a:endParaRPr lang="en-US" dirty="0"/>
          </a:p>
        </p:txBody>
      </p:sp>
    </p:spTree>
    <p:extLst>
      <p:ext uri="{BB962C8B-B14F-4D97-AF65-F5344CB8AC3E}">
        <p14:creationId xmlns:p14="http://schemas.microsoft.com/office/powerpoint/2010/main" val="401825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1E4A-35E0-47E0-AD13-8B71A05BD6EA}"/>
              </a:ext>
            </a:extLst>
          </p:cNvPr>
          <p:cNvSpPr>
            <a:spLocks noGrp="1"/>
          </p:cNvSpPr>
          <p:nvPr>
            <p:ph type="title"/>
          </p:nvPr>
        </p:nvSpPr>
        <p:spPr/>
        <p:txBody>
          <a:bodyPr/>
          <a:lstStyle/>
          <a:p>
            <a:r>
              <a:rPr lang="en-US" dirty="0"/>
              <a:t> Complications and co‐morbidities </a:t>
            </a:r>
          </a:p>
        </p:txBody>
      </p:sp>
      <p:sp>
        <p:nvSpPr>
          <p:cNvPr id="3" name="Content Placeholder 2">
            <a:extLst>
              <a:ext uri="{FF2B5EF4-FFF2-40B4-BE49-F238E27FC236}">
                <a16:creationId xmlns:a16="http://schemas.microsoft.com/office/drawing/2014/main" id="{C281096C-FD35-4C6D-B4A8-5C29BA563385}"/>
              </a:ext>
            </a:extLst>
          </p:cNvPr>
          <p:cNvSpPr>
            <a:spLocks noGrp="1"/>
          </p:cNvSpPr>
          <p:nvPr>
            <p:ph idx="1"/>
          </p:nvPr>
        </p:nvSpPr>
        <p:spPr/>
        <p:txBody>
          <a:bodyPr/>
          <a:lstStyle/>
          <a:p>
            <a:pPr>
              <a:lnSpc>
                <a:spcPct val="200000"/>
              </a:lnSpc>
              <a:buFont typeface="Wingdings" panose="05000000000000000000" pitchFamily="2" charset="2"/>
              <a:buChar char="Ø"/>
            </a:pPr>
            <a:r>
              <a:rPr lang="en-US" dirty="0"/>
              <a:t>Fissured dermatitis commonly becomes infected and prolonged ill‐health and absence from work (with possible financial implications) may cause psychological disease such as anxiety and depression.</a:t>
            </a:r>
          </a:p>
          <a:p>
            <a:endParaRPr lang="en-US" dirty="0"/>
          </a:p>
        </p:txBody>
      </p:sp>
    </p:spTree>
    <p:extLst>
      <p:ext uri="{BB962C8B-B14F-4D97-AF65-F5344CB8AC3E}">
        <p14:creationId xmlns:p14="http://schemas.microsoft.com/office/powerpoint/2010/main" val="3093559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B7782-35D8-4831-ADD1-3B61EADEE209}"/>
              </a:ext>
            </a:extLst>
          </p:cNvPr>
          <p:cNvSpPr>
            <a:spLocks noGrp="1"/>
          </p:cNvSpPr>
          <p:nvPr>
            <p:ph type="title"/>
          </p:nvPr>
        </p:nvSpPr>
        <p:spPr>
          <a:xfrm>
            <a:off x="1024128" y="183435"/>
            <a:ext cx="9720072" cy="1499616"/>
          </a:xfrm>
        </p:spPr>
        <p:txBody>
          <a:bodyPr/>
          <a:lstStyle/>
          <a:p>
            <a:r>
              <a:rPr lang="en-US" dirty="0"/>
              <a:t>Basic workplace skincare principles</a:t>
            </a:r>
          </a:p>
        </p:txBody>
      </p:sp>
      <p:sp>
        <p:nvSpPr>
          <p:cNvPr id="3" name="Content Placeholder 2">
            <a:extLst>
              <a:ext uri="{FF2B5EF4-FFF2-40B4-BE49-F238E27FC236}">
                <a16:creationId xmlns:a16="http://schemas.microsoft.com/office/drawing/2014/main" id="{8E918F45-C519-4561-A0E2-434C4E184B8F}"/>
              </a:ext>
            </a:extLst>
          </p:cNvPr>
          <p:cNvSpPr>
            <a:spLocks noGrp="1"/>
          </p:cNvSpPr>
          <p:nvPr>
            <p:ph idx="1"/>
          </p:nvPr>
        </p:nvSpPr>
        <p:spPr>
          <a:xfrm>
            <a:off x="1024128" y="1579418"/>
            <a:ext cx="9720073" cy="4729942"/>
          </a:xfrm>
        </p:spPr>
        <p:txBody>
          <a:bodyPr>
            <a:normAutofit fontScale="92500" lnSpcReduction="10000"/>
          </a:bodyPr>
          <a:lstStyle/>
          <a:p>
            <a:pPr>
              <a:lnSpc>
                <a:spcPct val="150000"/>
              </a:lnSpc>
              <a:buFont typeface="Wingdings" panose="05000000000000000000" pitchFamily="2" charset="2"/>
              <a:buChar char="Ø"/>
            </a:pPr>
            <a:r>
              <a:rPr lang="en-US" dirty="0"/>
              <a:t> Luke‐warm water for washing </a:t>
            </a:r>
          </a:p>
          <a:p>
            <a:pPr>
              <a:lnSpc>
                <a:spcPct val="150000"/>
              </a:lnSpc>
              <a:buFont typeface="Wingdings" panose="05000000000000000000" pitchFamily="2" charset="2"/>
              <a:buChar char="Ø"/>
            </a:pPr>
            <a:r>
              <a:rPr lang="en-US" dirty="0"/>
              <a:t> Use correct gloves before exposure for the shortest time</a:t>
            </a:r>
          </a:p>
          <a:p>
            <a:pPr>
              <a:lnSpc>
                <a:spcPct val="150000"/>
              </a:lnSpc>
              <a:buFont typeface="Wingdings" panose="05000000000000000000" pitchFamily="2" charset="2"/>
              <a:buChar char="Ø"/>
            </a:pPr>
            <a:r>
              <a:rPr lang="en-US" dirty="0"/>
              <a:t>  Remove rings </a:t>
            </a:r>
          </a:p>
          <a:p>
            <a:pPr>
              <a:lnSpc>
                <a:spcPct val="150000"/>
              </a:lnSpc>
              <a:buFont typeface="Wingdings" panose="05000000000000000000" pitchFamily="2" charset="2"/>
              <a:buChar char="Ø"/>
            </a:pPr>
            <a:r>
              <a:rPr lang="en-US" dirty="0"/>
              <a:t> Cotton liners underneath protective gloves</a:t>
            </a:r>
          </a:p>
          <a:p>
            <a:pPr>
              <a:lnSpc>
                <a:spcPct val="150000"/>
              </a:lnSpc>
              <a:buFont typeface="Wingdings" panose="05000000000000000000" pitchFamily="2" charset="2"/>
              <a:buChar char="Ø"/>
            </a:pPr>
            <a:r>
              <a:rPr lang="en-US" dirty="0"/>
              <a:t>  Avoid disinfectant hand cleansers </a:t>
            </a:r>
          </a:p>
          <a:p>
            <a:pPr>
              <a:lnSpc>
                <a:spcPct val="150000"/>
              </a:lnSpc>
              <a:buFont typeface="Wingdings" panose="05000000000000000000" pitchFamily="2" charset="2"/>
              <a:buChar char="Ø"/>
            </a:pPr>
            <a:r>
              <a:rPr lang="en-US" dirty="0"/>
              <a:t> Apply emollient hand creams</a:t>
            </a:r>
          </a:p>
          <a:p>
            <a:pPr>
              <a:lnSpc>
                <a:spcPct val="150000"/>
              </a:lnSpc>
              <a:buFont typeface="Wingdings" panose="05000000000000000000" pitchFamily="2" charset="2"/>
              <a:buChar char="Ø"/>
            </a:pPr>
            <a:r>
              <a:rPr lang="en-US" dirty="0"/>
              <a:t>  Protect hands at home </a:t>
            </a:r>
          </a:p>
          <a:p>
            <a:pPr>
              <a:lnSpc>
                <a:spcPct val="150000"/>
              </a:lnSpc>
              <a:buFont typeface="Wingdings" panose="05000000000000000000" pitchFamily="2" charset="2"/>
              <a:buChar char="Ø"/>
            </a:pPr>
            <a:r>
              <a:rPr lang="en-US" dirty="0"/>
              <a:t>  Workforce education </a:t>
            </a:r>
          </a:p>
        </p:txBody>
      </p:sp>
    </p:spTree>
    <p:extLst>
      <p:ext uri="{BB962C8B-B14F-4D97-AF65-F5344CB8AC3E}">
        <p14:creationId xmlns:p14="http://schemas.microsoft.com/office/powerpoint/2010/main" val="1092666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55F6-D720-445A-8E41-783869D6EF6A}"/>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B3DF96EC-16D5-47CE-9EFE-E8047664EDC8}"/>
              </a:ext>
            </a:extLst>
          </p:cNvPr>
          <p:cNvSpPr>
            <a:spLocks noGrp="1"/>
          </p:cNvSpPr>
          <p:nvPr>
            <p:ph idx="1"/>
          </p:nvPr>
        </p:nvSpPr>
        <p:spPr/>
        <p:txBody>
          <a:bodyPr/>
          <a:lstStyle/>
          <a:p>
            <a:pPr marL="457200" indent="-457200">
              <a:buFont typeface="+mj-lt"/>
              <a:buAutoNum type="arabicPeriod"/>
            </a:pPr>
            <a:r>
              <a:rPr lang="en-US" dirty="0"/>
              <a:t> First line </a:t>
            </a:r>
          </a:p>
          <a:p>
            <a:r>
              <a:rPr lang="en-US" dirty="0"/>
              <a:t> Prevention   </a:t>
            </a:r>
          </a:p>
          <a:p>
            <a:pPr marL="0" indent="0">
              <a:buNone/>
            </a:pPr>
            <a:r>
              <a:rPr lang="en-US" dirty="0"/>
              <a:t>2.  Second line  </a:t>
            </a:r>
          </a:p>
          <a:p>
            <a:r>
              <a:rPr lang="en-US" dirty="0"/>
              <a:t>  Irritant avoidance by minor changes in procedure or personal protective equipment   </a:t>
            </a:r>
          </a:p>
          <a:p>
            <a:r>
              <a:rPr lang="en-US" dirty="0"/>
              <a:t>3. Third line  </a:t>
            </a:r>
          </a:p>
          <a:p>
            <a:r>
              <a:rPr lang="en-US" dirty="0"/>
              <a:t>  Change of occupation and consideration of systemic immunosuppressive treatment if appropriate </a:t>
            </a:r>
          </a:p>
        </p:txBody>
      </p:sp>
    </p:spTree>
    <p:extLst>
      <p:ext uri="{BB962C8B-B14F-4D97-AF65-F5344CB8AC3E}">
        <p14:creationId xmlns:p14="http://schemas.microsoft.com/office/powerpoint/2010/main" val="491349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A331-E817-4C0E-ABAB-7FD3F1ECE237}"/>
              </a:ext>
            </a:extLst>
          </p:cNvPr>
          <p:cNvSpPr>
            <a:spLocks noGrp="1"/>
          </p:cNvSpPr>
          <p:nvPr>
            <p:ph type="title"/>
          </p:nvPr>
        </p:nvSpPr>
        <p:spPr/>
        <p:txBody>
          <a:bodyPr/>
          <a:lstStyle/>
          <a:p>
            <a:r>
              <a:rPr lang="en-US" dirty="0"/>
              <a:t>Occupational allergic contact dermatitis</a:t>
            </a:r>
          </a:p>
        </p:txBody>
      </p:sp>
      <p:sp>
        <p:nvSpPr>
          <p:cNvPr id="3" name="Content Placeholder 2">
            <a:extLst>
              <a:ext uri="{FF2B5EF4-FFF2-40B4-BE49-F238E27FC236}">
                <a16:creationId xmlns:a16="http://schemas.microsoft.com/office/drawing/2014/main" id="{6085A287-6071-4D1D-90A7-4A88891CA38F}"/>
              </a:ext>
            </a:extLst>
          </p:cNvPr>
          <p:cNvSpPr>
            <a:spLocks noGrp="1"/>
          </p:cNvSpPr>
          <p:nvPr>
            <p:ph idx="1"/>
          </p:nvPr>
        </p:nvSpPr>
        <p:spPr/>
        <p:txBody>
          <a:bodyPr/>
          <a:lstStyle/>
          <a:p>
            <a:pPr>
              <a:lnSpc>
                <a:spcPct val="250000"/>
              </a:lnSpc>
              <a:buFont typeface="Wingdings" panose="05000000000000000000" pitchFamily="2" charset="2"/>
              <a:buChar char="Ø"/>
            </a:pPr>
            <a:r>
              <a:rPr lang="en-US" dirty="0"/>
              <a:t> It is a specific type IV hypersensitivity reaction to an allergen present in the workplace. </a:t>
            </a:r>
          </a:p>
          <a:p>
            <a:pPr>
              <a:lnSpc>
                <a:spcPct val="250000"/>
              </a:lnSpc>
              <a:buFont typeface="Wingdings" panose="05000000000000000000" pitchFamily="2" charset="2"/>
              <a:buChar char="Ø"/>
            </a:pPr>
            <a:r>
              <a:rPr lang="en-US" dirty="0"/>
              <a:t> It is eczematous in character and may be provoked by exposure to the allergen in the home/recreational environment as well as at least partly at work. </a:t>
            </a:r>
          </a:p>
          <a:p>
            <a:pPr marL="0" indent="0">
              <a:buNone/>
            </a:pPr>
            <a:endParaRPr lang="en-US" dirty="0"/>
          </a:p>
        </p:txBody>
      </p:sp>
    </p:spTree>
    <p:extLst>
      <p:ext uri="{BB962C8B-B14F-4D97-AF65-F5344CB8AC3E}">
        <p14:creationId xmlns:p14="http://schemas.microsoft.com/office/powerpoint/2010/main" val="3182586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A755C-E7C5-41B5-AC7F-D90D8B810C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C79FD0-A561-4073-BEEE-34B7FFF49A67}"/>
              </a:ext>
            </a:extLst>
          </p:cNvPr>
          <p:cNvSpPr>
            <a:spLocks noGrp="1"/>
          </p:cNvSpPr>
          <p:nvPr>
            <p:ph idx="1"/>
          </p:nvPr>
        </p:nvSpPr>
        <p:spPr/>
        <p:txBody>
          <a:bodyPr>
            <a:normAutofit lnSpcReduction="10000"/>
          </a:bodyPr>
          <a:lstStyle/>
          <a:p>
            <a:r>
              <a:rPr lang="en-US" dirty="0"/>
              <a:t>The most common allergens are </a:t>
            </a:r>
          </a:p>
          <a:p>
            <a:pPr marL="514350" indent="-514350">
              <a:buFont typeface="+mj-lt"/>
              <a:buAutoNum type="arabicPeriod"/>
            </a:pPr>
            <a:r>
              <a:rPr lang="en-US" dirty="0"/>
              <a:t>cobalt, </a:t>
            </a:r>
          </a:p>
          <a:p>
            <a:pPr marL="514350" indent="-514350">
              <a:buFont typeface="+mj-lt"/>
              <a:buAutoNum type="arabicPeriod"/>
            </a:pPr>
            <a:r>
              <a:rPr lang="en-US" dirty="0"/>
              <a:t>chromium, </a:t>
            </a:r>
          </a:p>
          <a:p>
            <a:pPr marL="514350" indent="-514350">
              <a:buFont typeface="+mj-lt"/>
              <a:buAutoNum type="arabicPeriod"/>
            </a:pPr>
            <a:r>
              <a:rPr lang="en-US" dirty="0"/>
              <a:t>cosmetics, </a:t>
            </a:r>
          </a:p>
          <a:p>
            <a:pPr marL="514350" indent="-514350">
              <a:buFont typeface="+mj-lt"/>
              <a:buAutoNum type="arabicPeriod"/>
            </a:pPr>
            <a:r>
              <a:rPr lang="en-US" dirty="0"/>
              <a:t>fragrances, </a:t>
            </a:r>
          </a:p>
          <a:p>
            <a:pPr marL="514350" indent="-514350">
              <a:buFont typeface="+mj-lt"/>
              <a:buAutoNum type="arabicPeriod"/>
            </a:pPr>
            <a:r>
              <a:rPr lang="en-US" dirty="0"/>
              <a:t>epoxy resin, </a:t>
            </a:r>
          </a:p>
          <a:p>
            <a:pPr marL="514350" indent="-514350">
              <a:buFont typeface="+mj-lt"/>
              <a:buAutoNum type="arabicPeriod"/>
            </a:pPr>
            <a:r>
              <a:rPr lang="en-US" dirty="0"/>
              <a:t>nickel, plants, </a:t>
            </a:r>
          </a:p>
          <a:p>
            <a:pPr marL="514350" indent="-514350">
              <a:buFont typeface="+mj-lt"/>
              <a:buAutoNum type="arabicPeriod"/>
            </a:pPr>
            <a:r>
              <a:rPr lang="en-US" dirty="0"/>
              <a:t>preservatives, </a:t>
            </a:r>
          </a:p>
          <a:p>
            <a:pPr marL="514350" indent="-514350">
              <a:buFont typeface="+mj-lt"/>
              <a:buAutoNum type="arabicPeriod"/>
            </a:pPr>
            <a:r>
              <a:rPr lang="en-US" dirty="0"/>
              <a:t>resins and acrylics </a:t>
            </a:r>
          </a:p>
        </p:txBody>
      </p:sp>
      <p:pic>
        <p:nvPicPr>
          <p:cNvPr id="5" name="Picture 4">
            <a:extLst>
              <a:ext uri="{FF2B5EF4-FFF2-40B4-BE49-F238E27FC236}">
                <a16:creationId xmlns:a16="http://schemas.microsoft.com/office/drawing/2014/main" id="{7F4F4D58-FC35-48C2-9EDF-03BBC9FDFBC3}"/>
              </a:ext>
            </a:extLst>
          </p:cNvPr>
          <p:cNvPicPr>
            <a:picLocks noChangeAspect="1"/>
          </p:cNvPicPr>
          <p:nvPr/>
        </p:nvPicPr>
        <p:blipFill>
          <a:blip r:embed="rId2"/>
          <a:stretch>
            <a:fillRect/>
          </a:stretch>
        </p:blipFill>
        <p:spPr>
          <a:xfrm>
            <a:off x="6096000" y="2285999"/>
            <a:ext cx="2476500" cy="3452814"/>
          </a:xfrm>
          <a:prstGeom prst="rect">
            <a:avLst/>
          </a:prstGeom>
        </p:spPr>
      </p:pic>
      <p:pic>
        <p:nvPicPr>
          <p:cNvPr id="7" name="Picture 6">
            <a:extLst>
              <a:ext uri="{FF2B5EF4-FFF2-40B4-BE49-F238E27FC236}">
                <a16:creationId xmlns:a16="http://schemas.microsoft.com/office/drawing/2014/main" id="{CBE57317-C759-47E6-9249-3FAAEDD17B45}"/>
              </a:ext>
            </a:extLst>
          </p:cNvPr>
          <p:cNvPicPr>
            <a:picLocks noChangeAspect="1"/>
          </p:cNvPicPr>
          <p:nvPr/>
        </p:nvPicPr>
        <p:blipFill>
          <a:blip r:embed="rId3"/>
          <a:stretch>
            <a:fillRect/>
          </a:stretch>
        </p:blipFill>
        <p:spPr>
          <a:xfrm>
            <a:off x="8882063" y="2286000"/>
            <a:ext cx="2487388" cy="3452813"/>
          </a:xfrm>
          <a:prstGeom prst="rect">
            <a:avLst/>
          </a:prstGeom>
        </p:spPr>
      </p:pic>
    </p:spTree>
    <p:extLst>
      <p:ext uri="{BB962C8B-B14F-4D97-AF65-F5344CB8AC3E}">
        <p14:creationId xmlns:p14="http://schemas.microsoft.com/office/powerpoint/2010/main" val="256815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15AA2-D13D-44D9-B90A-28F1B836AA16}"/>
              </a:ext>
            </a:extLst>
          </p:cNvPr>
          <p:cNvSpPr>
            <a:spLocks noGrp="1"/>
          </p:cNvSpPr>
          <p:nvPr>
            <p:ph type="title"/>
          </p:nvPr>
        </p:nvSpPr>
        <p:spPr/>
        <p:txBody>
          <a:bodyPr/>
          <a:lstStyle/>
          <a:p>
            <a:r>
              <a:rPr lang="en-US" dirty="0"/>
              <a:t>CLINICAL FEATURES</a:t>
            </a:r>
          </a:p>
        </p:txBody>
      </p:sp>
      <p:sp>
        <p:nvSpPr>
          <p:cNvPr id="3" name="Content Placeholder 2">
            <a:extLst>
              <a:ext uri="{FF2B5EF4-FFF2-40B4-BE49-F238E27FC236}">
                <a16:creationId xmlns:a16="http://schemas.microsoft.com/office/drawing/2014/main" id="{497C34CF-FA04-4021-9D3A-F311F75327D1}"/>
              </a:ext>
            </a:extLst>
          </p:cNvPr>
          <p:cNvSpPr>
            <a:spLocks noGrp="1"/>
          </p:cNvSpPr>
          <p:nvPr>
            <p:ph idx="1"/>
          </p:nvPr>
        </p:nvSpPr>
        <p:spPr>
          <a:xfrm>
            <a:off x="1024128" y="1953491"/>
            <a:ext cx="9720073" cy="4355869"/>
          </a:xfrm>
        </p:spPr>
        <p:txBody>
          <a:bodyPr>
            <a:normAutofit fontScale="85000" lnSpcReduction="10000"/>
          </a:bodyPr>
          <a:lstStyle/>
          <a:p>
            <a:pPr>
              <a:lnSpc>
                <a:spcPct val="250000"/>
              </a:lnSpc>
              <a:buFont typeface="Wingdings" panose="05000000000000000000" pitchFamily="2" charset="2"/>
              <a:buChar char="Ø"/>
            </a:pPr>
            <a:r>
              <a:rPr lang="en-US" dirty="0"/>
              <a:t> The clinical distinction on the hands, forearms .</a:t>
            </a:r>
          </a:p>
          <a:p>
            <a:pPr>
              <a:lnSpc>
                <a:spcPct val="250000"/>
              </a:lnSpc>
              <a:buFont typeface="Wingdings" panose="05000000000000000000" pitchFamily="2" charset="2"/>
              <a:buChar char="Ø"/>
            </a:pPr>
            <a:r>
              <a:rPr lang="en-US" dirty="0"/>
              <a:t>  There is a tendency for irritant contact dermatitis to affect the dorsa of the hands and fingers  and the finger webs, rather than the palms.</a:t>
            </a:r>
          </a:p>
          <a:p>
            <a:pPr>
              <a:lnSpc>
                <a:spcPct val="250000"/>
              </a:lnSpc>
              <a:buFont typeface="Wingdings" panose="05000000000000000000" pitchFamily="2" charset="2"/>
              <a:buChar char="Ø"/>
            </a:pPr>
            <a:r>
              <a:rPr lang="en-US" dirty="0"/>
              <a:t> There is a tendency for vesicular eczema of the palms and sides of the fingers to be involved. </a:t>
            </a:r>
          </a:p>
          <a:p>
            <a:pPr>
              <a:lnSpc>
                <a:spcPct val="250000"/>
              </a:lnSpc>
              <a:buFont typeface="Wingdings" panose="05000000000000000000" pitchFamily="2" charset="2"/>
              <a:buChar char="Ø"/>
            </a:pPr>
            <a:r>
              <a:rPr lang="en-US" dirty="0"/>
              <a:t> Gross eyelid swelling usually indicates allergic contact dermatitis.   </a:t>
            </a:r>
          </a:p>
        </p:txBody>
      </p:sp>
    </p:spTree>
    <p:extLst>
      <p:ext uri="{BB962C8B-B14F-4D97-AF65-F5344CB8AC3E}">
        <p14:creationId xmlns:p14="http://schemas.microsoft.com/office/powerpoint/2010/main" val="3104351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8976-2ABF-48A6-B71F-AB01497F501C}"/>
              </a:ext>
            </a:extLst>
          </p:cNvPr>
          <p:cNvSpPr>
            <a:spLocks noGrp="1"/>
          </p:cNvSpPr>
          <p:nvPr>
            <p:ph type="title"/>
          </p:nvPr>
        </p:nvSpPr>
        <p:spPr/>
        <p:txBody>
          <a:bodyPr/>
          <a:lstStyle/>
          <a:p>
            <a:r>
              <a:rPr lang="en-US" dirty="0"/>
              <a:t>Differential diagnosis </a:t>
            </a:r>
          </a:p>
        </p:txBody>
      </p:sp>
      <p:sp>
        <p:nvSpPr>
          <p:cNvPr id="3" name="Content Placeholder 2">
            <a:extLst>
              <a:ext uri="{FF2B5EF4-FFF2-40B4-BE49-F238E27FC236}">
                <a16:creationId xmlns:a16="http://schemas.microsoft.com/office/drawing/2014/main" id="{07053CFD-F98A-4DF6-A1BD-C1B50B4BE082}"/>
              </a:ext>
            </a:extLst>
          </p:cNvPr>
          <p:cNvSpPr>
            <a:spLocks noGrp="1"/>
          </p:cNvSpPr>
          <p:nvPr>
            <p:ph idx="1"/>
          </p:nvPr>
        </p:nvSpPr>
        <p:spPr/>
        <p:txBody>
          <a:bodyPr/>
          <a:lstStyle/>
          <a:p>
            <a:pPr marL="457200" indent="-457200">
              <a:lnSpc>
                <a:spcPct val="250000"/>
              </a:lnSpc>
              <a:buFont typeface="+mj-lt"/>
              <a:buAutoNum type="arabicPeriod"/>
            </a:pPr>
            <a:r>
              <a:rPr lang="en-US" dirty="0"/>
              <a:t>Non‐occupational allergic contact dermatitis</a:t>
            </a:r>
          </a:p>
          <a:p>
            <a:pPr marL="457200" indent="-457200">
              <a:lnSpc>
                <a:spcPct val="250000"/>
              </a:lnSpc>
              <a:buFont typeface="+mj-lt"/>
              <a:buAutoNum type="arabicPeriod"/>
            </a:pPr>
            <a:r>
              <a:rPr lang="en-US" dirty="0"/>
              <a:t>Occupational irritant contact dermatitis</a:t>
            </a:r>
          </a:p>
          <a:p>
            <a:pPr marL="457200" indent="-457200">
              <a:lnSpc>
                <a:spcPct val="250000"/>
              </a:lnSpc>
              <a:buFont typeface="+mj-lt"/>
              <a:buAutoNum type="arabicPeriod"/>
            </a:pPr>
            <a:r>
              <a:rPr lang="en-US" dirty="0"/>
              <a:t>Non‐occupational irritant contact dermatitis</a:t>
            </a:r>
          </a:p>
          <a:p>
            <a:pPr marL="457200" indent="-457200">
              <a:lnSpc>
                <a:spcPct val="250000"/>
              </a:lnSpc>
              <a:buFont typeface="+mj-lt"/>
              <a:buAutoNum type="arabicPeriod"/>
            </a:pPr>
            <a:r>
              <a:rPr lang="en-US" dirty="0"/>
              <a:t>Atopic eczema. </a:t>
            </a:r>
          </a:p>
        </p:txBody>
      </p:sp>
    </p:spTree>
    <p:extLst>
      <p:ext uri="{BB962C8B-B14F-4D97-AF65-F5344CB8AC3E}">
        <p14:creationId xmlns:p14="http://schemas.microsoft.com/office/powerpoint/2010/main" val="3114773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7FC82-AAA9-4A96-AB1A-F899912A0F20}"/>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E7AB99DD-704E-4B30-AC91-68243E968292}"/>
              </a:ext>
            </a:extLst>
          </p:cNvPr>
          <p:cNvSpPr>
            <a:spLocks noGrp="1"/>
          </p:cNvSpPr>
          <p:nvPr>
            <p:ph idx="1"/>
          </p:nvPr>
        </p:nvSpPr>
        <p:spPr>
          <a:xfrm>
            <a:off x="1024128" y="2286000"/>
            <a:ext cx="6720563" cy="4023360"/>
          </a:xfrm>
        </p:spPr>
        <p:txBody>
          <a:bodyPr/>
          <a:lstStyle/>
          <a:p>
            <a:pPr marL="457200" indent="-457200">
              <a:buFont typeface="+mj-lt"/>
              <a:buAutoNum type="arabicPeriod"/>
            </a:pPr>
            <a:r>
              <a:rPr lang="en-US" dirty="0"/>
              <a:t>OCCUPATIONAL IRRITANT CONTACT DERMATITIS</a:t>
            </a:r>
          </a:p>
          <a:p>
            <a:pPr marL="457200" indent="-457200">
              <a:buFont typeface="+mj-lt"/>
              <a:buAutoNum type="arabicPeriod"/>
            </a:pPr>
            <a:r>
              <a:rPr lang="en-US" dirty="0"/>
              <a:t>OCCUPATIONAL ALLERGIC CONTACT DERMATITIS</a:t>
            </a:r>
          </a:p>
          <a:p>
            <a:pPr marL="457200" indent="-457200">
              <a:buFont typeface="+mj-lt"/>
              <a:buAutoNum type="arabicPeriod"/>
            </a:pPr>
            <a:r>
              <a:rPr lang="en-US" dirty="0"/>
              <a:t>ACNE OF CHEMICAL ORIGIN</a:t>
            </a:r>
          </a:p>
          <a:p>
            <a:pPr marL="457200" indent="-457200">
              <a:buFont typeface="+mj-lt"/>
              <a:buAutoNum type="arabicPeriod"/>
            </a:pPr>
            <a:r>
              <a:rPr lang="en-US" dirty="0"/>
              <a:t>OCCUPATIONAL DYSPIGMENTATION</a:t>
            </a:r>
          </a:p>
          <a:p>
            <a:pPr marL="457200" indent="-457200">
              <a:buFont typeface="+mj-lt"/>
              <a:buAutoNum type="arabicPeriod"/>
            </a:pPr>
            <a:r>
              <a:rPr lang="en-US" dirty="0"/>
              <a:t>OCCUPATIONAL INDUCED SKIN TUMORS</a:t>
            </a:r>
          </a:p>
          <a:p>
            <a:pPr marL="457200" indent="-457200">
              <a:buFont typeface="+mj-lt"/>
              <a:buAutoNum type="arabicPeriod"/>
            </a:pPr>
            <a:r>
              <a:rPr lang="en-US" dirty="0"/>
              <a:t>VIBRATION WHITE FINGER</a:t>
            </a:r>
          </a:p>
        </p:txBody>
      </p:sp>
      <p:pic>
        <p:nvPicPr>
          <p:cNvPr id="5" name="Picture 4">
            <a:extLst>
              <a:ext uri="{FF2B5EF4-FFF2-40B4-BE49-F238E27FC236}">
                <a16:creationId xmlns:a16="http://schemas.microsoft.com/office/drawing/2014/main" id="{04A8B233-EC2D-4B6A-8A50-E31ED527D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721" y="2333053"/>
            <a:ext cx="3398261" cy="2191893"/>
          </a:xfrm>
          <a:prstGeom prst="rect">
            <a:avLst/>
          </a:prstGeom>
        </p:spPr>
      </p:pic>
    </p:spTree>
    <p:extLst>
      <p:ext uri="{BB962C8B-B14F-4D97-AF65-F5344CB8AC3E}">
        <p14:creationId xmlns:p14="http://schemas.microsoft.com/office/powerpoint/2010/main" val="2394499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94A70-086A-45AB-9E3B-EEF52459475D}"/>
              </a:ext>
            </a:extLst>
          </p:cNvPr>
          <p:cNvSpPr>
            <a:spLocks noGrp="1"/>
          </p:cNvSpPr>
          <p:nvPr>
            <p:ph type="title"/>
          </p:nvPr>
        </p:nvSpPr>
        <p:spPr>
          <a:xfrm>
            <a:off x="1076515" y="0"/>
            <a:ext cx="9720072" cy="1499616"/>
          </a:xfrm>
        </p:spPr>
        <p:txBody>
          <a:bodyPr/>
          <a:lstStyle/>
          <a:p>
            <a:r>
              <a:rPr lang="en-US" dirty="0"/>
              <a:t>Baking and pastry making</a:t>
            </a:r>
          </a:p>
        </p:txBody>
      </p:sp>
      <p:sp>
        <p:nvSpPr>
          <p:cNvPr id="3" name="Content Placeholder 2">
            <a:extLst>
              <a:ext uri="{FF2B5EF4-FFF2-40B4-BE49-F238E27FC236}">
                <a16:creationId xmlns:a16="http://schemas.microsoft.com/office/drawing/2014/main" id="{C05054F9-7C72-482E-8AB4-3E2F02AC65E7}"/>
              </a:ext>
            </a:extLst>
          </p:cNvPr>
          <p:cNvSpPr>
            <a:spLocks noGrp="1"/>
          </p:cNvSpPr>
          <p:nvPr>
            <p:ph idx="1"/>
          </p:nvPr>
        </p:nvSpPr>
        <p:spPr>
          <a:xfrm>
            <a:off x="1024128" y="1128713"/>
            <a:ext cx="9720073" cy="5493759"/>
          </a:xfrm>
        </p:spPr>
        <p:txBody>
          <a:bodyPr>
            <a:normAutofit lnSpcReduction="10000"/>
          </a:bodyPr>
          <a:lstStyle/>
          <a:p>
            <a:r>
              <a:rPr lang="en-US" dirty="0"/>
              <a:t>  </a:t>
            </a:r>
          </a:p>
          <a:p>
            <a:pPr>
              <a:lnSpc>
                <a:spcPct val="150000"/>
              </a:lnSpc>
              <a:buFont typeface="Wingdings" panose="05000000000000000000" pitchFamily="2" charset="2"/>
              <a:buChar char="Ø"/>
            </a:pPr>
            <a:r>
              <a:rPr lang="en-US" dirty="0"/>
              <a:t> </a:t>
            </a:r>
            <a:r>
              <a:rPr lang="en-US" sz="3200" dirty="0"/>
              <a:t>Irritants </a:t>
            </a:r>
          </a:p>
          <a:p>
            <a:pPr marL="0" indent="0">
              <a:lnSpc>
                <a:spcPct val="150000"/>
              </a:lnSpc>
              <a:buNone/>
            </a:pPr>
            <a:r>
              <a:rPr lang="en-US" dirty="0"/>
              <a:t> Flour, detergents.</a:t>
            </a:r>
          </a:p>
          <a:p>
            <a:pPr>
              <a:lnSpc>
                <a:spcPct val="150000"/>
              </a:lnSpc>
              <a:buFont typeface="Wingdings" panose="05000000000000000000" pitchFamily="2" charset="2"/>
              <a:buChar char="Ø"/>
            </a:pPr>
            <a:r>
              <a:rPr lang="en-US" sz="3200" dirty="0"/>
              <a:t>Sensitizers</a:t>
            </a:r>
          </a:p>
          <a:p>
            <a:pPr marL="0" indent="0">
              <a:lnSpc>
                <a:spcPct val="150000"/>
              </a:lnSpc>
              <a:buNone/>
            </a:pPr>
            <a:r>
              <a:rPr lang="en-US" dirty="0"/>
              <a:t> Citrus fruits, flour improvers, thiamine, spices (cinnamon, cardamom), essential oils, azo dyes, fat preservatives (lauryl gallate), sodium carboxymethyl cellulose.   </a:t>
            </a:r>
          </a:p>
          <a:p>
            <a:pPr>
              <a:lnSpc>
                <a:spcPct val="150000"/>
              </a:lnSpc>
              <a:buFont typeface="Wingdings" panose="05000000000000000000" pitchFamily="2" charset="2"/>
              <a:buChar char="Ø"/>
            </a:pPr>
            <a:r>
              <a:rPr lang="en-US" sz="3200" dirty="0"/>
              <a:t>Contact urticaria </a:t>
            </a:r>
          </a:p>
          <a:p>
            <a:pPr marL="0" indent="0">
              <a:lnSpc>
                <a:spcPct val="150000"/>
              </a:lnSpc>
              <a:buNone/>
            </a:pPr>
            <a:r>
              <a:rPr lang="en-US" dirty="0"/>
              <a:t> Flour, spices, essential oils, </a:t>
            </a:r>
            <a:r>
              <a:rPr lang="el-GR" dirty="0"/>
              <a:t>α‐</a:t>
            </a:r>
            <a:r>
              <a:rPr lang="en-US" dirty="0"/>
              <a:t>amylase</a:t>
            </a:r>
          </a:p>
        </p:txBody>
      </p:sp>
    </p:spTree>
    <p:extLst>
      <p:ext uri="{BB962C8B-B14F-4D97-AF65-F5344CB8AC3E}">
        <p14:creationId xmlns:p14="http://schemas.microsoft.com/office/powerpoint/2010/main" val="3682711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7544E-5D9F-4F4E-ACE0-296CA9D29F5E}"/>
              </a:ext>
            </a:extLst>
          </p:cNvPr>
          <p:cNvSpPr>
            <a:spLocks noGrp="1"/>
          </p:cNvSpPr>
          <p:nvPr>
            <p:ph type="title"/>
          </p:nvPr>
        </p:nvSpPr>
        <p:spPr/>
        <p:txBody>
          <a:bodyPr/>
          <a:lstStyle/>
          <a:p>
            <a:r>
              <a:rPr kumimoji="0" lang="en-US" sz="5400" b="0" i="0" u="none" strike="noStrike" kern="1200" cap="none" spc="0" normalizeH="0" baseline="0" noProof="0" dirty="0">
                <a:ln>
                  <a:noFill/>
                </a:ln>
                <a:solidFill>
                  <a:schemeClr val="tx1">
                    <a:lumMod val="95000"/>
                  </a:schemeClr>
                </a:solidFill>
                <a:effectLst/>
                <a:uLnTx/>
                <a:uFillTx/>
                <a:latin typeface="Calibri" panose="020F0502020204030204"/>
                <a:ea typeface="+mn-ea"/>
                <a:cs typeface="+mn-cs"/>
              </a:rPr>
              <a:t>COOKING INDUSTRY</a:t>
            </a:r>
            <a:endParaRPr lang="en-US" dirty="0">
              <a:solidFill>
                <a:schemeClr val="tx1">
                  <a:lumMod val="95000"/>
                </a:schemeClr>
              </a:solidFill>
            </a:endParaRPr>
          </a:p>
        </p:txBody>
      </p:sp>
      <p:sp>
        <p:nvSpPr>
          <p:cNvPr id="3" name="Content Placeholder 2">
            <a:extLst>
              <a:ext uri="{FF2B5EF4-FFF2-40B4-BE49-F238E27FC236}">
                <a16:creationId xmlns:a16="http://schemas.microsoft.com/office/drawing/2014/main" id="{3F7417BB-1DDF-4960-8974-7E5D462243D1}"/>
              </a:ext>
            </a:extLst>
          </p:cNvPr>
          <p:cNvSpPr>
            <a:spLocks noGrp="1"/>
          </p:cNvSpPr>
          <p:nvPr>
            <p:ph idx="1"/>
          </p:nvPr>
        </p:nvSpPr>
        <p:spPr>
          <a:xfrm>
            <a:off x="1024128" y="1814513"/>
            <a:ext cx="9720073" cy="4494847"/>
          </a:xfrm>
        </p:spPr>
        <p:txBody>
          <a:bodyPr>
            <a:normAutofit/>
          </a:bodyPr>
          <a:lstStyle/>
          <a:p>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a:buFont typeface="Wingdings" panose="05000000000000000000" pitchFamily="2" charset="2"/>
              <a:buChar char="Ø"/>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a:ln>
                  <a:noFill/>
                </a:ln>
                <a:effectLst/>
                <a:uLnTx/>
                <a:uFillTx/>
                <a:latin typeface="Calibri" panose="020F0502020204030204"/>
                <a:ea typeface="+mn-ea"/>
                <a:cs typeface="+mn-cs"/>
              </a:rPr>
              <a:t>Irritants</a:t>
            </a:r>
          </a:p>
          <a:p>
            <a:pPr marL="0" indent="0">
              <a:buNone/>
            </a:pPr>
            <a:r>
              <a:rPr kumimoji="0" lang="en-US" sz="28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a:ln>
                  <a:noFill/>
                </a:ln>
                <a:effectLst/>
                <a:uLnTx/>
                <a:uFillTx/>
                <a:latin typeface="Calibri" panose="020F0502020204030204"/>
                <a:ea typeface="+mn-ea"/>
                <a:cs typeface="+mn-cs"/>
              </a:rPr>
              <a:t>Detergents, dressings, vinegar, fish, meat, fruit and vegetables</a:t>
            </a:r>
            <a:r>
              <a:rPr kumimoji="0" lang="en-US" sz="2800" b="0" i="0" u="none" strike="noStrike" kern="1200" cap="none" spc="0" normalizeH="0" baseline="0" noProof="0" dirty="0">
                <a:ln>
                  <a:noFill/>
                </a:ln>
                <a:effectLst/>
                <a:uLnTx/>
                <a:uFillTx/>
                <a:latin typeface="Calibri" panose="020F0502020204030204"/>
                <a:ea typeface="+mn-ea"/>
                <a:cs typeface="+mn-cs"/>
              </a:rPr>
              <a:t>.</a:t>
            </a:r>
          </a:p>
          <a:p>
            <a:pPr>
              <a:buFont typeface="Wingdings" panose="05000000000000000000" pitchFamily="2" charset="2"/>
              <a:buChar char="Ø"/>
            </a:pPr>
            <a:r>
              <a:rPr lang="en-US" dirty="0"/>
              <a:t> </a:t>
            </a:r>
            <a:r>
              <a:rPr lang="en-US" sz="3200" dirty="0"/>
              <a:t>Sensitizers </a:t>
            </a:r>
          </a:p>
          <a:p>
            <a:pPr marL="0" indent="0">
              <a:buNone/>
            </a:pPr>
            <a:r>
              <a:rPr lang="en-US" dirty="0"/>
              <a:t>Fruit and vegetables (onions, garlic, lemons, lettuce, artichokes), hardwood knife handles, spices, formaldehyde, rubber gloves.   </a:t>
            </a:r>
          </a:p>
          <a:p>
            <a:pPr>
              <a:buFont typeface="Wingdings" panose="05000000000000000000" pitchFamily="2" charset="2"/>
              <a:buChar char="Ø"/>
            </a:pPr>
            <a:r>
              <a:rPr lang="en-US" sz="3200" dirty="0"/>
              <a:t>Contact urticaria</a:t>
            </a:r>
          </a:p>
          <a:p>
            <a:pPr marL="0" indent="0">
              <a:buNone/>
            </a:pPr>
            <a:r>
              <a:rPr lang="en-US" dirty="0"/>
              <a:t>Meat, fish, fruit, vegetables</a:t>
            </a:r>
          </a:p>
        </p:txBody>
      </p:sp>
    </p:spTree>
    <p:extLst>
      <p:ext uri="{BB962C8B-B14F-4D97-AF65-F5344CB8AC3E}">
        <p14:creationId xmlns:p14="http://schemas.microsoft.com/office/powerpoint/2010/main" val="1058112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B925-60F8-4FD8-A97C-F4D5C36D5434}"/>
              </a:ext>
            </a:extLst>
          </p:cNvPr>
          <p:cNvSpPr>
            <a:spLocks noGrp="1"/>
          </p:cNvSpPr>
          <p:nvPr>
            <p:ph type="title"/>
          </p:nvPr>
        </p:nvSpPr>
        <p:spPr/>
        <p:txBody>
          <a:bodyPr/>
          <a:lstStyle/>
          <a:p>
            <a:r>
              <a:rPr lang="en-US" dirty="0"/>
              <a:t>Hairdressers and barber</a:t>
            </a:r>
          </a:p>
        </p:txBody>
      </p:sp>
      <p:sp>
        <p:nvSpPr>
          <p:cNvPr id="3" name="Content Placeholder 2">
            <a:extLst>
              <a:ext uri="{FF2B5EF4-FFF2-40B4-BE49-F238E27FC236}">
                <a16:creationId xmlns:a16="http://schemas.microsoft.com/office/drawing/2014/main" id="{03A24030-D7D5-4F3E-9B5C-E6483141A93F}"/>
              </a:ext>
            </a:extLst>
          </p:cNvPr>
          <p:cNvSpPr>
            <a:spLocks noGrp="1"/>
          </p:cNvSpPr>
          <p:nvPr>
            <p:ph idx="1"/>
          </p:nvPr>
        </p:nvSpPr>
        <p:spPr>
          <a:xfrm>
            <a:off x="1024128" y="1700213"/>
            <a:ext cx="9720073" cy="4609147"/>
          </a:xfrm>
        </p:spPr>
        <p:txBody>
          <a:bodyPr>
            <a:normAutofit fontScale="92500" lnSpcReduction="20000"/>
          </a:bodyPr>
          <a:lstStyle/>
          <a:p>
            <a:pPr>
              <a:lnSpc>
                <a:spcPct val="150000"/>
              </a:lnSpc>
              <a:buFont typeface="Wingdings" panose="05000000000000000000" pitchFamily="2" charset="2"/>
              <a:buChar char="Ø"/>
            </a:pPr>
            <a:r>
              <a:rPr lang="en-US" dirty="0"/>
              <a:t> </a:t>
            </a:r>
            <a:r>
              <a:rPr lang="en-US" sz="3200" dirty="0"/>
              <a:t>Irritants </a:t>
            </a:r>
          </a:p>
          <a:p>
            <a:pPr marL="0" indent="0">
              <a:lnSpc>
                <a:spcPct val="150000"/>
              </a:lnSpc>
              <a:buNone/>
            </a:pPr>
            <a:r>
              <a:rPr lang="en-US" sz="3200" dirty="0"/>
              <a:t> </a:t>
            </a:r>
            <a:r>
              <a:rPr lang="en-US" dirty="0"/>
              <a:t>Shampoos, soaps, permanent‐wave liquids, bleaching agents.   </a:t>
            </a:r>
          </a:p>
          <a:p>
            <a:pPr>
              <a:lnSpc>
                <a:spcPct val="150000"/>
              </a:lnSpc>
              <a:buFont typeface="Wingdings" panose="05000000000000000000" pitchFamily="2" charset="2"/>
              <a:buChar char="Ø"/>
            </a:pPr>
            <a:r>
              <a:rPr lang="en-US" sz="3200" dirty="0"/>
              <a:t>Sensitizers </a:t>
            </a:r>
          </a:p>
          <a:p>
            <a:pPr marL="0" indent="0">
              <a:lnSpc>
                <a:spcPct val="150000"/>
              </a:lnSpc>
              <a:buNone/>
            </a:pPr>
            <a:r>
              <a:rPr lang="en-US" dirty="0"/>
              <a:t>Hair dyes, rubber, nickel, perfumes, lanolin, thioglycolates, </a:t>
            </a:r>
            <a:r>
              <a:rPr lang="en-US" dirty="0" err="1"/>
              <a:t>cocamidopropyl</a:t>
            </a:r>
            <a:r>
              <a:rPr lang="en-US" dirty="0"/>
              <a:t> betaine, methylisothiazolinone.  </a:t>
            </a:r>
          </a:p>
          <a:p>
            <a:pPr>
              <a:lnSpc>
                <a:spcPct val="150000"/>
              </a:lnSpc>
              <a:buFont typeface="Wingdings" panose="05000000000000000000" pitchFamily="2" charset="2"/>
              <a:buChar char="Ø"/>
            </a:pPr>
            <a:r>
              <a:rPr lang="en-US" sz="3200" dirty="0"/>
              <a:t>Contact urticaria</a:t>
            </a:r>
            <a:r>
              <a:rPr lang="en-US" dirty="0"/>
              <a:t> </a:t>
            </a:r>
          </a:p>
          <a:p>
            <a:pPr marL="0" indent="0">
              <a:lnSpc>
                <a:spcPct val="150000"/>
              </a:lnSpc>
              <a:buNone/>
            </a:pPr>
            <a:r>
              <a:rPr lang="en-US" dirty="0"/>
              <a:t>Ammonium persulphate, henna, rubber gloves. </a:t>
            </a:r>
          </a:p>
        </p:txBody>
      </p:sp>
    </p:spTree>
    <p:extLst>
      <p:ext uri="{BB962C8B-B14F-4D97-AF65-F5344CB8AC3E}">
        <p14:creationId xmlns:p14="http://schemas.microsoft.com/office/powerpoint/2010/main" val="1214652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E15F-AEE4-4850-9BF8-845C4DB4352B}"/>
              </a:ext>
            </a:extLst>
          </p:cNvPr>
          <p:cNvSpPr>
            <a:spLocks noGrp="1"/>
          </p:cNvSpPr>
          <p:nvPr>
            <p:ph type="title"/>
          </p:nvPr>
        </p:nvSpPr>
        <p:spPr/>
        <p:txBody>
          <a:bodyPr/>
          <a:lstStyle/>
          <a:p>
            <a:r>
              <a:rPr lang="en-US" dirty="0"/>
              <a:t>Hospital workers</a:t>
            </a:r>
          </a:p>
        </p:txBody>
      </p:sp>
      <p:sp>
        <p:nvSpPr>
          <p:cNvPr id="3" name="Content Placeholder 2">
            <a:extLst>
              <a:ext uri="{FF2B5EF4-FFF2-40B4-BE49-F238E27FC236}">
                <a16:creationId xmlns:a16="http://schemas.microsoft.com/office/drawing/2014/main" id="{7278BAFC-7710-4561-8C99-7B6ED646095C}"/>
              </a:ext>
            </a:extLst>
          </p:cNvPr>
          <p:cNvSpPr>
            <a:spLocks noGrp="1"/>
          </p:cNvSpPr>
          <p:nvPr>
            <p:ph idx="1"/>
          </p:nvPr>
        </p:nvSpPr>
        <p:spPr>
          <a:xfrm>
            <a:off x="1024128" y="1335024"/>
            <a:ext cx="9720073" cy="5172075"/>
          </a:xfrm>
        </p:spPr>
        <p:txBody>
          <a:bodyPr>
            <a:normAutofit fontScale="77500" lnSpcReduction="20000"/>
          </a:bodyPr>
          <a:lstStyle/>
          <a:p>
            <a:pPr>
              <a:lnSpc>
                <a:spcPct val="170000"/>
              </a:lnSpc>
              <a:buFont typeface="Wingdings" panose="05000000000000000000" pitchFamily="2" charset="2"/>
              <a:buChar char="Ø"/>
            </a:pPr>
            <a:r>
              <a:rPr lang="en-US" dirty="0"/>
              <a:t>    </a:t>
            </a:r>
            <a:r>
              <a:rPr lang="en-US" sz="3200" dirty="0"/>
              <a:t>Irritants </a:t>
            </a:r>
          </a:p>
          <a:p>
            <a:pPr>
              <a:lnSpc>
                <a:spcPct val="170000"/>
              </a:lnSpc>
            </a:pPr>
            <a:r>
              <a:rPr lang="en-US" dirty="0"/>
              <a:t>Disinfectants, quaternary ammonium compounds, hand creams, soaps, detergents</a:t>
            </a:r>
          </a:p>
          <a:p>
            <a:pPr>
              <a:lnSpc>
                <a:spcPct val="170000"/>
              </a:lnSpc>
              <a:buFont typeface="Wingdings" panose="05000000000000000000" pitchFamily="2" charset="2"/>
              <a:buChar char="Ø"/>
            </a:pPr>
            <a:r>
              <a:rPr lang="en-US" dirty="0"/>
              <a:t> </a:t>
            </a:r>
            <a:r>
              <a:rPr lang="en-US" sz="3200" dirty="0"/>
              <a:t>Sensitizers </a:t>
            </a:r>
          </a:p>
          <a:p>
            <a:pPr>
              <a:lnSpc>
                <a:spcPct val="170000"/>
              </a:lnSpc>
            </a:pPr>
            <a:r>
              <a:rPr lang="en-US" dirty="0"/>
              <a:t> Rubber gloves, formaldehyde, chloroxylenol, penicillin, cephalosporins, streptomycin, neomycin, piperazine, phenothiazines, hand creams, nickel, glutaraldehyde, acrylic monomer, nitrogen mustard, local </a:t>
            </a:r>
            <a:r>
              <a:rPr lang="en-US" dirty="0" err="1"/>
              <a:t>anaesthetics</a:t>
            </a:r>
            <a:r>
              <a:rPr lang="en-US" dirty="0"/>
              <a:t>,  propacetamol.   </a:t>
            </a:r>
          </a:p>
          <a:p>
            <a:pPr>
              <a:lnSpc>
                <a:spcPct val="170000"/>
              </a:lnSpc>
              <a:buFont typeface="Wingdings" panose="05000000000000000000" pitchFamily="2" charset="2"/>
              <a:buChar char="Ø"/>
            </a:pPr>
            <a:r>
              <a:rPr lang="en-US" sz="3200" dirty="0"/>
              <a:t>Contact urticaria </a:t>
            </a:r>
            <a:endParaRPr lang="en-US" dirty="0"/>
          </a:p>
          <a:p>
            <a:pPr marL="0" indent="0">
              <a:lnSpc>
                <a:spcPct val="170000"/>
              </a:lnSpc>
              <a:buNone/>
            </a:pPr>
            <a:r>
              <a:rPr lang="en-US" dirty="0"/>
              <a:t>Rubber gloves, cisplatin   </a:t>
            </a:r>
          </a:p>
          <a:p>
            <a:pPr>
              <a:lnSpc>
                <a:spcPct val="160000"/>
              </a:lnSpc>
            </a:pPr>
            <a:r>
              <a:rPr lang="en-US" dirty="0"/>
              <a:t> </a:t>
            </a:r>
          </a:p>
        </p:txBody>
      </p:sp>
    </p:spTree>
    <p:extLst>
      <p:ext uri="{BB962C8B-B14F-4D97-AF65-F5344CB8AC3E}">
        <p14:creationId xmlns:p14="http://schemas.microsoft.com/office/powerpoint/2010/main" val="654338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3F79-F071-4E6B-8B60-2CC7FD6EC4E0}"/>
              </a:ext>
            </a:extLst>
          </p:cNvPr>
          <p:cNvSpPr>
            <a:spLocks noGrp="1"/>
          </p:cNvSpPr>
          <p:nvPr>
            <p:ph type="title"/>
          </p:nvPr>
        </p:nvSpPr>
        <p:spPr/>
        <p:txBody>
          <a:bodyPr/>
          <a:lstStyle/>
          <a:p>
            <a:r>
              <a:rPr lang="en-US" dirty="0"/>
              <a:t>housework</a:t>
            </a:r>
          </a:p>
        </p:txBody>
      </p:sp>
      <p:sp>
        <p:nvSpPr>
          <p:cNvPr id="3" name="Content Placeholder 2">
            <a:extLst>
              <a:ext uri="{FF2B5EF4-FFF2-40B4-BE49-F238E27FC236}">
                <a16:creationId xmlns:a16="http://schemas.microsoft.com/office/drawing/2014/main" id="{A6A276E1-50DE-4211-A427-064133A0FD41}"/>
              </a:ext>
            </a:extLst>
          </p:cNvPr>
          <p:cNvSpPr>
            <a:spLocks noGrp="1"/>
          </p:cNvSpPr>
          <p:nvPr>
            <p:ph idx="1"/>
          </p:nvPr>
        </p:nvSpPr>
        <p:spPr/>
        <p:txBody>
          <a:bodyPr/>
          <a:lstStyle/>
          <a:p>
            <a:pPr>
              <a:buFont typeface="Wingdings" panose="05000000000000000000" pitchFamily="2" charset="2"/>
              <a:buChar char="Ø"/>
            </a:pPr>
            <a:r>
              <a:rPr lang="en-US" sz="3200" dirty="0"/>
              <a:t>Irritants</a:t>
            </a:r>
            <a:r>
              <a:rPr lang="en-US" dirty="0"/>
              <a:t> </a:t>
            </a:r>
          </a:p>
          <a:p>
            <a:r>
              <a:rPr lang="en-US" dirty="0"/>
              <a:t> Detergents, solvents, polishes, wet work, vegetables.   </a:t>
            </a:r>
          </a:p>
          <a:p>
            <a:pPr>
              <a:buFont typeface="Wingdings" panose="05000000000000000000" pitchFamily="2" charset="2"/>
              <a:buChar char="Ø"/>
            </a:pPr>
            <a:r>
              <a:rPr lang="en-US" sz="3200" dirty="0"/>
              <a:t>Sensitizers </a:t>
            </a:r>
          </a:p>
          <a:p>
            <a:pPr>
              <a:buFont typeface="Wingdings" panose="05000000000000000000" pitchFamily="2" charset="2"/>
              <a:buChar char="Ø"/>
            </a:pPr>
            <a:r>
              <a:rPr lang="en-US" dirty="0"/>
              <a:t> Rubber (gloves), nickel, chromate, flowers and plants, hand creams and lotions, handles of knives and irons, oranges, balsams, spices, pyrethrum, methylisothiazolinone.   </a:t>
            </a:r>
          </a:p>
          <a:p>
            <a:pPr>
              <a:buFont typeface="Wingdings" panose="05000000000000000000" pitchFamily="2" charset="2"/>
              <a:buChar char="Ø"/>
            </a:pPr>
            <a:r>
              <a:rPr lang="en-US" sz="3200" dirty="0"/>
              <a:t>Contact urticaria</a:t>
            </a:r>
          </a:p>
          <a:p>
            <a:pPr>
              <a:buFont typeface="Wingdings" panose="05000000000000000000" pitchFamily="2" charset="2"/>
              <a:buChar char="Ø"/>
            </a:pPr>
            <a:r>
              <a:rPr lang="en-US" sz="3200" dirty="0"/>
              <a:t> </a:t>
            </a:r>
            <a:r>
              <a:rPr lang="en-US" dirty="0"/>
              <a:t>Vegetables, fruits, meats, fish, spices, rubber gloves.   </a:t>
            </a:r>
          </a:p>
        </p:txBody>
      </p:sp>
    </p:spTree>
    <p:extLst>
      <p:ext uri="{BB962C8B-B14F-4D97-AF65-F5344CB8AC3E}">
        <p14:creationId xmlns:p14="http://schemas.microsoft.com/office/powerpoint/2010/main" val="3799364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4223-8EC7-46D0-A243-28083A70FF8E}"/>
              </a:ext>
            </a:extLst>
          </p:cNvPr>
          <p:cNvSpPr>
            <a:spLocks noGrp="1"/>
          </p:cNvSpPr>
          <p:nvPr>
            <p:ph type="title"/>
          </p:nvPr>
        </p:nvSpPr>
        <p:spPr>
          <a:xfrm>
            <a:off x="1024128" y="86297"/>
            <a:ext cx="9720072" cy="1499616"/>
          </a:xfrm>
        </p:spPr>
        <p:txBody>
          <a:bodyPr/>
          <a:lstStyle/>
          <a:p>
            <a:r>
              <a:rPr lang="en-US" dirty="0"/>
              <a:t>TREATMENT</a:t>
            </a:r>
          </a:p>
        </p:txBody>
      </p:sp>
      <p:sp>
        <p:nvSpPr>
          <p:cNvPr id="3" name="Content Placeholder 2">
            <a:extLst>
              <a:ext uri="{FF2B5EF4-FFF2-40B4-BE49-F238E27FC236}">
                <a16:creationId xmlns:a16="http://schemas.microsoft.com/office/drawing/2014/main" id="{CA2FFED1-134C-4512-BF31-ABC71522430B}"/>
              </a:ext>
            </a:extLst>
          </p:cNvPr>
          <p:cNvSpPr>
            <a:spLocks noGrp="1"/>
          </p:cNvSpPr>
          <p:nvPr>
            <p:ph idx="1"/>
          </p:nvPr>
        </p:nvSpPr>
        <p:spPr>
          <a:xfrm>
            <a:off x="1024128" y="700088"/>
            <a:ext cx="9720073" cy="5609273"/>
          </a:xfrm>
        </p:spPr>
        <p:txBody>
          <a:bodyPr>
            <a:normAutofit fontScale="70000" lnSpcReduction="20000"/>
          </a:bodyPr>
          <a:lstStyle/>
          <a:p>
            <a:pPr marL="0" indent="0">
              <a:buNone/>
            </a:pPr>
            <a:r>
              <a:rPr lang="en-US" dirty="0"/>
              <a:t>  </a:t>
            </a:r>
          </a:p>
          <a:p>
            <a:pPr marL="514350" indent="-514350">
              <a:lnSpc>
                <a:spcPct val="220000"/>
              </a:lnSpc>
              <a:buFont typeface="+mj-lt"/>
              <a:buAutoNum type="arabicPeriod"/>
            </a:pPr>
            <a:r>
              <a:rPr lang="en-US" sz="3100" dirty="0"/>
              <a:t>First line  </a:t>
            </a:r>
          </a:p>
          <a:p>
            <a:pPr>
              <a:lnSpc>
                <a:spcPct val="220000"/>
              </a:lnSpc>
            </a:pPr>
            <a:r>
              <a:rPr lang="en-US" sz="3100" dirty="0"/>
              <a:t>Primary prevention </a:t>
            </a:r>
          </a:p>
          <a:p>
            <a:pPr>
              <a:lnSpc>
                <a:spcPct val="220000"/>
              </a:lnSpc>
            </a:pPr>
            <a:r>
              <a:rPr lang="en-US" sz="3100" dirty="0"/>
              <a:t>2.  Second line  </a:t>
            </a:r>
          </a:p>
          <a:p>
            <a:pPr>
              <a:lnSpc>
                <a:spcPct val="220000"/>
              </a:lnSpc>
            </a:pPr>
            <a:r>
              <a:rPr lang="en-US" sz="3100" dirty="0"/>
              <a:t>  Allergen substitution or avoidance, including personal protective equipment </a:t>
            </a:r>
          </a:p>
          <a:p>
            <a:pPr>
              <a:lnSpc>
                <a:spcPct val="220000"/>
              </a:lnSpc>
            </a:pPr>
            <a:r>
              <a:rPr lang="en-US" sz="3100" dirty="0"/>
              <a:t>3. Third line</a:t>
            </a:r>
          </a:p>
          <a:p>
            <a:pPr>
              <a:lnSpc>
                <a:spcPct val="220000"/>
              </a:lnSpc>
            </a:pPr>
            <a:r>
              <a:rPr lang="en-US" sz="3100" dirty="0"/>
              <a:t>  Redeployment, topical or systemic immunosuppressive treatment</a:t>
            </a:r>
          </a:p>
        </p:txBody>
      </p:sp>
    </p:spTree>
    <p:extLst>
      <p:ext uri="{BB962C8B-B14F-4D97-AF65-F5344CB8AC3E}">
        <p14:creationId xmlns:p14="http://schemas.microsoft.com/office/powerpoint/2010/main" val="2005961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E64A-1D44-4947-B85E-98F26607867F}"/>
              </a:ext>
            </a:extLst>
          </p:cNvPr>
          <p:cNvSpPr>
            <a:spLocks noGrp="1"/>
          </p:cNvSpPr>
          <p:nvPr>
            <p:ph type="title"/>
          </p:nvPr>
        </p:nvSpPr>
        <p:spPr/>
        <p:txBody>
          <a:bodyPr/>
          <a:lstStyle/>
          <a:p>
            <a:r>
              <a:rPr lang="en-US" dirty="0"/>
              <a:t> Acne of chemical origin </a:t>
            </a:r>
          </a:p>
        </p:txBody>
      </p:sp>
      <p:sp>
        <p:nvSpPr>
          <p:cNvPr id="3" name="Content Placeholder 2">
            <a:extLst>
              <a:ext uri="{FF2B5EF4-FFF2-40B4-BE49-F238E27FC236}">
                <a16:creationId xmlns:a16="http://schemas.microsoft.com/office/drawing/2014/main" id="{2FBD4F0A-A1C9-4AED-B6FB-5A47CE7C2B7A}"/>
              </a:ext>
            </a:extLst>
          </p:cNvPr>
          <p:cNvSpPr>
            <a:spLocks noGrp="1"/>
          </p:cNvSpPr>
          <p:nvPr>
            <p:ph idx="1"/>
          </p:nvPr>
        </p:nvSpPr>
        <p:spPr/>
        <p:txBody>
          <a:bodyPr/>
          <a:lstStyle/>
          <a:p>
            <a:pPr>
              <a:buFont typeface="Wingdings" panose="05000000000000000000" pitchFamily="2" charset="2"/>
              <a:buChar char="Ø"/>
            </a:pPr>
            <a:r>
              <a:rPr lang="en-US" dirty="0"/>
              <a:t> It is an </a:t>
            </a:r>
            <a:r>
              <a:rPr lang="en-US" dirty="0" err="1"/>
              <a:t>acneform</a:t>
            </a:r>
            <a:r>
              <a:rPr lang="en-US" dirty="0"/>
              <a:t> eruption caused by exposure to chemicals or physical irritation. </a:t>
            </a:r>
          </a:p>
          <a:p>
            <a:r>
              <a:rPr lang="en-US" dirty="0"/>
              <a:t> </a:t>
            </a:r>
          </a:p>
        </p:txBody>
      </p:sp>
      <p:pic>
        <p:nvPicPr>
          <p:cNvPr id="5" name="Picture 4">
            <a:extLst>
              <a:ext uri="{FF2B5EF4-FFF2-40B4-BE49-F238E27FC236}">
                <a16:creationId xmlns:a16="http://schemas.microsoft.com/office/drawing/2014/main" id="{EF76060F-85EE-4EA6-A13B-4BF70051C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506" y="3543872"/>
            <a:ext cx="4852988" cy="2728912"/>
          </a:xfrm>
          <a:prstGeom prst="rect">
            <a:avLst/>
          </a:prstGeom>
        </p:spPr>
      </p:pic>
    </p:spTree>
    <p:extLst>
      <p:ext uri="{BB962C8B-B14F-4D97-AF65-F5344CB8AC3E}">
        <p14:creationId xmlns:p14="http://schemas.microsoft.com/office/powerpoint/2010/main" val="2490444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4AA860-180D-492D-BC2D-1FFF114FB712}"/>
              </a:ext>
            </a:extLst>
          </p:cNvPr>
          <p:cNvSpPr>
            <a:spLocks noGrp="1"/>
          </p:cNvSpPr>
          <p:nvPr>
            <p:ph idx="1"/>
          </p:nvPr>
        </p:nvSpPr>
        <p:spPr>
          <a:xfrm>
            <a:off x="1024128" y="685800"/>
            <a:ext cx="9720073" cy="5623560"/>
          </a:xfrm>
        </p:spPr>
        <p:txBody>
          <a:bodyPr>
            <a:normAutofit fontScale="92500"/>
          </a:bodyPr>
          <a:lstStyle/>
          <a:p>
            <a:pPr>
              <a:lnSpc>
                <a:spcPct val="150000"/>
              </a:lnSpc>
              <a:buFont typeface="Wingdings" panose="05000000000000000000" pitchFamily="2" charset="2"/>
              <a:buChar char="Ø"/>
            </a:pPr>
            <a:r>
              <a:rPr lang="en-US" dirty="0"/>
              <a:t>Halogenated aromatic hydrocarbons are the most potent acnegenic agents. The </a:t>
            </a:r>
            <a:r>
              <a:rPr lang="en-US" dirty="0" err="1"/>
              <a:t>chloronaphthalenes</a:t>
            </a:r>
            <a:r>
              <a:rPr lang="en-US" dirty="0"/>
              <a:t>, </a:t>
            </a:r>
            <a:r>
              <a:rPr lang="en-US" dirty="0" err="1"/>
              <a:t>chlorobiphenyls</a:t>
            </a:r>
            <a:r>
              <a:rPr lang="en-US" dirty="0"/>
              <a:t> and </a:t>
            </a:r>
            <a:r>
              <a:rPr lang="en-US" dirty="0" err="1"/>
              <a:t>chlorobiphenyl</a:t>
            </a:r>
            <a:r>
              <a:rPr lang="en-US" dirty="0"/>
              <a:t> oxides are used as dielectrics in conductors and insulators.</a:t>
            </a:r>
          </a:p>
          <a:p>
            <a:pPr>
              <a:lnSpc>
                <a:spcPct val="150000"/>
              </a:lnSpc>
              <a:buFont typeface="Wingdings" panose="05000000000000000000" pitchFamily="2" charset="2"/>
              <a:buChar char="Ø"/>
            </a:pPr>
            <a:r>
              <a:rPr lang="en-US" dirty="0"/>
              <a:t> Exposure occurs in those manufacturing these substances or making or handling cables .</a:t>
            </a:r>
          </a:p>
          <a:p>
            <a:pPr>
              <a:lnSpc>
                <a:spcPct val="150000"/>
              </a:lnSpc>
              <a:buFont typeface="Wingdings" panose="05000000000000000000" pitchFamily="2" charset="2"/>
              <a:buChar char="Ø"/>
            </a:pPr>
            <a:r>
              <a:rPr lang="en-US" dirty="0"/>
              <a:t> A naphthalene wax used to ‘feather proof’ a counterpane caused acne on the face and arms of a children.</a:t>
            </a:r>
          </a:p>
          <a:p>
            <a:pPr>
              <a:lnSpc>
                <a:spcPct val="150000"/>
              </a:lnSpc>
              <a:buFont typeface="Wingdings" panose="05000000000000000000" pitchFamily="2" charset="2"/>
              <a:buChar char="Ø"/>
            </a:pPr>
            <a:r>
              <a:rPr lang="en-US" dirty="0"/>
              <a:t> These substances will induce acne at any site and at any age, usually after 1 or 2 months of exposure. </a:t>
            </a:r>
          </a:p>
          <a:p>
            <a:pPr>
              <a:lnSpc>
                <a:spcPct val="150000"/>
              </a:lnSpc>
              <a:buFont typeface="Wingdings" panose="05000000000000000000" pitchFamily="2" charset="2"/>
              <a:buChar char="Ø"/>
            </a:pPr>
            <a:r>
              <a:rPr lang="en-US" dirty="0"/>
              <a:t>The chlorophenols are used as insecticides, fungicides, herbicides and wood preservatives.</a:t>
            </a:r>
          </a:p>
        </p:txBody>
      </p:sp>
    </p:spTree>
    <p:extLst>
      <p:ext uri="{BB962C8B-B14F-4D97-AF65-F5344CB8AC3E}">
        <p14:creationId xmlns:p14="http://schemas.microsoft.com/office/powerpoint/2010/main" val="3128261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9C3C-D2B9-40CC-88AF-4693F8D7B29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21673D1-1627-44CD-8674-6E7D1652C5A0}"/>
              </a:ext>
            </a:extLst>
          </p:cNvPr>
          <p:cNvSpPr>
            <a:spLocks noGrp="1"/>
          </p:cNvSpPr>
          <p:nvPr>
            <p:ph idx="1"/>
          </p:nvPr>
        </p:nvSpPr>
        <p:spPr/>
        <p:txBody>
          <a:bodyPr>
            <a:normAutofit/>
          </a:bodyPr>
          <a:lstStyle/>
          <a:p>
            <a:pPr lvl="1">
              <a:lnSpc>
                <a:spcPct val="200000"/>
              </a:lnSpc>
              <a:buFont typeface="Wingdings" panose="05000000000000000000" pitchFamily="2" charset="2"/>
              <a:buChar char="Ø"/>
            </a:pPr>
            <a:r>
              <a:rPr lang="en-US" sz="2400" dirty="0"/>
              <a:t> Crude petroleum  is acnegenic in oilfield and refinery workers .</a:t>
            </a:r>
          </a:p>
          <a:p>
            <a:pPr lvl="1">
              <a:lnSpc>
                <a:spcPct val="200000"/>
              </a:lnSpc>
              <a:buFont typeface="Wingdings" panose="05000000000000000000" pitchFamily="2" charset="2"/>
              <a:buChar char="Ø"/>
            </a:pPr>
            <a:r>
              <a:rPr lang="en-US" sz="2400" dirty="0"/>
              <a:t>Diesel oil can cause acne in motor mechanics . </a:t>
            </a:r>
          </a:p>
          <a:p>
            <a:pPr lvl="1">
              <a:lnSpc>
                <a:spcPct val="200000"/>
              </a:lnSpc>
              <a:buFont typeface="Wingdings" panose="05000000000000000000" pitchFamily="2" charset="2"/>
              <a:buChar char="Ø"/>
            </a:pPr>
            <a:r>
              <a:rPr lang="en-US" sz="2400" dirty="0"/>
              <a:t>  Heavy coal‐tar distillates,  especially pitch and creosote, are also to some extent acnegenic. </a:t>
            </a:r>
          </a:p>
        </p:txBody>
      </p:sp>
    </p:spTree>
    <p:extLst>
      <p:ext uri="{BB962C8B-B14F-4D97-AF65-F5344CB8AC3E}">
        <p14:creationId xmlns:p14="http://schemas.microsoft.com/office/powerpoint/2010/main" val="752219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9F4C-41DB-46DF-8843-859E6AC0697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B1761A-6980-4DF1-880D-C9F624DB983E}"/>
              </a:ext>
            </a:extLst>
          </p:cNvPr>
          <p:cNvSpPr>
            <a:spLocks noGrp="1"/>
          </p:cNvSpPr>
          <p:nvPr>
            <p:ph idx="1"/>
          </p:nvPr>
        </p:nvSpPr>
        <p:spPr>
          <a:xfrm>
            <a:off x="1024128" y="2286000"/>
            <a:ext cx="8377047" cy="4023360"/>
          </a:xfrm>
        </p:spPr>
        <p:txBody>
          <a:bodyPr/>
          <a:lstStyle/>
          <a:p>
            <a:pPr>
              <a:lnSpc>
                <a:spcPct val="200000"/>
              </a:lnSpc>
              <a:buFont typeface="Wingdings" panose="05000000000000000000" pitchFamily="2" charset="2"/>
              <a:buChar char="Ø"/>
            </a:pPr>
            <a:r>
              <a:rPr lang="en-US" dirty="0"/>
              <a:t>Cosmetics : mild </a:t>
            </a:r>
            <a:r>
              <a:rPr lang="en-US" dirty="0" err="1"/>
              <a:t>comedonal</a:t>
            </a:r>
            <a:r>
              <a:rPr lang="en-US" dirty="0"/>
              <a:t> acne with occasional </a:t>
            </a:r>
            <a:r>
              <a:rPr lang="en-US" dirty="0" err="1"/>
              <a:t>papulopustules</a:t>
            </a:r>
            <a:r>
              <a:rPr lang="en-US" dirty="0"/>
              <a:t> occurs in one‐third of adult women in the USA.</a:t>
            </a:r>
          </a:p>
          <a:p>
            <a:pPr>
              <a:lnSpc>
                <a:spcPct val="200000"/>
              </a:lnSpc>
              <a:buFont typeface="Wingdings" panose="05000000000000000000" pitchFamily="2" charset="2"/>
              <a:buChar char="Ø"/>
            </a:pPr>
            <a:r>
              <a:rPr lang="en-US" dirty="0"/>
              <a:t>Pomades, asbestos and topical steroids also cause </a:t>
            </a:r>
            <a:r>
              <a:rPr lang="en-US" dirty="0" err="1"/>
              <a:t>comedonal</a:t>
            </a:r>
            <a:r>
              <a:rPr lang="en-US" dirty="0"/>
              <a:t> acne.</a:t>
            </a:r>
          </a:p>
          <a:p>
            <a:pPr>
              <a:lnSpc>
                <a:spcPct val="200000"/>
              </a:lnSpc>
              <a:buFont typeface="Wingdings" panose="05000000000000000000" pitchFamily="2" charset="2"/>
              <a:buChar char="Ø"/>
            </a:pPr>
            <a:r>
              <a:rPr lang="en-US" dirty="0"/>
              <a:t> A predominantly perioral acne can appear during  psoralen and UVA (PUVA) therapy . </a:t>
            </a:r>
          </a:p>
        </p:txBody>
      </p:sp>
      <p:pic>
        <p:nvPicPr>
          <p:cNvPr id="5" name="Picture 4">
            <a:extLst>
              <a:ext uri="{FF2B5EF4-FFF2-40B4-BE49-F238E27FC236}">
                <a16:creationId xmlns:a16="http://schemas.microsoft.com/office/drawing/2014/main" id="{F3D6CCDA-1BAA-42DC-8427-3F0BDB229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175" y="3429000"/>
            <a:ext cx="2457450" cy="1857375"/>
          </a:xfrm>
          <a:prstGeom prst="rect">
            <a:avLst/>
          </a:prstGeom>
        </p:spPr>
      </p:pic>
    </p:spTree>
    <p:extLst>
      <p:ext uri="{BB962C8B-B14F-4D97-AF65-F5344CB8AC3E}">
        <p14:creationId xmlns:p14="http://schemas.microsoft.com/office/powerpoint/2010/main" val="137203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442-7244-4002-9582-C8E2EDBC34ED}"/>
              </a:ext>
            </a:extLst>
          </p:cNvPr>
          <p:cNvSpPr>
            <a:spLocks noGrp="1"/>
          </p:cNvSpPr>
          <p:nvPr>
            <p:ph type="title"/>
          </p:nvPr>
        </p:nvSpPr>
        <p:spPr/>
        <p:txBody>
          <a:bodyPr/>
          <a:lstStyle/>
          <a:p>
            <a:r>
              <a:rPr lang="en-US" dirty="0"/>
              <a:t> Occupational irritant contact dermatitis </a:t>
            </a:r>
          </a:p>
        </p:txBody>
      </p:sp>
      <p:sp>
        <p:nvSpPr>
          <p:cNvPr id="3" name="Content Placeholder 2">
            <a:extLst>
              <a:ext uri="{FF2B5EF4-FFF2-40B4-BE49-F238E27FC236}">
                <a16:creationId xmlns:a16="http://schemas.microsoft.com/office/drawing/2014/main" id="{1F11D942-C7FE-423F-BBE3-60F7010C2341}"/>
              </a:ext>
            </a:extLst>
          </p:cNvPr>
          <p:cNvSpPr>
            <a:spLocks noGrp="1"/>
          </p:cNvSpPr>
          <p:nvPr>
            <p:ph idx="1"/>
          </p:nvPr>
        </p:nvSpPr>
        <p:spPr/>
        <p:txBody>
          <a:bodyPr/>
          <a:lstStyle/>
          <a:p>
            <a:pPr>
              <a:lnSpc>
                <a:spcPct val="200000"/>
              </a:lnSpc>
              <a:buFont typeface="Wingdings" panose="05000000000000000000" pitchFamily="2" charset="2"/>
              <a:buChar char="Ø"/>
            </a:pPr>
            <a:r>
              <a:rPr lang="en-US" dirty="0"/>
              <a:t> It is the cutaneous response to the physical/toxic effects of a wide range of environmental exposures in the workplace.</a:t>
            </a:r>
          </a:p>
          <a:p>
            <a:pPr>
              <a:lnSpc>
                <a:spcPct val="200000"/>
              </a:lnSpc>
              <a:buFont typeface="Wingdings" panose="05000000000000000000" pitchFamily="2" charset="2"/>
              <a:buChar char="Ø"/>
            </a:pPr>
            <a:r>
              <a:rPr lang="en-US" dirty="0"/>
              <a:t> It is the commonest form of occupational skin disease. </a:t>
            </a:r>
          </a:p>
        </p:txBody>
      </p:sp>
    </p:spTree>
    <p:extLst>
      <p:ext uri="{BB962C8B-B14F-4D97-AF65-F5344CB8AC3E}">
        <p14:creationId xmlns:p14="http://schemas.microsoft.com/office/powerpoint/2010/main" val="3919727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76314-4120-4319-AD19-5E4DF22B9D5B}"/>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A635AFC5-0E03-4820-A440-BED1EE8F8237}"/>
              </a:ext>
            </a:extLst>
          </p:cNvPr>
          <p:cNvPicPr>
            <a:picLocks noGrp="1" noChangeAspect="1"/>
          </p:cNvPicPr>
          <p:nvPr>
            <p:ph idx="1"/>
          </p:nvPr>
        </p:nvPicPr>
        <p:blipFill>
          <a:blip r:embed="rId2"/>
          <a:stretch>
            <a:fillRect/>
          </a:stretch>
        </p:blipFill>
        <p:spPr>
          <a:xfrm>
            <a:off x="1921669" y="2444750"/>
            <a:ext cx="7924800" cy="3705225"/>
          </a:xfrm>
        </p:spPr>
      </p:pic>
    </p:spTree>
    <p:extLst>
      <p:ext uri="{BB962C8B-B14F-4D97-AF65-F5344CB8AC3E}">
        <p14:creationId xmlns:p14="http://schemas.microsoft.com/office/powerpoint/2010/main" val="2109471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4C9A-8752-4F6B-A92D-51F27C90296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B032F30-8576-4087-A0F4-3989D677561D}"/>
              </a:ext>
            </a:extLst>
          </p:cNvPr>
          <p:cNvPicPr>
            <a:picLocks noGrp="1" noChangeAspect="1"/>
          </p:cNvPicPr>
          <p:nvPr>
            <p:ph idx="1"/>
          </p:nvPr>
        </p:nvPicPr>
        <p:blipFill>
          <a:blip r:embed="rId2"/>
          <a:stretch>
            <a:fillRect/>
          </a:stretch>
        </p:blipFill>
        <p:spPr>
          <a:xfrm>
            <a:off x="2031206" y="2568575"/>
            <a:ext cx="7705725" cy="3457575"/>
          </a:xfrm>
        </p:spPr>
      </p:pic>
    </p:spTree>
    <p:extLst>
      <p:ext uri="{BB962C8B-B14F-4D97-AF65-F5344CB8AC3E}">
        <p14:creationId xmlns:p14="http://schemas.microsoft.com/office/powerpoint/2010/main" val="322357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37241-8104-4842-A672-D366F7A8F86C}"/>
              </a:ext>
            </a:extLst>
          </p:cNvPr>
          <p:cNvSpPr>
            <a:spLocks noGrp="1"/>
          </p:cNvSpPr>
          <p:nvPr>
            <p:ph type="title"/>
          </p:nvPr>
        </p:nvSpPr>
        <p:spPr/>
        <p:txBody>
          <a:bodyPr/>
          <a:lstStyle/>
          <a:p>
            <a:r>
              <a:rPr lang="en-US" dirty="0"/>
              <a:t>treatment</a:t>
            </a:r>
          </a:p>
        </p:txBody>
      </p:sp>
      <p:sp>
        <p:nvSpPr>
          <p:cNvPr id="3" name="Content Placeholder 2">
            <a:extLst>
              <a:ext uri="{FF2B5EF4-FFF2-40B4-BE49-F238E27FC236}">
                <a16:creationId xmlns:a16="http://schemas.microsoft.com/office/drawing/2014/main" id="{556D7B1D-23A5-482D-BBA5-A74AA2D18508}"/>
              </a:ext>
            </a:extLst>
          </p:cNvPr>
          <p:cNvSpPr>
            <a:spLocks noGrp="1"/>
          </p:cNvSpPr>
          <p:nvPr>
            <p:ph idx="1"/>
          </p:nvPr>
        </p:nvSpPr>
        <p:spPr>
          <a:xfrm>
            <a:off x="1024128" y="1385888"/>
            <a:ext cx="9720073" cy="4923472"/>
          </a:xfrm>
        </p:spPr>
        <p:txBody>
          <a:bodyPr>
            <a:normAutofit fontScale="62500" lnSpcReduction="20000"/>
          </a:bodyPr>
          <a:lstStyle/>
          <a:p>
            <a:pPr>
              <a:lnSpc>
                <a:spcPct val="220000"/>
              </a:lnSpc>
            </a:pPr>
            <a:r>
              <a:rPr lang="en-US" dirty="0"/>
              <a:t> </a:t>
            </a:r>
          </a:p>
          <a:p>
            <a:pPr>
              <a:lnSpc>
                <a:spcPct val="170000"/>
              </a:lnSpc>
            </a:pPr>
            <a:r>
              <a:rPr lang="en-US" dirty="0"/>
              <a:t>  </a:t>
            </a:r>
            <a:r>
              <a:rPr lang="en-US" sz="3200" dirty="0"/>
              <a:t>First line </a:t>
            </a:r>
          </a:p>
          <a:p>
            <a:pPr>
              <a:lnSpc>
                <a:spcPct val="170000"/>
              </a:lnSpc>
            </a:pPr>
            <a:r>
              <a:rPr lang="en-US" sz="3200" dirty="0"/>
              <a:t> •  </a:t>
            </a:r>
            <a:r>
              <a:rPr lang="en-US" sz="3200" dirty="0" err="1"/>
              <a:t>Acnegen</a:t>
            </a:r>
            <a:r>
              <a:rPr lang="en-US" sz="3200" dirty="0"/>
              <a:t> avoidance and/or occupational redeployment </a:t>
            </a:r>
          </a:p>
          <a:p>
            <a:pPr>
              <a:lnSpc>
                <a:spcPct val="170000"/>
              </a:lnSpc>
            </a:pPr>
            <a:r>
              <a:rPr lang="en-US" sz="3200" dirty="0"/>
              <a:t>  Second line</a:t>
            </a:r>
          </a:p>
          <a:p>
            <a:pPr>
              <a:lnSpc>
                <a:spcPct val="170000"/>
              </a:lnSpc>
            </a:pPr>
            <a:r>
              <a:rPr lang="en-US" sz="3200" dirty="0"/>
              <a:t>  •  Oral antibiotics </a:t>
            </a:r>
          </a:p>
          <a:p>
            <a:pPr>
              <a:lnSpc>
                <a:spcPct val="170000"/>
              </a:lnSpc>
            </a:pPr>
            <a:r>
              <a:rPr lang="en-US" sz="3200" dirty="0"/>
              <a:t>  Third line  </a:t>
            </a:r>
          </a:p>
          <a:p>
            <a:pPr>
              <a:lnSpc>
                <a:spcPct val="170000"/>
              </a:lnSpc>
            </a:pPr>
            <a:r>
              <a:rPr lang="en-US" sz="3200" dirty="0"/>
              <a:t>•  Oral isotretinoin </a:t>
            </a:r>
          </a:p>
          <a:p>
            <a:pPr>
              <a:lnSpc>
                <a:spcPct val="220000"/>
              </a:lnSpc>
            </a:pPr>
            <a:r>
              <a:rPr lang="en-US" dirty="0"/>
              <a:t> </a:t>
            </a:r>
          </a:p>
        </p:txBody>
      </p:sp>
    </p:spTree>
    <p:extLst>
      <p:ext uri="{BB962C8B-B14F-4D97-AF65-F5344CB8AC3E}">
        <p14:creationId xmlns:p14="http://schemas.microsoft.com/office/powerpoint/2010/main" val="266018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6A90-9C1E-4279-B3BD-438C541A976F}"/>
              </a:ext>
            </a:extLst>
          </p:cNvPr>
          <p:cNvSpPr>
            <a:spLocks noGrp="1"/>
          </p:cNvSpPr>
          <p:nvPr>
            <p:ph type="title"/>
          </p:nvPr>
        </p:nvSpPr>
        <p:spPr/>
        <p:txBody>
          <a:bodyPr/>
          <a:lstStyle/>
          <a:p>
            <a:r>
              <a:rPr lang="en-US" dirty="0"/>
              <a:t> Occupational dyspigmentation </a:t>
            </a:r>
          </a:p>
        </p:txBody>
      </p:sp>
      <p:sp>
        <p:nvSpPr>
          <p:cNvPr id="3" name="Content Placeholder 2">
            <a:extLst>
              <a:ext uri="{FF2B5EF4-FFF2-40B4-BE49-F238E27FC236}">
                <a16:creationId xmlns:a16="http://schemas.microsoft.com/office/drawing/2014/main" id="{B5EF5E5A-17BB-452C-9D3C-5C259380D7A2}"/>
              </a:ext>
            </a:extLst>
          </p:cNvPr>
          <p:cNvSpPr>
            <a:spLocks noGrp="1"/>
          </p:cNvSpPr>
          <p:nvPr>
            <p:ph idx="1"/>
          </p:nvPr>
        </p:nvSpPr>
        <p:spPr/>
        <p:txBody>
          <a:bodyPr/>
          <a:lstStyle/>
          <a:p>
            <a:pPr>
              <a:lnSpc>
                <a:spcPct val="200000"/>
              </a:lnSpc>
              <a:buFont typeface="Wingdings" panose="05000000000000000000" pitchFamily="2" charset="2"/>
              <a:buChar char="Ø"/>
            </a:pPr>
            <a:r>
              <a:rPr lang="en-US" dirty="0"/>
              <a:t>It is a </a:t>
            </a:r>
            <a:r>
              <a:rPr lang="en-US" dirty="0" err="1"/>
              <a:t>colour</a:t>
            </a:r>
            <a:r>
              <a:rPr lang="en-US" dirty="0"/>
              <a:t> change on the skin partially, or entirely, due to work‐related factors. </a:t>
            </a:r>
          </a:p>
          <a:p>
            <a:pPr>
              <a:lnSpc>
                <a:spcPct val="200000"/>
              </a:lnSpc>
              <a:buFont typeface="Wingdings" panose="05000000000000000000" pitchFamily="2" charset="2"/>
              <a:buChar char="Ø"/>
            </a:pPr>
            <a:r>
              <a:rPr lang="en-US" dirty="0"/>
              <a:t>Occupational leukoderma is defined as depigmentation or hypopigmentation of the skin due to industrial exposure to a chemical or chemicals known to have a destructive effect on epidermal melanocytes.</a:t>
            </a:r>
          </a:p>
        </p:txBody>
      </p:sp>
    </p:spTree>
    <p:extLst>
      <p:ext uri="{BB962C8B-B14F-4D97-AF65-F5344CB8AC3E}">
        <p14:creationId xmlns:p14="http://schemas.microsoft.com/office/powerpoint/2010/main" val="2847324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6E71-F20D-4B9C-9534-3F72C30B389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89F22BF-82C0-435A-9076-8B5E215DC127}"/>
              </a:ext>
            </a:extLst>
          </p:cNvPr>
          <p:cNvPicPr>
            <a:picLocks noGrp="1" noChangeAspect="1"/>
          </p:cNvPicPr>
          <p:nvPr>
            <p:ph idx="1"/>
          </p:nvPr>
        </p:nvPicPr>
        <p:blipFill>
          <a:blip r:embed="rId2"/>
          <a:stretch>
            <a:fillRect/>
          </a:stretch>
        </p:blipFill>
        <p:spPr>
          <a:xfrm>
            <a:off x="2078183" y="365125"/>
            <a:ext cx="7813962" cy="5811838"/>
          </a:xfrm>
        </p:spPr>
      </p:pic>
    </p:spTree>
    <p:extLst>
      <p:ext uri="{BB962C8B-B14F-4D97-AF65-F5344CB8AC3E}">
        <p14:creationId xmlns:p14="http://schemas.microsoft.com/office/powerpoint/2010/main" val="2268924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38697-159F-47D2-8C4D-8BF86D9C4943}"/>
              </a:ext>
            </a:extLst>
          </p:cNvPr>
          <p:cNvSpPr>
            <a:spLocks noGrp="1"/>
          </p:cNvSpPr>
          <p:nvPr>
            <p:ph type="title"/>
          </p:nvPr>
        </p:nvSpPr>
        <p:spPr/>
        <p:txBody>
          <a:bodyPr/>
          <a:lstStyle/>
          <a:p>
            <a:r>
              <a:rPr lang="en-US" dirty="0"/>
              <a:t> Clinical features </a:t>
            </a:r>
          </a:p>
        </p:txBody>
      </p:sp>
      <p:sp>
        <p:nvSpPr>
          <p:cNvPr id="3" name="Content Placeholder 2">
            <a:extLst>
              <a:ext uri="{FF2B5EF4-FFF2-40B4-BE49-F238E27FC236}">
                <a16:creationId xmlns:a16="http://schemas.microsoft.com/office/drawing/2014/main" id="{678725C2-C636-4ADF-9062-1E959C1D0543}"/>
              </a:ext>
            </a:extLst>
          </p:cNvPr>
          <p:cNvSpPr>
            <a:spLocks noGrp="1"/>
          </p:cNvSpPr>
          <p:nvPr>
            <p:ph idx="1"/>
          </p:nvPr>
        </p:nvSpPr>
        <p:spPr>
          <a:xfrm>
            <a:off x="1024128" y="1600200"/>
            <a:ext cx="8162735" cy="4709160"/>
          </a:xfrm>
        </p:spPr>
        <p:txBody>
          <a:bodyPr>
            <a:normAutofit/>
          </a:bodyPr>
          <a:lstStyle/>
          <a:p>
            <a:pPr>
              <a:lnSpc>
                <a:spcPct val="200000"/>
              </a:lnSpc>
              <a:buFont typeface="Wingdings" panose="05000000000000000000" pitchFamily="2" charset="2"/>
              <a:buChar char="Ø"/>
            </a:pPr>
            <a:r>
              <a:rPr lang="en-US" dirty="0"/>
              <a:t>The patient presents with asymptomatic hypopigmented macules in exposed areas, especially on the dorsa of the hands. </a:t>
            </a:r>
          </a:p>
          <a:p>
            <a:pPr>
              <a:lnSpc>
                <a:spcPct val="200000"/>
              </a:lnSpc>
              <a:buFont typeface="Wingdings" panose="05000000000000000000" pitchFamily="2" charset="2"/>
              <a:buChar char="Ø"/>
            </a:pPr>
            <a:r>
              <a:rPr lang="en-US" dirty="0"/>
              <a:t>The diagnosis of occupational leukoderma should be suspected if a worker who potentially has been exposed to depigmenting chemicals develops localized or generalized hypopigmentation  . There should be particular suspicion if more than one worker is involved.  </a:t>
            </a:r>
          </a:p>
        </p:txBody>
      </p:sp>
      <p:pic>
        <p:nvPicPr>
          <p:cNvPr id="5" name="Picture 4">
            <a:extLst>
              <a:ext uri="{FF2B5EF4-FFF2-40B4-BE49-F238E27FC236}">
                <a16:creationId xmlns:a16="http://schemas.microsoft.com/office/drawing/2014/main" id="{06386176-6CBD-477D-A950-1DB06C1BE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0" y="2084832"/>
            <a:ext cx="1924050" cy="2381250"/>
          </a:xfrm>
          <a:prstGeom prst="rect">
            <a:avLst/>
          </a:prstGeom>
        </p:spPr>
      </p:pic>
    </p:spTree>
    <p:extLst>
      <p:ext uri="{BB962C8B-B14F-4D97-AF65-F5344CB8AC3E}">
        <p14:creationId xmlns:p14="http://schemas.microsoft.com/office/powerpoint/2010/main" val="634526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C4B5-5F60-41FA-9CF0-148C1AD2E165}"/>
              </a:ext>
            </a:extLst>
          </p:cNvPr>
          <p:cNvSpPr>
            <a:spLocks noGrp="1"/>
          </p:cNvSpPr>
          <p:nvPr>
            <p:ph type="title"/>
          </p:nvPr>
        </p:nvSpPr>
        <p:spPr/>
        <p:txBody>
          <a:bodyPr/>
          <a:lstStyle/>
          <a:p>
            <a:r>
              <a:rPr lang="en-US" dirty="0"/>
              <a:t> Differential diagnosis </a:t>
            </a:r>
            <a:br>
              <a:rPr lang="en-US" dirty="0"/>
            </a:br>
            <a:endParaRPr lang="en-US" dirty="0"/>
          </a:p>
        </p:txBody>
      </p:sp>
      <p:sp>
        <p:nvSpPr>
          <p:cNvPr id="3" name="Content Placeholder 2">
            <a:extLst>
              <a:ext uri="{FF2B5EF4-FFF2-40B4-BE49-F238E27FC236}">
                <a16:creationId xmlns:a16="http://schemas.microsoft.com/office/drawing/2014/main" id="{5D027979-4080-43F0-8422-3D47EBF1D49D}"/>
              </a:ext>
            </a:extLst>
          </p:cNvPr>
          <p:cNvSpPr>
            <a:spLocks noGrp="1"/>
          </p:cNvSpPr>
          <p:nvPr>
            <p:ph idx="1"/>
          </p:nvPr>
        </p:nvSpPr>
        <p:spPr/>
        <p:txBody>
          <a:bodyPr/>
          <a:lstStyle/>
          <a:p>
            <a:pPr marL="457200" indent="-457200">
              <a:lnSpc>
                <a:spcPct val="250000"/>
              </a:lnSpc>
              <a:buFont typeface="+mj-lt"/>
              <a:buAutoNum type="arabicPeriod"/>
            </a:pPr>
            <a:r>
              <a:rPr lang="en-US" dirty="0"/>
              <a:t>Vitiligo. </a:t>
            </a:r>
          </a:p>
          <a:p>
            <a:pPr marL="457200" indent="-457200">
              <a:lnSpc>
                <a:spcPct val="250000"/>
              </a:lnSpc>
              <a:buFont typeface="+mj-lt"/>
              <a:buAutoNum type="arabicPeriod"/>
            </a:pPr>
            <a:r>
              <a:rPr lang="en-US" dirty="0"/>
              <a:t> Post‐inflammatory hypopigmentation (e.g. from </a:t>
            </a:r>
            <a:r>
              <a:rPr lang="en-US" dirty="0" err="1"/>
              <a:t>seborrhoeic</a:t>
            </a:r>
            <a:r>
              <a:rPr lang="en-US" dirty="0"/>
              <a:t> dermatitis, irritant contact dermatitis, etc.)     </a:t>
            </a:r>
          </a:p>
          <a:p>
            <a:endParaRPr lang="en-US" dirty="0"/>
          </a:p>
        </p:txBody>
      </p:sp>
    </p:spTree>
    <p:extLst>
      <p:ext uri="{BB962C8B-B14F-4D97-AF65-F5344CB8AC3E}">
        <p14:creationId xmlns:p14="http://schemas.microsoft.com/office/powerpoint/2010/main" val="2155916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A52F-5FD8-49DA-AA42-D87DE69A0FD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A2B475D-CDE8-4A53-9E7F-7C519A478BF4}"/>
              </a:ext>
            </a:extLst>
          </p:cNvPr>
          <p:cNvPicPr>
            <a:picLocks noGrp="1" noChangeAspect="1"/>
          </p:cNvPicPr>
          <p:nvPr>
            <p:ph idx="1"/>
          </p:nvPr>
        </p:nvPicPr>
        <p:blipFill>
          <a:blip r:embed="rId2"/>
          <a:stretch>
            <a:fillRect/>
          </a:stretch>
        </p:blipFill>
        <p:spPr>
          <a:xfrm>
            <a:off x="3524250" y="1690689"/>
            <a:ext cx="5143500" cy="3610768"/>
          </a:xfrm>
        </p:spPr>
      </p:pic>
    </p:spTree>
    <p:extLst>
      <p:ext uri="{BB962C8B-B14F-4D97-AF65-F5344CB8AC3E}">
        <p14:creationId xmlns:p14="http://schemas.microsoft.com/office/powerpoint/2010/main" val="6470151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013C1-2352-43A3-9DE0-703D57FB868C}"/>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52C5953B-B0DA-480C-B125-2AF3D60AC294}"/>
              </a:ext>
            </a:extLst>
          </p:cNvPr>
          <p:cNvPicPr>
            <a:picLocks noGrp="1" noChangeAspect="1"/>
          </p:cNvPicPr>
          <p:nvPr>
            <p:ph idx="1"/>
          </p:nvPr>
        </p:nvPicPr>
        <p:blipFill>
          <a:blip r:embed="rId2"/>
          <a:stretch>
            <a:fillRect/>
          </a:stretch>
        </p:blipFill>
        <p:spPr>
          <a:xfrm>
            <a:off x="2966604" y="2513662"/>
            <a:ext cx="6258791" cy="2781300"/>
          </a:xfrm>
        </p:spPr>
      </p:pic>
    </p:spTree>
    <p:extLst>
      <p:ext uri="{BB962C8B-B14F-4D97-AF65-F5344CB8AC3E}">
        <p14:creationId xmlns:p14="http://schemas.microsoft.com/office/powerpoint/2010/main" val="392982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7FF0-E91B-4528-BA3A-EE8A8082C3CC}"/>
              </a:ext>
            </a:extLst>
          </p:cNvPr>
          <p:cNvSpPr>
            <a:spLocks noGrp="1"/>
          </p:cNvSpPr>
          <p:nvPr>
            <p:ph type="title"/>
          </p:nvPr>
        </p:nvSpPr>
        <p:spPr/>
        <p:txBody>
          <a:bodyPr>
            <a:normAutofit/>
          </a:bodyPr>
          <a:lstStyle/>
          <a:p>
            <a:r>
              <a:rPr lang="en-US" dirty="0"/>
              <a:t> Occupationally induced skin tumors   </a:t>
            </a:r>
            <a:br>
              <a:rPr lang="en-US" dirty="0"/>
            </a:br>
            <a:r>
              <a:rPr lang="en-US" dirty="0"/>
              <a:t> </a:t>
            </a:r>
          </a:p>
        </p:txBody>
      </p:sp>
      <p:sp>
        <p:nvSpPr>
          <p:cNvPr id="3" name="Content Placeholder 2">
            <a:extLst>
              <a:ext uri="{FF2B5EF4-FFF2-40B4-BE49-F238E27FC236}">
                <a16:creationId xmlns:a16="http://schemas.microsoft.com/office/drawing/2014/main" id="{1667E332-6A0F-42C5-BC00-65695977B80A}"/>
              </a:ext>
            </a:extLst>
          </p:cNvPr>
          <p:cNvSpPr>
            <a:spLocks noGrp="1"/>
          </p:cNvSpPr>
          <p:nvPr>
            <p:ph idx="1"/>
          </p:nvPr>
        </p:nvSpPr>
        <p:spPr>
          <a:xfrm>
            <a:off x="1024128" y="1443038"/>
            <a:ext cx="9720073" cy="4866322"/>
          </a:xfrm>
        </p:spPr>
        <p:txBody>
          <a:bodyPr>
            <a:normAutofit/>
          </a:bodyPr>
          <a:lstStyle/>
          <a:p>
            <a:pPr>
              <a:lnSpc>
                <a:spcPct val="150000"/>
              </a:lnSpc>
              <a:buFont typeface="Wingdings" panose="05000000000000000000" pitchFamily="2" charset="2"/>
              <a:buChar char="Ø"/>
            </a:pPr>
            <a:r>
              <a:rPr lang="en-US" dirty="0"/>
              <a:t>Occupational skin cancers are defined as those in which a person’s occupation has played a major role in the </a:t>
            </a:r>
            <a:r>
              <a:rPr lang="en-US" dirty="0" err="1"/>
              <a:t>aetiology</a:t>
            </a:r>
            <a:r>
              <a:rPr lang="en-US" dirty="0"/>
              <a:t> of the </a:t>
            </a:r>
            <a:r>
              <a:rPr lang="en-US" dirty="0" err="1"/>
              <a:t>tumours</a:t>
            </a:r>
            <a:r>
              <a:rPr lang="en-US" dirty="0"/>
              <a:t>.</a:t>
            </a:r>
          </a:p>
          <a:p>
            <a:pPr>
              <a:lnSpc>
                <a:spcPct val="150000"/>
              </a:lnSpc>
              <a:buFont typeface="Wingdings" panose="05000000000000000000" pitchFamily="2" charset="2"/>
              <a:buChar char="Ø"/>
            </a:pPr>
            <a:r>
              <a:rPr lang="en-US" dirty="0"/>
              <a:t>The major occupational carcinogens recognized are polycyclic hydrocarbons, ionizing radiation and arsenic. </a:t>
            </a:r>
          </a:p>
          <a:p>
            <a:pPr>
              <a:lnSpc>
                <a:spcPct val="150000"/>
              </a:lnSpc>
              <a:buFont typeface="Wingdings" panose="05000000000000000000" pitchFamily="2" charset="2"/>
              <a:buChar char="Ø"/>
            </a:pPr>
            <a:r>
              <a:rPr lang="en-US" dirty="0"/>
              <a:t>UV radiation is now the most important carcinogen in occupational skin cancer.  </a:t>
            </a:r>
          </a:p>
          <a:p>
            <a:pPr>
              <a:lnSpc>
                <a:spcPct val="150000"/>
              </a:lnSpc>
              <a:buFont typeface="Wingdings" panose="05000000000000000000" pitchFamily="2" charset="2"/>
              <a:buChar char="Ø"/>
            </a:pPr>
            <a:r>
              <a:rPr lang="en-US" dirty="0"/>
              <a:t> Sun exposure from outdoor work is the most common cause of occupational skin cancers, with other work‐related exposure to chemicals, ionizing radiation or other carcinogens. </a:t>
            </a:r>
          </a:p>
          <a:p>
            <a:pPr marL="0" indent="0">
              <a:lnSpc>
                <a:spcPct val="150000"/>
              </a:lnSpc>
              <a:buNone/>
            </a:pPr>
            <a:endParaRPr lang="en-US" dirty="0"/>
          </a:p>
        </p:txBody>
      </p:sp>
    </p:spTree>
    <p:extLst>
      <p:ext uri="{BB962C8B-B14F-4D97-AF65-F5344CB8AC3E}">
        <p14:creationId xmlns:p14="http://schemas.microsoft.com/office/powerpoint/2010/main" val="215813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98B96-AD71-44C1-B38D-E3B5A6CCD311}"/>
              </a:ext>
            </a:extLst>
          </p:cNvPr>
          <p:cNvSpPr>
            <a:spLocks noGrp="1"/>
          </p:cNvSpPr>
          <p:nvPr>
            <p:ph idx="1"/>
          </p:nvPr>
        </p:nvSpPr>
        <p:spPr>
          <a:xfrm>
            <a:off x="1024129" y="803564"/>
            <a:ext cx="8078308" cy="5505796"/>
          </a:xfrm>
        </p:spPr>
        <p:txBody>
          <a:bodyPr>
            <a:normAutofit/>
          </a:bodyPr>
          <a:lstStyle/>
          <a:p>
            <a:pPr>
              <a:lnSpc>
                <a:spcPct val="200000"/>
              </a:lnSpc>
              <a:buFont typeface="Wingdings" panose="05000000000000000000" pitchFamily="2" charset="2"/>
              <a:buChar char="Ø"/>
            </a:pPr>
            <a:r>
              <a:rPr lang="en-US" dirty="0"/>
              <a:t> Dermatitis from the type of metal‐working fluid or coolant most commonly known in the UK as ‘SOLUBLE OIL’ is a prime example of occupational contact dermatitis.</a:t>
            </a:r>
          </a:p>
          <a:p>
            <a:pPr>
              <a:lnSpc>
                <a:spcPct val="200000"/>
              </a:lnSpc>
              <a:buFont typeface="Wingdings" panose="05000000000000000000" pitchFamily="2" charset="2"/>
              <a:buChar char="Ø"/>
            </a:pPr>
            <a:r>
              <a:rPr lang="en-US" dirty="0"/>
              <a:t> Soluble oils are oil‐in‐water emulsions used to cool and lubricate metal‐working and certain other industrial manufacturing operations. </a:t>
            </a:r>
          </a:p>
          <a:p>
            <a:pPr>
              <a:lnSpc>
                <a:spcPct val="150000"/>
              </a:lnSpc>
              <a:buFont typeface="Wingdings" panose="05000000000000000000" pitchFamily="2" charset="2"/>
              <a:buChar char="Ø"/>
            </a:pPr>
            <a:r>
              <a:rPr lang="en-US" dirty="0"/>
              <a:t> Synthetic coolants are aqueous chemical solutions and can have similar effects on the skin.</a:t>
            </a:r>
          </a:p>
        </p:txBody>
      </p:sp>
      <p:pic>
        <p:nvPicPr>
          <p:cNvPr id="7" name="Picture 6">
            <a:extLst>
              <a:ext uri="{FF2B5EF4-FFF2-40B4-BE49-F238E27FC236}">
                <a16:creationId xmlns:a16="http://schemas.microsoft.com/office/drawing/2014/main" id="{6826E4E3-1BAC-4091-933B-2278C44555E3}"/>
              </a:ext>
            </a:extLst>
          </p:cNvPr>
          <p:cNvPicPr>
            <a:picLocks noChangeAspect="1"/>
          </p:cNvPicPr>
          <p:nvPr/>
        </p:nvPicPr>
        <p:blipFill>
          <a:blip r:embed="rId2"/>
          <a:stretch>
            <a:fillRect/>
          </a:stretch>
        </p:blipFill>
        <p:spPr>
          <a:xfrm>
            <a:off x="8811491" y="1364673"/>
            <a:ext cx="2865602" cy="3588761"/>
          </a:xfrm>
          <a:prstGeom prst="rect">
            <a:avLst/>
          </a:prstGeom>
        </p:spPr>
      </p:pic>
    </p:spTree>
    <p:extLst>
      <p:ext uri="{BB962C8B-B14F-4D97-AF65-F5344CB8AC3E}">
        <p14:creationId xmlns:p14="http://schemas.microsoft.com/office/powerpoint/2010/main" val="1336839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D3C9-F1DA-4FD2-99F6-764850BA627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839C93E-4BD6-4FC3-A62A-0B4A635729E6}"/>
              </a:ext>
            </a:extLst>
          </p:cNvPr>
          <p:cNvPicPr>
            <a:picLocks noGrp="1" noChangeAspect="1"/>
          </p:cNvPicPr>
          <p:nvPr>
            <p:ph idx="1"/>
          </p:nvPr>
        </p:nvPicPr>
        <p:blipFill>
          <a:blip r:embed="rId2"/>
          <a:stretch>
            <a:fillRect/>
          </a:stretch>
        </p:blipFill>
        <p:spPr>
          <a:xfrm>
            <a:off x="2417618" y="2525858"/>
            <a:ext cx="7356764" cy="3434556"/>
          </a:xfrm>
        </p:spPr>
      </p:pic>
    </p:spTree>
    <p:extLst>
      <p:ext uri="{BB962C8B-B14F-4D97-AF65-F5344CB8AC3E}">
        <p14:creationId xmlns:p14="http://schemas.microsoft.com/office/powerpoint/2010/main" val="6778983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4A98-B666-49B5-A8ED-493784D6EFBC}"/>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8B9473BA-13A9-4888-BD4F-3B040F790623}"/>
              </a:ext>
            </a:extLst>
          </p:cNvPr>
          <p:cNvPicPr>
            <a:picLocks noGrp="1" noChangeAspect="1"/>
          </p:cNvPicPr>
          <p:nvPr>
            <p:ph idx="1"/>
          </p:nvPr>
        </p:nvPicPr>
        <p:blipFill>
          <a:blip r:embed="rId2"/>
          <a:stretch>
            <a:fillRect/>
          </a:stretch>
        </p:blipFill>
        <p:spPr>
          <a:xfrm>
            <a:off x="2709183" y="2286000"/>
            <a:ext cx="6349772" cy="4022725"/>
          </a:xfrm>
        </p:spPr>
      </p:pic>
    </p:spTree>
    <p:extLst>
      <p:ext uri="{BB962C8B-B14F-4D97-AF65-F5344CB8AC3E}">
        <p14:creationId xmlns:p14="http://schemas.microsoft.com/office/powerpoint/2010/main" val="19432641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413C-3247-4C8B-9DFF-51CC11E1CC2A}"/>
              </a:ext>
            </a:extLst>
          </p:cNvPr>
          <p:cNvSpPr>
            <a:spLocks noGrp="1"/>
          </p:cNvSpPr>
          <p:nvPr>
            <p:ph type="title"/>
          </p:nvPr>
        </p:nvSpPr>
        <p:spPr/>
        <p:txBody>
          <a:bodyPr/>
          <a:lstStyle/>
          <a:p>
            <a:r>
              <a:rPr lang="en-US" dirty="0"/>
              <a:t>Clinical features</a:t>
            </a:r>
          </a:p>
        </p:txBody>
      </p:sp>
      <p:sp>
        <p:nvSpPr>
          <p:cNvPr id="3" name="Content Placeholder 2">
            <a:extLst>
              <a:ext uri="{FF2B5EF4-FFF2-40B4-BE49-F238E27FC236}">
                <a16:creationId xmlns:a16="http://schemas.microsoft.com/office/drawing/2014/main" id="{EF776E03-49B6-49D3-AFF0-9E1B0D3AD3C3}"/>
              </a:ext>
            </a:extLst>
          </p:cNvPr>
          <p:cNvSpPr>
            <a:spLocks noGrp="1"/>
          </p:cNvSpPr>
          <p:nvPr>
            <p:ph idx="1"/>
          </p:nvPr>
        </p:nvSpPr>
        <p:spPr>
          <a:xfrm>
            <a:off x="600075" y="1649349"/>
            <a:ext cx="8901113" cy="4623435"/>
          </a:xfrm>
        </p:spPr>
        <p:txBody>
          <a:bodyPr>
            <a:normAutofit lnSpcReduction="10000"/>
          </a:bodyPr>
          <a:lstStyle/>
          <a:p>
            <a:pPr>
              <a:lnSpc>
                <a:spcPct val="150000"/>
              </a:lnSpc>
              <a:buFont typeface="Wingdings" panose="05000000000000000000" pitchFamily="2" charset="2"/>
              <a:buChar char="Ø"/>
            </a:pPr>
            <a:r>
              <a:rPr lang="en-US" dirty="0"/>
              <a:t> The exposed sites are involved.</a:t>
            </a:r>
          </a:p>
          <a:p>
            <a:pPr>
              <a:lnSpc>
                <a:spcPct val="150000"/>
              </a:lnSpc>
              <a:buFont typeface="Wingdings" panose="05000000000000000000" pitchFamily="2" charset="2"/>
              <a:buChar char="Ø"/>
            </a:pPr>
            <a:r>
              <a:rPr lang="en-US" dirty="0"/>
              <a:t> Previously, the scrotum was involved frequently, because of continuous exposure to carcinogens and the increased likelihood of skin absorption in that site.</a:t>
            </a:r>
          </a:p>
          <a:p>
            <a:pPr>
              <a:lnSpc>
                <a:spcPct val="150000"/>
              </a:lnSpc>
              <a:buFont typeface="Wingdings" panose="05000000000000000000" pitchFamily="2" charset="2"/>
              <a:buChar char="Ø"/>
            </a:pPr>
            <a:r>
              <a:rPr lang="en-US" dirty="0"/>
              <a:t>These may include oil folliculitis and </a:t>
            </a:r>
            <a:r>
              <a:rPr lang="en-US" dirty="0" err="1"/>
              <a:t>hyperkeratoses</a:t>
            </a:r>
            <a:r>
              <a:rPr lang="en-US" dirty="0"/>
              <a:t>, described in people working with mineral oil, and pitch or tar warts. </a:t>
            </a:r>
          </a:p>
          <a:p>
            <a:pPr>
              <a:lnSpc>
                <a:spcPct val="150000"/>
              </a:lnSpc>
              <a:buFont typeface="Wingdings" panose="05000000000000000000" pitchFamily="2" charset="2"/>
              <a:buChar char="Ø"/>
            </a:pPr>
            <a:r>
              <a:rPr lang="en-US" dirty="0"/>
              <a:t>Oil </a:t>
            </a:r>
            <a:r>
              <a:rPr lang="en-US" dirty="0" err="1"/>
              <a:t>hyperkeratoses</a:t>
            </a:r>
            <a:r>
              <a:rPr lang="en-US" dirty="0"/>
              <a:t> were described as being flat, white, circular, hyperkeratotic smooth plaques, small in diameter and often clustered.</a:t>
            </a:r>
          </a:p>
          <a:p>
            <a:pPr marL="0" indent="0">
              <a:lnSpc>
                <a:spcPct val="150000"/>
              </a:lnSpc>
              <a:buNone/>
            </a:pPr>
            <a:endParaRPr lang="en-US" dirty="0"/>
          </a:p>
        </p:txBody>
      </p:sp>
    </p:spTree>
    <p:extLst>
      <p:ext uri="{BB962C8B-B14F-4D97-AF65-F5344CB8AC3E}">
        <p14:creationId xmlns:p14="http://schemas.microsoft.com/office/powerpoint/2010/main" val="4135235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C8DF-458E-47B4-8DB2-05EF43D01FC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87DDCB6-099C-4B11-A52E-60B75FAA1AC5}"/>
              </a:ext>
            </a:extLst>
          </p:cNvPr>
          <p:cNvSpPr>
            <a:spLocks noGrp="1"/>
          </p:cNvSpPr>
          <p:nvPr>
            <p:ph idx="1"/>
          </p:nvPr>
        </p:nvSpPr>
        <p:spPr/>
        <p:txBody>
          <a:bodyPr/>
          <a:lstStyle/>
          <a:p>
            <a:pPr>
              <a:lnSpc>
                <a:spcPct val="250000"/>
              </a:lnSpc>
              <a:buFont typeface="Wingdings" panose="05000000000000000000" pitchFamily="2" charset="2"/>
              <a:buChar char="Ø"/>
            </a:pPr>
            <a:r>
              <a:rPr lang="en-US" dirty="0"/>
              <a:t>In addition, there were verrucose, pigmented round or oval irregular raised ‘warts’. </a:t>
            </a:r>
          </a:p>
          <a:p>
            <a:pPr>
              <a:lnSpc>
                <a:spcPct val="250000"/>
              </a:lnSpc>
              <a:buFont typeface="Wingdings" panose="05000000000000000000" pitchFamily="2" charset="2"/>
              <a:buChar char="Ø"/>
            </a:pPr>
            <a:r>
              <a:rPr lang="en-US" dirty="0"/>
              <a:t>Tar ‘warts’ are pigmented small papules, often seen around the face on the eyes, eyelids, cheek, forearms and back of the hands.  </a:t>
            </a:r>
          </a:p>
        </p:txBody>
      </p:sp>
    </p:spTree>
    <p:extLst>
      <p:ext uri="{BB962C8B-B14F-4D97-AF65-F5344CB8AC3E}">
        <p14:creationId xmlns:p14="http://schemas.microsoft.com/office/powerpoint/2010/main" val="2948230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1C3F9-A2EF-4BD6-AEF1-AE473299359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E682650-CC98-4EE4-AEF6-AC9E80E89F2E}"/>
              </a:ext>
            </a:extLst>
          </p:cNvPr>
          <p:cNvPicPr>
            <a:picLocks noGrp="1" noChangeAspect="1"/>
          </p:cNvPicPr>
          <p:nvPr>
            <p:ph idx="1"/>
          </p:nvPr>
        </p:nvPicPr>
        <p:blipFill>
          <a:blip r:embed="rId2"/>
          <a:stretch>
            <a:fillRect/>
          </a:stretch>
        </p:blipFill>
        <p:spPr>
          <a:xfrm>
            <a:off x="2163475" y="2967681"/>
            <a:ext cx="8104908" cy="3290815"/>
          </a:xfrm>
        </p:spPr>
      </p:pic>
    </p:spTree>
    <p:extLst>
      <p:ext uri="{BB962C8B-B14F-4D97-AF65-F5344CB8AC3E}">
        <p14:creationId xmlns:p14="http://schemas.microsoft.com/office/powerpoint/2010/main" val="753604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2620-9AB8-4FEB-9288-A8F778B01483}"/>
              </a:ext>
            </a:extLst>
          </p:cNvPr>
          <p:cNvSpPr>
            <a:spLocks noGrp="1"/>
          </p:cNvSpPr>
          <p:nvPr>
            <p:ph type="title"/>
          </p:nvPr>
        </p:nvSpPr>
        <p:spPr/>
        <p:txBody>
          <a:bodyPr/>
          <a:lstStyle/>
          <a:p>
            <a:r>
              <a:rPr lang="en-US" dirty="0"/>
              <a:t> Vibration white finger </a:t>
            </a:r>
          </a:p>
        </p:txBody>
      </p:sp>
      <p:sp>
        <p:nvSpPr>
          <p:cNvPr id="3" name="Content Placeholder 2">
            <a:extLst>
              <a:ext uri="{FF2B5EF4-FFF2-40B4-BE49-F238E27FC236}">
                <a16:creationId xmlns:a16="http://schemas.microsoft.com/office/drawing/2014/main" id="{B8C5EB20-DC54-422C-9623-E759D0847A5C}"/>
              </a:ext>
            </a:extLst>
          </p:cNvPr>
          <p:cNvSpPr>
            <a:spLocks noGrp="1"/>
          </p:cNvSpPr>
          <p:nvPr>
            <p:ph idx="1"/>
          </p:nvPr>
        </p:nvSpPr>
        <p:spPr/>
        <p:txBody>
          <a:bodyPr/>
          <a:lstStyle/>
          <a:p>
            <a:pPr>
              <a:lnSpc>
                <a:spcPct val="150000"/>
              </a:lnSpc>
              <a:buFont typeface="Wingdings" panose="05000000000000000000" pitchFamily="2" charset="2"/>
              <a:buChar char="Ø"/>
            </a:pPr>
            <a:r>
              <a:rPr lang="en-US" dirty="0"/>
              <a:t> Vibration white finger is the episodic appearance of white finger skin patches (Raynaud phenomenon) in response to vibrational tools (especially at 50–150 Hz) or environmental cold and is accompanied by secondary loss of sensation caused by vascular </a:t>
            </a:r>
            <a:r>
              <a:rPr lang="en-US" dirty="0" err="1"/>
              <a:t>ischaemia</a:t>
            </a:r>
            <a:r>
              <a:rPr lang="en-US" dirty="0"/>
              <a:t>.</a:t>
            </a:r>
          </a:p>
          <a:p>
            <a:pPr>
              <a:lnSpc>
                <a:spcPct val="150000"/>
              </a:lnSpc>
              <a:buFont typeface="Wingdings" panose="05000000000000000000" pitchFamily="2" charset="2"/>
              <a:buChar char="Ø"/>
            </a:pPr>
            <a:r>
              <a:rPr lang="en-US" dirty="0"/>
              <a:t>Chronic vibration exposure may damage endothelial </a:t>
            </a:r>
            <a:r>
              <a:rPr lang="en-US" dirty="0" err="1"/>
              <a:t>vasoregulatory</a:t>
            </a:r>
            <a:r>
              <a:rPr lang="en-US" dirty="0"/>
              <a:t> mechanisms by disturbing the endothelial‐derived relaxing factor‐mediated vasodilatory function.</a:t>
            </a:r>
          </a:p>
        </p:txBody>
      </p:sp>
    </p:spTree>
    <p:extLst>
      <p:ext uri="{BB962C8B-B14F-4D97-AF65-F5344CB8AC3E}">
        <p14:creationId xmlns:p14="http://schemas.microsoft.com/office/powerpoint/2010/main" val="2475486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6CB187-82EE-423A-944F-EB72AB7853E8}"/>
              </a:ext>
            </a:extLst>
          </p:cNvPr>
          <p:cNvSpPr>
            <a:spLocks noGrp="1"/>
          </p:cNvSpPr>
          <p:nvPr>
            <p:ph idx="1"/>
          </p:nvPr>
        </p:nvSpPr>
        <p:spPr>
          <a:xfrm>
            <a:off x="1024128" y="1257300"/>
            <a:ext cx="7648385" cy="5052060"/>
          </a:xfrm>
        </p:spPr>
        <p:txBody>
          <a:bodyPr>
            <a:normAutofit lnSpcReduction="10000"/>
          </a:bodyPr>
          <a:lstStyle/>
          <a:p>
            <a:pPr>
              <a:lnSpc>
                <a:spcPct val="150000"/>
              </a:lnSpc>
              <a:buFont typeface="Wingdings" panose="05000000000000000000" pitchFamily="2" charset="2"/>
              <a:buChar char="Ø"/>
            </a:pPr>
            <a:r>
              <a:rPr lang="en-US" dirty="0"/>
              <a:t>  Operatives using vibrating tools, such as lumberjacks, coal miners and road and construction workers, are at risk of developing vibration white finger. </a:t>
            </a:r>
          </a:p>
          <a:p>
            <a:pPr>
              <a:lnSpc>
                <a:spcPct val="150000"/>
              </a:lnSpc>
              <a:buFont typeface="Wingdings" panose="05000000000000000000" pitchFamily="2" charset="2"/>
              <a:buChar char="Ø"/>
            </a:pPr>
            <a:r>
              <a:rPr lang="en-US" dirty="0"/>
              <a:t> Affected individuals develop symptoms of Raynaud phenomenon on exposure to cold or vibration, usually after many years of working with vibrating tools  .</a:t>
            </a:r>
          </a:p>
          <a:p>
            <a:pPr>
              <a:lnSpc>
                <a:spcPct val="150000"/>
              </a:lnSpc>
              <a:buFont typeface="Wingdings" panose="05000000000000000000" pitchFamily="2" charset="2"/>
              <a:buChar char="Ø"/>
            </a:pPr>
            <a:r>
              <a:rPr lang="en-US" dirty="0"/>
              <a:t>  Episodic numbness, tingling, </a:t>
            </a:r>
            <a:r>
              <a:rPr lang="en-US" dirty="0" err="1"/>
              <a:t>colour</a:t>
            </a:r>
            <a:r>
              <a:rPr lang="en-US" dirty="0"/>
              <a:t> change and loss of manual dexterity are typical.  </a:t>
            </a:r>
          </a:p>
          <a:p>
            <a:pPr marL="0" indent="0">
              <a:lnSpc>
                <a:spcPct val="150000"/>
              </a:lnSpc>
              <a:buNone/>
            </a:pPr>
            <a:r>
              <a:rPr lang="en-US" dirty="0"/>
              <a:t> </a:t>
            </a:r>
          </a:p>
        </p:txBody>
      </p:sp>
      <p:pic>
        <p:nvPicPr>
          <p:cNvPr id="5" name="Picture 4">
            <a:extLst>
              <a:ext uri="{FF2B5EF4-FFF2-40B4-BE49-F238E27FC236}">
                <a16:creationId xmlns:a16="http://schemas.microsoft.com/office/drawing/2014/main" id="{6EFBF67F-DAE8-4D01-BA8C-D30CF8B40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824" y="971551"/>
            <a:ext cx="3028951" cy="4329112"/>
          </a:xfrm>
          <a:prstGeom prst="rect">
            <a:avLst/>
          </a:prstGeom>
        </p:spPr>
      </p:pic>
    </p:spTree>
    <p:extLst>
      <p:ext uri="{BB962C8B-B14F-4D97-AF65-F5344CB8AC3E}">
        <p14:creationId xmlns:p14="http://schemas.microsoft.com/office/powerpoint/2010/main" val="2701142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60050-F87F-409A-9924-20111C94C4FD}"/>
              </a:ext>
            </a:extLst>
          </p:cNvPr>
          <p:cNvSpPr>
            <a:spLocks noGrp="1"/>
          </p:cNvSpPr>
          <p:nvPr>
            <p:ph type="title"/>
          </p:nvPr>
        </p:nvSpPr>
        <p:spPr/>
        <p:txBody>
          <a:bodyPr/>
          <a:lstStyle/>
          <a:p>
            <a:r>
              <a:rPr lang="en-US" dirty="0"/>
              <a:t> Differential diagnosis</a:t>
            </a:r>
          </a:p>
        </p:txBody>
      </p:sp>
      <p:sp>
        <p:nvSpPr>
          <p:cNvPr id="3" name="Content Placeholder 2">
            <a:extLst>
              <a:ext uri="{FF2B5EF4-FFF2-40B4-BE49-F238E27FC236}">
                <a16:creationId xmlns:a16="http://schemas.microsoft.com/office/drawing/2014/main" id="{841D28C3-A25E-4E09-893B-6CA3F8E647BF}"/>
              </a:ext>
            </a:extLst>
          </p:cNvPr>
          <p:cNvSpPr>
            <a:spLocks noGrp="1"/>
          </p:cNvSpPr>
          <p:nvPr>
            <p:ph idx="1"/>
          </p:nvPr>
        </p:nvSpPr>
        <p:spPr/>
        <p:txBody>
          <a:bodyPr/>
          <a:lstStyle/>
          <a:p>
            <a:pPr>
              <a:buFont typeface="Wingdings" panose="05000000000000000000" pitchFamily="2" charset="2"/>
              <a:buChar char="Ø"/>
            </a:pPr>
            <a:r>
              <a:rPr lang="en-US" dirty="0"/>
              <a:t> Raynaud phenomenon of non‐occupational origin</a:t>
            </a:r>
          </a:p>
        </p:txBody>
      </p:sp>
    </p:spTree>
    <p:extLst>
      <p:ext uri="{BB962C8B-B14F-4D97-AF65-F5344CB8AC3E}">
        <p14:creationId xmlns:p14="http://schemas.microsoft.com/office/powerpoint/2010/main" val="448971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D704-8708-4AAE-AC4B-7171C9EFC22E}"/>
              </a:ext>
            </a:extLst>
          </p:cNvPr>
          <p:cNvSpPr>
            <a:spLocks noGrp="1"/>
          </p:cNvSpPr>
          <p:nvPr>
            <p:ph type="title"/>
          </p:nvPr>
        </p:nvSpPr>
        <p:spPr/>
        <p:txBody>
          <a:bodyPr/>
          <a:lstStyle/>
          <a:p>
            <a:r>
              <a:rPr lang="en-US" dirty="0"/>
              <a:t>investigations</a:t>
            </a:r>
          </a:p>
        </p:txBody>
      </p:sp>
      <p:sp>
        <p:nvSpPr>
          <p:cNvPr id="3" name="Content Placeholder 2">
            <a:extLst>
              <a:ext uri="{FF2B5EF4-FFF2-40B4-BE49-F238E27FC236}">
                <a16:creationId xmlns:a16="http://schemas.microsoft.com/office/drawing/2014/main" id="{FB7DCDA0-3414-4123-B54A-534B685CB795}"/>
              </a:ext>
            </a:extLst>
          </p:cNvPr>
          <p:cNvSpPr>
            <a:spLocks noGrp="1"/>
          </p:cNvSpPr>
          <p:nvPr>
            <p:ph idx="1"/>
          </p:nvPr>
        </p:nvSpPr>
        <p:spPr/>
        <p:txBody>
          <a:bodyPr/>
          <a:lstStyle/>
          <a:p>
            <a:pPr>
              <a:buFont typeface="Wingdings" panose="05000000000000000000" pitchFamily="2" charset="2"/>
              <a:buChar char="Ø"/>
            </a:pPr>
            <a:r>
              <a:rPr lang="en-US" dirty="0"/>
              <a:t>  The diagnosis is usually made by history alone; ice provocation tests are not always reliable in precipitating attacks of vibration white finger. </a:t>
            </a:r>
          </a:p>
        </p:txBody>
      </p:sp>
    </p:spTree>
    <p:extLst>
      <p:ext uri="{BB962C8B-B14F-4D97-AF65-F5344CB8AC3E}">
        <p14:creationId xmlns:p14="http://schemas.microsoft.com/office/powerpoint/2010/main" val="1436046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C0740-6489-4700-97F5-E14719FF2B9F}"/>
              </a:ext>
            </a:extLst>
          </p:cNvPr>
          <p:cNvSpPr>
            <a:spLocks noGrp="1"/>
          </p:cNvSpPr>
          <p:nvPr>
            <p:ph type="title"/>
          </p:nvPr>
        </p:nvSpPr>
        <p:spPr/>
        <p:txBody>
          <a:bodyPr/>
          <a:lstStyle/>
          <a:p>
            <a:r>
              <a:rPr lang="en-US" dirty="0"/>
              <a:t>management</a:t>
            </a:r>
          </a:p>
        </p:txBody>
      </p:sp>
      <p:pic>
        <p:nvPicPr>
          <p:cNvPr id="5" name="Content Placeholder 4">
            <a:extLst>
              <a:ext uri="{FF2B5EF4-FFF2-40B4-BE49-F238E27FC236}">
                <a16:creationId xmlns:a16="http://schemas.microsoft.com/office/drawing/2014/main" id="{DC21179F-65E6-4730-A152-0695DDE71EE4}"/>
              </a:ext>
            </a:extLst>
          </p:cNvPr>
          <p:cNvPicPr>
            <a:picLocks noGrp="1" noChangeAspect="1"/>
          </p:cNvPicPr>
          <p:nvPr>
            <p:ph idx="1"/>
          </p:nvPr>
        </p:nvPicPr>
        <p:blipFill>
          <a:blip r:embed="rId2"/>
          <a:stretch>
            <a:fillRect/>
          </a:stretch>
        </p:blipFill>
        <p:spPr>
          <a:xfrm>
            <a:off x="1614488" y="2214563"/>
            <a:ext cx="6917531" cy="3468687"/>
          </a:xfrm>
        </p:spPr>
      </p:pic>
    </p:spTree>
    <p:extLst>
      <p:ext uri="{BB962C8B-B14F-4D97-AF65-F5344CB8AC3E}">
        <p14:creationId xmlns:p14="http://schemas.microsoft.com/office/powerpoint/2010/main" val="2390981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77191C-6159-449A-9B40-C2F24E380CA5}"/>
              </a:ext>
            </a:extLst>
          </p:cNvPr>
          <p:cNvSpPr>
            <a:spLocks noGrp="1"/>
          </p:cNvSpPr>
          <p:nvPr>
            <p:ph idx="1"/>
          </p:nvPr>
        </p:nvSpPr>
        <p:spPr>
          <a:xfrm>
            <a:off x="1024128" y="346363"/>
            <a:ext cx="9720073" cy="6276109"/>
          </a:xfrm>
        </p:spPr>
        <p:txBody>
          <a:bodyPr>
            <a:normAutofit fontScale="92500"/>
          </a:bodyPr>
          <a:lstStyle/>
          <a:p>
            <a:pPr>
              <a:lnSpc>
                <a:spcPct val="200000"/>
              </a:lnSpc>
              <a:buFont typeface="Wingdings" panose="05000000000000000000" pitchFamily="2" charset="2"/>
              <a:buChar char="Ø"/>
            </a:pPr>
            <a:r>
              <a:rPr lang="en-US" dirty="0"/>
              <a:t> Biocides is the substantial content of surface‐active agents as emulsifiers or wetting age </a:t>
            </a:r>
            <a:r>
              <a:rPr lang="en-US" dirty="0" err="1"/>
              <a:t>nts</a:t>
            </a:r>
            <a:r>
              <a:rPr lang="en-US" dirty="0"/>
              <a:t> in coolants that appears to underlie their potential for skin irritation.</a:t>
            </a:r>
          </a:p>
          <a:p>
            <a:pPr>
              <a:lnSpc>
                <a:spcPct val="200000"/>
              </a:lnSpc>
              <a:buFont typeface="Wingdings" panose="05000000000000000000" pitchFamily="2" charset="2"/>
              <a:buChar char="Ø"/>
            </a:pPr>
            <a:r>
              <a:rPr lang="en-US" dirty="0"/>
              <a:t> Synthetic coolants also contain traces of nitrosamines, formed by triethanolamine or diethanolamine reacting with nitrites. </a:t>
            </a:r>
          </a:p>
          <a:p>
            <a:pPr>
              <a:lnSpc>
                <a:spcPct val="200000"/>
              </a:lnSpc>
              <a:buFont typeface="Wingdings" panose="05000000000000000000" pitchFamily="2" charset="2"/>
              <a:buChar char="Ø"/>
            </a:pPr>
            <a:r>
              <a:rPr lang="en-US" dirty="0"/>
              <a:t> The degree of skin contact , individual susceptibility, machine type and </a:t>
            </a:r>
            <a:r>
              <a:rPr lang="en-US" dirty="0" err="1"/>
              <a:t>ontrol</a:t>
            </a:r>
            <a:r>
              <a:rPr lang="en-US" dirty="0"/>
              <a:t> method , and biocide additions are all important factors, in addition to the </a:t>
            </a:r>
            <a:r>
              <a:rPr lang="en-US" dirty="0" err="1"/>
              <a:t>specifi</a:t>
            </a:r>
            <a:r>
              <a:rPr lang="en-US" dirty="0"/>
              <a:t> cation and condition of the metal‐working fluid itself. </a:t>
            </a:r>
          </a:p>
          <a:p>
            <a:pPr>
              <a:lnSpc>
                <a:spcPct val="200000"/>
              </a:lnSpc>
              <a:buFont typeface="Wingdings" panose="05000000000000000000" pitchFamily="2" charset="2"/>
              <a:buChar char="Ø"/>
            </a:pPr>
            <a:r>
              <a:rPr lang="en-US" dirty="0"/>
              <a:t> Clinically, the dorsa of the hands, finger webs, wrists and forearms are predominantly affected and the dermatitis can have a patchy distribution that mimics nummular eczema.</a:t>
            </a:r>
          </a:p>
        </p:txBody>
      </p:sp>
    </p:spTree>
    <p:extLst>
      <p:ext uri="{BB962C8B-B14F-4D97-AF65-F5344CB8AC3E}">
        <p14:creationId xmlns:p14="http://schemas.microsoft.com/office/powerpoint/2010/main" val="1710973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2DA4A8-3B6B-41D2-ABF3-B93848361DE8}"/>
              </a:ext>
            </a:extLst>
          </p:cNvPr>
          <p:cNvSpPr>
            <a:spLocks noGrp="1"/>
          </p:cNvSpPr>
          <p:nvPr>
            <p:ph idx="1"/>
          </p:nvPr>
        </p:nvSpPr>
        <p:spPr>
          <a:xfrm>
            <a:off x="1024128" y="318655"/>
            <a:ext cx="7898199" cy="5990705"/>
          </a:xfrm>
        </p:spPr>
        <p:txBody>
          <a:bodyPr>
            <a:normAutofit lnSpcReduction="10000"/>
          </a:bodyPr>
          <a:lstStyle/>
          <a:p>
            <a:pPr>
              <a:lnSpc>
                <a:spcPct val="250000"/>
              </a:lnSpc>
              <a:buFont typeface="Wingdings" panose="05000000000000000000" pitchFamily="2" charset="2"/>
              <a:buChar char="Ø"/>
            </a:pPr>
            <a:r>
              <a:rPr lang="en-US" dirty="0"/>
              <a:t>  The skin can react in a variety of ways to excessive friction and microtrauma to produce a physical irritant contact dermatitis. The reaction depends upon constitutional factors, such as a tendency to develop psoriasis , or the type of trauma.</a:t>
            </a:r>
          </a:p>
          <a:p>
            <a:pPr>
              <a:lnSpc>
                <a:spcPct val="250000"/>
              </a:lnSpc>
              <a:buFont typeface="Wingdings" panose="05000000000000000000" pitchFamily="2" charset="2"/>
              <a:buChar char="Ø"/>
            </a:pPr>
            <a:r>
              <a:rPr lang="en-US" dirty="0"/>
              <a:t> Various types of reactions can occur: calluses, fissuring, lichenification, blistering, Koebner phenomenon aggravating psoriasis and granuloma.</a:t>
            </a:r>
          </a:p>
        </p:txBody>
      </p:sp>
      <p:pic>
        <p:nvPicPr>
          <p:cNvPr id="5" name="Picture 4">
            <a:extLst>
              <a:ext uri="{FF2B5EF4-FFF2-40B4-BE49-F238E27FC236}">
                <a16:creationId xmlns:a16="http://schemas.microsoft.com/office/drawing/2014/main" id="{C7C5912B-99C1-4B34-8AD1-52B7AF9737C9}"/>
              </a:ext>
            </a:extLst>
          </p:cNvPr>
          <p:cNvPicPr>
            <a:picLocks noChangeAspect="1"/>
          </p:cNvPicPr>
          <p:nvPr/>
        </p:nvPicPr>
        <p:blipFill>
          <a:blip r:embed="rId2"/>
          <a:stretch>
            <a:fillRect/>
          </a:stretch>
        </p:blipFill>
        <p:spPr>
          <a:xfrm>
            <a:off x="8797923" y="789710"/>
            <a:ext cx="3084513" cy="3546764"/>
          </a:xfrm>
          <a:prstGeom prst="rect">
            <a:avLst/>
          </a:prstGeom>
        </p:spPr>
      </p:pic>
    </p:spTree>
    <p:extLst>
      <p:ext uri="{BB962C8B-B14F-4D97-AF65-F5344CB8AC3E}">
        <p14:creationId xmlns:p14="http://schemas.microsoft.com/office/powerpoint/2010/main" val="346961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7F6753-E7B9-42C6-88F1-18BD1A91842D}"/>
              </a:ext>
            </a:extLst>
          </p:cNvPr>
          <p:cNvSpPr>
            <a:spLocks noGrp="1"/>
          </p:cNvSpPr>
          <p:nvPr>
            <p:ph idx="1"/>
          </p:nvPr>
        </p:nvSpPr>
        <p:spPr>
          <a:xfrm>
            <a:off x="1024129" y="789709"/>
            <a:ext cx="7925908" cy="5519651"/>
          </a:xfrm>
        </p:spPr>
        <p:txBody>
          <a:bodyPr>
            <a:normAutofit fontScale="92500" lnSpcReduction="10000"/>
          </a:bodyPr>
          <a:lstStyle/>
          <a:p>
            <a:pPr>
              <a:lnSpc>
                <a:spcPct val="250000"/>
              </a:lnSpc>
              <a:buFont typeface="Wingdings" panose="05000000000000000000" pitchFamily="2" charset="2"/>
              <a:buChar char="Ø"/>
            </a:pPr>
            <a:r>
              <a:rPr lang="en-US" dirty="0"/>
              <a:t> FIBERGLASS dermatitis is a well‐known example of a physical irritant contact dermatitis.</a:t>
            </a:r>
          </a:p>
          <a:p>
            <a:pPr>
              <a:lnSpc>
                <a:spcPct val="250000"/>
              </a:lnSpc>
              <a:buFont typeface="Wingdings" panose="05000000000000000000" pitchFamily="2" charset="2"/>
              <a:buChar char="Ø"/>
            </a:pPr>
            <a:r>
              <a:rPr lang="en-US" dirty="0"/>
              <a:t> </a:t>
            </a:r>
            <a:r>
              <a:rPr lang="en-US" dirty="0" err="1"/>
              <a:t>Fibreglass</a:t>
            </a:r>
            <a:r>
              <a:rPr lang="en-US" dirty="0"/>
              <a:t> consists of sharp glass spicules which are capable of penetrating the superficial part of the horny layer of the skin to cause immediate skin irritation.</a:t>
            </a:r>
          </a:p>
          <a:p>
            <a:pPr>
              <a:lnSpc>
                <a:spcPct val="250000"/>
              </a:lnSpc>
              <a:buFont typeface="Wingdings" panose="05000000000000000000" pitchFamily="2" charset="2"/>
              <a:buChar char="Ø"/>
            </a:pPr>
            <a:r>
              <a:rPr lang="en-US" dirty="0"/>
              <a:t>The acute irritation reaction results in a </a:t>
            </a:r>
            <a:r>
              <a:rPr lang="en-US" dirty="0" err="1"/>
              <a:t>pruriginous</a:t>
            </a:r>
            <a:r>
              <a:rPr lang="en-US" dirty="0"/>
              <a:t> dermatitis; as clothing may trap the </a:t>
            </a:r>
            <a:r>
              <a:rPr lang="en-US" dirty="0" err="1"/>
              <a:t>fibreglass</a:t>
            </a:r>
            <a:r>
              <a:rPr lang="en-US" dirty="0"/>
              <a:t>, this may occur on covered parts of the body. </a:t>
            </a:r>
          </a:p>
        </p:txBody>
      </p:sp>
      <p:pic>
        <p:nvPicPr>
          <p:cNvPr id="5" name="Picture 4">
            <a:extLst>
              <a:ext uri="{FF2B5EF4-FFF2-40B4-BE49-F238E27FC236}">
                <a16:creationId xmlns:a16="http://schemas.microsoft.com/office/drawing/2014/main" id="{B750F781-DB25-461B-977D-BBE732BE6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121" y="2321502"/>
            <a:ext cx="3304934" cy="2499879"/>
          </a:xfrm>
          <a:prstGeom prst="rect">
            <a:avLst/>
          </a:prstGeom>
        </p:spPr>
      </p:pic>
    </p:spTree>
    <p:extLst>
      <p:ext uri="{BB962C8B-B14F-4D97-AF65-F5344CB8AC3E}">
        <p14:creationId xmlns:p14="http://schemas.microsoft.com/office/powerpoint/2010/main" val="220539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1C544-6EEC-4928-88DE-91F84C02B3B3}"/>
              </a:ext>
            </a:extLst>
          </p:cNvPr>
          <p:cNvSpPr>
            <a:spLocks noGrp="1"/>
          </p:cNvSpPr>
          <p:nvPr>
            <p:ph type="title"/>
          </p:nvPr>
        </p:nvSpPr>
        <p:spPr/>
        <p:txBody>
          <a:bodyPr/>
          <a:lstStyle/>
          <a:p>
            <a:r>
              <a:rPr lang="en-US" dirty="0"/>
              <a:t>AGE</a:t>
            </a:r>
          </a:p>
        </p:txBody>
      </p:sp>
      <p:sp>
        <p:nvSpPr>
          <p:cNvPr id="3" name="Content Placeholder 2">
            <a:extLst>
              <a:ext uri="{FF2B5EF4-FFF2-40B4-BE49-F238E27FC236}">
                <a16:creationId xmlns:a16="http://schemas.microsoft.com/office/drawing/2014/main" id="{3137D1CF-BCBE-4E4E-9E6C-317426DD5EA1}"/>
              </a:ext>
            </a:extLst>
          </p:cNvPr>
          <p:cNvSpPr>
            <a:spLocks noGrp="1"/>
          </p:cNvSpPr>
          <p:nvPr>
            <p:ph idx="1"/>
          </p:nvPr>
        </p:nvSpPr>
        <p:spPr>
          <a:xfrm>
            <a:off x="1024128" y="1787236"/>
            <a:ext cx="9720073" cy="4522124"/>
          </a:xfrm>
        </p:spPr>
        <p:txBody>
          <a:bodyPr>
            <a:normAutofit lnSpcReduction="10000"/>
          </a:bodyPr>
          <a:lstStyle/>
          <a:p>
            <a:pPr>
              <a:lnSpc>
                <a:spcPct val="250000"/>
              </a:lnSpc>
              <a:buFont typeface="Wingdings" panose="05000000000000000000" pitchFamily="2" charset="2"/>
              <a:buChar char="Ø"/>
            </a:pPr>
            <a:r>
              <a:rPr lang="en-US" dirty="0"/>
              <a:t>  Occupational dermatitis may occur at any age. </a:t>
            </a:r>
          </a:p>
          <a:p>
            <a:pPr>
              <a:lnSpc>
                <a:spcPct val="250000"/>
              </a:lnSpc>
              <a:buFont typeface="Wingdings" panose="05000000000000000000" pitchFamily="2" charset="2"/>
              <a:buChar char="Ø"/>
            </a:pPr>
            <a:r>
              <a:rPr lang="en-US" dirty="0"/>
              <a:t>  The average age of onset varies from one occupation to another  . </a:t>
            </a:r>
          </a:p>
          <a:p>
            <a:pPr>
              <a:lnSpc>
                <a:spcPct val="250000"/>
              </a:lnSpc>
              <a:buFont typeface="Wingdings" panose="05000000000000000000" pitchFamily="2" charset="2"/>
              <a:buChar char="Ø"/>
            </a:pPr>
            <a:r>
              <a:rPr lang="en-US" dirty="0"/>
              <a:t>   In some studies , two peaks appear, one at each end of working life.</a:t>
            </a:r>
          </a:p>
          <a:p>
            <a:pPr>
              <a:lnSpc>
                <a:spcPct val="250000"/>
              </a:lnSpc>
              <a:buFont typeface="Wingdings" panose="05000000000000000000" pitchFamily="2" charset="2"/>
              <a:buChar char="Ø"/>
            </a:pPr>
            <a:r>
              <a:rPr lang="en-US" dirty="0"/>
              <a:t>  The young age group includes many patients with irritant and atopic eczema of the hand.</a:t>
            </a:r>
          </a:p>
        </p:txBody>
      </p:sp>
    </p:spTree>
    <p:extLst>
      <p:ext uri="{BB962C8B-B14F-4D97-AF65-F5344CB8AC3E}">
        <p14:creationId xmlns:p14="http://schemas.microsoft.com/office/powerpoint/2010/main" val="338966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12E6E-4F41-4CAE-8FE2-E3F5EC3B77FA}"/>
              </a:ext>
            </a:extLst>
          </p:cNvPr>
          <p:cNvSpPr>
            <a:spLocks noGrp="1"/>
          </p:cNvSpPr>
          <p:nvPr>
            <p:ph type="title"/>
          </p:nvPr>
        </p:nvSpPr>
        <p:spPr/>
        <p:txBody>
          <a:bodyPr/>
          <a:lstStyle/>
          <a:p>
            <a:r>
              <a:rPr lang="en-US" dirty="0"/>
              <a:t>OCCUPATIONS</a:t>
            </a:r>
          </a:p>
        </p:txBody>
      </p:sp>
      <p:sp>
        <p:nvSpPr>
          <p:cNvPr id="3" name="Content Placeholder 2">
            <a:extLst>
              <a:ext uri="{FF2B5EF4-FFF2-40B4-BE49-F238E27FC236}">
                <a16:creationId xmlns:a16="http://schemas.microsoft.com/office/drawing/2014/main" id="{F8B906FD-20D0-450C-902C-14B264033A10}"/>
              </a:ext>
            </a:extLst>
          </p:cNvPr>
          <p:cNvSpPr>
            <a:spLocks noGrp="1"/>
          </p:cNvSpPr>
          <p:nvPr>
            <p:ph idx="1"/>
          </p:nvPr>
        </p:nvSpPr>
        <p:spPr>
          <a:xfrm>
            <a:off x="1024128" y="1814945"/>
            <a:ext cx="9720073" cy="4494415"/>
          </a:xfrm>
        </p:spPr>
        <p:txBody>
          <a:bodyPr>
            <a:normAutofit lnSpcReduction="10000"/>
          </a:bodyPr>
          <a:lstStyle/>
          <a:p>
            <a:pPr marL="514350" indent="-514350">
              <a:lnSpc>
                <a:spcPct val="150000"/>
              </a:lnSpc>
              <a:buFont typeface="+mj-lt"/>
              <a:buAutoNum type="arabicPeriod"/>
            </a:pPr>
            <a:r>
              <a:rPr lang="en-US" dirty="0"/>
              <a:t>Hairdressers</a:t>
            </a:r>
          </a:p>
          <a:p>
            <a:pPr marL="514350" indent="-514350">
              <a:lnSpc>
                <a:spcPct val="150000"/>
              </a:lnSpc>
              <a:buFont typeface="+mj-lt"/>
              <a:buAutoNum type="arabicPeriod"/>
            </a:pPr>
            <a:r>
              <a:rPr lang="en-US" dirty="0"/>
              <a:t>Bricklayers</a:t>
            </a:r>
          </a:p>
          <a:p>
            <a:pPr marL="514350" indent="-514350">
              <a:lnSpc>
                <a:spcPct val="150000"/>
              </a:lnSpc>
              <a:buFont typeface="+mj-lt"/>
              <a:buAutoNum type="arabicPeriod"/>
            </a:pPr>
            <a:r>
              <a:rPr lang="en-US" dirty="0"/>
              <a:t>Agriculture</a:t>
            </a:r>
          </a:p>
          <a:p>
            <a:pPr marL="514350" indent="-514350">
              <a:lnSpc>
                <a:spcPct val="150000"/>
              </a:lnSpc>
              <a:buFont typeface="+mj-lt"/>
              <a:buAutoNum type="arabicPeriod"/>
            </a:pPr>
            <a:r>
              <a:rPr lang="en-US" dirty="0"/>
              <a:t>Construction and manufacturing industry</a:t>
            </a:r>
          </a:p>
          <a:p>
            <a:pPr marL="514350" indent="-514350">
              <a:lnSpc>
                <a:spcPct val="150000"/>
              </a:lnSpc>
              <a:buFont typeface="+mj-lt"/>
              <a:buAutoNum type="arabicPeriod"/>
            </a:pPr>
            <a:r>
              <a:rPr lang="en-US" dirty="0"/>
              <a:t>Veterinary surgeons</a:t>
            </a:r>
          </a:p>
          <a:p>
            <a:pPr marL="514350" indent="-514350">
              <a:lnSpc>
                <a:spcPct val="150000"/>
              </a:lnSpc>
              <a:buFont typeface="+mj-lt"/>
              <a:buAutoNum type="arabicPeriod"/>
            </a:pPr>
            <a:r>
              <a:rPr lang="en-US" dirty="0"/>
              <a:t>Housewives dermatitis</a:t>
            </a:r>
          </a:p>
          <a:p>
            <a:pPr marL="514350" indent="-514350">
              <a:lnSpc>
                <a:spcPct val="150000"/>
              </a:lnSpc>
              <a:buFont typeface="+mj-lt"/>
              <a:buAutoNum type="arabicPeriod"/>
            </a:pPr>
            <a:r>
              <a:rPr lang="en-US" dirty="0"/>
              <a:t>Bakers</a:t>
            </a:r>
          </a:p>
          <a:p>
            <a:pPr marL="514350" indent="-514350">
              <a:buFont typeface="+mj-lt"/>
              <a:buAutoNum type="arabicPeriod"/>
            </a:pPr>
            <a:endParaRPr lang="en-US" dirty="0"/>
          </a:p>
        </p:txBody>
      </p:sp>
    </p:spTree>
    <p:extLst>
      <p:ext uri="{BB962C8B-B14F-4D97-AF65-F5344CB8AC3E}">
        <p14:creationId xmlns:p14="http://schemas.microsoft.com/office/powerpoint/2010/main" val="30714505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emplate>Integral</Template>
  <TotalTime>7343</TotalTime>
  <Words>1951</Words>
  <Application>Microsoft Office PowerPoint</Application>
  <PresentationFormat>Widescreen</PresentationFormat>
  <Paragraphs>190</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Calibri</vt:lpstr>
      <vt:lpstr>Tw Cen MT</vt:lpstr>
      <vt:lpstr>Tw Cen MT Condensed</vt:lpstr>
      <vt:lpstr>Wingdings</vt:lpstr>
      <vt:lpstr>Wingdings 3</vt:lpstr>
      <vt:lpstr>Integral</vt:lpstr>
      <vt:lpstr>OCCUPATIONAL DERMATOLOGY</vt:lpstr>
      <vt:lpstr>outline</vt:lpstr>
      <vt:lpstr> Occupational irritant contact dermatitis </vt:lpstr>
      <vt:lpstr>PowerPoint Presentation</vt:lpstr>
      <vt:lpstr>PowerPoint Presentation</vt:lpstr>
      <vt:lpstr>PowerPoint Presentation</vt:lpstr>
      <vt:lpstr>PowerPoint Presentation</vt:lpstr>
      <vt:lpstr>AGE</vt:lpstr>
      <vt:lpstr>OCCUPATIONS</vt:lpstr>
      <vt:lpstr>PowerPoint Presentation</vt:lpstr>
      <vt:lpstr>History</vt:lpstr>
      <vt:lpstr>Differential diagnosis</vt:lpstr>
      <vt:lpstr> Complications and co‐morbidities </vt:lpstr>
      <vt:lpstr>Basic workplace skincare principles</vt:lpstr>
      <vt:lpstr>TREATMENT</vt:lpstr>
      <vt:lpstr>Occupational allergic contact dermatitis</vt:lpstr>
      <vt:lpstr>PowerPoint Presentation</vt:lpstr>
      <vt:lpstr>CLINICAL FEATURES</vt:lpstr>
      <vt:lpstr>Differential diagnosis </vt:lpstr>
      <vt:lpstr>Baking and pastry making</vt:lpstr>
      <vt:lpstr>COOKING INDUSTRY</vt:lpstr>
      <vt:lpstr>Hairdressers and barber</vt:lpstr>
      <vt:lpstr>Hospital workers</vt:lpstr>
      <vt:lpstr>housework</vt:lpstr>
      <vt:lpstr>TREATMENT</vt:lpstr>
      <vt:lpstr> Acne of chemical origin </vt:lpstr>
      <vt:lpstr>PowerPoint Presentation</vt:lpstr>
      <vt:lpstr>PowerPoint Presentation</vt:lpstr>
      <vt:lpstr>PowerPoint Presentation</vt:lpstr>
      <vt:lpstr>PowerPoint Presentation</vt:lpstr>
      <vt:lpstr>PowerPoint Presentation</vt:lpstr>
      <vt:lpstr>treatment</vt:lpstr>
      <vt:lpstr> Occupational dyspigmentation </vt:lpstr>
      <vt:lpstr>PowerPoint Presentation</vt:lpstr>
      <vt:lpstr> Clinical features </vt:lpstr>
      <vt:lpstr> Differential diagnosis  </vt:lpstr>
      <vt:lpstr>PowerPoint Presentation</vt:lpstr>
      <vt:lpstr>PowerPoint Presentation</vt:lpstr>
      <vt:lpstr> Occupationally induced skin tumors     </vt:lpstr>
      <vt:lpstr>PowerPoint Presentation</vt:lpstr>
      <vt:lpstr>PowerPoint Presentation</vt:lpstr>
      <vt:lpstr>Clinical features</vt:lpstr>
      <vt:lpstr>PowerPoint Presentation</vt:lpstr>
      <vt:lpstr>PowerPoint Presentation</vt:lpstr>
      <vt:lpstr> Vibration white finger </vt:lpstr>
      <vt:lpstr>PowerPoint Presentation</vt:lpstr>
      <vt:lpstr> Differential diagnosis</vt:lpstr>
      <vt:lpstr>investigations</vt:lpstr>
      <vt:lpstr>management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DERMATOLOGY</dc:title>
  <dc:creator>Bushra Noman</dc:creator>
  <cp:lastModifiedBy>Bushra Noman</cp:lastModifiedBy>
  <cp:revision>53</cp:revision>
  <dcterms:created xsi:type="dcterms:W3CDTF">2022-01-24T16:35:30Z</dcterms:created>
  <dcterms:modified xsi:type="dcterms:W3CDTF">2022-01-29T19:00:54Z</dcterms:modified>
</cp:coreProperties>
</file>