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1"/>
  </p:sldMasterIdLst>
  <p:notesMasterIdLst>
    <p:notesMasterId r:id="rId56"/>
  </p:notesMasterIdLst>
  <p:sldIdLst>
    <p:sldId id="256" r:id="rId2"/>
    <p:sldId id="257" r:id="rId3"/>
    <p:sldId id="258" r:id="rId4"/>
    <p:sldId id="308" r:id="rId5"/>
    <p:sldId id="324" r:id="rId6"/>
    <p:sldId id="261" r:id="rId7"/>
    <p:sldId id="310" r:id="rId8"/>
    <p:sldId id="311" r:id="rId9"/>
    <p:sldId id="312" r:id="rId10"/>
    <p:sldId id="313" r:id="rId11"/>
    <p:sldId id="315" r:id="rId12"/>
    <p:sldId id="322" r:id="rId13"/>
    <p:sldId id="316" r:id="rId14"/>
    <p:sldId id="317" r:id="rId15"/>
    <p:sldId id="318" r:id="rId16"/>
    <p:sldId id="319" r:id="rId17"/>
    <p:sldId id="300" r:id="rId18"/>
    <p:sldId id="320" r:id="rId19"/>
    <p:sldId id="321" r:id="rId20"/>
    <p:sldId id="326" r:id="rId21"/>
    <p:sldId id="262" r:id="rId22"/>
    <p:sldId id="341" r:id="rId23"/>
    <p:sldId id="349" r:id="rId24"/>
    <p:sldId id="351" r:id="rId25"/>
    <p:sldId id="266" r:id="rId26"/>
    <p:sldId id="327" r:id="rId27"/>
    <p:sldId id="328" r:id="rId28"/>
    <p:sldId id="329" r:id="rId29"/>
    <p:sldId id="330" r:id="rId30"/>
    <p:sldId id="331" r:id="rId31"/>
    <p:sldId id="332" r:id="rId32"/>
    <p:sldId id="271" r:id="rId33"/>
    <p:sldId id="269" r:id="rId34"/>
    <p:sldId id="265" r:id="rId35"/>
    <p:sldId id="296" r:id="rId36"/>
    <p:sldId id="270" r:id="rId37"/>
    <p:sldId id="348" r:id="rId38"/>
    <p:sldId id="272" r:id="rId39"/>
    <p:sldId id="334" r:id="rId40"/>
    <p:sldId id="335" r:id="rId41"/>
    <p:sldId id="274" r:id="rId42"/>
    <p:sldId id="275" r:id="rId43"/>
    <p:sldId id="347" r:id="rId44"/>
    <p:sldId id="336" r:id="rId45"/>
    <p:sldId id="337" r:id="rId46"/>
    <p:sldId id="340" r:id="rId47"/>
    <p:sldId id="338" r:id="rId48"/>
    <p:sldId id="339" r:id="rId49"/>
    <p:sldId id="342" r:id="rId50"/>
    <p:sldId id="343" r:id="rId51"/>
    <p:sldId id="344" r:id="rId52"/>
    <p:sldId id="345" r:id="rId53"/>
    <p:sldId id="346" r:id="rId54"/>
    <p:sldId id="350"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rar ul haq" initials="auh" lastIdx="1" clrIdx="0">
    <p:extLst>
      <p:ext uri="{19B8F6BF-5375-455C-9EA6-DF929625EA0E}">
        <p15:presenceInfo xmlns:p15="http://schemas.microsoft.com/office/powerpoint/2012/main" userId="6c94a361f54c6e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commentAuthors" Target="commentAuthors.xml" /><Relationship Id="rId61"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viewProps" Target="viewProps.xml" /></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 /></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02F29-8C96-4968-B8D0-2B376BFAB9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189BC2F-E721-4921-9F2B-2B66617AAE75}">
      <dgm:prSet/>
      <dgm:spPr/>
      <dgm:t>
        <a:bodyPr/>
        <a:lstStyle/>
        <a:p>
          <a:r>
            <a:rPr lang="en-US"/>
            <a:t>Diseases included in </a:t>
          </a:r>
          <a:r>
            <a:rPr lang="en-GB"/>
            <a:t>N</a:t>
          </a:r>
          <a:r>
            <a:rPr lang="en-US"/>
            <a:t>eutrophilic </a:t>
          </a:r>
          <a:r>
            <a:rPr lang="en-GB"/>
            <a:t>D</a:t>
          </a:r>
          <a:r>
            <a:rPr lang="en-US"/>
            <a:t>ermatoses </a:t>
          </a:r>
          <a:r>
            <a:rPr lang="en-GB"/>
            <a:t>s</a:t>
          </a:r>
          <a:r>
            <a:rPr lang="en-US"/>
            <a:t>pectrum</a:t>
          </a:r>
        </a:p>
      </dgm:t>
    </dgm:pt>
    <dgm:pt modelId="{C7992B33-DBAC-41A7-9D3B-43377EE0A085}" type="parTrans" cxnId="{972C321A-E393-4900-9897-CEFE6CF8F074}">
      <dgm:prSet/>
      <dgm:spPr/>
      <dgm:t>
        <a:bodyPr/>
        <a:lstStyle/>
        <a:p>
          <a:endParaRPr lang="en-US"/>
        </a:p>
      </dgm:t>
    </dgm:pt>
    <dgm:pt modelId="{E8D46616-FD37-4886-A39E-9BB1D938E2B3}" type="sibTrans" cxnId="{972C321A-E393-4900-9897-CEFE6CF8F074}">
      <dgm:prSet/>
      <dgm:spPr/>
      <dgm:t>
        <a:bodyPr/>
        <a:lstStyle/>
        <a:p>
          <a:endParaRPr lang="en-US"/>
        </a:p>
      </dgm:t>
    </dgm:pt>
    <dgm:pt modelId="{A8F4284B-2DFC-424B-B93D-A932BEEAFB88}">
      <dgm:prSet/>
      <dgm:spPr/>
      <dgm:t>
        <a:bodyPr/>
        <a:lstStyle/>
        <a:p>
          <a:r>
            <a:rPr lang="en-US"/>
            <a:t>Diagnostic criteria</a:t>
          </a:r>
        </a:p>
      </dgm:t>
    </dgm:pt>
    <dgm:pt modelId="{D768ED54-8286-4282-BDCB-1FFCBC214E86}" type="parTrans" cxnId="{03FB2B24-F587-41FE-AF8C-2757B4363643}">
      <dgm:prSet/>
      <dgm:spPr/>
      <dgm:t>
        <a:bodyPr/>
        <a:lstStyle/>
        <a:p>
          <a:endParaRPr lang="en-US"/>
        </a:p>
      </dgm:t>
    </dgm:pt>
    <dgm:pt modelId="{8D6E7738-5C64-4EAA-B7EF-B25AC3BC251D}" type="sibTrans" cxnId="{03FB2B24-F587-41FE-AF8C-2757B4363643}">
      <dgm:prSet/>
      <dgm:spPr/>
      <dgm:t>
        <a:bodyPr/>
        <a:lstStyle/>
        <a:p>
          <a:endParaRPr lang="en-US"/>
        </a:p>
      </dgm:t>
    </dgm:pt>
    <dgm:pt modelId="{85999B09-AAF7-4FC9-B7AB-B27657B2667B}">
      <dgm:prSet/>
      <dgm:spPr/>
      <dgm:t>
        <a:bodyPr/>
        <a:lstStyle/>
        <a:p>
          <a:r>
            <a:rPr lang="en-US"/>
            <a:t>Histopathology</a:t>
          </a:r>
        </a:p>
      </dgm:t>
    </dgm:pt>
    <dgm:pt modelId="{CC2121A9-D8C0-497D-975F-EB8229C2B20A}" type="parTrans" cxnId="{823A54C1-E843-4832-BA74-D78FCDED4968}">
      <dgm:prSet/>
      <dgm:spPr/>
      <dgm:t>
        <a:bodyPr/>
        <a:lstStyle/>
        <a:p>
          <a:endParaRPr lang="en-US"/>
        </a:p>
      </dgm:t>
    </dgm:pt>
    <dgm:pt modelId="{924B831E-7960-4596-BB85-E913DA823D9E}" type="sibTrans" cxnId="{823A54C1-E843-4832-BA74-D78FCDED4968}">
      <dgm:prSet/>
      <dgm:spPr/>
      <dgm:t>
        <a:bodyPr/>
        <a:lstStyle/>
        <a:p>
          <a:endParaRPr lang="en-US"/>
        </a:p>
      </dgm:t>
    </dgm:pt>
    <dgm:pt modelId="{622F70D2-A843-4CC4-8C16-31FB3761D889}">
      <dgm:prSet/>
      <dgm:spPr/>
      <dgm:t>
        <a:bodyPr/>
        <a:lstStyle/>
        <a:p>
          <a:r>
            <a:rPr lang="en-US"/>
            <a:t>Management</a:t>
          </a:r>
        </a:p>
      </dgm:t>
    </dgm:pt>
    <dgm:pt modelId="{34C29FB8-289A-439B-BBFE-70DE10DC99E0}" type="parTrans" cxnId="{8A0C08D5-8D6D-430B-91DD-FC00ECC8D814}">
      <dgm:prSet/>
      <dgm:spPr/>
      <dgm:t>
        <a:bodyPr/>
        <a:lstStyle/>
        <a:p>
          <a:endParaRPr lang="en-US"/>
        </a:p>
      </dgm:t>
    </dgm:pt>
    <dgm:pt modelId="{7C6EE41D-40CA-463D-87F0-40D15CA10168}" type="sibTrans" cxnId="{8A0C08D5-8D6D-430B-91DD-FC00ECC8D814}">
      <dgm:prSet/>
      <dgm:spPr/>
      <dgm:t>
        <a:bodyPr/>
        <a:lstStyle/>
        <a:p>
          <a:endParaRPr lang="en-US"/>
        </a:p>
      </dgm:t>
    </dgm:pt>
    <dgm:pt modelId="{42F40171-2510-9242-819B-FC6B644F0512}">
      <dgm:prSet/>
      <dgm:spPr/>
      <dgm:t>
        <a:bodyPr/>
        <a:lstStyle/>
        <a:p>
          <a:r>
            <a:rPr lang="en-GB"/>
            <a:t>Clinical presentations </a:t>
          </a:r>
        </a:p>
      </dgm:t>
    </dgm:pt>
    <dgm:pt modelId="{71A6CCCB-94E3-514B-BAE7-73F2F9DD7036}" type="parTrans" cxnId="{BEA50EA4-1B7C-E849-82F3-6C8A1BA777D7}">
      <dgm:prSet/>
      <dgm:spPr/>
      <dgm:t>
        <a:bodyPr/>
        <a:lstStyle/>
        <a:p>
          <a:endParaRPr lang="en-GB"/>
        </a:p>
      </dgm:t>
    </dgm:pt>
    <dgm:pt modelId="{AA95AAC9-8E9E-EF48-987F-7AB2B6BE8343}" type="sibTrans" cxnId="{BEA50EA4-1B7C-E849-82F3-6C8A1BA777D7}">
      <dgm:prSet/>
      <dgm:spPr/>
      <dgm:t>
        <a:bodyPr/>
        <a:lstStyle/>
        <a:p>
          <a:endParaRPr lang="en-GB"/>
        </a:p>
      </dgm:t>
    </dgm:pt>
    <dgm:pt modelId="{092E869A-E83B-604C-97B3-D41BB98485E4}" type="pres">
      <dgm:prSet presAssocID="{82C02F29-8C96-4968-B8D0-2B376BFAB950}" presName="vert0" presStyleCnt="0">
        <dgm:presLayoutVars>
          <dgm:dir/>
          <dgm:animOne val="branch"/>
          <dgm:animLvl val="lvl"/>
        </dgm:presLayoutVars>
      </dgm:prSet>
      <dgm:spPr/>
    </dgm:pt>
    <dgm:pt modelId="{AB0A39BC-08F6-FF4A-B89C-E41080CE7BEB}" type="pres">
      <dgm:prSet presAssocID="{C189BC2F-E721-4921-9F2B-2B66617AAE75}" presName="thickLine" presStyleLbl="alignNode1" presStyleIdx="0" presStyleCnt="5"/>
      <dgm:spPr/>
    </dgm:pt>
    <dgm:pt modelId="{7AAB9ADE-96B0-DD43-87EC-3151752C4A60}" type="pres">
      <dgm:prSet presAssocID="{C189BC2F-E721-4921-9F2B-2B66617AAE75}" presName="horz1" presStyleCnt="0"/>
      <dgm:spPr/>
    </dgm:pt>
    <dgm:pt modelId="{40CFD19D-167D-C049-83A7-2666BE16FEF0}" type="pres">
      <dgm:prSet presAssocID="{C189BC2F-E721-4921-9F2B-2B66617AAE75}" presName="tx1" presStyleLbl="revTx" presStyleIdx="0" presStyleCnt="5"/>
      <dgm:spPr/>
    </dgm:pt>
    <dgm:pt modelId="{CA6DCBC5-EBFC-1E47-8CEE-3F2B75F98C00}" type="pres">
      <dgm:prSet presAssocID="{C189BC2F-E721-4921-9F2B-2B66617AAE75}" presName="vert1" presStyleCnt="0"/>
      <dgm:spPr/>
    </dgm:pt>
    <dgm:pt modelId="{5C3F3578-F4A3-9D47-B850-4529D89EF927}" type="pres">
      <dgm:prSet presAssocID="{A8F4284B-2DFC-424B-B93D-A932BEEAFB88}" presName="thickLine" presStyleLbl="alignNode1" presStyleIdx="1" presStyleCnt="5"/>
      <dgm:spPr/>
    </dgm:pt>
    <dgm:pt modelId="{96048FC6-FD61-4C4F-A616-30124C6B87E2}" type="pres">
      <dgm:prSet presAssocID="{A8F4284B-2DFC-424B-B93D-A932BEEAFB88}" presName="horz1" presStyleCnt="0"/>
      <dgm:spPr/>
    </dgm:pt>
    <dgm:pt modelId="{99B2F661-B3F9-D64A-8674-FAE718DF6355}" type="pres">
      <dgm:prSet presAssocID="{A8F4284B-2DFC-424B-B93D-A932BEEAFB88}" presName="tx1" presStyleLbl="revTx" presStyleIdx="1" presStyleCnt="5"/>
      <dgm:spPr/>
    </dgm:pt>
    <dgm:pt modelId="{97EED5A3-E22A-8E42-89E0-4CFEC22C7340}" type="pres">
      <dgm:prSet presAssocID="{A8F4284B-2DFC-424B-B93D-A932BEEAFB88}" presName="vert1" presStyleCnt="0"/>
      <dgm:spPr/>
    </dgm:pt>
    <dgm:pt modelId="{7A73F8F3-BD14-F54A-8758-090ED21892C6}" type="pres">
      <dgm:prSet presAssocID="{42F40171-2510-9242-819B-FC6B644F0512}" presName="thickLine" presStyleLbl="alignNode1" presStyleIdx="2" presStyleCnt="5"/>
      <dgm:spPr/>
    </dgm:pt>
    <dgm:pt modelId="{B5A515A4-6073-6347-8343-DE883A5A455E}" type="pres">
      <dgm:prSet presAssocID="{42F40171-2510-9242-819B-FC6B644F0512}" presName="horz1" presStyleCnt="0"/>
      <dgm:spPr/>
    </dgm:pt>
    <dgm:pt modelId="{75803177-05C8-8D41-B7D6-BB36A1FF31F1}" type="pres">
      <dgm:prSet presAssocID="{42F40171-2510-9242-819B-FC6B644F0512}" presName="tx1" presStyleLbl="revTx" presStyleIdx="2" presStyleCnt="5"/>
      <dgm:spPr/>
    </dgm:pt>
    <dgm:pt modelId="{ED610186-F112-044D-8CCA-18FF5EAC1178}" type="pres">
      <dgm:prSet presAssocID="{42F40171-2510-9242-819B-FC6B644F0512}" presName="vert1" presStyleCnt="0"/>
      <dgm:spPr/>
    </dgm:pt>
    <dgm:pt modelId="{386FD92B-9F56-D343-997C-91489EF385D8}" type="pres">
      <dgm:prSet presAssocID="{85999B09-AAF7-4FC9-B7AB-B27657B2667B}" presName="thickLine" presStyleLbl="alignNode1" presStyleIdx="3" presStyleCnt="5"/>
      <dgm:spPr/>
    </dgm:pt>
    <dgm:pt modelId="{D293F829-8887-604E-9753-603A047E3010}" type="pres">
      <dgm:prSet presAssocID="{85999B09-AAF7-4FC9-B7AB-B27657B2667B}" presName="horz1" presStyleCnt="0"/>
      <dgm:spPr/>
    </dgm:pt>
    <dgm:pt modelId="{EDC129CD-FACC-BB4B-A96B-3DB984AC3A84}" type="pres">
      <dgm:prSet presAssocID="{85999B09-AAF7-4FC9-B7AB-B27657B2667B}" presName="tx1" presStyleLbl="revTx" presStyleIdx="3" presStyleCnt="5"/>
      <dgm:spPr/>
    </dgm:pt>
    <dgm:pt modelId="{DB234853-5CBB-F94C-9025-3F0A4FBE2DF3}" type="pres">
      <dgm:prSet presAssocID="{85999B09-AAF7-4FC9-B7AB-B27657B2667B}" presName="vert1" presStyleCnt="0"/>
      <dgm:spPr/>
    </dgm:pt>
    <dgm:pt modelId="{99418447-6D01-9940-AC0B-5AEBEDEDAFBF}" type="pres">
      <dgm:prSet presAssocID="{622F70D2-A843-4CC4-8C16-31FB3761D889}" presName="thickLine" presStyleLbl="alignNode1" presStyleIdx="4" presStyleCnt="5"/>
      <dgm:spPr/>
    </dgm:pt>
    <dgm:pt modelId="{66F94D66-025C-CC45-9013-F0406022521E}" type="pres">
      <dgm:prSet presAssocID="{622F70D2-A843-4CC4-8C16-31FB3761D889}" presName="horz1" presStyleCnt="0"/>
      <dgm:spPr/>
    </dgm:pt>
    <dgm:pt modelId="{EC452987-CE34-D14E-93FD-389359828500}" type="pres">
      <dgm:prSet presAssocID="{622F70D2-A843-4CC4-8C16-31FB3761D889}" presName="tx1" presStyleLbl="revTx" presStyleIdx="4" presStyleCnt="5"/>
      <dgm:spPr/>
    </dgm:pt>
    <dgm:pt modelId="{4B3349F5-907C-5844-99AA-F501CC6C6547}" type="pres">
      <dgm:prSet presAssocID="{622F70D2-A843-4CC4-8C16-31FB3761D889}" presName="vert1" presStyleCnt="0"/>
      <dgm:spPr/>
    </dgm:pt>
  </dgm:ptLst>
  <dgm:cxnLst>
    <dgm:cxn modelId="{15B9B902-EDF7-074B-BC39-80992915495D}" type="presOf" srcId="{42F40171-2510-9242-819B-FC6B644F0512}" destId="{75803177-05C8-8D41-B7D6-BB36A1FF31F1}" srcOrd="0" destOrd="0" presId="urn:microsoft.com/office/officeart/2008/layout/LinedList"/>
    <dgm:cxn modelId="{23C0A908-38E8-4A4F-A65D-BAD753F4D747}" type="presOf" srcId="{82C02F29-8C96-4968-B8D0-2B376BFAB950}" destId="{092E869A-E83B-604C-97B3-D41BB98485E4}" srcOrd="0" destOrd="0" presId="urn:microsoft.com/office/officeart/2008/layout/LinedList"/>
    <dgm:cxn modelId="{972C321A-E393-4900-9897-CEFE6CF8F074}" srcId="{82C02F29-8C96-4968-B8D0-2B376BFAB950}" destId="{C189BC2F-E721-4921-9F2B-2B66617AAE75}" srcOrd="0" destOrd="0" parTransId="{C7992B33-DBAC-41A7-9D3B-43377EE0A085}" sibTransId="{E8D46616-FD37-4886-A39E-9BB1D938E2B3}"/>
    <dgm:cxn modelId="{03FB2B24-F587-41FE-AF8C-2757B4363643}" srcId="{82C02F29-8C96-4968-B8D0-2B376BFAB950}" destId="{A8F4284B-2DFC-424B-B93D-A932BEEAFB88}" srcOrd="1" destOrd="0" parTransId="{D768ED54-8286-4282-BDCB-1FFCBC214E86}" sibTransId="{8D6E7738-5C64-4EAA-B7EF-B25AC3BC251D}"/>
    <dgm:cxn modelId="{13234325-6588-6D42-9F35-68659DF00D2E}" type="presOf" srcId="{C189BC2F-E721-4921-9F2B-2B66617AAE75}" destId="{40CFD19D-167D-C049-83A7-2666BE16FEF0}" srcOrd="0" destOrd="0" presId="urn:microsoft.com/office/officeart/2008/layout/LinedList"/>
    <dgm:cxn modelId="{C054B35A-823B-8844-A836-F2480E59D6D7}" type="presOf" srcId="{622F70D2-A843-4CC4-8C16-31FB3761D889}" destId="{EC452987-CE34-D14E-93FD-389359828500}" srcOrd="0" destOrd="0" presId="urn:microsoft.com/office/officeart/2008/layout/LinedList"/>
    <dgm:cxn modelId="{BEA50EA4-1B7C-E849-82F3-6C8A1BA777D7}" srcId="{82C02F29-8C96-4968-B8D0-2B376BFAB950}" destId="{42F40171-2510-9242-819B-FC6B644F0512}" srcOrd="2" destOrd="0" parTransId="{71A6CCCB-94E3-514B-BAE7-73F2F9DD7036}" sibTransId="{AA95AAC9-8E9E-EF48-987F-7AB2B6BE8343}"/>
    <dgm:cxn modelId="{0B35EEA8-37F5-5948-89D3-0E8A4DF41520}" type="presOf" srcId="{A8F4284B-2DFC-424B-B93D-A932BEEAFB88}" destId="{99B2F661-B3F9-D64A-8674-FAE718DF6355}" srcOrd="0" destOrd="0" presId="urn:microsoft.com/office/officeart/2008/layout/LinedList"/>
    <dgm:cxn modelId="{A60966B7-7AC3-1741-BB17-80FB88C5978C}" type="presOf" srcId="{85999B09-AAF7-4FC9-B7AB-B27657B2667B}" destId="{EDC129CD-FACC-BB4B-A96B-3DB984AC3A84}" srcOrd="0" destOrd="0" presId="urn:microsoft.com/office/officeart/2008/layout/LinedList"/>
    <dgm:cxn modelId="{823A54C1-E843-4832-BA74-D78FCDED4968}" srcId="{82C02F29-8C96-4968-B8D0-2B376BFAB950}" destId="{85999B09-AAF7-4FC9-B7AB-B27657B2667B}" srcOrd="3" destOrd="0" parTransId="{CC2121A9-D8C0-497D-975F-EB8229C2B20A}" sibTransId="{924B831E-7960-4596-BB85-E913DA823D9E}"/>
    <dgm:cxn modelId="{8A0C08D5-8D6D-430B-91DD-FC00ECC8D814}" srcId="{82C02F29-8C96-4968-B8D0-2B376BFAB950}" destId="{622F70D2-A843-4CC4-8C16-31FB3761D889}" srcOrd="4" destOrd="0" parTransId="{34C29FB8-289A-439B-BBFE-70DE10DC99E0}" sibTransId="{7C6EE41D-40CA-463D-87F0-40D15CA10168}"/>
    <dgm:cxn modelId="{2625A77D-BE8B-FC47-B296-2D9551EE4EE0}" type="presParOf" srcId="{092E869A-E83B-604C-97B3-D41BB98485E4}" destId="{AB0A39BC-08F6-FF4A-B89C-E41080CE7BEB}" srcOrd="0" destOrd="0" presId="urn:microsoft.com/office/officeart/2008/layout/LinedList"/>
    <dgm:cxn modelId="{B83C49B1-1A14-7340-9794-F3FCEE388804}" type="presParOf" srcId="{092E869A-E83B-604C-97B3-D41BB98485E4}" destId="{7AAB9ADE-96B0-DD43-87EC-3151752C4A60}" srcOrd="1" destOrd="0" presId="urn:microsoft.com/office/officeart/2008/layout/LinedList"/>
    <dgm:cxn modelId="{452EEFBD-C34E-664F-AA99-4464F2092BF9}" type="presParOf" srcId="{7AAB9ADE-96B0-DD43-87EC-3151752C4A60}" destId="{40CFD19D-167D-C049-83A7-2666BE16FEF0}" srcOrd="0" destOrd="0" presId="urn:microsoft.com/office/officeart/2008/layout/LinedList"/>
    <dgm:cxn modelId="{9589C765-3E4D-0F49-839C-12544B6D3A76}" type="presParOf" srcId="{7AAB9ADE-96B0-DD43-87EC-3151752C4A60}" destId="{CA6DCBC5-EBFC-1E47-8CEE-3F2B75F98C00}" srcOrd="1" destOrd="0" presId="urn:microsoft.com/office/officeart/2008/layout/LinedList"/>
    <dgm:cxn modelId="{84A0C97D-E84A-6347-9E55-F09932EA287C}" type="presParOf" srcId="{092E869A-E83B-604C-97B3-D41BB98485E4}" destId="{5C3F3578-F4A3-9D47-B850-4529D89EF927}" srcOrd="2" destOrd="0" presId="urn:microsoft.com/office/officeart/2008/layout/LinedList"/>
    <dgm:cxn modelId="{4473A601-3B0D-EA48-9348-9103D1E9028E}" type="presParOf" srcId="{092E869A-E83B-604C-97B3-D41BB98485E4}" destId="{96048FC6-FD61-4C4F-A616-30124C6B87E2}" srcOrd="3" destOrd="0" presId="urn:microsoft.com/office/officeart/2008/layout/LinedList"/>
    <dgm:cxn modelId="{E5BA2D43-1196-CF4C-9DE8-45E736C29F83}" type="presParOf" srcId="{96048FC6-FD61-4C4F-A616-30124C6B87E2}" destId="{99B2F661-B3F9-D64A-8674-FAE718DF6355}" srcOrd="0" destOrd="0" presId="urn:microsoft.com/office/officeart/2008/layout/LinedList"/>
    <dgm:cxn modelId="{B5BAE83A-40CF-734B-A748-89C79DD74E8E}" type="presParOf" srcId="{96048FC6-FD61-4C4F-A616-30124C6B87E2}" destId="{97EED5A3-E22A-8E42-89E0-4CFEC22C7340}" srcOrd="1" destOrd="0" presId="urn:microsoft.com/office/officeart/2008/layout/LinedList"/>
    <dgm:cxn modelId="{1A6B1160-9C8D-8641-9539-48DD3DA32529}" type="presParOf" srcId="{092E869A-E83B-604C-97B3-D41BB98485E4}" destId="{7A73F8F3-BD14-F54A-8758-090ED21892C6}" srcOrd="4" destOrd="0" presId="urn:microsoft.com/office/officeart/2008/layout/LinedList"/>
    <dgm:cxn modelId="{8A08A78F-91D9-F143-BD2F-85C4FE94A36B}" type="presParOf" srcId="{092E869A-E83B-604C-97B3-D41BB98485E4}" destId="{B5A515A4-6073-6347-8343-DE883A5A455E}" srcOrd="5" destOrd="0" presId="urn:microsoft.com/office/officeart/2008/layout/LinedList"/>
    <dgm:cxn modelId="{EADA05F0-0DA1-0F42-9936-1156D22324D0}" type="presParOf" srcId="{B5A515A4-6073-6347-8343-DE883A5A455E}" destId="{75803177-05C8-8D41-B7D6-BB36A1FF31F1}" srcOrd="0" destOrd="0" presId="urn:microsoft.com/office/officeart/2008/layout/LinedList"/>
    <dgm:cxn modelId="{7C038652-351D-9E42-AA87-0209F5A4311C}" type="presParOf" srcId="{B5A515A4-6073-6347-8343-DE883A5A455E}" destId="{ED610186-F112-044D-8CCA-18FF5EAC1178}" srcOrd="1" destOrd="0" presId="urn:microsoft.com/office/officeart/2008/layout/LinedList"/>
    <dgm:cxn modelId="{533E0B6D-E80A-3B4B-9E67-880E8549B11D}" type="presParOf" srcId="{092E869A-E83B-604C-97B3-D41BB98485E4}" destId="{386FD92B-9F56-D343-997C-91489EF385D8}" srcOrd="6" destOrd="0" presId="urn:microsoft.com/office/officeart/2008/layout/LinedList"/>
    <dgm:cxn modelId="{E2A0B473-29B0-834E-B72F-8D2B4C1FCD6B}" type="presParOf" srcId="{092E869A-E83B-604C-97B3-D41BB98485E4}" destId="{D293F829-8887-604E-9753-603A047E3010}" srcOrd="7" destOrd="0" presId="urn:microsoft.com/office/officeart/2008/layout/LinedList"/>
    <dgm:cxn modelId="{A5DAE9FD-6042-084C-84C5-743E128E5648}" type="presParOf" srcId="{D293F829-8887-604E-9753-603A047E3010}" destId="{EDC129CD-FACC-BB4B-A96B-3DB984AC3A84}" srcOrd="0" destOrd="0" presId="urn:microsoft.com/office/officeart/2008/layout/LinedList"/>
    <dgm:cxn modelId="{E3E1668E-08E7-C249-BA9E-4D9C0744DBFC}" type="presParOf" srcId="{D293F829-8887-604E-9753-603A047E3010}" destId="{DB234853-5CBB-F94C-9025-3F0A4FBE2DF3}" srcOrd="1" destOrd="0" presId="urn:microsoft.com/office/officeart/2008/layout/LinedList"/>
    <dgm:cxn modelId="{3E1FE48C-614C-E947-A6F1-343C32BB3F93}" type="presParOf" srcId="{092E869A-E83B-604C-97B3-D41BB98485E4}" destId="{99418447-6D01-9940-AC0B-5AEBEDEDAFBF}" srcOrd="8" destOrd="0" presId="urn:microsoft.com/office/officeart/2008/layout/LinedList"/>
    <dgm:cxn modelId="{15AB1948-E0B6-B24B-9C8C-5C96CC6E30EB}" type="presParOf" srcId="{092E869A-E83B-604C-97B3-D41BB98485E4}" destId="{66F94D66-025C-CC45-9013-F0406022521E}" srcOrd="9" destOrd="0" presId="urn:microsoft.com/office/officeart/2008/layout/LinedList"/>
    <dgm:cxn modelId="{B9A4A9AC-61A3-1248-96C4-03AF4C82D0B5}" type="presParOf" srcId="{66F94D66-025C-CC45-9013-F0406022521E}" destId="{EC452987-CE34-D14E-93FD-389359828500}" srcOrd="0" destOrd="0" presId="urn:microsoft.com/office/officeart/2008/layout/LinedList"/>
    <dgm:cxn modelId="{37B1033C-8826-8B41-9261-D05B38B86D94}" type="presParOf" srcId="{66F94D66-025C-CC45-9013-F0406022521E}" destId="{4B3349F5-907C-5844-99AA-F501CC6C654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F07389-FE41-4EF8-839B-26760FC365D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389E929-3488-47AF-8421-CD59BF8769AC}">
      <dgm:prSet/>
      <dgm:spPr/>
      <dgm:t>
        <a:bodyPr/>
        <a:lstStyle/>
        <a:p>
          <a:r>
            <a:rPr lang="en-US"/>
            <a:t>Pyoderma gangrenosum</a:t>
          </a:r>
        </a:p>
      </dgm:t>
    </dgm:pt>
    <dgm:pt modelId="{3AF65E1E-FE97-4364-8727-2DDCAEC716D4}" type="parTrans" cxnId="{3DC92484-C44B-4656-BA82-8D549A9FEB9C}">
      <dgm:prSet/>
      <dgm:spPr/>
      <dgm:t>
        <a:bodyPr/>
        <a:lstStyle/>
        <a:p>
          <a:endParaRPr lang="en-US"/>
        </a:p>
      </dgm:t>
    </dgm:pt>
    <dgm:pt modelId="{B37D1B1A-B68D-4E19-877A-5D838AA3CED2}" type="sibTrans" cxnId="{3DC92484-C44B-4656-BA82-8D549A9FEB9C}">
      <dgm:prSet/>
      <dgm:spPr/>
      <dgm:t>
        <a:bodyPr/>
        <a:lstStyle/>
        <a:p>
          <a:endParaRPr lang="en-US"/>
        </a:p>
      </dgm:t>
    </dgm:pt>
    <dgm:pt modelId="{8D4AC682-298B-4855-BA74-988E5A057628}">
      <dgm:prSet/>
      <dgm:spPr/>
      <dgm:t>
        <a:bodyPr/>
        <a:lstStyle/>
        <a:p>
          <a:r>
            <a:rPr lang="en-US"/>
            <a:t>Sweet syndrome</a:t>
          </a:r>
        </a:p>
      </dgm:t>
    </dgm:pt>
    <dgm:pt modelId="{73E5F5CE-8D6E-48BC-8E15-4401E5D7222E}" type="parTrans" cxnId="{C7385220-6F1E-4406-AA46-F519C9D72CDF}">
      <dgm:prSet/>
      <dgm:spPr/>
      <dgm:t>
        <a:bodyPr/>
        <a:lstStyle/>
        <a:p>
          <a:endParaRPr lang="en-US"/>
        </a:p>
      </dgm:t>
    </dgm:pt>
    <dgm:pt modelId="{AE217525-168C-4E05-AB9B-964AA5F85D97}" type="sibTrans" cxnId="{C7385220-6F1E-4406-AA46-F519C9D72CDF}">
      <dgm:prSet/>
      <dgm:spPr/>
      <dgm:t>
        <a:bodyPr/>
        <a:lstStyle/>
        <a:p>
          <a:endParaRPr lang="en-US"/>
        </a:p>
      </dgm:t>
    </dgm:pt>
    <dgm:pt modelId="{E3660930-C885-4288-90DF-E43DE5BF5DA9}">
      <dgm:prSet/>
      <dgm:spPr/>
      <dgm:t>
        <a:bodyPr/>
        <a:lstStyle/>
        <a:p>
          <a:r>
            <a:rPr lang="en-US"/>
            <a:t>Bowel associated dermatitis arthritis </a:t>
          </a:r>
          <a:r>
            <a:rPr lang="en-GB"/>
            <a:t>syndrome </a:t>
          </a:r>
          <a:endParaRPr lang="en-US"/>
        </a:p>
      </dgm:t>
    </dgm:pt>
    <dgm:pt modelId="{A6959B67-9A88-4AF6-9514-48FDF5491EA1}" type="parTrans" cxnId="{5CF28EC4-1E46-40FB-9BD9-E5F88C60DF9F}">
      <dgm:prSet/>
      <dgm:spPr/>
      <dgm:t>
        <a:bodyPr/>
        <a:lstStyle/>
        <a:p>
          <a:endParaRPr lang="en-US"/>
        </a:p>
      </dgm:t>
    </dgm:pt>
    <dgm:pt modelId="{1129D794-1A5C-4F5D-A662-82ED9D7389AA}" type="sibTrans" cxnId="{5CF28EC4-1E46-40FB-9BD9-E5F88C60DF9F}">
      <dgm:prSet/>
      <dgm:spPr/>
      <dgm:t>
        <a:bodyPr/>
        <a:lstStyle/>
        <a:p>
          <a:endParaRPr lang="en-US"/>
        </a:p>
      </dgm:t>
    </dgm:pt>
    <dgm:pt modelId="{18DC9304-F32A-4A50-9386-80900A830535}">
      <dgm:prSet/>
      <dgm:spPr/>
      <dgm:t>
        <a:bodyPr/>
        <a:lstStyle/>
        <a:p>
          <a:r>
            <a:rPr lang="en-US"/>
            <a:t>Subcorneal pustular dermatosis</a:t>
          </a:r>
        </a:p>
      </dgm:t>
    </dgm:pt>
    <dgm:pt modelId="{9C65BF66-DCBD-46AD-8BD7-135509AC1124}" type="parTrans" cxnId="{89330BDC-A676-4395-9F62-A0AED0B4B707}">
      <dgm:prSet/>
      <dgm:spPr/>
      <dgm:t>
        <a:bodyPr/>
        <a:lstStyle/>
        <a:p>
          <a:endParaRPr lang="en-US"/>
        </a:p>
      </dgm:t>
    </dgm:pt>
    <dgm:pt modelId="{4905A79C-64AE-4EAC-91E0-86BC7CD59076}" type="sibTrans" cxnId="{89330BDC-A676-4395-9F62-A0AED0B4B707}">
      <dgm:prSet/>
      <dgm:spPr/>
      <dgm:t>
        <a:bodyPr/>
        <a:lstStyle/>
        <a:p>
          <a:endParaRPr lang="en-US"/>
        </a:p>
      </dgm:t>
    </dgm:pt>
    <dgm:pt modelId="{BAAFAD9A-B608-4D26-A56F-B6E22498BF26}">
      <dgm:prSet/>
      <dgm:spPr/>
      <dgm:t>
        <a:bodyPr/>
        <a:lstStyle/>
        <a:p>
          <a:r>
            <a:rPr lang="en-US"/>
            <a:t>pyostomatitis vegetans</a:t>
          </a:r>
        </a:p>
      </dgm:t>
    </dgm:pt>
    <dgm:pt modelId="{A37FD6F5-184F-4F5E-A4B6-55391DDBD355}" type="parTrans" cxnId="{9791EBE6-687C-4DAD-9526-A641CE045108}">
      <dgm:prSet/>
      <dgm:spPr/>
      <dgm:t>
        <a:bodyPr/>
        <a:lstStyle/>
        <a:p>
          <a:endParaRPr lang="en-US"/>
        </a:p>
      </dgm:t>
    </dgm:pt>
    <dgm:pt modelId="{771FEBA0-865B-4ED8-8ABF-EACA3588F3B1}" type="sibTrans" cxnId="{9791EBE6-687C-4DAD-9526-A641CE045108}">
      <dgm:prSet/>
      <dgm:spPr/>
      <dgm:t>
        <a:bodyPr/>
        <a:lstStyle/>
        <a:p>
          <a:endParaRPr lang="en-US"/>
        </a:p>
      </dgm:t>
    </dgm:pt>
    <dgm:pt modelId="{3CB6ED05-7DC8-4E55-AAE8-11115806863E}">
      <dgm:prSet/>
      <dgm:spPr/>
      <dgm:t>
        <a:bodyPr/>
        <a:lstStyle/>
        <a:p>
          <a:r>
            <a:rPr lang="en-US"/>
            <a:t>Amicrobial pustulosis of skin folds </a:t>
          </a:r>
        </a:p>
      </dgm:t>
    </dgm:pt>
    <dgm:pt modelId="{4C67769D-146F-4A70-89A8-ED36E3C4A85F}" type="parTrans" cxnId="{3B139F8C-A1EC-4160-AE99-C7630DA5FEB0}">
      <dgm:prSet/>
      <dgm:spPr/>
      <dgm:t>
        <a:bodyPr/>
        <a:lstStyle/>
        <a:p>
          <a:endParaRPr lang="en-US"/>
        </a:p>
      </dgm:t>
    </dgm:pt>
    <dgm:pt modelId="{64CC4832-3971-49EE-B833-2EC48C55F372}" type="sibTrans" cxnId="{3B139F8C-A1EC-4160-AE99-C7630DA5FEB0}">
      <dgm:prSet/>
      <dgm:spPr/>
      <dgm:t>
        <a:bodyPr/>
        <a:lstStyle/>
        <a:p>
          <a:endParaRPr lang="en-US"/>
        </a:p>
      </dgm:t>
    </dgm:pt>
    <dgm:pt modelId="{F5FD8154-6CE0-4C8F-ACBB-7CA2831C3D04}">
      <dgm:prSet/>
      <dgm:spPr/>
      <dgm:t>
        <a:bodyPr/>
        <a:lstStyle/>
        <a:p>
          <a:r>
            <a:rPr lang="en-US"/>
            <a:t>Aseptic abscess syndrome </a:t>
          </a:r>
        </a:p>
      </dgm:t>
    </dgm:pt>
    <dgm:pt modelId="{4840C314-29CC-4C40-B9EB-2B224D5B9382}" type="parTrans" cxnId="{140CF422-86E7-4B76-9D8F-567A0CB1B107}">
      <dgm:prSet/>
      <dgm:spPr/>
      <dgm:t>
        <a:bodyPr/>
        <a:lstStyle/>
        <a:p>
          <a:endParaRPr lang="en-US"/>
        </a:p>
      </dgm:t>
    </dgm:pt>
    <dgm:pt modelId="{EC0747C6-8EDB-417F-A664-A70D9D1AFE05}" type="sibTrans" cxnId="{140CF422-86E7-4B76-9D8F-567A0CB1B107}">
      <dgm:prSet/>
      <dgm:spPr/>
      <dgm:t>
        <a:bodyPr/>
        <a:lstStyle/>
        <a:p>
          <a:endParaRPr lang="en-US"/>
        </a:p>
      </dgm:t>
    </dgm:pt>
    <dgm:pt modelId="{E8826210-F77F-8D4D-B777-85482E2ABF7E}">
      <dgm:prSet/>
      <dgm:spPr/>
      <dgm:t>
        <a:bodyPr/>
        <a:lstStyle/>
        <a:p>
          <a:endParaRPr lang="en-GB"/>
        </a:p>
      </dgm:t>
    </dgm:pt>
    <dgm:pt modelId="{5EC33FCA-6127-8C49-A79B-7DC9BC2BA1D6}" type="parTrans" cxnId="{47B2247B-753D-B84D-A1AF-910D69A8849C}">
      <dgm:prSet/>
      <dgm:spPr/>
    </dgm:pt>
    <dgm:pt modelId="{0C507691-9403-EC47-AFD6-A73DA8B560DF}" type="sibTrans" cxnId="{47B2247B-753D-B84D-A1AF-910D69A8849C}">
      <dgm:prSet/>
      <dgm:spPr/>
    </dgm:pt>
    <dgm:pt modelId="{8550E2A0-D7EA-604D-9CF8-1CB4BF17C7D9}">
      <dgm:prSet/>
      <dgm:spPr/>
      <dgm:t>
        <a:bodyPr/>
        <a:lstStyle/>
        <a:p>
          <a:endParaRPr lang="en-GB"/>
        </a:p>
      </dgm:t>
    </dgm:pt>
    <dgm:pt modelId="{C5B116E3-CF1D-B541-8860-19C32EF35DE1}" type="parTrans" cxnId="{568D3C99-3B33-874B-936D-2D4161BF9DBB}">
      <dgm:prSet/>
      <dgm:spPr/>
    </dgm:pt>
    <dgm:pt modelId="{EC4D7521-BF4A-4742-A855-379C7350A8CA}" type="sibTrans" cxnId="{568D3C99-3B33-874B-936D-2D4161BF9DBB}">
      <dgm:prSet/>
      <dgm:spPr/>
    </dgm:pt>
    <dgm:pt modelId="{06104E64-462E-B844-A808-6D3B8A8AD0DF}">
      <dgm:prSet/>
      <dgm:spPr/>
      <dgm:t>
        <a:bodyPr/>
        <a:lstStyle/>
        <a:p>
          <a:endParaRPr lang="en-GB"/>
        </a:p>
      </dgm:t>
    </dgm:pt>
    <dgm:pt modelId="{C3E8AFFA-C702-8840-8959-5B4045312B96}" type="parTrans" cxnId="{CC898560-65BA-E84D-802A-AF708B375587}">
      <dgm:prSet/>
      <dgm:spPr/>
    </dgm:pt>
    <dgm:pt modelId="{5C158B95-4E60-7645-96AE-290D18A9175B}" type="sibTrans" cxnId="{CC898560-65BA-E84D-802A-AF708B375587}">
      <dgm:prSet/>
      <dgm:spPr/>
    </dgm:pt>
    <dgm:pt modelId="{3F1F7914-2662-0F4B-8F3D-6766FE574EE6}">
      <dgm:prSet/>
      <dgm:spPr/>
      <dgm:t>
        <a:bodyPr/>
        <a:lstStyle/>
        <a:p>
          <a:endParaRPr lang="en-GB"/>
        </a:p>
      </dgm:t>
    </dgm:pt>
    <dgm:pt modelId="{63A6A518-CA32-5145-B42D-9D3FE03A7831}" type="parTrans" cxnId="{F9D10A11-D9D4-E240-ADD1-A50D75A2638E}">
      <dgm:prSet/>
      <dgm:spPr/>
    </dgm:pt>
    <dgm:pt modelId="{98C1E23D-BE6F-394E-9E69-129D46A3BA7C}" type="sibTrans" cxnId="{F9D10A11-D9D4-E240-ADD1-A50D75A2638E}">
      <dgm:prSet/>
      <dgm:spPr/>
    </dgm:pt>
    <dgm:pt modelId="{14F8DECA-E802-FA4B-9E0D-76C75AC80D0E}" type="pres">
      <dgm:prSet presAssocID="{7CF07389-FE41-4EF8-839B-26760FC365D9}" presName="diagram" presStyleCnt="0">
        <dgm:presLayoutVars>
          <dgm:dir/>
          <dgm:resizeHandles val="exact"/>
        </dgm:presLayoutVars>
      </dgm:prSet>
      <dgm:spPr/>
    </dgm:pt>
    <dgm:pt modelId="{F549D667-189D-404D-BF66-AF0EC01086D6}" type="pres">
      <dgm:prSet presAssocID="{4389E929-3488-47AF-8421-CD59BF8769AC}" presName="node" presStyleLbl="node1" presStyleIdx="0" presStyleCnt="7">
        <dgm:presLayoutVars>
          <dgm:bulletEnabled val="1"/>
        </dgm:presLayoutVars>
      </dgm:prSet>
      <dgm:spPr/>
    </dgm:pt>
    <dgm:pt modelId="{6A25BB0C-004B-6646-9EBE-64F2A5FE8C7B}" type="pres">
      <dgm:prSet presAssocID="{B37D1B1A-B68D-4E19-877A-5D838AA3CED2}" presName="sibTrans" presStyleCnt="0"/>
      <dgm:spPr/>
    </dgm:pt>
    <dgm:pt modelId="{ED543270-675A-7940-9BAB-A83A5DE87A43}" type="pres">
      <dgm:prSet presAssocID="{8D4AC682-298B-4855-BA74-988E5A057628}" presName="node" presStyleLbl="node1" presStyleIdx="1" presStyleCnt="7">
        <dgm:presLayoutVars>
          <dgm:bulletEnabled val="1"/>
        </dgm:presLayoutVars>
      </dgm:prSet>
      <dgm:spPr/>
    </dgm:pt>
    <dgm:pt modelId="{801D3907-7873-8541-A890-5286EB37BFAE}" type="pres">
      <dgm:prSet presAssocID="{AE217525-168C-4E05-AB9B-964AA5F85D97}" presName="sibTrans" presStyleCnt="0"/>
      <dgm:spPr/>
    </dgm:pt>
    <dgm:pt modelId="{9BF9B4E0-BB7F-BA4E-84BE-1E5D53E0A3F4}" type="pres">
      <dgm:prSet presAssocID="{E3660930-C885-4288-90DF-E43DE5BF5DA9}" presName="node" presStyleLbl="node1" presStyleIdx="2" presStyleCnt="7">
        <dgm:presLayoutVars>
          <dgm:bulletEnabled val="1"/>
        </dgm:presLayoutVars>
      </dgm:prSet>
      <dgm:spPr/>
    </dgm:pt>
    <dgm:pt modelId="{7B1F53E0-3D82-F84A-A606-12EE37C2D23C}" type="pres">
      <dgm:prSet presAssocID="{1129D794-1A5C-4F5D-A662-82ED9D7389AA}" presName="sibTrans" presStyleCnt="0"/>
      <dgm:spPr/>
    </dgm:pt>
    <dgm:pt modelId="{70F049C7-71B6-4A41-AD67-4A1BF3436BB9}" type="pres">
      <dgm:prSet presAssocID="{18DC9304-F32A-4A50-9386-80900A830535}" presName="node" presStyleLbl="node1" presStyleIdx="3" presStyleCnt="7">
        <dgm:presLayoutVars>
          <dgm:bulletEnabled val="1"/>
        </dgm:presLayoutVars>
      </dgm:prSet>
      <dgm:spPr/>
    </dgm:pt>
    <dgm:pt modelId="{ED59B9DB-C870-2D4A-B8D8-248476EA503F}" type="pres">
      <dgm:prSet presAssocID="{4905A79C-64AE-4EAC-91E0-86BC7CD59076}" presName="sibTrans" presStyleCnt="0"/>
      <dgm:spPr/>
    </dgm:pt>
    <dgm:pt modelId="{76A18002-E598-3547-8016-4455164418E7}" type="pres">
      <dgm:prSet presAssocID="{BAAFAD9A-B608-4D26-A56F-B6E22498BF26}" presName="node" presStyleLbl="node1" presStyleIdx="4" presStyleCnt="7">
        <dgm:presLayoutVars>
          <dgm:bulletEnabled val="1"/>
        </dgm:presLayoutVars>
      </dgm:prSet>
      <dgm:spPr/>
    </dgm:pt>
    <dgm:pt modelId="{44008E85-F179-FF40-B125-B3381FF28765}" type="pres">
      <dgm:prSet presAssocID="{771FEBA0-865B-4ED8-8ABF-EACA3588F3B1}" presName="sibTrans" presStyleCnt="0"/>
      <dgm:spPr/>
    </dgm:pt>
    <dgm:pt modelId="{AE48B91E-F3E0-5847-A8C5-257BC1769C68}" type="pres">
      <dgm:prSet presAssocID="{3CB6ED05-7DC8-4E55-AAE8-11115806863E}" presName="node" presStyleLbl="node1" presStyleIdx="5" presStyleCnt="7">
        <dgm:presLayoutVars>
          <dgm:bulletEnabled val="1"/>
        </dgm:presLayoutVars>
      </dgm:prSet>
      <dgm:spPr/>
    </dgm:pt>
    <dgm:pt modelId="{798298D1-9FAD-E24A-89DB-2442550A16F4}" type="pres">
      <dgm:prSet presAssocID="{64CC4832-3971-49EE-B833-2EC48C55F372}" presName="sibTrans" presStyleCnt="0"/>
      <dgm:spPr/>
    </dgm:pt>
    <dgm:pt modelId="{83247A73-3741-0E4F-ABF4-AF5667129302}" type="pres">
      <dgm:prSet presAssocID="{F5FD8154-6CE0-4C8F-ACBB-7CA2831C3D04}" presName="node" presStyleLbl="node1" presStyleIdx="6" presStyleCnt="7">
        <dgm:presLayoutVars>
          <dgm:bulletEnabled val="1"/>
        </dgm:presLayoutVars>
      </dgm:prSet>
      <dgm:spPr/>
    </dgm:pt>
  </dgm:ptLst>
  <dgm:cxnLst>
    <dgm:cxn modelId="{95931C02-347A-7047-9AF3-4B85BB19084D}" type="presOf" srcId="{E8826210-F77F-8D4D-B777-85482E2ABF7E}" destId="{70F049C7-71B6-4A41-AD67-4A1BF3436BB9}" srcOrd="0" destOrd="1" presId="urn:microsoft.com/office/officeart/2005/8/layout/default"/>
    <dgm:cxn modelId="{D09F3509-D481-6940-86B2-BB47A03CF4DA}" type="presOf" srcId="{8D4AC682-298B-4855-BA74-988E5A057628}" destId="{ED543270-675A-7940-9BAB-A83A5DE87A43}" srcOrd="0" destOrd="0" presId="urn:microsoft.com/office/officeart/2005/8/layout/default"/>
    <dgm:cxn modelId="{18CF080D-5254-3B4C-BAF5-DB1D3E31FF73}" type="presOf" srcId="{18DC9304-F32A-4A50-9386-80900A830535}" destId="{70F049C7-71B6-4A41-AD67-4A1BF3436BB9}" srcOrd="0" destOrd="0" presId="urn:microsoft.com/office/officeart/2005/8/layout/default"/>
    <dgm:cxn modelId="{F9D10A11-D9D4-E240-ADD1-A50D75A2638E}" srcId="{18DC9304-F32A-4A50-9386-80900A830535}" destId="{3F1F7914-2662-0F4B-8F3D-6766FE574EE6}" srcOrd="3" destOrd="0" parTransId="{63A6A518-CA32-5145-B42D-9D3FE03A7831}" sibTransId="{98C1E23D-BE6F-394E-9E69-129D46A3BA7C}"/>
    <dgm:cxn modelId="{C7385220-6F1E-4406-AA46-F519C9D72CDF}" srcId="{7CF07389-FE41-4EF8-839B-26760FC365D9}" destId="{8D4AC682-298B-4855-BA74-988E5A057628}" srcOrd="1" destOrd="0" parTransId="{73E5F5CE-8D6E-48BC-8E15-4401E5D7222E}" sibTransId="{AE217525-168C-4E05-AB9B-964AA5F85D97}"/>
    <dgm:cxn modelId="{140CF422-86E7-4B76-9D8F-567A0CB1B107}" srcId="{7CF07389-FE41-4EF8-839B-26760FC365D9}" destId="{F5FD8154-6CE0-4C8F-ACBB-7CA2831C3D04}" srcOrd="6" destOrd="0" parTransId="{4840C314-29CC-4C40-B9EB-2B224D5B9382}" sibTransId="{EC0747C6-8EDB-417F-A664-A70D9D1AFE05}"/>
    <dgm:cxn modelId="{24B17824-20FC-5C4B-B565-4A891DAC5620}" type="presOf" srcId="{F5FD8154-6CE0-4C8F-ACBB-7CA2831C3D04}" destId="{83247A73-3741-0E4F-ABF4-AF5667129302}" srcOrd="0" destOrd="0" presId="urn:microsoft.com/office/officeart/2005/8/layout/default"/>
    <dgm:cxn modelId="{CC898560-65BA-E84D-802A-AF708B375587}" srcId="{18DC9304-F32A-4A50-9386-80900A830535}" destId="{06104E64-462E-B844-A808-6D3B8A8AD0DF}" srcOrd="2" destOrd="0" parTransId="{C3E8AFFA-C702-8840-8959-5B4045312B96}" sibTransId="{5C158B95-4E60-7645-96AE-290D18A9175B}"/>
    <dgm:cxn modelId="{38958961-7F08-E841-9534-020910ECE1A3}" type="presOf" srcId="{8550E2A0-D7EA-604D-9CF8-1CB4BF17C7D9}" destId="{70F049C7-71B6-4A41-AD67-4A1BF3436BB9}" srcOrd="0" destOrd="2" presId="urn:microsoft.com/office/officeart/2005/8/layout/default"/>
    <dgm:cxn modelId="{A4197272-AC28-9941-B485-06F29E542EB9}" type="presOf" srcId="{E3660930-C885-4288-90DF-E43DE5BF5DA9}" destId="{9BF9B4E0-BB7F-BA4E-84BE-1E5D53E0A3F4}" srcOrd="0" destOrd="0" presId="urn:microsoft.com/office/officeart/2005/8/layout/default"/>
    <dgm:cxn modelId="{47B2247B-753D-B84D-A1AF-910D69A8849C}" srcId="{18DC9304-F32A-4A50-9386-80900A830535}" destId="{E8826210-F77F-8D4D-B777-85482E2ABF7E}" srcOrd="0" destOrd="0" parTransId="{5EC33FCA-6127-8C49-A79B-7DC9BC2BA1D6}" sibTransId="{0C507691-9403-EC47-AFD6-A73DA8B560DF}"/>
    <dgm:cxn modelId="{3DC92484-C44B-4656-BA82-8D549A9FEB9C}" srcId="{7CF07389-FE41-4EF8-839B-26760FC365D9}" destId="{4389E929-3488-47AF-8421-CD59BF8769AC}" srcOrd="0" destOrd="0" parTransId="{3AF65E1E-FE97-4364-8727-2DDCAEC716D4}" sibTransId="{B37D1B1A-B68D-4E19-877A-5D838AA3CED2}"/>
    <dgm:cxn modelId="{3B139F8C-A1EC-4160-AE99-C7630DA5FEB0}" srcId="{7CF07389-FE41-4EF8-839B-26760FC365D9}" destId="{3CB6ED05-7DC8-4E55-AAE8-11115806863E}" srcOrd="5" destOrd="0" parTransId="{4C67769D-146F-4A70-89A8-ED36E3C4A85F}" sibTransId="{64CC4832-3971-49EE-B833-2EC48C55F372}"/>
    <dgm:cxn modelId="{568D3C99-3B33-874B-936D-2D4161BF9DBB}" srcId="{18DC9304-F32A-4A50-9386-80900A830535}" destId="{8550E2A0-D7EA-604D-9CF8-1CB4BF17C7D9}" srcOrd="1" destOrd="0" parTransId="{C5B116E3-CF1D-B541-8860-19C32EF35DE1}" sibTransId="{EC4D7521-BF4A-4742-A855-379C7350A8CA}"/>
    <dgm:cxn modelId="{9ECE639D-5F51-964D-909E-EB61ADBD3283}" type="presOf" srcId="{3CB6ED05-7DC8-4E55-AAE8-11115806863E}" destId="{AE48B91E-F3E0-5847-A8C5-257BC1769C68}" srcOrd="0" destOrd="0" presId="urn:microsoft.com/office/officeart/2005/8/layout/default"/>
    <dgm:cxn modelId="{A7E710AD-88A5-684F-A744-C3F10377A6B8}" type="presOf" srcId="{7CF07389-FE41-4EF8-839B-26760FC365D9}" destId="{14F8DECA-E802-FA4B-9E0D-76C75AC80D0E}" srcOrd="0" destOrd="0" presId="urn:microsoft.com/office/officeart/2005/8/layout/default"/>
    <dgm:cxn modelId="{5CF28EC4-1E46-40FB-9BD9-E5F88C60DF9F}" srcId="{7CF07389-FE41-4EF8-839B-26760FC365D9}" destId="{E3660930-C885-4288-90DF-E43DE5BF5DA9}" srcOrd="2" destOrd="0" parTransId="{A6959B67-9A88-4AF6-9514-48FDF5491EA1}" sibTransId="{1129D794-1A5C-4F5D-A662-82ED9D7389AA}"/>
    <dgm:cxn modelId="{C0DD3CDA-8964-6B42-A8CD-41B613183A09}" type="presOf" srcId="{4389E929-3488-47AF-8421-CD59BF8769AC}" destId="{F549D667-189D-404D-BF66-AF0EC01086D6}" srcOrd="0" destOrd="0" presId="urn:microsoft.com/office/officeart/2005/8/layout/default"/>
    <dgm:cxn modelId="{40A083DB-7998-2745-938E-F388E2346592}" type="presOf" srcId="{06104E64-462E-B844-A808-6D3B8A8AD0DF}" destId="{70F049C7-71B6-4A41-AD67-4A1BF3436BB9}" srcOrd="0" destOrd="3" presId="urn:microsoft.com/office/officeart/2005/8/layout/default"/>
    <dgm:cxn modelId="{89330BDC-A676-4395-9F62-A0AED0B4B707}" srcId="{7CF07389-FE41-4EF8-839B-26760FC365D9}" destId="{18DC9304-F32A-4A50-9386-80900A830535}" srcOrd="3" destOrd="0" parTransId="{9C65BF66-DCBD-46AD-8BD7-135509AC1124}" sibTransId="{4905A79C-64AE-4EAC-91E0-86BC7CD59076}"/>
    <dgm:cxn modelId="{DC1961E2-89BC-3C4A-A33D-16EB45B73ECB}" type="presOf" srcId="{3F1F7914-2662-0F4B-8F3D-6766FE574EE6}" destId="{70F049C7-71B6-4A41-AD67-4A1BF3436BB9}" srcOrd="0" destOrd="4" presId="urn:microsoft.com/office/officeart/2005/8/layout/default"/>
    <dgm:cxn modelId="{9791EBE6-687C-4DAD-9526-A641CE045108}" srcId="{7CF07389-FE41-4EF8-839B-26760FC365D9}" destId="{BAAFAD9A-B608-4D26-A56F-B6E22498BF26}" srcOrd="4" destOrd="0" parTransId="{A37FD6F5-184F-4F5E-A4B6-55391DDBD355}" sibTransId="{771FEBA0-865B-4ED8-8ABF-EACA3588F3B1}"/>
    <dgm:cxn modelId="{D11AACFD-76B4-2E48-AB8F-80786315F279}" type="presOf" srcId="{BAAFAD9A-B608-4D26-A56F-B6E22498BF26}" destId="{76A18002-E598-3547-8016-4455164418E7}" srcOrd="0" destOrd="0" presId="urn:microsoft.com/office/officeart/2005/8/layout/default"/>
    <dgm:cxn modelId="{6AFC7964-4CE6-A84B-B907-7919C80A7EBE}" type="presParOf" srcId="{14F8DECA-E802-FA4B-9E0D-76C75AC80D0E}" destId="{F549D667-189D-404D-BF66-AF0EC01086D6}" srcOrd="0" destOrd="0" presId="urn:microsoft.com/office/officeart/2005/8/layout/default"/>
    <dgm:cxn modelId="{5C7C38CB-EA00-CD49-9E9E-99D3C25BE660}" type="presParOf" srcId="{14F8DECA-E802-FA4B-9E0D-76C75AC80D0E}" destId="{6A25BB0C-004B-6646-9EBE-64F2A5FE8C7B}" srcOrd="1" destOrd="0" presId="urn:microsoft.com/office/officeart/2005/8/layout/default"/>
    <dgm:cxn modelId="{9BF23B7D-3FF8-AB47-A070-2EA362A9562B}" type="presParOf" srcId="{14F8DECA-E802-FA4B-9E0D-76C75AC80D0E}" destId="{ED543270-675A-7940-9BAB-A83A5DE87A43}" srcOrd="2" destOrd="0" presId="urn:microsoft.com/office/officeart/2005/8/layout/default"/>
    <dgm:cxn modelId="{A52BEBA7-5CDE-B141-B41C-06283C85B1B4}" type="presParOf" srcId="{14F8DECA-E802-FA4B-9E0D-76C75AC80D0E}" destId="{801D3907-7873-8541-A890-5286EB37BFAE}" srcOrd="3" destOrd="0" presId="urn:microsoft.com/office/officeart/2005/8/layout/default"/>
    <dgm:cxn modelId="{6E50A84F-7A96-8741-8C84-37ECF3326B52}" type="presParOf" srcId="{14F8DECA-E802-FA4B-9E0D-76C75AC80D0E}" destId="{9BF9B4E0-BB7F-BA4E-84BE-1E5D53E0A3F4}" srcOrd="4" destOrd="0" presId="urn:microsoft.com/office/officeart/2005/8/layout/default"/>
    <dgm:cxn modelId="{9DD61912-CD69-0A42-AA15-34DB666BF5C9}" type="presParOf" srcId="{14F8DECA-E802-FA4B-9E0D-76C75AC80D0E}" destId="{7B1F53E0-3D82-F84A-A606-12EE37C2D23C}" srcOrd="5" destOrd="0" presId="urn:microsoft.com/office/officeart/2005/8/layout/default"/>
    <dgm:cxn modelId="{14248BBA-0A65-BA4B-85F3-044C674D69D1}" type="presParOf" srcId="{14F8DECA-E802-FA4B-9E0D-76C75AC80D0E}" destId="{70F049C7-71B6-4A41-AD67-4A1BF3436BB9}" srcOrd="6" destOrd="0" presId="urn:microsoft.com/office/officeart/2005/8/layout/default"/>
    <dgm:cxn modelId="{2AADCF79-E20D-B04B-990D-0B4A361F69C3}" type="presParOf" srcId="{14F8DECA-E802-FA4B-9E0D-76C75AC80D0E}" destId="{ED59B9DB-C870-2D4A-B8D8-248476EA503F}" srcOrd="7" destOrd="0" presId="urn:microsoft.com/office/officeart/2005/8/layout/default"/>
    <dgm:cxn modelId="{EEEBC1B6-2822-D54D-A3DC-883AFB2D18B1}" type="presParOf" srcId="{14F8DECA-E802-FA4B-9E0D-76C75AC80D0E}" destId="{76A18002-E598-3547-8016-4455164418E7}" srcOrd="8" destOrd="0" presId="urn:microsoft.com/office/officeart/2005/8/layout/default"/>
    <dgm:cxn modelId="{EC7695EF-1DB1-E748-A2E3-007808970E18}" type="presParOf" srcId="{14F8DECA-E802-FA4B-9E0D-76C75AC80D0E}" destId="{44008E85-F179-FF40-B125-B3381FF28765}" srcOrd="9" destOrd="0" presId="urn:microsoft.com/office/officeart/2005/8/layout/default"/>
    <dgm:cxn modelId="{5CB4BF58-2F64-2D4A-989C-F929FAC7C97A}" type="presParOf" srcId="{14F8DECA-E802-FA4B-9E0D-76C75AC80D0E}" destId="{AE48B91E-F3E0-5847-A8C5-257BC1769C68}" srcOrd="10" destOrd="0" presId="urn:microsoft.com/office/officeart/2005/8/layout/default"/>
    <dgm:cxn modelId="{90A1EB8C-01B4-6D4C-B31D-0B9CE53C1BEB}" type="presParOf" srcId="{14F8DECA-E802-FA4B-9E0D-76C75AC80D0E}" destId="{798298D1-9FAD-E24A-89DB-2442550A16F4}" srcOrd="11" destOrd="0" presId="urn:microsoft.com/office/officeart/2005/8/layout/default"/>
    <dgm:cxn modelId="{BC058971-EBCC-BA4C-BD9D-A9574CFB5482}" type="presParOf" srcId="{14F8DECA-E802-FA4B-9E0D-76C75AC80D0E}" destId="{83247A73-3741-0E4F-ABF4-AF566712930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5A403D-790F-1F45-9F83-476FF3B8987F}"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n-GB"/>
        </a:p>
      </dgm:t>
    </dgm:pt>
    <dgm:pt modelId="{5CC9CAD9-7D65-4A49-B795-C9CD5B751AD6}">
      <dgm:prSet phldrT="[Text]" phldr="0" custT="1"/>
      <dgm:spPr/>
      <dgm:t>
        <a:bodyPr/>
        <a:lstStyle/>
        <a:p>
          <a:r>
            <a:rPr lang="en-GB" sz="2400" b="1" u="sng"/>
            <a:t>PATHOGENESIS</a:t>
          </a:r>
        </a:p>
      </dgm:t>
    </dgm:pt>
    <dgm:pt modelId="{BE8C2D41-5F38-D54C-AC2B-90023C94F4C5}" type="parTrans" cxnId="{38E8DACB-6907-2046-98D5-B8F6187C9491}">
      <dgm:prSet/>
      <dgm:spPr/>
      <dgm:t>
        <a:bodyPr/>
        <a:lstStyle/>
        <a:p>
          <a:endParaRPr lang="en-GB"/>
        </a:p>
      </dgm:t>
    </dgm:pt>
    <dgm:pt modelId="{65BA5135-7BC2-5B43-9C2F-E6C4045B2918}" type="sibTrans" cxnId="{38E8DACB-6907-2046-98D5-B8F6187C9491}">
      <dgm:prSet/>
      <dgm:spPr/>
      <dgm:t>
        <a:bodyPr/>
        <a:lstStyle/>
        <a:p>
          <a:endParaRPr lang="en-GB"/>
        </a:p>
      </dgm:t>
    </dgm:pt>
    <dgm:pt modelId="{67757AD6-3D5F-9647-995B-969922CF59F6}">
      <dgm:prSet phldrT="[Text]" phldr="0" custT="1"/>
      <dgm:spPr/>
      <dgm:t>
        <a:bodyPr/>
        <a:lstStyle/>
        <a:p>
          <a:r>
            <a:rPr lang="en-US" sz="2400" b="1"/>
            <a:t>Immune dysregulation</a:t>
          </a:r>
          <a:r>
            <a:rPr lang="en-GB" sz="2400" b="1"/>
            <a:t>:</a:t>
          </a:r>
          <a:endParaRPr lang="en-GB" sz="2400"/>
        </a:p>
      </dgm:t>
    </dgm:pt>
    <dgm:pt modelId="{501AE223-1BC5-8745-A8F1-6B586056E76C}" type="parTrans" cxnId="{11AE4DB6-47CC-C646-A7E1-582CECEAF9B7}">
      <dgm:prSet/>
      <dgm:spPr/>
      <dgm:t>
        <a:bodyPr/>
        <a:lstStyle/>
        <a:p>
          <a:endParaRPr lang="en-GB"/>
        </a:p>
      </dgm:t>
    </dgm:pt>
    <dgm:pt modelId="{5854A879-2A25-D848-8DB1-E39297D53C1B}" type="sibTrans" cxnId="{11AE4DB6-47CC-C646-A7E1-582CECEAF9B7}">
      <dgm:prSet/>
      <dgm:spPr/>
      <dgm:t>
        <a:bodyPr/>
        <a:lstStyle/>
        <a:p>
          <a:endParaRPr lang="en-GB"/>
        </a:p>
      </dgm:t>
    </dgm:pt>
    <dgm:pt modelId="{5F7077A9-3D42-324E-B614-0810BF1FDF5C}">
      <dgm:prSet phldrT="[Text]" phldr="0"/>
      <dgm:spPr/>
      <dgm:t>
        <a:bodyPr/>
        <a:lstStyle/>
        <a:p>
          <a:r>
            <a:rPr lang="en-GB" b="1">
              <a:solidFill>
                <a:srgbClr val="002060"/>
              </a:solidFill>
            </a:rPr>
            <a:t>Increased expression</a:t>
          </a:r>
          <a:r>
            <a:rPr lang="en-GB"/>
            <a:t> of interleukin (IL)1, IL-8, IL-12, IL-15, IL-17, (TNF)-alpha, JAK2, and STAT1.</a:t>
          </a:r>
        </a:p>
      </dgm:t>
    </dgm:pt>
    <dgm:pt modelId="{E0411886-E598-0243-A5B9-15DC8C6E5B01}" type="parTrans" cxnId="{85D19142-AFB4-4645-8290-80636DCE6311}">
      <dgm:prSet/>
      <dgm:spPr/>
      <dgm:t>
        <a:bodyPr/>
        <a:lstStyle/>
        <a:p>
          <a:endParaRPr lang="en-GB"/>
        </a:p>
      </dgm:t>
    </dgm:pt>
    <dgm:pt modelId="{9095233B-5849-D245-97D8-756C7D9AAFB7}" type="sibTrans" cxnId="{85D19142-AFB4-4645-8290-80636DCE6311}">
      <dgm:prSet/>
      <dgm:spPr/>
      <dgm:t>
        <a:bodyPr/>
        <a:lstStyle/>
        <a:p>
          <a:endParaRPr lang="en-GB"/>
        </a:p>
      </dgm:t>
    </dgm:pt>
    <dgm:pt modelId="{A61E39BA-ABFF-E545-8468-5172E7B79910}">
      <dgm:prSet phldrT="[Text]" phldr="0"/>
      <dgm:spPr/>
      <dgm:t>
        <a:bodyPr/>
        <a:lstStyle/>
        <a:p>
          <a:r>
            <a:rPr lang="en-GB"/>
            <a:t>This  leads to a </a:t>
          </a:r>
          <a:r>
            <a:rPr lang="en-GB" b="1">
              <a:solidFill>
                <a:srgbClr val="002060"/>
              </a:solidFill>
            </a:rPr>
            <a:t>proinflammatory</a:t>
          </a:r>
          <a:r>
            <a:rPr lang="en-GB"/>
            <a:t> state and recruitment and activation of neutrophils</a:t>
          </a:r>
        </a:p>
      </dgm:t>
    </dgm:pt>
    <dgm:pt modelId="{E82D9B91-AFA7-1940-8523-D153C095F91D}" type="parTrans" cxnId="{8512178A-64B3-AB40-9E45-1D8A568A4639}">
      <dgm:prSet/>
      <dgm:spPr/>
      <dgm:t>
        <a:bodyPr/>
        <a:lstStyle/>
        <a:p>
          <a:endParaRPr lang="en-GB"/>
        </a:p>
      </dgm:t>
    </dgm:pt>
    <dgm:pt modelId="{3710AEF3-0B44-6C4B-89C0-14FA4D5250C4}" type="sibTrans" cxnId="{8512178A-64B3-AB40-9E45-1D8A568A4639}">
      <dgm:prSet/>
      <dgm:spPr/>
      <dgm:t>
        <a:bodyPr/>
        <a:lstStyle/>
        <a:p>
          <a:endParaRPr lang="en-GB"/>
        </a:p>
      </dgm:t>
    </dgm:pt>
    <dgm:pt modelId="{DA252383-ADF2-C946-AF31-04A99C045105}">
      <dgm:prSet phldrT="[Text]" phldr="0" custT="1"/>
      <dgm:spPr/>
      <dgm:t>
        <a:bodyPr/>
        <a:lstStyle/>
        <a:p>
          <a:r>
            <a:rPr lang="en-US" sz="2400" b="1"/>
            <a:t>Genetic factors</a:t>
          </a:r>
          <a:r>
            <a:rPr lang="en-GB" sz="2400" b="1"/>
            <a:t>:</a:t>
          </a:r>
        </a:p>
      </dgm:t>
    </dgm:pt>
    <dgm:pt modelId="{CE4C9723-DC59-A640-8F8F-FD09E030335C}" type="parTrans" cxnId="{78FE41FD-BCC6-E046-BBD3-D97967E886E7}">
      <dgm:prSet/>
      <dgm:spPr/>
      <dgm:t>
        <a:bodyPr/>
        <a:lstStyle/>
        <a:p>
          <a:endParaRPr lang="en-GB"/>
        </a:p>
      </dgm:t>
    </dgm:pt>
    <dgm:pt modelId="{13C030BA-0516-B841-8BB0-B046D7B1ABC6}" type="sibTrans" cxnId="{78FE41FD-BCC6-E046-BBD3-D97967E886E7}">
      <dgm:prSet/>
      <dgm:spPr/>
      <dgm:t>
        <a:bodyPr/>
        <a:lstStyle/>
        <a:p>
          <a:endParaRPr lang="en-GB"/>
        </a:p>
      </dgm:t>
    </dgm:pt>
    <dgm:pt modelId="{95DC1EAD-6B54-3C43-A93F-DAAA5208283E}">
      <dgm:prSet phldrT="[Text]" phldr="0"/>
      <dgm:spPr/>
      <dgm:t>
        <a:bodyPr/>
        <a:lstStyle/>
        <a:p>
          <a:r>
            <a:rPr lang="en-US"/>
            <a:t>Genetic susceptibility also likely</a:t>
          </a:r>
          <a:r>
            <a:rPr lang="en-GB"/>
            <a:t> to</a:t>
          </a:r>
          <a:r>
            <a:rPr lang="en-US"/>
            <a:t> </a:t>
          </a:r>
          <a:r>
            <a:rPr lang="en-GB"/>
            <a:t>contributes.</a:t>
          </a:r>
        </a:p>
        <a:p>
          <a:r>
            <a:rPr lang="en-GB"/>
            <a:t> </a:t>
          </a:r>
        </a:p>
        <a:p>
          <a:r>
            <a:rPr lang="en-US" b="1">
              <a:solidFill>
                <a:srgbClr val="002060"/>
              </a:solidFill>
            </a:rPr>
            <a:t>PAPA</a:t>
          </a:r>
          <a:r>
            <a:rPr lang="en-GB" b="1">
              <a:solidFill>
                <a:srgbClr val="002060"/>
              </a:solidFill>
            </a:rPr>
            <a:t> </a:t>
          </a:r>
          <a:r>
            <a:rPr lang="en-US" b="1">
              <a:solidFill>
                <a:srgbClr val="002060"/>
              </a:solidFill>
            </a:rPr>
            <a:t>syndrome</a:t>
          </a:r>
          <a:r>
            <a:rPr lang="en-GB" b="1">
              <a:solidFill>
                <a:srgbClr val="002060"/>
              </a:solidFill>
            </a:rPr>
            <a:t>:    </a:t>
          </a:r>
          <a:r>
            <a:rPr lang="en-GB"/>
            <a:t>       PSTPIP1/CD2BP1 gene.</a:t>
          </a:r>
        </a:p>
      </dgm:t>
    </dgm:pt>
    <dgm:pt modelId="{BE235F83-A0FD-B544-834D-097B9955BAC9}" type="parTrans" cxnId="{4E2DBA78-6D99-3541-9F3B-893ED7ABF9BF}">
      <dgm:prSet/>
      <dgm:spPr/>
      <dgm:t>
        <a:bodyPr/>
        <a:lstStyle/>
        <a:p>
          <a:endParaRPr lang="en-GB"/>
        </a:p>
      </dgm:t>
    </dgm:pt>
    <dgm:pt modelId="{8B3AF15E-97F3-ED4C-ABC0-81421AA74C7A}" type="sibTrans" cxnId="{4E2DBA78-6D99-3541-9F3B-893ED7ABF9BF}">
      <dgm:prSet/>
      <dgm:spPr/>
      <dgm:t>
        <a:bodyPr/>
        <a:lstStyle/>
        <a:p>
          <a:endParaRPr lang="en-GB"/>
        </a:p>
      </dgm:t>
    </dgm:pt>
    <dgm:pt modelId="{221ED9C7-3877-0A47-BEFC-D2A01D804C66}" type="pres">
      <dgm:prSet presAssocID="{895A403D-790F-1F45-9F83-476FF3B8987F}" presName="diagram" presStyleCnt="0">
        <dgm:presLayoutVars>
          <dgm:chPref val="1"/>
          <dgm:dir/>
          <dgm:animOne val="branch"/>
          <dgm:animLvl val="lvl"/>
          <dgm:resizeHandles val="exact"/>
        </dgm:presLayoutVars>
      </dgm:prSet>
      <dgm:spPr/>
    </dgm:pt>
    <dgm:pt modelId="{4D356AE1-355A-654A-A407-DEF3E5EC2757}" type="pres">
      <dgm:prSet presAssocID="{5CC9CAD9-7D65-4A49-B795-C9CD5B751AD6}" presName="root1" presStyleCnt="0"/>
      <dgm:spPr/>
    </dgm:pt>
    <dgm:pt modelId="{826CF433-F4AF-4046-BE91-91677F23F5F3}" type="pres">
      <dgm:prSet presAssocID="{5CC9CAD9-7D65-4A49-B795-C9CD5B751AD6}" presName="LevelOneTextNode" presStyleLbl="node0" presStyleIdx="0" presStyleCnt="1">
        <dgm:presLayoutVars>
          <dgm:chPref val="3"/>
        </dgm:presLayoutVars>
      </dgm:prSet>
      <dgm:spPr/>
    </dgm:pt>
    <dgm:pt modelId="{D6CD8D84-CA32-4C40-AA5C-EA413DF77B99}" type="pres">
      <dgm:prSet presAssocID="{5CC9CAD9-7D65-4A49-B795-C9CD5B751AD6}" presName="level2hierChild" presStyleCnt="0"/>
      <dgm:spPr/>
    </dgm:pt>
    <dgm:pt modelId="{4C6B30B7-E74C-494F-9D42-E53DB4C8BEA2}" type="pres">
      <dgm:prSet presAssocID="{501AE223-1BC5-8745-A8F1-6B586056E76C}" presName="conn2-1" presStyleLbl="parChTrans1D2" presStyleIdx="0" presStyleCnt="2"/>
      <dgm:spPr/>
    </dgm:pt>
    <dgm:pt modelId="{F2695C1D-8E28-6143-879C-ADD7356181EA}" type="pres">
      <dgm:prSet presAssocID="{501AE223-1BC5-8745-A8F1-6B586056E76C}" presName="connTx" presStyleLbl="parChTrans1D2" presStyleIdx="0" presStyleCnt="2"/>
      <dgm:spPr/>
    </dgm:pt>
    <dgm:pt modelId="{D112FD7A-CC7A-5442-86F3-25B6C8E87307}" type="pres">
      <dgm:prSet presAssocID="{67757AD6-3D5F-9647-995B-969922CF59F6}" presName="root2" presStyleCnt="0"/>
      <dgm:spPr/>
    </dgm:pt>
    <dgm:pt modelId="{66881B32-13FF-0445-B7AC-CF4ACAED145D}" type="pres">
      <dgm:prSet presAssocID="{67757AD6-3D5F-9647-995B-969922CF59F6}" presName="LevelTwoTextNode" presStyleLbl="node2" presStyleIdx="0" presStyleCnt="2">
        <dgm:presLayoutVars>
          <dgm:chPref val="3"/>
        </dgm:presLayoutVars>
      </dgm:prSet>
      <dgm:spPr/>
    </dgm:pt>
    <dgm:pt modelId="{D6183832-C0E3-AC4B-BCDC-2C3BBF988BE5}" type="pres">
      <dgm:prSet presAssocID="{67757AD6-3D5F-9647-995B-969922CF59F6}" presName="level3hierChild" presStyleCnt="0"/>
      <dgm:spPr/>
    </dgm:pt>
    <dgm:pt modelId="{D43634AC-32DF-9F4F-ACC5-210A920510A3}" type="pres">
      <dgm:prSet presAssocID="{E0411886-E598-0243-A5B9-15DC8C6E5B01}" presName="conn2-1" presStyleLbl="parChTrans1D3" presStyleIdx="0" presStyleCnt="3"/>
      <dgm:spPr/>
    </dgm:pt>
    <dgm:pt modelId="{35439599-B553-D041-AD76-8D58525C1FF1}" type="pres">
      <dgm:prSet presAssocID="{E0411886-E598-0243-A5B9-15DC8C6E5B01}" presName="connTx" presStyleLbl="parChTrans1D3" presStyleIdx="0" presStyleCnt="3"/>
      <dgm:spPr/>
    </dgm:pt>
    <dgm:pt modelId="{5FFB967C-0313-D54E-800B-89C57D56400F}" type="pres">
      <dgm:prSet presAssocID="{5F7077A9-3D42-324E-B614-0810BF1FDF5C}" presName="root2" presStyleCnt="0"/>
      <dgm:spPr/>
    </dgm:pt>
    <dgm:pt modelId="{542712AA-B2FE-A945-9DB9-52089CEA40C5}" type="pres">
      <dgm:prSet presAssocID="{5F7077A9-3D42-324E-B614-0810BF1FDF5C}" presName="LevelTwoTextNode" presStyleLbl="node3" presStyleIdx="0" presStyleCnt="3">
        <dgm:presLayoutVars>
          <dgm:chPref val="3"/>
        </dgm:presLayoutVars>
      </dgm:prSet>
      <dgm:spPr/>
    </dgm:pt>
    <dgm:pt modelId="{9F0AEE65-69BB-AE4C-800C-9F7E701CA768}" type="pres">
      <dgm:prSet presAssocID="{5F7077A9-3D42-324E-B614-0810BF1FDF5C}" presName="level3hierChild" presStyleCnt="0"/>
      <dgm:spPr/>
    </dgm:pt>
    <dgm:pt modelId="{BB95CD2E-5B9E-D44C-8DB9-DBFBD57EBE93}" type="pres">
      <dgm:prSet presAssocID="{E82D9B91-AFA7-1940-8523-D153C095F91D}" presName="conn2-1" presStyleLbl="parChTrans1D3" presStyleIdx="1" presStyleCnt="3"/>
      <dgm:spPr/>
    </dgm:pt>
    <dgm:pt modelId="{948B5719-3E5B-F542-AFDC-FB728F9F1001}" type="pres">
      <dgm:prSet presAssocID="{E82D9B91-AFA7-1940-8523-D153C095F91D}" presName="connTx" presStyleLbl="parChTrans1D3" presStyleIdx="1" presStyleCnt="3"/>
      <dgm:spPr/>
    </dgm:pt>
    <dgm:pt modelId="{FA062261-9267-9A4E-A232-AF5FC83CE47D}" type="pres">
      <dgm:prSet presAssocID="{A61E39BA-ABFF-E545-8468-5172E7B79910}" presName="root2" presStyleCnt="0"/>
      <dgm:spPr/>
    </dgm:pt>
    <dgm:pt modelId="{79728F21-84C2-1B44-919B-7D7F5CB967B4}" type="pres">
      <dgm:prSet presAssocID="{A61E39BA-ABFF-E545-8468-5172E7B79910}" presName="LevelTwoTextNode" presStyleLbl="node3" presStyleIdx="1" presStyleCnt="3">
        <dgm:presLayoutVars>
          <dgm:chPref val="3"/>
        </dgm:presLayoutVars>
      </dgm:prSet>
      <dgm:spPr/>
    </dgm:pt>
    <dgm:pt modelId="{BE833DDA-428B-4447-8CAF-05B177399CC9}" type="pres">
      <dgm:prSet presAssocID="{A61E39BA-ABFF-E545-8468-5172E7B79910}" presName="level3hierChild" presStyleCnt="0"/>
      <dgm:spPr/>
    </dgm:pt>
    <dgm:pt modelId="{5729EA7B-D23B-FE47-BB6E-24F435DF9724}" type="pres">
      <dgm:prSet presAssocID="{CE4C9723-DC59-A640-8F8F-FD09E030335C}" presName="conn2-1" presStyleLbl="parChTrans1D2" presStyleIdx="1" presStyleCnt="2"/>
      <dgm:spPr/>
    </dgm:pt>
    <dgm:pt modelId="{413F1E10-3187-5747-BB4D-8828CAA33CD8}" type="pres">
      <dgm:prSet presAssocID="{CE4C9723-DC59-A640-8F8F-FD09E030335C}" presName="connTx" presStyleLbl="parChTrans1D2" presStyleIdx="1" presStyleCnt="2"/>
      <dgm:spPr/>
    </dgm:pt>
    <dgm:pt modelId="{8EE65838-E591-2D4C-AFED-FA2B5388256A}" type="pres">
      <dgm:prSet presAssocID="{DA252383-ADF2-C946-AF31-04A99C045105}" presName="root2" presStyleCnt="0"/>
      <dgm:spPr/>
    </dgm:pt>
    <dgm:pt modelId="{F7BC57CF-BC76-464B-B6FB-7F513D95C933}" type="pres">
      <dgm:prSet presAssocID="{DA252383-ADF2-C946-AF31-04A99C045105}" presName="LevelTwoTextNode" presStyleLbl="node2" presStyleIdx="1" presStyleCnt="2">
        <dgm:presLayoutVars>
          <dgm:chPref val="3"/>
        </dgm:presLayoutVars>
      </dgm:prSet>
      <dgm:spPr/>
    </dgm:pt>
    <dgm:pt modelId="{B420DFD5-B8AA-7C47-B014-2450A190A4A1}" type="pres">
      <dgm:prSet presAssocID="{DA252383-ADF2-C946-AF31-04A99C045105}" presName="level3hierChild" presStyleCnt="0"/>
      <dgm:spPr/>
    </dgm:pt>
    <dgm:pt modelId="{79C0F92C-7624-B943-B39A-FAF12BED4CB8}" type="pres">
      <dgm:prSet presAssocID="{BE235F83-A0FD-B544-834D-097B9955BAC9}" presName="conn2-1" presStyleLbl="parChTrans1D3" presStyleIdx="2" presStyleCnt="3"/>
      <dgm:spPr/>
    </dgm:pt>
    <dgm:pt modelId="{82496DB7-7D48-4746-B02B-52F037AC4D62}" type="pres">
      <dgm:prSet presAssocID="{BE235F83-A0FD-B544-834D-097B9955BAC9}" presName="connTx" presStyleLbl="parChTrans1D3" presStyleIdx="2" presStyleCnt="3"/>
      <dgm:spPr/>
    </dgm:pt>
    <dgm:pt modelId="{8A722145-D910-6742-8E93-385833CA82AD}" type="pres">
      <dgm:prSet presAssocID="{95DC1EAD-6B54-3C43-A93F-DAAA5208283E}" presName="root2" presStyleCnt="0"/>
      <dgm:spPr/>
    </dgm:pt>
    <dgm:pt modelId="{A2A41B38-37A0-8A4F-A46C-8915AD6A59C3}" type="pres">
      <dgm:prSet presAssocID="{95DC1EAD-6B54-3C43-A93F-DAAA5208283E}" presName="LevelTwoTextNode" presStyleLbl="node3" presStyleIdx="2" presStyleCnt="3">
        <dgm:presLayoutVars>
          <dgm:chPref val="3"/>
        </dgm:presLayoutVars>
      </dgm:prSet>
      <dgm:spPr/>
    </dgm:pt>
    <dgm:pt modelId="{44FD7458-A7A3-C949-A28F-434997C95B86}" type="pres">
      <dgm:prSet presAssocID="{95DC1EAD-6B54-3C43-A93F-DAAA5208283E}" presName="level3hierChild" presStyleCnt="0"/>
      <dgm:spPr/>
    </dgm:pt>
  </dgm:ptLst>
  <dgm:cxnLst>
    <dgm:cxn modelId="{3D89F417-D6BE-4440-A37F-8173E3FCE4BB}" type="presOf" srcId="{DA252383-ADF2-C946-AF31-04A99C045105}" destId="{F7BC57CF-BC76-464B-B6FB-7F513D95C933}" srcOrd="0" destOrd="0" presId="urn:microsoft.com/office/officeart/2005/8/layout/hierarchy2"/>
    <dgm:cxn modelId="{677EF91F-7034-7C47-A46F-63B1BF5386F8}" type="presOf" srcId="{BE235F83-A0FD-B544-834D-097B9955BAC9}" destId="{82496DB7-7D48-4746-B02B-52F037AC4D62}" srcOrd="1" destOrd="0" presId="urn:microsoft.com/office/officeart/2005/8/layout/hierarchy2"/>
    <dgm:cxn modelId="{E0A63A2E-A2CE-2745-A2A0-01FC8B00D517}" type="presOf" srcId="{BE235F83-A0FD-B544-834D-097B9955BAC9}" destId="{79C0F92C-7624-B943-B39A-FAF12BED4CB8}" srcOrd="0" destOrd="0" presId="urn:microsoft.com/office/officeart/2005/8/layout/hierarchy2"/>
    <dgm:cxn modelId="{733E3531-57D1-F14A-9923-70AEE138AAA2}" type="presOf" srcId="{501AE223-1BC5-8745-A8F1-6B586056E76C}" destId="{4C6B30B7-E74C-494F-9D42-E53DB4C8BEA2}" srcOrd="0" destOrd="0" presId="urn:microsoft.com/office/officeart/2005/8/layout/hierarchy2"/>
    <dgm:cxn modelId="{03D3CD3C-6C49-F44A-99F0-B23C0D7F68B4}" type="presOf" srcId="{E0411886-E598-0243-A5B9-15DC8C6E5B01}" destId="{D43634AC-32DF-9F4F-ACC5-210A920510A3}" srcOrd="0" destOrd="0" presId="urn:microsoft.com/office/officeart/2005/8/layout/hierarchy2"/>
    <dgm:cxn modelId="{85D19142-AFB4-4645-8290-80636DCE6311}" srcId="{67757AD6-3D5F-9647-995B-969922CF59F6}" destId="{5F7077A9-3D42-324E-B614-0810BF1FDF5C}" srcOrd="0" destOrd="0" parTransId="{E0411886-E598-0243-A5B9-15DC8C6E5B01}" sibTransId="{9095233B-5849-D245-97D8-756C7D9AAFB7}"/>
    <dgm:cxn modelId="{47121C49-8E87-6E4A-9CD5-A03494453280}" type="presOf" srcId="{5CC9CAD9-7D65-4A49-B795-C9CD5B751AD6}" destId="{826CF433-F4AF-4046-BE91-91677F23F5F3}" srcOrd="0" destOrd="0" presId="urn:microsoft.com/office/officeart/2005/8/layout/hierarchy2"/>
    <dgm:cxn modelId="{4A432A69-F03D-4142-A88C-8870DCD53874}" type="presOf" srcId="{E82D9B91-AFA7-1940-8523-D153C095F91D}" destId="{948B5719-3E5B-F542-AFDC-FB728F9F1001}" srcOrd="1" destOrd="0" presId="urn:microsoft.com/office/officeart/2005/8/layout/hierarchy2"/>
    <dgm:cxn modelId="{A9B06C50-BE4B-C64F-AEC4-57800678533D}" type="presOf" srcId="{CE4C9723-DC59-A640-8F8F-FD09E030335C}" destId="{413F1E10-3187-5747-BB4D-8828CAA33CD8}" srcOrd="1" destOrd="0" presId="urn:microsoft.com/office/officeart/2005/8/layout/hierarchy2"/>
    <dgm:cxn modelId="{7B9B2655-38B1-904C-9881-0F16CF171D9C}" type="presOf" srcId="{95DC1EAD-6B54-3C43-A93F-DAAA5208283E}" destId="{A2A41B38-37A0-8A4F-A46C-8915AD6A59C3}" srcOrd="0" destOrd="0" presId="urn:microsoft.com/office/officeart/2005/8/layout/hierarchy2"/>
    <dgm:cxn modelId="{4E2DBA78-6D99-3541-9F3B-893ED7ABF9BF}" srcId="{DA252383-ADF2-C946-AF31-04A99C045105}" destId="{95DC1EAD-6B54-3C43-A93F-DAAA5208283E}" srcOrd="0" destOrd="0" parTransId="{BE235F83-A0FD-B544-834D-097B9955BAC9}" sibTransId="{8B3AF15E-97F3-ED4C-ABC0-81421AA74C7A}"/>
    <dgm:cxn modelId="{22DB867C-3FE5-8B45-9C0B-737DDEBA3FD1}" type="presOf" srcId="{A61E39BA-ABFF-E545-8468-5172E7B79910}" destId="{79728F21-84C2-1B44-919B-7D7F5CB967B4}" srcOrd="0" destOrd="0" presId="urn:microsoft.com/office/officeart/2005/8/layout/hierarchy2"/>
    <dgm:cxn modelId="{FB901687-79E5-374F-8272-EB4AF524D4B6}" type="presOf" srcId="{895A403D-790F-1F45-9F83-476FF3B8987F}" destId="{221ED9C7-3877-0A47-BEFC-D2A01D804C66}" srcOrd="0" destOrd="0" presId="urn:microsoft.com/office/officeart/2005/8/layout/hierarchy2"/>
    <dgm:cxn modelId="{8512178A-64B3-AB40-9E45-1D8A568A4639}" srcId="{67757AD6-3D5F-9647-995B-969922CF59F6}" destId="{A61E39BA-ABFF-E545-8468-5172E7B79910}" srcOrd="1" destOrd="0" parTransId="{E82D9B91-AFA7-1940-8523-D153C095F91D}" sibTransId="{3710AEF3-0B44-6C4B-89C0-14FA4D5250C4}"/>
    <dgm:cxn modelId="{C15B61A5-F08D-5E40-9AF5-ACFBF2BCBC8D}" type="presOf" srcId="{67757AD6-3D5F-9647-995B-969922CF59F6}" destId="{66881B32-13FF-0445-B7AC-CF4ACAED145D}" srcOrd="0" destOrd="0" presId="urn:microsoft.com/office/officeart/2005/8/layout/hierarchy2"/>
    <dgm:cxn modelId="{B30EF9AB-E8EE-E548-B00B-388B4C99E1A4}" type="presOf" srcId="{5F7077A9-3D42-324E-B614-0810BF1FDF5C}" destId="{542712AA-B2FE-A945-9DB9-52089CEA40C5}" srcOrd="0" destOrd="0" presId="urn:microsoft.com/office/officeart/2005/8/layout/hierarchy2"/>
    <dgm:cxn modelId="{11AE4DB6-47CC-C646-A7E1-582CECEAF9B7}" srcId="{5CC9CAD9-7D65-4A49-B795-C9CD5B751AD6}" destId="{67757AD6-3D5F-9647-995B-969922CF59F6}" srcOrd="0" destOrd="0" parTransId="{501AE223-1BC5-8745-A8F1-6B586056E76C}" sibTransId="{5854A879-2A25-D848-8DB1-E39297D53C1B}"/>
    <dgm:cxn modelId="{818D9FBF-F00B-C344-9570-8F4F624A7B93}" type="presOf" srcId="{501AE223-1BC5-8745-A8F1-6B586056E76C}" destId="{F2695C1D-8E28-6143-879C-ADD7356181EA}" srcOrd="1" destOrd="0" presId="urn:microsoft.com/office/officeart/2005/8/layout/hierarchy2"/>
    <dgm:cxn modelId="{38E8DACB-6907-2046-98D5-B8F6187C9491}" srcId="{895A403D-790F-1F45-9F83-476FF3B8987F}" destId="{5CC9CAD9-7D65-4A49-B795-C9CD5B751AD6}" srcOrd="0" destOrd="0" parTransId="{BE8C2D41-5F38-D54C-AC2B-90023C94F4C5}" sibTransId="{65BA5135-7BC2-5B43-9C2F-E6C4045B2918}"/>
    <dgm:cxn modelId="{3C5852F1-FB79-5849-B7F6-7FEC961D4AF5}" type="presOf" srcId="{E82D9B91-AFA7-1940-8523-D153C095F91D}" destId="{BB95CD2E-5B9E-D44C-8DB9-DBFBD57EBE93}" srcOrd="0" destOrd="0" presId="urn:microsoft.com/office/officeart/2005/8/layout/hierarchy2"/>
    <dgm:cxn modelId="{9EDFFAF6-30CC-1F42-BF98-2E980C6A342D}" type="presOf" srcId="{E0411886-E598-0243-A5B9-15DC8C6E5B01}" destId="{35439599-B553-D041-AD76-8D58525C1FF1}" srcOrd="1" destOrd="0" presId="urn:microsoft.com/office/officeart/2005/8/layout/hierarchy2"/>
    <dgm:cxn modelId="{78FE41FD-BCC6-E046-BBD3-D97967E886E7}" srcId="{5CC9CAD9-7D65-4A49-B795-C9CD5B751AD6}" destId="{DA252383-ADF2-C946-AF31-04A99C045105}" srcOrd="1" destOrd="0" parTransId="{CE4C9723-DC59-A640-8F8F-FD09E030335C}" sibTransId="{13C030BA-0516-B841-8BB0-B046D7B1ABC6}"/>
    <dgm:cxn modelId="{5BD0F1FD-8C48-374E-ADBC-427AB4378217}" type="presOf" srcId="{CE4C9723-DC59-A640-8F8F-FD09E030335C}" destId="{5729EA7B-D23B-FE47-BB6E-24F435DF9724}" srcOrd="0" destOrd="0" presId="urn:microsoft.com/office/officeart/2005/8/layout/hierarchy2"/>
    <dgm:cxn modelId="{519B10CA-612E-F647-B93E-5096995EB693}" type="presParOf" srcId="{221ED9C7-3877-0A47-BEFC-D2A01D804C66}" destId="{4D356AE1-355A-654A-A407-DEF3E5EC2757}" srcOrd="0" destOrd="0" presId="urn:microsoft.com/office/officeart/2005/8/layout/hierarchy2"/>
    <dgm:cxn modelId="{93F681EE-D327-C540-B1D0-17EBE7FB025D}" type="presParOf" srcId="{4D356AE1-355A-654A-A407-DEF3E5EC2757}" destId="{826CF433-F4AF-4046-BE91-91677F23F5F3}" srcOrd="0" destOrd="0" presId="urn:microsoft.com/office/officeart/2005/8/layout/hierarchy2"/>
    <dgm:cxn modelId="{58C969F9-492D-E94C-8C38-CB0DD194EAC3}" type="presParOf" srcId="{4D356AE1-355A-654A-A407-DEF3E5EC2757}" destId="{D6CD8D84-CA32-4C40-AA5C-EA413DF77B99}" srcOrd="1" destOrd="0" presId="urn:microsoft.com/office/officeart/2005/8/layout/hierarchy2"/>
    <dgm:cxn modelId="{E4DF6CA1-088F-1C4E-A65A-A0BEFB25A81C}" type="presParOf" srcId="{D6CD8D84-CA32-4C40-AA5C-EA413DF77B99}" destId="{4C6B30B7-E74C-494F-9D42-E53DB4C8BEA2}" srcOrd="0" destOrd="0" presId="urn:microsoft.com/office/officeart/2005/8/layout/hierarchy2"/>
    <dgm:cxn modelId="{018ABDCB-6A42-6B49-9690-1F8851E3925D}" type="presParOf" srcId="{4C6B30B7-E74C-494F-9D42-E53DB4C8BEA2}" destId="{F2695C1D-8E28-6143-879C-ADD7356181EA}" srcOrd="0" destOrd="0" presId="urn:microsoft.com/office/officeart/2005/8/layout/hierarchy2"/>
    <dgm:cxn modelId="{A6463D66-F8CD-4A4A-A617-4FADD09527C1}" type="presParOf" srcId="{D6CD8D84-CA32-4C40-AA5C-EA413DF77B99}" destId="{D112FD7A-CC7A-5442-86F3-25B6C8E87307}" srcOrd="1" destOrd="0" presId="urn:microsoft.com/office/officeart/2005/8/layout/hierarchy2"/>
    <dgm:cxn modelId="{AC2163CA-440F-444C-BE32-5E3F441055F5}" type="presParOf" srcId="{D112FD7A-CC7A-5442-86F3-25B6C8E87307}" destId="{66881B32-13FF-0445-B7AC-CF4ACAED145D}" srcOrd="0" destOrd="0" presId="urn:microsoft.com/office/officeart/2005/8/layout/hierarchy2"/>
    <dgm:cxn modelId="{5E248948-29E4-8A43-9FE2-6F004B2D447B}" type="presParOf" srcId="{D112FD7A-CC7A-5442-86F3-25B6C8E87307}" destId="{D6183832-C0E3-AC4B-BCDC-2C3BBF988BE5}" srcOrd="1" destOrd="0" presId="urn:microsoft.com/office/officeart/2005/8/layout/hierarchy2"/>
    <dgm:cxn modelId="{519BBCAD-B271-9940-84AB-31DD79D1F792}" type="presParOf" srcId="{D6183832-C0E3-AC4B-BCDC-2C3BBF988BE5}" destId="{D43634AC-32DF-9F4F-ACC5-210A920510A3}" srcOrd="0" destOrd="0" presId="urn:microsoft.com/office/officeart/2005/8/layout/hierarchy2"/>
    <dgm:cxn modelId="{35847722-912B-D24F-8930-838B3707164E}" type="presParOf" srcId="{D43634AC-32DF-9F4F-ACC5-210A920510A3}" destId="{35439599-B553-D041-AD76-8D58525C1FF1}" srcOrd="0" destOrd="0" presId="urn:microsoft.com/office/officeart/2005/8/layout/hierarchy2"/>
    <dgm:cxn modelId="{8940FA17-97E8-8D4E-B5B5-F3BE555488C4}" type="presParOf" srcId="{D6183832-C0E3-AC4B-BCDC-2C3BBF988BE5}" destId="{5FFB967C-0313-D54E-800B-89C57D56400F}" srcOrd="1" destOrd="0" presId="urn:microsoft.com/office/officeart/2005/8/layout/hierarchy2"/>
    <dgm:cxn modelId="{D1716B95-B490-494F-9396-3C4C088C5121}" type="presParOf" srcId="{5FFB967C-0313-D54E-800B-89C57D56400F}" destId="{542712AA-B2FE-A945-9DB9-52089CEA40C5}" srcOrd="0" destOrd="0" presId="urn:microsoft.com/office/officeart/2005/8/layout/hierarchy2"/>
    <dgm:cxn modelId="{A91292DE-C578-3942-99E2-9EEB890507CC}" type="presParOf" srcId="{5FFB967C-0313-D54E-800B-89C57D56400F}" destId="{9F0AEE65-69BB-AE4C-800C-9F7E701CA768}" srcOrd="1" destOrd="0" presId="urn:microsoft.com/office/officeart/2005/8/layout/hierarchy2"/>
    <dgm:cxn modelId="{D29F024D-5698-CC49-A500-B7009F748BC8}" type="presParOf" srcId="{D6183832-C0E3-AC4B-BCDC-2C3BBF988BE5}" destId="{BB95CD2E-5B9E-D44C-8DB9-DBFBD57EBE93}" srcOrd="2" destOrd="0" presId="urn:microsoft.com/office/officeart/2005/8/layout/hierarchy2"/>
    <dgm:cxn modelId="{16CE3ADC-D076-CA44-8912-43DC46AF6C0B}" type="presParOf" srcId="{BB95CD2E-5B9E-D44C-8DB9-DBFBD57EBE93}" destId="{948B5719-3E5B-F542-AFDC-FB728F9F1001}" srcOrd="0" destOrd="0" presId="urn:microsoft.com/office/officeart/2005/8/layout/hierarchy2"/>
    <dgm:cxn modelId="{0D317A5E-92AF-2C43-95CF-5FDFE5FEA4D8}" type="presParOf" srcId="{D6183832-C0E3-AC4B-BCDC-2C3BBF988BE5}" destId="{FA062261-9267-9A4E-A232-AF5FC83CE47D}" srcOrd="3" destOrd="0" presId="urn:microsoft.com/office/officeart/2005/8/layout/hierarchy2"/>
    <dgm:cxn modelId="{AF5FB5E0-1639-F241-87DA-A025A449F82A}" type="presParOf" srcId="{FA062261-9267-9A4E-A232-AF5FC83CE47D}" destId="{79728F21-84C2-1B44-919B-7D7F5CB967B4}" srcOrd="0" destOrd="0" presId="urn:microsoft.com/office/officeart/2005/8/layout/hierarchy2"/>
    <dgm:cxn modelId="{69FBE42E-00C4-1B4B-BC4B-AAFB50CF5BD1}" type="presParOf" srcId="{FA062261-9267-9A4E-A232-AF5FC83CE47D}" destId="{BE833DDA-428B-4447-8CAF-05B177399CC9}" srcOrd="1" destOrd="0" presId="urn:microsoft.com/office/officeart/2005/8/layout/hierarchy2"/>
    <dgm:cxn modelId="{2E54C87B-3BA8-6E44-B1AD-1316F30215CE}" type="presParOf" srcId="{D6CD8D84-CA32-4C40-AA5C-EA413DF77B99}" destId="{5729EA7B-D23B-FE47-BB6E-24F435DF9724}" srcOrd="2" destOrd="0" presId="urn:microsoft.com/office/officeart/2005/8/layout/hierarchy2"/>
    <dgm:cxn modelId="{1F0A7F1F-A4AC-964B-9D67-4F13BE402C4C}" type="presParOf" srcId="{5729EA7B-D23B-FE47-BB6E-24F435DF9724}" destId="{413F1E10-3187-5747-BB4D-8828CAA33CD8}" srcOrd="0" destOrd="0" presId="urn:microsoft.com/office/officeart/2005/8/layout/hierarchy2"/>
    <dgm:cxn modelId="{B35D979B-3CBA-F14A-BBC9-095DEA1A03F1}" type="presParOf" srcId="{D6CD8D84-CA32-4C40-AA5C-EA413DF77B99}" destId="{8EE65838-E591-2D4C-AFED-FA2B5388256A}" srcOrd="3" destOrd="0" presId="urn:microsoft.com/office/officeart/2005/8/layout/hierarchy2"/>
    <dgm:cxn modelId="{7F84CB9B-62F0-4649-BCAC-5F5B557ED90C}" type="presParOf" srcId="{8EE65838-E591-2D4C-AFED-FA2B5388256A}" destId="{F7BC57CF-BC76-464B-B6FB-7F513D95C933}" srcOrd="0" destOrd="0" presId="urn:microsoft.com/office/officeart/2005/8/layout/hierarchy2"/>
    <dgm:cxn modelId="{C75E411B-F1AD-5848-8D6C-148519C826E2}" type="presParOf" srcId="{8EE65838-E591-2D4C-AFED-FA2B5388256A}" destId="{B420DFD5-B8AA-7C47-B014-2450A190A4A1}" srcOrd="1" destOrd="0" presId="urn:microsoft.com/office/officeart/2005/8/layout/hierarchy2"/>
    <dgm:cxn modelId="{82CFB02C-2975-EB42-A071-BA634A712316}" type="presParOf" srcId="{B420DFD5-B8AA-7C47-B014-2450A190A4A1}" destId="{79C0F92C-7624-B943-B39A-FAF12BED4CB8}" srcOrd="0" destOrd="0" presId="urn:microsoft.com/office/officeart/2005/8/layout/hierarchy2"/>
    <dgm:cxn modelId="{51880016-1365-C94C-B18C-C030775F4380}" type="presParOf" srcId="{79C0F92C-7624-B943-B39A-FAF12BED4CB8}" destId="{82496DB7-7D48-4746-B02B-52F037AC4D62}" srcOrd="0" destOrd="0" presId="urn:microsoft.com/office/officeart/2005/8/layout/hierarchy2"/>
    <dgm:cxn modelId="{0DE65BF1-BA5C-3241-80B0-945FE77F73B4}" type="presParOf" srcId="{B420DFD5-B8AA-7C47-B014-2450A190A4A1}" destId="{8A722145-D910-6742-8E93-385833CA82AD}" srcOrd="1" destOrd="0" presId="urn:microsoft.com/office/officeart/2005/8/layout/hierarchy2"/>
    <dgm:cxn modelId="{D8B78932-9A21-6040-9072-553CB9E9B43B}" type="presParOf" srcId="{8A722145-D910-6742-8E93-385833CA82AD}" destId="{A2A41B38-37A0-8A4F-A46C-8915AD6A59C3}" srcOrd="0" destOrd="0" presId="urn:microsoft.com/office/officeart/2005/8/layout/hierarchy2"/>
    <dgm:cxn modelId="{95DE00C3-83D1-054D-91B0-39D2E5FB5A12}" type="presParOf" srcId="{8A722145-D910-6742-8E93-385833CA82AD}" destId="{44FD7458-A7A3-C949-A28F-434997C95B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98C5C3-8AB7-45BD-A96B-21496374CC3E}"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D8AE135B-DEEB-474B-8550-5BD68802F327}">
      <dgm:prSet/>
      <dgm:spPr/>
      <dgm:t>
        <a:bodyPr/>
        <a:lstStyle/>
        <a:p>
          <a:r>
            <a:rPr lang="en-GB"/>
            <a:t>I</a:t>
          </a:r>
          <a:r>
            <a:rPr lang="en-US"/>
            <a:t>nflammatory bowel disease</a:t>
          </a:r>
          <a:r>
            <a:rPr lang="en-GB"/>
            <a:t> (41%)</a:t>
          </a:r>
          <a:endParaRPr lang="en-US"/>
        </a:p>
      </dgm:t>
    </dgm:pt>
    <dgm:pt modelId="{5A931568-E519-48ED-B734-E0685446DDBB}" type="parTrans" cxnId="{22B48F5D-AEDD-4392-9334-214C3727738A}">
      <dgm:prSet/>
      <dgm:spPr/>
      <dgm:t>
        <a:bodyPr/>
        <a:lstStyle/>
        <a:p>
          <a:endParaRPr lang="en-US"/>
        </a:p>
      </dgm:t>
    </dgm:pt>
    <dgm:pt modelId="{6281FFD9-1CBA-488D-B8D3-0EB67D8FAAB2}" type="sibTrans" cxnId="{22B48F5D-AEDD-4392-9334-214C3727738A}">
      <dgm:prSet/>
      <dgm:spPr/>
      <dgm:t>
        <a:bodyPr/>
        <a:lstStyle/>
        <a:p>
          <a:endParaRPr lang="en-US"/>
        </a:p>
      </dgm:t>
    </dgm:pt>
    <dgm:pt modelId="{7139991A-8CC7-49DA-8975-270083D33175}">
      <dgm:prSet/>
      <dgm:spPr/>
      <dgm:t>
        <a:bodyPr/>
        <a:lstStyle/>
        <a:p>
          <a:r>
            <a:rPr lang="en-GB"/>
            <a:t>Inflammatory arthritis (21%)</a:t>
          </a:r>
          <a:endParaRPr lang="en-US"/>
        </a:p>
      </dgm:t>
    </dgm:pt>
    <dgm:pt modelId="{E6F0D509-B4E5-4FC3-9A5B-9CB6E1E696F9}" type="parTrans" cxnId="{0FA95BCF-8878-4699-97A5-A6DFFD3E1B40}">
      <dgm:prSet/>
      <dgm:spPr/>
      <dgm:t>
        <a:bodyPr/>
        <a:lstStyle/>
        <a:p>
          <a:endParaRPr lang="en-US"/>
        </a:p>
      </dgm:t>
    </dgm:pt>
    <dgm:pt modelId="{B04B166F-89DD-490B-82D0-7AA6ECD50122}" type="sibTrans" cxnId="{0FA95BCF-8878-4699-97A5-A6DFFD3E1B40}">
      <dgm:prSet/>
      <dgm:spPr/>
      <dgm:t>
        <a:bodyPr/>
        <a:lstStyle/>
        <a:p>
          <a:endParaRPr lang="en-US"/>
        </a:p>
      </dgm:t>
    </dgm:pt>
    <dgm:pt modelId="{1E6B2267-CA86-49FF-A136-19EB2E9B1905}">
      <dgm:prSet/>
      <dgm:spPr/>
      <dgm:t>
        <a:bodyPr/>
        <a:lstStyle/>
        <a:p>
          <a:r>
            <a:rPr lang="en-GB"/>
            <a:t>Solid organ malignant neoplasms (7%)</a:t>
          </a:r>
          <a:endParaRPr lang="en-US"/>
        </a:p>
      </dgm:t>
    </dgm:pt>
    <dgm:pt modelId="{D575D5AB-404A-4F4F-8DCC-A40E71C154C4}" type="parTrans" cxnId="{6EA5C540-4E22-4673-AEDF-284DA721CFF7}">
      <dgm:prSet/>
      <dgm:spPr/>
      <dgm:t>
        <a:bodyPr/>
        <a:lstStyle/>
        <a:p>
          <a:endParaRPr lang="en-US"/>
        </a:p>
      </dgm:t>
    </dgm:pt>
    <dgm:pt modelId="{EE984643-1D15-4E4E-976A-A89D9FD861E2}" type="sibTrans" cxnId="{6EA5C540-4E22-4673-AEDF-284DA721CFF7}">
      <dgm:prSet/>
      <dgm:spPr/>
      <dgm:t>
        <a:bodyPr/>
        <a:lstStyle/>
        <a:p>
          <a:endParaRPr lang="en-US"/>
        </a:p>
      </dgm:t>
    </dgm:pt>
    <dgm:pt modelId="{A35328EB-8679-4788-994C-2496CEDA28D4}">
      <dgm:prSet/>
      <dgm:spPr/>
      <dgm:t>
        <a:bodyPr/>
        <a:lstStyle/>
        <a:p>
          <a:r>
            <a:rPr lang="en-GB"/>
            <a:t>Hematologic malignant neoplasms (6%)</a:t>
          </a:r>
          <a:endParaRPr lang="en-US"/>
        </a:p>
      </dgm:t>
    </dgm:pt>
    <dgm:pt modelId="{2B677FE8-154A-4D44-8752-B8FA05DF29E4}" type="parTrans" cxnId="{4EEF6191-6182-412F-BE11-15C2BA221569}">
      <dgm:prSet/>
      <dgm:spPr/>
      <dgm:t>
        <a:bodyPr/>
        <a:lstStyle/>
        <a:p>
          <a:endParaRPr lang="en-US"/>
        </a:p>
      </dgm:t>
    </dgm:pt>
    <dgm:pt modelId="{12D38D40-E9C4-4A97-9ECE-BFCC1BCC0015}" type="sibTrans" cxnId="{4EEF6191-6182-412F-BE11-15C2BA221569}">
      <dgm:prSet/>
      <dgm:spPr/>
      <dgm:t>
        <a:bodyPr/>
        <a:lstStyle/>
        <a:p>
          <a:endParaRPr lang="en-US"/>
        </a:p>
      </dgm:t>
    </dgm:pt>
    <dgm:pt modelId="{10CF6482-5C40-694B-BBE8-7B8130E81EF4}" type="pres">
      <dgm:prSet presAssocID="{1298C5C3-8AB7-45BD-A96B-21496374CC3E}" presName="matrix" presStyleCnt="0">
        <dgm:presLayoutVars>
          <dgm:chMax val="1"/>
          <dgm:dir/>
          <dgm:resizeHandles val="exact"/>
        </dgm:presLayoutVars>
      </dgm:prSet>
      <dgm:spPr/>
    </dgm:pt>
    <dgm:pt modelId="{BC21C7F6-40F6-4240-B3A1-EA4D4C8A2303}" type="pres">
      <dgm:prSet presAssocID="{1298C5C3-8AB7-45BD-A96B-21496374CC3E}" presName="diamond" presStyleLbl="bgShp" presStyleIdx="0" presStyleCnt="1"/>
      <dgm:spPr/>
    </dgm:pt>
    <dgm:pt modelId="{2786ED5A-1081-F34B-A075-00E2D47420AA}" type="pres">
      <dgm:prSet presAssocID="{1298C5C3-8AB7-45BD-A96B-21496374CC3E}" presName="quad1" presStyleLbl="node1" presStyleIdx="0" presStyleCnt="4">
        <dgm:presLayoutVars>
          <dgm:chMax val="0"/>
          <dgm:chPref val="0"/>
          <dgm:bulletEnabled val="1"/>
        </dgm:presLayoutVars>
      </dgm:prSet>
      <dgm:spPr/>
    </dgm:pt>
    <dgm:pt modelId="{981F36A0-3015-EE4D-819D-D7276938970D}" type="pres">
      <dgm:prSet presAssocID="{1298C5C3-8AB7-45BD-A96B-21496374CC3E}" presName="quad2" presStyleLbl="node1" presStyleIdx="1" presStyleCnt="4">
        <dgm:presLayoutVars>
          <dgm:chMax val="0"/>
          <dgm:chPref val="0"/>
          <dgm:bulletEnabled val="1"/>
        </dgm:presLayoutVars>
      </dgm:prSet>
      <dgm:spPr/>
    </dgm:pt>
    <dgm:pt modelId="{6130A08E-B50E-0B4F-8D4E-C4965A90D1D9}" type="pres">
      <dgm:prSet presAssocID="{1298C5C3-8AB7-45BD-A96B-21496374CC3E}" presName="quad3" presStyleLbl="node1" presStyleIdx="2" presStyleCnt="4">
        <dgm:presLayoutVars>
          <dgm:chMax val="0"/>
          <dgm:chPref val="0"/>
          <dgm:bulletEnabled val="1"/>
        </dgm:presLayoutVars>
      </dgm:prSet>
      <dgm:spPr/>
    </dgm:pt>
    <dgm:pt modelId="{7A54225D-3A97-E94C-825F-5DB77DB9D353}" type="pres">
      <dgm:prSet presAssocID="{1298C5C3-8AB7-45BD-A96B-21496374CC3E}" presName="quad4" presStyleLbl="node1" presStyleIdx="3" presStyleCnt="4">
        <dgm:presLayoutVars>
          <dgm:chMax val="0"/>
          <dgm:chPref val="0"/>
          <dgm:bulletEnabled val="1"/>
        </dgm:presLayoutVars>
      </dgm:prSet>
      <dgm:spPr/>
    </dgm:pt>
  </dgm:ptLst>
  <dgm:cxnLst>
    <dgm:cxn modelId="{5259B129-5D99-1C4E-A452-1A176624E7D4}" type="presOf" srcId="{1E6B2267-CA86-49FF-A136-19EB2E9B1905}" destId="{6130A08E-B50E-0B4F-8D4E-C4965A90D1D9}" srcOrd="0" destOrd="0" presId="urn:microsoft.com/office/officeart/2005/8/layout/matrix3"/>
    <dgm:cxn modelId="{6EA5C540-4E22-4673-AEDF-284DA721CFF7}" srcId="{1298C5C3-8AB7-45BD-A96B-21496374CC3E}" destId="{1E6B2267-CA86-49FF-A136-19EB2E9B1905}" srcOrd="2" destOrd="0" parTransId="{D575D5AB-404A-4F4F-8DCC-A40E71C154C4}" sibTransId="{EE984643-1D15-4E4E-976A-A89D9FD861E2}"/>
    <dgm:cxn modelId="{22B48F5D-AEDD-4392-9334-214C3727738A}" srcId="{1298C5C3-8AB7-45BD-A96B-21496374CC3E}" destId="{D8AE135B-DEEB-474B-8550-5BD68802F327}" srcOrd="0" destOrd="0" parTransId="{5A931568-E519-48ED-B734-E0685446DDBB}" sibTransId="{6281FFD9-1CBA-488D-B8D3-0EB67D8FAAB2}"/>
    <dgm:cxn modelId="{4EEF6191-6182-412F-BE11-15C2BA221569}" srcId="{1298C5C3-8AB7-45BD-A96B-21496374CC3E}" destId="{A35328EB-8679-4788-994C-2496CEDA28D4}" srcOrd="3" destOrd="0" parTransId="{2B677FE8-154A-4D44-8752-B8FA05DF29E4}" sibTransId="{12D38D40-E9C4-4A97-9ECE-BFCC1BCC0015}"/>
    <dgm:cxn modelId="{6499979A-792E-0640-BDE6-2EA9F97F6ED8}" type="presOf" srcId="{7139991A-8CC7-49DA-8975-270083D33175}" destId="{981F36A0-3015-EE4D-819D-D7276938970D}" srcOrd="0" destOrd="0" presId="urn:microsoft.com/office/officeart/2005/8/layout/matrix3"/>
    <dgm:cxn modelId="{778C93A8-03E2-794C-BCAC-721AED301EA5}" type="presOf" srcId="{A35328EB-8679-4788-994C-2496CEDA28D4}" destId="{7A54225D-3A97-E94C-825F-5DB77DB9D353}" srcOrd="0" destOrd="0" presId="urn:microsoft.com/office/officeart/2005/8/layout/matrix3"/>
    <dgm:cxn modelId="{E1B942B6-7E7A-7247-88FE-DE47B4C3BE41}" type="presOf" srcId="{D8AE135B-DEEB-474B-8550-5BD68802F327}" destId="{2786ED5A-1081-F34B-A075-00E2D47420AA}" srcOrd="0" destOrd="0" presId="urn:microsoft.com/office/officeart/2005/8/layout/matrix3"/>
    <dgm:cxn modelId="{0FA95BCF-8878-4699-97A5-A6DFFD3E1B40}" srcId="{1298C5C3-8AB7-45BD-A96B-21496374CC3E}" destId="{7139991A-8CC7-49DA-8975-270083D33175}" srcOrd="1" destOrd="0" parTransId="{E6F0D509-B4E5-4FC3-9A5B-9CB6E1E696F9}" sibTransId="{B04B166F-89DD-490B-82D0-7AA6ECD50122}"/>
    <dgm:cxn modelId="{420B64E8-2BF5-5140-88C7-3F8EA9C510C3}" type="presOf" srcId="{1298C5C3-8AB7-45BD-A96B-21496374CC3E}" destId="{10CF6482-5C40-694B-BBE8-7B8130E81EF4}" srcOrd="0" destOrd="0" presId="urn:microsoft.com/office/officeart/2005/8/layout/matrix3"/>
    <dgm:cxn modelId="{2AEB86E1-B021-CC4B-B05B-6D845824CEF8}" type="presParOf" srcId="{10CF6482-5C40-694B-BBE8-7B8130E81EF4}" destId="{BC21C7F6-40F6-4240-B3A1-EA4D4C8A2303}" srcOrd="0" destOrd="0" presId="urn:microsoft.com/office/officeart/2005/8/layout/matrix3"/>
    <dgm:cxn modelId="{E982E8C1-6756-F043-B1F9-6142E580900F}" type="presParOf" srcId="{10CF6482-5C40-694B-BBE8-7B8130E81EF4}" destId="{2786ED5A-1081-F34B-A075-00E2D47420AA}" srcOrd="1" destOrd="0" presId="urn:microsoft.com/office/officeart/2005/8/layout/matrix3"/>
    <dgm:cxn modelId="{9D79A56B-E2F8-614A-B09F-F5B3358C20BD}" type="presParOf" srcId="{10CF6482-5C40-694B-BBE8-7B8130E81EF4}" destId="{981F36A0-3015-EE4D-819D-D7276938970D}" srcOrd="2" destOrd="0" presId="urn:microsoft.com/office/officeart/2005/8/layout/matrix3"/>
    <dgm:cxn modelId="{BDC89BAE-9DE3-E648-8B0C-FB8FBE842EC2}" type="presParOf" srcId="{10CF6482-5C40-694B-BBE8-7B8130E81EF4}" destId="{6130A08E-B50E-0B4F-8D4E-C4965A90D1D9}" srcOrd="3" destOrd="0" presId="urn:microsoft.com/office/officeart/2005/8/layout/matrix3"/>
    <dgm:cxn modelId="{FF95871C-4CD6-8C4D-813F-AE7837655656}" type="presParOf" srcId="{10CF6482-5C40-694B-BBE8-7B8130E81EF4}" destId="{7A54225D-3A97-E94C-825F-5DB77DB9D353}"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185E7A-C514-6B4E-8CB7-0209D5CE157D}"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GB"/>
        </a:p>
      </dgm:t>
    </dgm:pt>
    <dgm:pt modelId="{68461825-DECF-F144-A268-3666A0B137C5}">
      <dgm:prSet phldrT="[Text]"/>
      <dgm:spPr/>
      <dgm:t>
        <a:bodyPr/>
        <a:lstStyle/>
        <a:p>
          <a:r>
            <a:rPr lang="en-GB" b="1"/>
            <a:t>Hypersensitivity reaction</a:t>
          </a:r>
        </a:p>
      </dgm:t>
    </dgm:pt>
    <dgm:pt modelId="{E5A8EE39-19DD-4647-B7C4-C64644AD03D2}" type="parTrans" cxnId="{3532F700-BA19-3841-87E2-745C7AB15EFB}">
      <dgm:prSet/>
      <dgm:spPr/>
      <dgm:t>
        <a:bodyPr/>
        <a:lstStyle/>
        <a:p>
          <a:endParaRPr lang="en-GB"/>
        </a:p>
      </dgm:t>
    </dgm:pt>
    <dgm:pt modelId="{ABB952B9-5DD3-EE48-ACDF-0F9F1E8C4C91}" type="sibTrans" cxnId="{3532F700-BA19-3841-87E2-745C7AB15EFB}">
      <dgm:prSet/>
      <dgm:spPr/>
      <dgm:t>
        <a:bodyPr/>
        <a:lstStyle/>
        <a:p>
          <a:endParaRPr lang="en-GB"/>
        </a:p>
      </dgm:t>
    </dgm:pt>
    <dgm:pt modelId="{3B0F36C4-7E86-7A44-8A73-759364931E5D}">
      <dgm:prSet phldrT="[Text]" phldr="0"/>
      <dgm:spPr/>
      <dgm:t>
        <a:bodyPr/>
        <a:lstStyle/>
        <a:p>
          <a:r>
            <a:rPr lang="en-GB"/>
            <a:t>Cytokine dysregulation</a:t>
          </a:r>
        </a:p>
      </dgm:t>
    </dgm:pt>
    <dgm:pt modelId="{AB327FD8-5C1F-F946-B2A4-E5FC8EA948BE}" type="parTrans" cxnId="{CE0F0746-CAD1-5549-8535-C14996C6E873}">
      <dgm:prSet/>
      <dgm:spPr/>
      <dgm:t>
        <a:bodyPr/>
        <a:lstStyle/>
        <a:p>
          <a:endParaRPr lang="en-GB"/>
        </a:p>
      </dgm:t>
    </dgm:pt>
    <dgm:pt modelId="{DAE66651-E4C3-1C49-8A44-53FB5901125B}" type="sibTrans" cxnId="{CE0F0746-CAD1-5549-8535-C14996C6E873}">
      <dgm:prSet/>
      <dgm:spPr/>
      <dgm:t>
        <a:bodyPr/>
        <a:lstStyle/>
        <a:p>
          <a:endParaRPr lang="en-GB"/>
        </a:p>
      </dgm:t>
    </dgm:pt>
    <dgm:pt modelId="{B26D10D7-9465-014F-8AA5-B7A828369633}">
      <dgm:prSet phldrT="[Text]" phldr="0"/>
      <dgm:spPr/>
      <dgm:t>
        <a:bodyPr/>
        <a:lstStyle/>
        <a:p>
          <a:r>
            <a:rPr lang="en-GB"/>
            <a:t>Genetic susceptibility</a:t>
          </a:r>
        </a:p>
      </dgm:t>
    </dgm:pt>
    <dgm:pt modelId="{35C21170-AEE0-534D-B8E1-CF534CDBFE88}" type="parTrans" cxnId="{AD310456-E487-D64B-B7EF-3688DEACB0D8}">
      <dgm:prSet/>
      <dgm:spPr/>
      <dgm:t>
        <a:bodyPr/>
        <a:lstStyle/>
        <a:p>
          <a:endParaRPr lang="en-GB"/>
        </a:p>
      </dgm:t>
    </dgm:pt>
    <dgm:pt modelId="{55AAC855-2768-3344-8867-5AB6A057BE87}" type="sibTrans" cxnId="{AD310456-E487-D64B-B7EF-3688DEACB0D8}">
      <dgm:prSet/>
      <dgm:spPr/>
      <dgm:t>
        <a:bodyPr/>
        <a:lstStyle/>
        <a:p>
          <a:endParaRPr lang="en-GB"/>
        </a:p>
      </dgm:t>
    </dgm:pt>
    <dgm:pt modelId="{63074CF8-7626-7945-A91A-095FC7CD2511}">
      <dgm:prSet/>
      <dgm:spPr/>
      <dgm:t>
        <a:bodyPr/>
        <a:lstStyle/>
        <a:p>
          <a:r>
            <a:rPr lang="en-GB"/>
            <a:t>Immune reaction to bacterial, viral, other antigens stimulate production of cytokine that promote neutrophil activation and infiltration.</a:t>
          </a:r>
        </a:p>
      </dgm:t>
    </dgm:pt>
    <dgm:pt modelId="{0C5C0A49-D5D0-7044-AADF-C7947A15E586}" type="parTrans" cxnId="{3CFD133C-1EB6-B249-838F-4E7AD43034E1}">
      <dgm:prSet/>
      <dgm:spPr/>
      <dgm:t>
        <a:bodyPr/>
        <a:lstStyle/>
        <a:p>
          <a:endParaRPr lang="en-GB"/>
        </a:p>
      </dgm:t>
    </dgm:pt>
    <dgm:pt modelId="{D9919B4C-08BA-2147-B106-0A6B6F737506}" type="sibTrans" cxnId="{3CFD133C-1EB6-B249-838F-4E7AD43034E1}">
      <dgm:prSet/>
      <dgm:spPr/>
      <dgm:t>
        <a:bodyPr/>
        <a:lstStyle/>
        <a:p>
          <a:endParaRPr lang="en-GB"/>
        </a:p>
      </dgm:t>
    </dgm:pt>
    <dgm:pt modelId="{A6528A48-71BB-2543-BBF4-D2825615722C}">
      <dgm:prSet/>
      <dgm:spPr/>
      <dgm:t>
        <a:bodyPr/>
        <a:lstStyle/>
        <a:p>
          <a:r>
            <a:rPr lang="en-GB"/>
            <a:t>Granulocyte colony-stimulating factor</a:t>
          </a:r>
        </a:p>
      </dgm:t>
    </dgm:pt>
    <dgm:pt modelId="{0EF3526F-4F8B-A041-AC8A-E4F0310B52EB}" type="parTrans" cxnId="{47E8A964-6F6C-C246-84EE-89BFBF1D6C1F}">
      <dgm:prSet/>
      <dgm:spPr/>
      <dgm:t>
        <a:bodyPr/>
        <a:lstStyle/>
        <a:p>
          <a:endParaRPr lang="en-GB"/>
        </a:p>
      </dgm:t>
    </dgm:pt>
    <dgm:pt modelId="{5E31DADA-7905-774E-92DE-FC2AF3E60C6E}" type="sibTrans" cxnId="{47E8A964-6F6C-C246-84EE-89BFBF1D6C1F}">
      <dgm:prSet/>
      <dgm:spPr/>
      <dgm:t>
        <a:bodyPr/>
        <a:lstStyle/>
        <a:p>
          <a:endParaRPr lang="en-GB"/>
        </a:p>
      </dgm:t>
    </dgm:pt>
    <dgm:pt modelId="{22D7EC74-227C-EB48-9BF2-7CAC6E9ABC06}">
      <dgm:prSet/>
      <dgm:spPr/>
      <dgm:t>
        <a:bodyPr/>
        <a:lstStyle/>
        <a:p>
          <a:r>
            <a:rPr lang="en-GB"/>
            <a:t>Interleukins ( IL-1, IL-3, IL-6, and IL-8)</a:t>
          </a:r>
        </a:p>
      </dgm:t>
    </dgm:pt>
    <dgm:pt modelId="{84A909A3-D958-464A-ADB9-A5F5A1652C77}" type="parTrans" cxnId="{B21269C2-E38F-DE47-8F31-EFA68468952A}">
      <dgm:prSet/>
      <dgm:spPr/>
      <dgm:t>
        <a:bodyPr/>
        <a:lstStyle/>
        <a:p>
          <a:endParaRPr lang="en-GB"/>
        </a:p>
      </dgm:t>
    </dgm:pt>
    <dgm:pt modelId="{074D50E1-37B6-F041-A23E-49F6425B72DA}" type="sibTrans" cxnId="{B21269C2-E38F-DE47-8F31-EFA68468952A}">
      <dgm:prSet/>
      <dgm:spPr/>
      <dgm:t>
        <a:bodyPr/>
        <a:lstStyle/>
        <a:p>
          <a:endParaRPr lang="en-GB"/>
        </a:p>
      </dgm:t>
    </dgm:pt>
    <dgm:pt modelId="{632DE717-B1FB-3D4D-9543-A0C7828D3D83}">
      <dgm:prSet/>
      <dgm:spPr/>
      <dgm:t>
        <a:bodyPr/>
        <a:lstStyle/>
        <a:p>
          <a:r>
            <a:rPr lang="en-GB"/>
            <a:t>Abnormalities in chromosome 3q</a:t>
          </a:r>
        </a:p>
      </dgm:t>
    </dgm:pt>
    <dgm:pt modelId="{E35A7621-FC25-D94E-84A0-8D1F9CF152A6}" type="parTrans" cxnId="{2DEA9D00-5D06-4146-AAFB-A2E9AFAC1F69}">
      <dgm:prSet/>
      <dgm:spPr/>
      <dgm:t>
        <a:bodyPr/>
        <a:lstStyle/>
        <a:p>
          <a:endParaRPr lang="en-GB"/>
        </a:p>
      </dgm:t>
    </dgm:pt>
    <dgm:pt modelId="{320B7AC0-04EF-504A-8BC1-7DE0CCAB628D}" type="sibTrans" cxnId="{2DEA9D00-5D06-4146-AAFB-A2E9AFAC1F69}">
      <dgm:prSet/>
      <dgm:spPr/>
      <dgm:t>
        <a:bodyPr/>
        <a:lstStyle/>
        <a:p>
          <a:endParaRPr lang="en-GB"/>
        </a:p>
      </dgm:t>
    </dgm:pt>
    <dgm:pt modelId="{A1582725-540B-2848-BB31-CC70D184FA69}">
      <dgm:prSet/>
      <dgm:spPr/>
      <dgm:t>
        <a:bodyPr/>
        <a:lstStyle/>
        <a:p>
          <a:pPr>
            <a:buNone/>
          </a:pPr>
          <a:r>
            <a:rPr lang="en-GB"/>
            <a:t>   (G-CSF).</a:t>
          </a:r>
        </a:p>
      </dgm:t>
    </dgm:pt>
    <dgm:pt modelId="{96A9EAF7-E2D1-1642-81E6-255408AA9ABF}" type="parTrans" cxnId="{F7F59B8C-7E6F-C443-8BBA-D33AC6DCDC32}">
      <dgm:prSet/>
      <dgm:spPr/>
      <dgm:t>
        <a:bodyPr/>
        <a:lstStyle/>
        <a:p>
          <a:endParaRPr lang="en-GB"/>
        </a:p>
      </dgm:t>
    </dgm:pt>
    <dgm:pt modelId="{83E28E1A-1835-084F-AEBE-88AE022EABBD}" type="sibTrans" cxnId="{F7F59B8C-7E6F-C443-8BBA-D33AC6DCDC32}">
      <dgm:prSet/>
      <dgm:spPr/>
      <dgm:t>
        <a:bodyPr/>
        <a:lstStyle/>
        <a:p>
          <a:endParaRPr lang="en-GB"/>
        </a:p>
      </dgm:t>
    </dgm:pt>
    <dgm:pt modelId="{B007CACC-5935-CF4E-B2F0-F7CA21D01500}" type="pres">
      <dgm:prSet presAssocID="{87185E7A-C514-6B4E-8CB7-0209D5CE157D}" presName="linear" presStyleCnt="0">
        <dgm:presLayoutVars>
          <dgm:dir/>
          <dgm:animLvl val="lvl"/>
          <dgm:resizeHandles val="exact"/>
        </dgm:presLayoutVars>
      </dgm:prSet>
      <dgm:spPr/>
    </dgm:pt>
    <dgm:pt modelId="{ED3BE1E6-2463-9F43-B8CA-3FF193B4C25D}" type="pres">
      <dgm:prSet presAssocID="{68461825-DECF-F144-A268-3666A0B137C5}" presName="parentLin" presStyleCnt="0"/>
      <dgm:spPr/>
    </dgm:pt>
    <dgm:pt modelId="{FFB6AFAB-70C0-BC44-AD7E-2B3DEA5739C8}" type="pres">
      <dgm:prSet presAssocID="{68461825-DECF-F144-A268-3666A0B137C5}" presName="parentLeftMargin" presStyleLbl="node1" presStyleIdx="0" presStyleCnt="3"/>
      <dgm:spPr/>
    </dgm:pt>
    <dgm:pt modelId="{50133A31-7948-7243-A3E2-687BF041C928}" type="pres">
      <dgm:prSet presAssocID="{68461825-DECF-F144-A268-3666A0B137C5}" presName="parentText" presStyleLbl="node1" presStyleIdx="0" presStyleCnt="3">
        <dgm:presLayoutVars>
          <dgm:chMax val="0"/>
          <dgm:bulletEnabled val="1"/>
        </dgm:presLayoutVars>
      </dgm:prSet>
      <dgm:spPr/>
    </dgm:pt>
    <dgm:pt modelId="{08EED15C-65C2-8845-9971-C0E28D99AB3E}" type="pres">
      <dgm:prSet presAssocID="{68461825-DECF-F144-A268-3666A0B137C5}" presName="negativeSpace" presStyleCnt="0"/>
      <dgm:spPr/>
    </dgm:pt>
    <dgm:pt modelId="{5A44A8E2-0A5B-BB48-8BF0-510783D89E40}" type="pres">
      <dgm:prSet presAssocID="{68461825-DECF-F144-A268-3666A0B137C5}" presName="childText" presStyleLbl="conFgAcc1" presStyleIdx="0" presStyleCnt="3">
        <dgm:presLayoutVars>
          <dgm:bulletEnabled val="1"/>
        </dgm:presLayoutVars>
      </dgm:prSet>
      <dgm:spPr/>
    </dgm:pt>
    <dgm:pt modelId="{5447A342-EC4F-CB4B-9649-A3AC40EF6ADC}" type="pres">
      <dgm:prSet presAssocID="{ABB952B9-5DD3-EE48-ACDF-0F9F1E8C4C91}" presName="spaceBetweenRectangles" presStyleCnt="0"/>
      <dgm:spPr/>
    </dgm:pt>
    <dgm:pt modelId="{9A1C2E8E-492D-A34A-8D14-6E1B7C246CBE}" type="pres">
      <dgm:prSet presAssocID="{3B0F36C4-7E86-7A44-8A73-759364931E5D}" presName="parentLin" presStyleCnt="0"/>
      <dgm:spPr/>
    </dgm:pt>
    <dgm:pt modelId="{2F982F99-2B49-604A-86A1-448FFCE9CCE1}" type="pres">
      <dgm:prSet presAssocID="{3B0F36C4-7E86-7A44-8A73-759364931E5D}" presName="parentLeftMargin" presStyleLbl="node1" presStyleIdx="0" presStyleCnt="3"/>
      <dgm:spPr/>
    </dgm:pt>
    <dgm:pt modelId="{F9A0C382-9444-FE47-9190-042CA74E952A}" type="pres">
      <dgm:prSet presAssocID="{3B0F36C4-7E86-7A44-8A73-759364931E5D}" presName="parentText" presStyleLbl="node1" presStyleIdx="1" presStyleCnt="3">
        <dgm:presLayoutVars>
          <dgm:chMax val="0"/>
          <dgm:bulletEnabled val="1"/>
        </dgm:presLayoutVars>
      </dgm:prSet>
      <dgm:spPr/>
    </dgm:pt>
    <dgm:pt modelId="{3F6D5FB3-72DF-0E4B-B5DA-8DE1B15EAB35}" type="pres">
      <dgm:prSet presAssocID="{3B0F36C4-7E86-7A44-8A73-759364931E5D}" presName="negativeSpace" presStyleCnt="0"/>
      <dgm:spPr/>
    </dgm:pt>
    <dgm:pt modelId="{68A29B2E-D845-F544-B430-5513810B2BE9}" type="pres">
      <dgm:prSet presAssocID="{3B0F36C4-7E86-7A44-8A73-759364931E5D}" presName="childText" presStyleLbl="conFgAcc1" presStyleIdx="1" presStyleCnt="3">
        <dgm:presLayoutVars>
          <dgm:bulletEnabled val="1"/>
        </dgm:presLayoutVars>
      </dgm:prSet>
      <dgm:spPr/>
    </dgm:pt>
    <dgm:pt modelId="{89E1F4F1-ABCA-CA4D-85D6-58947814D8E8}" type="pres">
      <dgm:prSet presAssocID="{DAE66651-E4C3-1C49-8A44-53FB5901125B}" presName="spaceBetweenRectangles" presStyleCnt="0"/>
      <dgm:spPr/>
    </dgm:pt>
    <dgm:pt modelId="{D6B197CA-5C58-C84E-B397-6D124AB7BAF5}" type="pres">
      <dgm:prSet presAssocID="{B26D10D7-9465-014F-8AA5-B7A828369633}" presName="parentLin" presStyleCnt="0"/>
      <dgm:spPr/>
    </dgm:pt>
    <dgm:pt modelId="{952C0F78-D677-C048-A938-073D9B4416A9}" type="pres">
      <dgm:prSet presAssocID="{B26D10D7-9465-014F-8AA5-B7A828369633}" presName="parentLeftMargin" presStyleLbl="node1" presStyleIdx="1" presStyleCnt="3"/>
      <dgm:spPr/>
    </dgm:pt>
    <dgm:pt modelId="{13E477E6-176C-D342-8301-DE28DC54C0C8}" type="pres">
      <dgm:prSet presAssocID="{B26D10D7-9465-014F-8AA5-B7A828369633}" presName="parentText" presStyleLbl="node1" presStyleIdx="2" presStyleCnt="3">
        <dgm:presLayoutVars>
          <dgm:chMax val="0"/>
          <dgm:bulletEnabled val="1"/>
        </dgm:presLayoutVars>
      </dgm:prSet>
      <dgm:spPr/>
    </dgm:pt>
    <dgm:pt modelId="{E67FA9B4-F32B-D444-8516-C9D5AB53239D}" type="pres">
      <dgm:prSet presAssocID="{B26D10D7-9465-014F-8AA5-B7A828369633}" presName="negativeSpace" presStyleCnt="0"/>
      <dgm:spPr/>
    </dgm:pt>
    <dgm:pt modelId="{D0D1D68B-F7A8-BC45-B78A-B3CDFB3625F5}" type="pres">
      <dgm:prSet presAssocID="{B26D10D7-9465-014F-8AA5-B7A828369633}" presName="childText" presStyleLbl="conFgAcc1" presStyleIdx="2" presStyleCnt="3">
        <dgm:presLayoutVars>
          <dgm:bulletEnabled val="1"/>
        </dgm:presLayoutVars>
      </dgm:prSet>
      <dgm:spPr/>
    </dgm:pt>
  </dgm:ptLst>
  <dgm:cxnLst>
    <dgm:cxn modelId="{2DEA9D00-5D06-4146-AAFB-A2E9AFAC1F69}" srcId="{B26D10D7-9465-014F-8AA5-B7A828369633}" destId="{632DE717-B1FB-3D4D-9543-A0C7828D3D83}" srcOrd="0" destOrd="0" parTransId="{E35A7621-FC25-D94E-84A0-8D1F9CF152A6}" sibTransId="{320B7AC0-04EF-504A-8BC1-7DE0CCAB628D}"/>
    <dgm:cxn modelId="{3532F700-BA19-3841-87E2-745C7AB15EFB}" srcId="{87185E7A-C514-6B4E-8CB7-0209D5CE157D}" destId="{68461825-DECF-F144-A268-3666A0B137C5}" srcOrd="0" destOrd="0" parTransId="{E5A8EE39-19DD-4647-B7C4-C64644AD03D2}" sibTransId="{ABB952B9-5DD3-EE48-ACDF-0F9F1E8C4C91}"/>
    <dgm:cxn modelId="{EC4DAD25-8AA3-FA4E-96C8-8F8EFF46A539}" type="presOf" srcId="{3B0F36C4-7E86-7A44-8A73-759364931E5D}" destId="{2F982F99-2B49-604A-86A1-448FFCE9CCE1}" srcOrd="0" destOrd="0" presId="urn:microsoft.com/office/officeart/2005/8/layout/list1"/>
    <dgm:cxn modelId="{19147733-945A-5546-83D1-DC45B5485D8A}" type="presOf" srcId="{68461825-DECF-F144-A268-3666A0B137C5}" destId="{FFB6AFAB-70C0-BC44-AD7E-2B3DEA5739C8}" srcOrd="0" destOrd="0" presId="urn:microsoft.com/office/officeart/2005/8/layout/list1"/>
    <dgm:cxn modelId="{2468D238-6D0C-4248-8891-FEC5FF735DC0}" type="presOf" srcId="{68461825-DECF-F144-A268-3666A0B137C5}" destId="{50133A31-7948-7243-A3E2-687BF041C928}" srcOrd="1" destOrd="0" presId="urn:microsoft.com/office/officeart/2005/8/layout/list1"/>
    <dgm:cxn modelId="{3CFD133C-1EB6-B249-838F-4E7AD43034E1}" srcId="{68461825-DECF-F144-A268-3666A0B137C5}" destId="{63074CF8-7626-7945-A91A-095FC7CD2511}" srcOrd="0" destOrd="0" parTransId="{0C5C0A49-D5D0-7044-AADF-C7947A15E586}" sibTransId="{D9919B4C-08BA-2147-B106-0A6B6F737506}"/>
    <dgm:cxn modelId="{47E8A964-6F6C-C246-84EE-89BFBF1D6C1F}" srcId="{3B0F36C4-7E86-7A44-8A73-759364931E5D}" destId="{A6528A48-71BB-2543-BBF4-D2825615722C}" srcOrd="0" destOrd="0" parTransId="{0EF3526F-4F8B-A041-AC8A-E4F0310B52EB}" sibTransId="{5E31DADA-7905-774E-92DE-FC2AF3E60C6E}"/>
    <dgm:cxn modelId="{CE0F0746-CAD1-5549-8535-C14996C6E873}" srcId="{87185E7A-C514-6B4E-8CB7-0209D5CE157D}" destId="{3B0F36C4-7E86-7A44-8A73-759364931E5D}" srcOrd="1" destOrd="0" parTransId="{AB327FD8-5C1F-F946-B2A4-E5FC8EA948BE}" sibTransId="{DAE66651-E4C3-1C49-8A44-53FB5901125B}"/>
    <dgm:cxn modelId="{33BA916D-8FA5-F344-87B4-25569309F1C5}" type="presOf" srcId="{87185E7A-C514-6B4E-8CB7-0209D5CE157D}" destId="{B007CACC-5935-CF4E-B2F0-F7CA21D01500}" srcOrd="0" destOrd="0" presId="urn:microsoft.com/office/officeart/2005/8/layout/list1"/>
    <dgm:cxn modelId="{AD310456-E487-D64B-B7EF-3688DEACB0D8}" srcId="{87185E7A-C514-6B4E-8CB7-0209D5CE157D}" destId="{B26D10D7-9465-014F-8AA5-B7A828369633}" srcOrd="2" destOrd="0" parTransId="{35C21170-AEE0-534D-B8E1-CF534CDBFE88}" sibTransId="{55AAC855-2768-3344-8867-5AB6A057BE87}"/>
    <dgm:cxn modelId="{F7F59B8C-7E6F-C443-8BBA-D33AC6DCDC32}" srcId="{3B0F36C4-7E86-7A44-8A73-759364931E5D}" destId="{A1582725-540B-2848-BB31-CC70D184FA69}" srcOrd="1" destOrd="0" parTransId="{96A9EAF7-E2D1-1642-81E6-255408AA9ABF}" sibTransId="{83E28E1A-1835-084F-AEBE-88AE022EABBD}"/>
    <dgm:cxn modelId="{F421369F-5550-4041-A325-124293562C71}" type="presOf" srcId="{3B0F36C4-7E86-7A44-8A73-759364931E5D}" destId="{F9A0C382-9444-FE47-9190-042CA74E952A}" srcOrd="1" destOrd="0" presId="urn:microsoft.com/office/officeart/2005/8/layout/list1"/>
    <dgm:cxn modelId="{A5A3F9AB-3B84-2D46-B1AC-E31C2A4543D7}" type="presOf" srcId="{63074CF8-7626-7945-A91A-095FC7CD2511}" destId="{5A44A8E2-0A5B-BB48-8BF0-510783D89E40}" srcOrd="0" destOrd="0" presId="urn:microsoft.com/office/officeart/2005/8/layout/list1"/>
    <dgm:cxn modelId="{767583AC-003D-084B-9791-65EE7EEEC111}" type="presOf" srcId="{22D7EC74-227C-EB48-9BF2-7CAC6E9ABC06}" destId="{68A29B2E-D845-F544-B430-5513810B2BE9}" srcOrd="0" destOrd="2" presId="urn:microsoft.com/office/officeart/2005/8/layout/list1"/>
    <dgm:cxn modelId="{89839CC1-D55B-3C48-8FF8-89010002E981}" type="presOf" srcId="{632DE717-B1FB-3D4D-9543-A0C7828D3D83}" destId="{D0D1D68B-F7A8-BC45-B78A-B3CDFB3625F5}" srcOrd="0" destOrd="0" presId="urn:microsoft.com/office/officeart/2005/8/layout/list1"/>
    <dgm:cxn modelId="{A36DACC1-C66C-5F4C-BCC4-57FFFB5A48F6}" type="presOf" srcId="{B26D10D7-9465-014F-8AA5-B7A828369633}" destId="{13E477E6-176C-D342-8301-DE28DC54C0C8}" srcOrd="1" destOrd="0" presId="urn:microsoft.com/office/officeart/2005/8/layout/list1"/>
    <dgm:cxn modelId="{B21269C2-E38F-DE47-8F31-EFA68468952A}" srcId="{3B0F36C4-7E86-7A44-8A73-759364931E5D}" destId="{22D7EC74-227C-EB48-9BF2-7CAC6E9ABC06}" srcOrd="2" destOrd="0" parTransId="{84A909A3-D958-464A-ADB9-A5F5A1652C77}" sibTransId="{074D50E1-37B6-F041-A23E-49F6425B72DA}"/>
    <dgm:cxn modelId="{C63971C2-3BFA-F346-8DBA-32819F22BCF2}" type="presOf" srcId="{B26D10D7-9465-014F-8AA5-B7A828369633}" destId="{952C0F78-D677-C048-A938-073D9B4416A9}" srcOrd="0" destOrd="0" presId="urn:microsoft.com/office/officeart/2005/8/layout/list1"/>
    <dgm:cxn modelId="{BB720BD2-C747-5046-AB7B-440C323AF1D5}" type="presOf" srcId="{A6528A48-71BB-2543-BBF4-D2825615722C}" destId="{68A29B2E-D845-F544-B430-5513810B2BE9}" srcOrd="0" destOrd="0" presId="urn:microsoft.com/office/officeart/2005/8/layout/list1"/>
    <dgm:cxn modelId="{277ECADC-2497-FD42-A978-9C4E167B81E0}" type="presOf" srcId="{A1582725-540B-2848-BB31-CC70D184FA69}" destId="{68A29B2E-D845-F544-B430-5513810B2BE9}" srcOrd="0" destOrd="1" presId="urn:microsoft.com/office/officeart/2005/8/layout/list1"/>
    <dgm:cxn modelId="{4EC963A5-4530-7D47-8366-724F1B050457}" type="presParOf" srcId="{B007CACC-5935-CF4E-B2F0-F7CA21D01500}" destId="{ED3BE1E6-2463-9F43-B8CA-3FF193B4C25D}" srcOrd="0" destOrd="0" presId="urn:microsoft.com/office/officeart/2005/8/layout/list1"/>
    <dgm:cxn modelId="{014241B3-293E-EA4E-86B9-D813D133FBF8}" type="presParOf" srcId="{ED3BE1E6-2463-9F43-B8CA-3FF193B4C25D}" destId="{FFB6AFAB-70C0-BC44-AD7E-2B3DEA5739C8}" srcOrd="0" destOrd="0" presId="urn:microsoft.com/office/officeart/2005/8/layout/list1"/>
    <dgm:cxn modelId="{76A7B9C3-54B1-FD41-8781-9F3AF055B9A5}" type="presParOf" srcId="{ED3BE1E6-2463-9F43-B8CA-3FF193B4C25D}" destId="{50133A31-7948-7243-A3E2-687BF041C928}" srcOrd="1" destOrd="0" presId="urn:microsoft.com/office/officeart/2005/8/layout/list1"/>
    <dgm:cxn modelId="{679527AA-FDAA-FF45-AE8C-87D5DFD1DA16}" type="presParOf" srcId="{B007CACC-5935-CF4E-B2F0-F7CA21D01500}" destId="{08EED15C-65C2-8845-9971-C0E28D99AB3E}" srcOrd="1" destOrd="0" presId="urn:microsoft.com/office/officeart/2005/8/layout/list1"/>
    <dgm:cxn modelId="{228547F3-7F02-1C48-AA85-2BFB53D8421C}" type="presParOf" srcId="{B007CACC-5935-CF4E-B2F0-F7CA21D01500}" destId="{5A44A8E2-0A5B-BB48-8BF0-510783D89E40}" srcOrd="2" destOrd="0" presId="urn:microsoft.com/office/officeart/2005/8/layout/list1"/>
    <dgm:cxn modelId="{311F125E-0997-134A-A553-76E85BB38EAD}" type="presParOf" srcId="{B007CACC-5935-CF4E-B2F0-F7CA21D01500}" destId="{5447A342-EC4F-CB4B-9649-A3AC40EF6ADC}" srcOrd="3" destOrd="0" presId="urn:microsoft.com/office/officeart/2005/8/layout/list1"/>
    <dgm:cxn modelId="{512322A7-4A76-B141-AF27-605CE3354E11}" type="presParOf" srcId="{B007CACC-5935-CF4E-B2F0-F7CA21D01500}" destId="{9A1C2E8E-492D-A34A-8D14-6E1B7C246CBE}" srcOrd="4" destOrd="0" presId="urn:microsoft.com/office/officeart/2005/8/layout/list1"/>
    <dgm:cxn modelId="{F511A5DA-67B4-7248-8F04-556141B04FF6}" type="presParOf" srcId="{9A1C2E8E-492D-A34A-8D14-6E1B7C246CBE}" destId="{2F982F99-2B49-604A-86A1-448FFCE9CCE1}" srcOrd="0" destOrd="0" presId="urn:microsoft.com/office/officeart/2005/8/layout/list1"/>
    <dgm:cxn modelId="{CBA453D8-42D6-C148-94BD-3EC9635DE17E}" type="presParOf" srcId="{9A1C2E8E-492D-A34A-8D14-6E1B7C246CBE}" destId="{F9A0C382-9444-FE47-9190-042CA74E952A}" srcOrd="1" destOrd="0" presId="urn:microsoft.com/office/officeart/2005/8/layout/list1"/>
    <dgm:cxn modelId="{1C494D1F-0EFA-1247-9B5F-B6A56206BDA6}" type="presParOf" srcId="{B007CACC-5935-CF4E-B2F0-F7CA21D01500}" destId="{3F6D5FB3-72DF-0E4B-B5DA-8DE1B15EAB35}" srcOrd="5" destOrd="0" presId="urn:microsoft.com/office/officeart/2005/8/layout/list1"/>
    <dgm:cxn modelId="{604956AB-DFC3-E040-9676-3F5912CB62FE}" type="presParOf" srcId="{B007CACC-5935-CF4E-B2F0-F7CA21D01500}" destId="{68A29B2E-D845-F544-B430-5513810B2BE9}" srcOrd="6" destOrd="0" presId="urn:microsoft.com/office/officeart/2005/8/layout/list1"/>
    <dgm:cxn modelId="{A0A66A38-F2D0-784A-836A-2DF69112039F}" type="presParOf" srcId="{B007CACC-5935-CF4E-B2F0-F7CA21D01500}" destId="{89E1F4F1-ABCA-CA4D-85D6-58947814D8E8}" srcOrd="7" destOrd="0" presId="urn:microsoft.com/office/officeart/2005/8/layout/list1"/>
    <dgm:cxn modelId="{2E12D567-82E7-D745-BCCC-739B43D80C6B}" type="presParOf" srcId="{B007CACC-5935-CF4E-B2F0-F7CA21D01500}" destId="{D6B197CA-5C58-C84E-B397-6D124AB7BAF5}" srcOrd="8" destOrd="0" presId="urn:microsoft.com/office/officeart/2005/8/layout/list1"/>
    <dgm:cxn modelId="{F7367550-FC4D-5A4A-89B8-8B8AA77EFB4B}" type="presParOf" srcId="{D6B197CA-5C58-C84E-B397-6D124AB7BAF5}" destId="{952C0F78-D677-C048-A938-073D9B4416A9}" srcOrd="0" destOrd="0" presId="urn:microsoft.com/office/officeart/2005/8/layout/list1"/>
    <dgm:cxn modelId="{78C92794-2441-334F-9AB9-A025C7D0EC48}" type="presParOf" srcId="{D6B197CA-5C58-C84E-B397-6D124AB7BAF5}" destId="{13E477E6-176C-D342-8301-DE28DC54C0C8}" srcOrd="1" destOrd="0" presId="urn:microsoft.com/office/officeart/2005/8/layout/list1"/>
    <dgm:cxn modelId="{64F1F50A-238F-B841-9240-9EADB26222FC}" type="presParOf" srcId="{B007CACC-5935-CF4E-B2F0-F7CA21D01500}" destId="{E67FA9B4-F32B-D444-8516-C9D5AB53239D}" srcOrd="9" destOrd="0" presId="urn:microsoft.com/office/officeart/2005/8/layout/list1"/>
    <dgm:cxn modelId="{AD92297F-A7C3-D544-8671-AF885A86251F}" type="presParOf" srcId="{B007CACC-5935-CF4E-B2F0-F7CA21D01500}" destId="{D0D1D68B-F7A8-BC45-B78A-B3CDFB3625F5}"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A6C1ED-CF06-4478-84F4-5DCB94A6868E}" type="doc">
      <dgm:prSet loTypeId="urn:microsoft.com/office/officeart/2005/8/layout/list1" loCatId="list" qsTypeId="urn:microsoft.com/office/officeart/2005/8/quickstyle/simple3" qsCatId="simple" csTypeId="urn:microsoft.com/office/officeart/2005/8/colors/colorful1" csCatId="colorful"/>
      <dgm:spPr/>
      <dgm:t>
        <a:bodyPr/>
        <a:lstStyle/>
        <a:p>
          <a:endParaRPr lang="en-US"/>
        </a:p>
      </dgm:t>
    </dgm:pt>
    <dgm:pt modelId="{21839694-64D3-4C07-BE40-D00AC0F672A5}">
      <dgm:prSet/>
      <dgm:spPr/>
      <dgm:t>
        <a:bodyPr/>
        <a:lstStyle/>
        <a:p>
          <a:r>
            <a:rPr lang="en-US"/>
            <a:t>Neutrophilic dermatosis of dorsal hands</a:t>
          </a:r>
        </a:p>
      </dgm:t>
    </dgm:pt>
    <dgm:pt modelId="{D22C5EA1-B2A8-43E4-93EA-BE75B3AF8011}" type="parTrans" cxnId="{28F1DDBC-D33B-482F-A717-0959547268AE}">
      <dgm:prSet/>
      <dgm:spPr/>
      <dgm:t>
        <a:bodyPr/>
        <a:lstStyle/>
        <a:p>
          <a:endParaRPr lang="en-US"/>
        </a:p>
      </dgm:t>
    </dgm:pt>
    <dgm:pt modelId="{794270ED-9812-419D-854F-41DBF0747530}" type="sibTrans" cxnId="{28F1DDBC-D33B-482F-A717-0959547268AE}">
      <dgm:prSet/>
      <dgm:spPr/>
      <dgm:t>
        <a:bodyPr/>
        <a:lstStyle/>
        <a:p>
          <a:endParaRPr lang="en-US"/>
        </a:p>
      </dgm:t>
    </dgm:pt>
    <dgm:pt modelId="{B4A82230-C2C0-48A0-8379-F4113A059F72}">
      <dgm:prSet/>
      <dgm:spPr/>
      <dgm:t>
        <a:bodyPr/>
        <a:lstStyle/>
        <a:p>
          <a:r>
            <a:rPr lang="en-US"/>
            <a:t>Subcutaneous sweet syndrome</a:t>
          </a:r>
        </a:p>
      </dgm:t>
    </dgm:pt>
    <dgm:pt modelId="{FEA77FBA-F160-42B2-BED1-0D87FE79D51C}" type="parTrans" cxnId="{D6388929-B0F8-4BF4-9263-53C928C616B6}">
      <dgm:prSet/>
      <dgm:spPr/>
      <dgm:t>
        <a:bodyPr/>
        <a:lstStyle/>
        <a:p>
          <a:endParaRPr lang="en-US"/>
        </a:p>
      </dgm:t>
    </dgm:pt>
    <dgm:pt modelId="{33DCAF4B-690D-44EF-BA0F-91124BDC42B3}" type="sibTrans" cxnId="{D6388929-B0F8-4BF4-9263-53C928C616B6}">
      <dgm:prSet/>
      <dgm:spPr/>
      <dgm:t>
        <a:bodyPr/>
        <a:lstStyle/>
        <a:p>
          <a:endParaRPr lang="en-US"/>
        </a:p>
      </dgm:t>
    </dgm:pt>
    <dgm:pt modelId="{98CDE4C5-7B03-4362-B64A-F0C620163E39}">
      <dgm:prSet/>
      <dgm:spPr/>
      <dgm:t>
        <a:bodyPr/>
        <a:lstStyle/>
        <a:p>
          <a:r>
            <a:rPr lang="en-US"/>
            <a:t>Histiocytoid sweet syndrome</a:t>
          </a:r>
        </a:p>
      </dgm:t>
    </dgm:pt>
    <dgm:pt modelId="{6DF7FB84-6A4D-48F5-96E7-9CBBA8B99732}" type="parTrans" cxnId="{8820037E-CF3C-4F8A-9CD5-62B35038FBDB}">
      <dgm:prSet/>
      <dgm:spPr/>
      <dgm:t>
        <a:bodyPr/>
        <a:lstStyle/>
        <a:p>
          <a:endParaRPr lang="en-US"/>
        </a:p>
      </dgm:t>
    </dgm:pt>
    <dgm:pt modelId="{1254531E-440D-48D0-9D59-359255292432}" type="sibTrans" cxnId="{8820037E-CF3C-4F8A-9CD5-62B35038FBDB}">
      <dgm:prSet/>
      <dgm:spPr/>
      <dgm:t>
        <a:bodyPr/>
        <a:lstStyle/>
        <a:p>
          <a:endParaRPr lang="en-US"/>
        </a:p>
      </dgm:t>
    </dgm:pt>
    <dgm:pt modelId="{3020BD6F-CC4B-AF4B-8556-22FD445F9324}" type="pres">
      <dgm:prSet presAssocID="{09A6C1ED-CF06-4478-84F4-5DCB94A6868E}" presName="linear" presStyleCnt="0">
        <dgm:presLayoutVars>
          <dgm:dir/>
          <dgm:animLvl val="lvl"/>
          <dgm:resizeHandles val="exact"/>
        </dgm:presLayoutVars>
      </dgm:prSet>
      <dgm:spPr/>
    </dgm:pt>
    <dgm:pt modelId="{B5F9E086-7475-824D-BBF9-7BE8115A47CE}" type="pres">
      <dgm:prSet presAssocID="{21839694-64D3-4C07-BE40-D00AC0F672A5}" presName="parentLin" presStyleCnt="0"/>
      <dgm:spPr/>
    </dgm:pt>
    <dgm:pt modelId="{37EFF9EC-97D7-B34A-BF2C-C63555A62C48}" type="pres">
      <dgm:prSet presAssocID="{21839694-64D3-4C07-BE40-D00AC0F672A5}" presName="parentLeftMargin" presStyleLbl="node1" presStyleIdx="0" presStyleCnt="3"/>
      <dgm:spPr/>
    </dgm:pt>
    <dgm:pt modelId="{464E742C-B2F7-6F42-86E4-E42B0898D10A}" type="pres">
      <dgm:prSet presAssocID="{21839694-64D3-4C07-BE40-D00AC0F672A5}" presName="parentText" presStyleLbl="node1" presStyleIdx="0" presStyleCnt="3">
        <dgm:presLayoutVars>
          <dgm:chMax val="0"/>
          <dgm:bulletEnabled val="1"/>
        </dgm:presLayoutVars>
      </dgm:prSet>
      <dgm:spPr/>
    </dgm:pt>
    <dgm:pt modelId="{3B11CD2B-764E-7D44-97F6-3607AD568EC9}" type="pres">
      <dgm:prSet presAssocID="{21839694-64D3-4C07-BE40-D00AC0F672A5}" presName="negativeSpace" presStyleCnt="0"/>
      <dgm:spPr/>
    </dgm:pt>
    <dgm:pt modelId="{02D2456C-A821-804C-A513-2FEB6310627E}" type="pres">
      <dgm:prSet presAssocID="{21839694-64D3-4C07-BE40-D00AC0F672A5}" presName="childText" presStyleLbl="conFgAcc1" presStyleIdx="0" presStyleCnt="3">
        <dgm:presLayoutVars>
          <dgm:bulletEnabled val="1"/>
        </dgm:presLayoutVars>
      </dgm:prSet>
      <dgm:spPr/>
    </dgm:pt>
    <dgm:pt modelId="{02D83298-ED25-4E4A-8F75-BC20FE3F3561}" type="pres">
      <dgm:prSet presAssocID="{794270ED-9812-419D-854F-41DBF0747530}" presName="spaceBetweenRectangles" presStyleCnt="0"/>
      <dgm:spPr/>
    </dgm:pt>
    <dgm:pt modelId="{FBD45A8D-8DE2-694D-97DC-1FAA4BAF5ED8}" type="pres">
      <dgm:prSet presAssocID="{B4A82230-C2C0-48A0-8379-F4113A059F72}" presName="parentLin" presStyleCnt="0"/>
      <dgm:spPr/>
    </dgm:pt>
    <dgm:pt modelId="{74CC12CB-8897-534C-BB71-340470255701}" type="pres">
      <dgm:prSet presAssocID="{B4A82230-C2C0-48A0-8379-F4113A059F72}" presName="parentLeftMargin" presStyleLbl="node1" presStyleIdx="0" presStyleCnt="3"/>
      <dgm:spPr/>
    </dgm:pt>
    <dgm:pt modelId="{5F936DA6-11F6-0641-9946-DC36FBAC3588}" type="pres">
      <dgm:prSet presAssocID="{B4A82230-C2C0-48A0-8379-F4113A059F72}" presName="parentText" presStyleLbl="node1" presStyleIdx="1" presStyleCnt="3">
        <dgm:presLayoutVars>
          <dgm:chMax val="0"/>
          <dgm:bulletEnabled val="1"/>
        </dgm:presLayoutVars>
      </dgm:prSet>
      <dgm:spPr/>
    </dgm:pt>
    <dgm:pt modelId="{DF6C1D6E-A215-E649-A39F-A3BBE1562639}" type="pres">
      <dgm:prSet presAssocID="{B4A82230-C2C0-48A0-8379-F4113A059F72}" presName="negativeSpace" presStyleCnt="0"/>
      <dgm:spPr/>
    </dgm:pt>
    <dgm:pt modelId="{D5071735-A02D-444D-BBFF-C4D0632F0B74}" type="pres">
      <dgm:prSet presAssocID="{B4A82230-C2C0-48A0-8379-F4113A059F72}" presName="childText" presStyleLbl="conFgAcc1" presStyleIdx="1" presStyleCnt="3">
        <dgm:presLayoutVars>
          <dgm:bulletEnabled val="1"/>
        </dgm:presLayoutVars>
      </dgm:prSet>
      <dgm:spPr/>
    </dgm:pt>
    <dgm:pt modelId="{90C742E3-2171-1F4E-A93F-658560EAB08A}" type="pres">
      <dgm:prSet presAssocID="{33DCAF4B-690D-44EF-BA0F-91124BDC42B3}" presName="spaceBetweenRectangles" presStyleCnt="0"/>
      <dgm:spPr/>
    </dgm:pt>
    <dgm:pt modelId="{29B5D3D8-B887-074D-BB64-D023E37893D4}" type="pres">
      <dgm:prSet presAssocID="{98CDE4C5-7B03-4362-B64A-F0C620163E39}" presName="parentLin" presStyleCnt="0"/>
      <dgm:spPr/>
    </dgm:pt>
    <dgm:pt modelId="{F8C4863A-6C22-CC4A-BA55-304375041D38}" type="pres">
      <dgm:prSet presAssocID="{98CDE4C5-7B03-4362-B64A-F0C620163E39}" presName="parentLeftMargin" presStyleLbl="node1" presStyleIdx="1" presStyleCnt="3"/>
      <dgm:spPr/>
    </dgm:pt>
    <dgm:pt modelId="{55FDB68A-2FA8-A940-86D7-B9D45523A705}" type="pres">
      <dgm:prSet presAssocID="{98CDE4C5-7B03-4362-B64A-F0C620163E39}" presName="parentText" presStyleLbl="node1" presStyleIdx="2" presStyleCnt="3">
        <dgm:presLayoutVars>
          <dgm:chMax val="0"/>
          <dgm:bulletEnabled val="1"/>
        </dgm:presLayoutVars>
      </dgm:prSet>
      <dgm:spPr/>
    </dgm:pt>
    <dgm:pt modelId="{7EF555A1-9D2D-8749-8C2A-EFE0B4593141}" type="pres">
      <dgm:prSet presAssocID="{98CDE4C5-7B03-4362-B64A-F0C620163E39}" presName="negativeSpace" presStyleCnt="0"/>
      <dgm:spPr/>
    </dgm:pt>
    <dgm:pt modelId="{0C20853A-96CC-4847-A54B-813079DEDE18}" type="pres">
      <dgm:prSet presAssocID="{98CDE4C5-7B03-4362-B64A-F0C620163E39}" presName="childText" presStyleLbl="conFgAcc1" presStyleIdx="2" presStyleCnt="3">
        <dgm:presLayoutVars>
          <dgm:bulletEnabled val="1"/>
        </dgm:presLayoutVars>
      </dgm:prSet>
      <dgm:spPr/>
    </dgm:pt>
  </dgm:ptLst>
  <dgm:cxnLst>
    <dgm:cxn modelId="{D6388929-B0F8-4BF4-9263-53C928C616B6}" srcId="{09A6C1ED-CF06-4478-84F4-5DCB94A6868E}" destId="{B4A82230-C2C0-48A0-8379-F4113A059F72}" srcOrd="1" destOrd="0" parTransId="{FEA77FBA-F160-42B2-BED1-0D87FE79D51C}" sibTransId="{33DCAF4B-690D-44EF-BA0F-91124BDC42B3}"/>
    <dgm:cxn modelId="{6B4DDF2B-5038-F84A-A0CA-FE28D197E346}" type="presOf" srcId="{21839694-64D3-4C07-BE40-D00AC0F672A5}" destId="{464E742C-B2F7-6F42-86E4-E42B0898D10A}" srcOrd="1" destOrd="0" presId="urn:microsoft.com/office/officeart/2005/8/layout/list1"/>
    <dgm:cxn modelId="{9AE41661-AB00-B848-ADE9-F78D63362BF6}" type="presOf" srcId="{09A6C1ED-CF06-4478-84F4-5DCB94A6868E}" destId="{3020BD6F-CC4B-AF4B-8556-22FD445F9324}" srcOrd="0" destOrd="0" presId="urn:microsoft.com/office/officeart/2005/8/layout/list1"/>
    <dgm:cxn modelId="{8820037E-CF3C-4F8A-9CD5-62B35038FBDB}" srcId="{09A6C1ED-CF06-4478-84F4-5DCB94A6868E}" destId="{98CDE4C5-7B03-4362-B64A-F0C620163E39}" srcOrd="2" destOrd="0" parTransId="{6DF7FB84-6A4D-48F5-96E7-9CBBA8B99732}" sibTransId="{1254531E-440D-48D0-9D59-359255292432}"/>
    <dgm:cxn modelId="{8355DC85-0791-B543-A1F8-CD980B8D5CD0}" type="presOf" srcId="{B4A82230-C2C0-48A0-8379-F4113A059F72}" destId="{74CC12CB-8897-534C-BB71-340470255701}" srcOrd="0" destOrd="0" presId="urn:microsoft.com/office/officeart/2005/8/layout/list1"/>
    <dgm:cxn modelId="{554D62A1-E11E-D04B-A760-B8E90D4485FE}" type="presOf" srcId="{98CDE4C5-7B03-4362-B64A-F0C620163E39}" destId="{55FDB68A-2FA8-A940-86D7-B9D45523A705}" srcOrd="1" destOrd="0" presId="urn:microsoft.com/office/officeart/2005/8/layout/list1"/>
    <dgm:cxn modelId="{28F1DDBC-D33B-482F-A717-0959547268AE}" srcId="{09A6C1ED-CF06-4478-84F4-5DCB94A6868E}" destId="{21839694-64D3-4C07-BE40-D00AC0F672A5}" srcOrd="0" destOrd="0" parTransId="{D22C5EA1-B2A8-43E4-93EA-BE75B3AF8011}" sibTransId="{794270ED-9812-419D-854F-41DBF0747530}"/>
    <dgm:cxn modelId="{A5B054BD-4C65-A640-8011-B9CCCC86CD2F}" type="presOf" srcId="{98CDE4C5-7B03-4362-B64A-F0C620163E39}" destId="{F8C4863A-6C22-CC4A-BA55-304375041D38}" srcOrd="0" destOrd="0" presId="urn:microsoft.com/office/officeart/2005/8/layout/list1"/>
    <dgm:cxn modelId="{DC2B64CA-5999-6F47-AE01-0D7302EC5804}" type="presOf" srcId="{B4A82230-C2C0-48A0-8379-F4113A059F72}" destId="{5F936DA6-11F6-0641-9946-DC36FBAC3588}" srcOrd="1" destOrd="0" presId="urn:microsoft.com/office/officeart/2005/8/layout/list1"/>
    <dgm:cxn modelId="{9E1E5EEF-05B0-9745-BAEE-BAD12290B60D}" type="presOf" srcId="{21839694-64D3-4C07-BE40-D00AC0F672A5}" destId="{37EFF9EC-97D7-B34A-BF2C-C63555A62C48}" srcOrd="0" destOrd="0" presId="urn:microsoft.com/office/officeart/2005/8/layout/list1"/>
    <dgm:cxn modelId="{A6461A8B-D2D4-3C40-A983-43340DC88CBB}" type="presParOf" srcId="{3020BD6F-CC4B-AF4B-8556-22FD445F9324}" destId="{B5F9E086-7475-824D-BBF9-7BE8115A47CE}" srcOrd="0" destOrd="0" presId="urn:microsoft.com/office/officeart/2005/8/layout/list1"/>
    <dgm:cxn modelId="{92854626-37CC-7A44-8B8F-48644A9F73FB}" type="presParOf" srcId="{B5F9E086-7475-824D-BBF9-7BE8115A47CE}" destId="{37EFF9EC-97D7-B34A-BF2C-C63555A62C48}" srcOrd="0" destOrd="0" presId="urn:microsoft.com/office/officeart/2005/8/layout/list1"/>
    <dgm:cxn modelId="{A46DE172-5A5B-9546-87D4-BDF47EE33A07}" type="presParOf" srcId="{B5F9E086-7475-824D-BBF9-7BE8115A47CE}" destId="{464E742C-B2F7-6F42-86E4-E42B0898D10A}" srcOrd="1" destOrd="0" presId="urn:microsoft.com/office/officeart/2005/8/layout/list1"/>
    <dgm:cxn modelId="{4D51122C-5556-9140-B7C8-C8A1BFDCF13A}" type="presParOf" srcId="{3020BD6F-CC4B-AF4B-8556-22FD445F9324}" destId="{3B11CD2B-764E-7D44-97F6-3607AD568EC9}" srcOrd="1" destOrd="0" presId="urn:microsoft.com/office/officeart/2005/8/layout/list1"/>
    <dgm:cxn modelId="{7BC5352E-854C-4342-9AD6-95E64F8F6458}" type="presParOf" srcId="{3020BD6F-CC4B-AF4B-8556-22FD445F9324}" destId="{02D2456C-A821-804C-A513-2FEB6310627E}" srcOrd="2" destOrd="0" presId="urn:microsoft.com/office/officeart/2005/8/layout/list1"/>
    <dgm:cxn modelId="{AC945B72-6CC6-3147-8247-B78FE34E41E6}" type="presParOf" srcId="{3020BD6F-CC4B-AF4B-8556-22FD445F9324}" destId="{02D83298-ED25-4E4A-8F75-BC20FE3F3561}" srcOrd="3" destOrd="0" presId="urn:microsoft.com/office/officeart/2005/8/layout/list1"/>
    <dgm:cxn modelId="{5B26CCC1-B261-9446-AFCC-2236FA465A83}" type="presParOf" srcId="{3020BD6F-CC4B-AF4B-8556-22FD445F9324}" destId="{FBD45A8D-8DE2-694D-97DC-1FAA4BAF5ED8}" srcOrd="4" destOrd="0" presId="urn:microsoft.com/office/officeart/2005/8/layout/list1"/>
    <dgm:cxn modelId="{43DF17A3-4169-7847-86C4-C5EE3D9B7CF7}" type="presParOf" srcId="{FBD45A8D-8DE2-694D-97DC-1FAA4BAF5ED8}" destId="{74CC12CB-8897-534C-BB71-340470255701}" srcOrd="0" destOrd="0" presId="urn:microsoft.com/office/officeart/2005/8/layout/list1"/>
    <dgm:cxn modelId="{9738AD5A-F113-3344-AE9E-CC03F75D2361}" type="presParOf" srcId="{FBD45A8D-8DE2-694D-97DC-1FAA4BAF5ED8}" destId="{5F936DA6-11F6-0641-9946-DC36FBAC3588}" srcOrd="1" destOrd="0" presId="urn:microsoft.com/office/officeart/2005/8/layout/list1"/>
    <dgm:cxn modelId="{973BB5FA-EF5B-614A-B683-B37DE5EF1860}" type="presParOf" srcId="{3020BD6F-CC4B-AF4B-8556-22FD445F9324}" destId="{DF6C1D6E-A215-E649-A39F-A3BBE1562639}" srcOrd="5" destOrd="0" presId="urn:microsoft.com/office/officeart/2005/8/layout/list1"/>
    <dgm:cxn modelId="{F21C3932-3D80-5541-B5EA-DEE144ACC93F}" type="presParOf" srcId="{3020BD6F-CC4B-AF4B-8556-22FD445F9324}" destId="{D5071735-A02D-444D-BBFF-C4D0632F0B74}" srcOrd="6" destOrd="0" presId="urn:microsoft.com/office/officeart/2005/8/layout/list1"/>
    <dgm:cxn modelId="{6B16707A-B808-504F-8AEF-1910E8F77392}" type="presParOf" srcId="{3020BD6F-CC4B-AF4B-8556-22FD445F9324}" destId="{90C742E3-2171-1F4E-A93F-658560EAB08A}" srcOrd="7" destOrd="0" presId="urn:microsoft.com/office/officeart/2005/8/layout/list1"/>
    <dgm:cxn modelId="{89CFCFFC-00FE-1D4A-9D10-F2FEEE286D44}" type="presParOf" srcId="{3020BD6F-CC4B-AF4B-8556-22FD445F9324}" destId="{29B5D3D8-B887-074D-BB64-D023E37893D4}" srcOrd="8" destOrd="0" presId="urn:microsoft.com/office/officeart/2005/8/layout/list1"/>
    <dgm:cxn modelId="{7E2375A4-054E-F648-AC4F-D9E398C4579F}" type="presParOf" srcId="{29B5D3D8-B887-074D-BB64-D023E37893D4}" destId="{F8C4863A-6C22-CC4A-BA55-304375041D38}" srcOrd="0" destOrd="0" presId="urn:microsoft.com/office/officeart/2005/8/layout/list1"/>
    <dgm:cxn modelId="{3064939F-7C9D-9741-ACFC-EE9462A56E7B}" type="presParOf" srcId="{29B5D3D8-B887-074D-BB64-D023E37893D4}" destId="{55FDB68A-2FA8-A940-86D7-B9D45523A705}" srcOrd="1" destOrd="0" presId="urn:microsoft.com/office/officeart/2005/8/layout/list1"/>
    <dgm:cxn modelId="{91A67CE7-6B1C-8C40-9A92-18C375F5F26D}" type="presParOf" srcId="{3020BD6F-CC4B-AF4B-8556-22FD445F9324}" destId="{7EF555A1-9D2D-8749-8C2A-EFE0B4593141}" srcOrd="9" destOrd="0" presId="urn:microsoft.com/office/officeart/2005/8/layout/list1"/>
    <dgm:cxn modelId="{2A432F26-974B-8C4E-AF66-E29C80D793DD}" type="presParOf" srcId="{3020BD6F-CC4B-AF4B-8556-22FD445F9324}" destId="{0C20853A-96CC-4847-A54B-813079DEDE18}"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5A2FC0-256E-430E-AFBD-EF5B5D8FB6FC}"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A436B94A-0B42-4404-A8E6-52245846D9F7}">
      <dgm:prSet/>
      <dgm:spPr/>
      <dgm:t>
        <a:bodyPr/>
        <a:lstStyle/>
        <a:p>
          <a:r>
            <a:rPr lang="en-GB" b="0" i="0"/>
            <a:t>Affected patients present with a </a:t>
          </a:r>
          <a:r>
            <a:rPr lang="en-GB" b="1" i="0" u="sng">
              <a:solidFill>
                <a:srgbClr val="00B0F0"/>
              </a:solidFill>
            </a:rPr>
            <a:t>serum sickness-like syndrome</a:t>
          </a:r>
          <a:r>
            <a:rPr lang="en-GB" b="0" i="0">
              <a:solidFill>
                <a:srgbClr val="00B0F0"/>
              </a:solidFill>
            </a:rPr>
            <a:t> </a:t>
          </a:r>
          <a:r>
            <a:rPr lang="en-GB" b="0" i="0"/>
            <a:t>characterized by fever, chills, malaise, arthralgia, </a:t>
          </a:r>
          <a:r>
            <a:rPr lang="en-GB" b="0" i="0" u="sng">
              <a:solidFill>
                <a:srgbClr val="FF0000"/>
              </a:solidFill>
            </a:rPr>
            <a:t>arthritis</a:t>
          </a:r>
          <a:r>
            <a:rPr lang="en-GB" b="0" i="0"/>
            <a:t>, and myalgia.</a:t>
          </a:r>
          <a:endParaRPr lang="en-US"/>
        </a:p>
      </dgm:t>
    </dgm:pt>
    <dgm:pt modelId="{A93F5BD6-32FE-4176-8A16-824775CCB589}" type="parTrans" cxnId="{2ED3BF4A-1525-41BC-AC54-2BD6BABA9B0C}">
      <dgm:prSet/>
      <dgm:spPr/>
      <dgm:t>
        <a:bodyPr/>
        <a:lstStyle/>
        <a:p>
          <a:endParaRPr lang="en-US"/>
        </a:p>
      </dgm:t>
    </dgm:pt>
    <dgm:pt modelId="{773CBC09-A5E3-481B-9D79-96C4952DA1DD}" type="sibTrans" cxnId="{2ED3BF4A-1525-41BC-AC54-2BD6BABA9B0C}">
      <dgm:prSet/>
      <dgm:spPr/>
      <dgm:t>
        <a:bodyPr/>
        <a:lstStyle/>
        <a:p>
          <a:endParaRPr lang="en-US"/>
        </a:p>
      </dgm:t>
    </dgm:pt>
    <dgm:pt modelId="{8C3C0557-E0CA-4F34-9BFB-2D0D410AA593}">
      <dgm:prSet/>
      <dgm:spPr/>
      <dgm:t>
        <a:bodyPr/>
        <a:lstStyle/>
        <a:p>
          <a:r>
            <a:rPr lang="en-GB" b="1" u="sng"/>
            <a:t>C</a:t>
          </a:r>
          <a:r>
            <a:rPr lang="en-GB" b="1" i="0" u="sng"/>
            <a:t>utaneous skin lesions:</a:t>
          </a:r>
        </a:p>
        <a:p>
          <a:r>
            <a:rPr lang="en-GB" b="1" i="0"/>
            <a:t> </a:t>
          </a:r>
          <a:r>
            <a:rPr lang="en-GB">
              <a:solidFill>
                <a:srgbClr val="FF0000"/>
              </a:solidFill>
            </a:rPr>
            <a:t>E</a:t>
          </a:r>
          <a:r>
            <a:rPr lang="en-GB" b="0" i="0">
              <a:solidFill>
                <a:srgbClr val="FF0000"/>
              </a:solidFill>
            </a:rPr>
            <a:t>rythematous macules</a:t>
          </a:r>
          <a:r>
            <a:rPr lang="en-GB" b="0" i="0"/>
            <a:t> up to 1 cm in diameter that develop a central pustule.</a:t>
          </a:r>
          <a:endParaRPr lang="en-US"/>
        </a:p>
      </dgm:t>
    </dgm:pt>
    <dgm:pt modelId="{D9AA7B2F-BF65-4D93-A020-466C0A86C8B4}" type="parTrans" cxnId="{CE6F5769-37E8-490B-BA5C-61B9BFC7847F}">
      <dgm:prSet/>
      <dgm:spPr/>
      <dgm:t>
        <a:bodyPr/>
        <a:lstStyle/>
        <a:p>
          <a:endParaRPr lang="en-US"/>
        </a:p>
      </dgm:t>
    </dgm:pt>
    <dgm:pt modelId="{587164A2-66E3-4305-9632-FC7A26E9942D}" type="sibTrans" cxnId="{CE6F5769-37E8-490B-BA5C-61B9BFC7847F}">
      <dgm:prSet/>
      <dgm:spPr/>
      <dgm:t>
        <a:bodyPr/>
        <a:lstStyle/>
        <a:p>
          <a:endParaRPr lang="en-US"/>
        </a:p>
      </dgm:t>
    </dgm:pt>
    <dgm:pt modelId="{701FF72C-4B75-C148-96D7-0C5A4AB42F08}" type="pres">
      <dgm:prSet presAssocID="{9E5A2FC0-256E-430E-AFBD-EF5B5D8FB6FC}" presName="vert0" presStyleCnt="0">
        <dgm:presLayoutVars>
          <dgm:dir/>
          <dgm:animOne val="branch"/>
          <dgm:animLvl val="lvl"/>
        </dgm:presLayoutVars>
      </dgm:prSet>
      <dgm:spPr/>
    </dgm:pt>
    <dgm:pt modelId="{A282E8F2-53BC-8443-9F7E-58F1D0605F1F}" type="pres">
      <dgm:prSet presAssocID="{A436B94A-0B42-4404-A8E6-52245846D9F7}" presName="thickLine" presStyleLbl="alignNode1" presStyleIdx="0" presStyleCnt="2"/>
      <dgm:spPr/>
    </dgm:pt>
    <dgm:pt modelId="{DB77BCC6-57A7-8F4A-9DFE-97C933935EBF}" type="pres">
      <dgm:prSet presAssocID="{A436B94A-0B42-4404-A8E6-52245846D9F7}" presName="horz1" presStyleCnt="0"/>
      <dgm:spPr/>
    </dgm:pt>
    <dgm:pt modelId="{F00B8E57-E755-AA4A-B7CD-15C80E7951C9}" type="pres">
      <dgm:prSet presAssocID="{A436B94A-0B42-4404-A8E6-52245846D9F7}" presName="tx1" presStyleLbl="revTx" presStyleIdx="0" presStyleCnt="2"/>
      <dgm:spPr/>
    </dgm:pt>
    <dgm:pt modelId="{4F37CEE4-D09E-E34B-89B3-C0BB0051B9F6}" type="pres">
      <dgm:prSet presAssocID="{A436B94A-0B42-4404-A8E6-52245846D9F7}" presName="vert1" presStyleCnt="0"/>
      <dgm:spPr/>
    </dgm:pt>
    <dgm:pt modelId="{545FE805-B334-1E40-B713-F9C4F087EFF8}" type="pres">
      <dgm:prSet presAssocID="{8C3C0557-E0CA-4F34-9BFB-2D0D410AA593}" presName="thickLine" presStyleLbl="alignNode1" presStyleIdx="1" presStyleCnt="2"/>
      <dgm:spPr/>
    </dgm:pt>
    <dgm:pt modelId="{53E704A7-CE92-2C48-B93E-7E74A0E4294E}" type="pres">
      <dgm:prSet presAssocID="{8C3C0557-E0CA-4F34-9BFB-2D0D410AA593}" presName="horz1" presStyleCnt="0"/>
      <dgm:spPr/>
    </dgm:pt>
    <dgm:pt modelId="{B77864F9-528C-2D4D-BD48-0D6720F99478}" type="pres">
      <dgm:prSet presAssocID="{8C3C0557-E0CA-4F34-9BFB-2D0D410AA593}" presName="tx1" presStyleLbl="revTx" presStyleIdx="1" presStyleCnt="2"/>
      <dgm:spPr/>
    </dgm:pt>
    <dgm:pt modelId="{C552250B-985A-CD44-B816-2E13D7089E2B}" type="pres">
      <dgm:prSet presAssocID="{8C3C0557-E0CA-4F34-9BFB-2D0D410AA593}" presName="vert1" presStyleCnt="0"/>
      <dgm:spPr/>
    </dgm:pt>
  </dgm:ptLst>
  <dgm:cxnLst>
    <dgm:cxn modelId="{A647292D-8338-4649-8D22-67D4AC0FFC22}" type="presOf" srcId="{A436B94A-0B42-4404-A8E6-52245846D9F7}" destId="{F00B8E57-E755-AA4A-B7CD-15C80E7951C9}" srcOrd="0" destOrd="0" presId="urn:microsoft.com/office/officeart/2008/layout/LinedList"/>
    <dgm:cxn modelId="{CE6F5769-37E8-490B-BA5C-61B9BFC7847F}" srcId="{9E5A2FC0-256E-430E-AFBD-EF5B5D8FB6FC}" destId="{8C3C0557-E0CA-4F34-9BFB-2D0D410AA593}" srcOrd="1" destOrd="0" parTransId="{D9AA7B2F-BF65-4D93-A020-466C0A86C8B4}" sibTransId="{587164A2-66E3-4305-9632-FC7A26E9942D}"/>
    <dgm:cxn modelId="{2ED3BF4A-1525-41BC-AC54-2BD6BABA9B0C}" srcId="{9E5A2FC0-256E-430E-AFBD-EF5B5D8FB6FC}" destId="{A436B94A-0B42-4404-A8E6-52245846D9F7}" srcOrd="0" destOrd="0" parTransId="{A93F5BD6-32FE-4176-8A16-824775CCB589}" sibTransId="{773CBC09-A5E3-481B-9D79-96C4952DA1DD}"/>
    <dgm:cxn modelId="{C376388B-0CBF-FA40-B06D-4E547720C090}" type="presOf" srcId="{9E5A2FC0-256E-430E-AFBD-EF5B5D8FB6FC}" destId="{701FF72C-4B75-C148-96D7-0C5A4AB42F08}" srcOrd="0" destOrd="0" presId="urn:microsoft.com/office/officeart/2008/layout/LinedList"/>
    <dgm:cxn modelId="{62030793-1D67-D34F-9D11-5F499C9F289C}" type="presOf" srcId="{8C3C0557-E0CA-4F34-9BFB-2D0D410AA593}" destId="{B77864F9-528C-2D4D-BD48-0D6720F99478}" srcOrd="0" destOrd="0" presId="urn:microsoft.com/office/officeart/2008/layout/LinedList"/>
    <dgm:cxn modelId="{77647C7D-A244-BC4A-9A3C-DD9B00C2B7EE}" type="presParOf" srcId="{701FF72C-4B75-C148-96D7-0C5A4AB42F08}" destId="{A282E8F2-53BC-8443-9F7E-58F1D0605F1F}" srcOrd="0" destOrd="0" presId="urn:microsoft.com/office/officeart/2008/layout/LinedList"/>
    <dgm:cxn modelId="{30D5204E-9CE6-874F-AEF3-265AC8EC5AE5}" type="presParOf" srcId="{701FF72C-4B75-C148-96D7-0C5A4AB42F08}" destId="{DB77BCC6-57A7-8F4A-9DFE-97C933935EBF}" srcOrd="1" destOrd="0" presId="urn:microsoft.com/office/officeart/2008/layout/LinedList"/>
    <dgm:cxn modelId="{C0A54326-2B93-F34C-ABC7-72FE801BF977}" type="presParOf" srcId="{DB77BCC6-57A7-8F4A-9DFE-97C933935EBF}" destId="{F00B8E57-E755-AA4A-B7CD-15C80E7951C9}" srcOrd="0" destOrd="0" presId="urn:microsoft.com/office/officeart/2008/layout/LinedList"/>
    <dgm:cxn modelId="{CFD7A89B-F1D2-2F41-8921-2E45602D3398}" type="presParOf" srcId="{DB77BCC6-57A7-8F4A-9DFE-97C933935EBF}" destId="{4F37CEE4-D09E-E34B-89B3-C0BB0051B9F6}" srcOrd="1" destOrd="0" presId="urn:microsoft.com/office/officeart/2008/layout/LinedList"/>
    <dgm:cxn modelId="{1D11F9E8-0941-754C-8CEB-6F4ED2B5949D}" type="presParOf" srcId="{701FF72C-4B75-C148-96D7-0C5A4AB42F08}" destId="{545FE805-B334-1E40-B713-F9C4F087EFF8}" srcOrd="2" destOrd="0" presId="urn:microsoft.com/office/officeart/2008/layout/LinedList"/>
    <dgm:cxn modelId="{460C5BB8-8067-7140-A362-17BF6F23880F}" type="presParOf" srcId="{701FF72C-4B75-C148-96D7-0C5A4AB42F08}" destId="{53E704A7-CE92-2C48-B93E-7E74A0E4294E}" srcOrd="3" destOrd="0" presId="urn:microsoft.com/office/officeart/2008/layout/LinedList"/>
    <dgm:cxn modelId="{9CA1E711-4CC5-B94C-B757-0BA8B5C29147}" type="presParOf" srcId="{53E704A7-CE92-2C48-B93E-7E74A0E4294E}" destId="{B77864F9-528C-2D4D-BD48-0D6720F99478}" srcOrd="0" destOrd="0" presId="urn:microsoft.com/office/officeart/2008/layout/LinedList"/>
    <dgm:cxn modelId="{3F852022-C662-384C-B650-DD406EB734DA}" type="presParOf" srcId="{53E704A7-CE92-2C48-B93E-7E74A0E4294E}" destId="{C552250B-985A-CD44-B816-2E13D7089E2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A39BC-08F6-FF4A-B89C-E41080CE7BEB}">
      <dsp:nvSpPr>
        <dsp:cNvPr id="0" name=""/>
        <dsp:cNvSpPr/>
      </dsp:nvSpPr>
      <dsp:spPr>
        <a:xfrm>
          <a:off x="0" y="295"/>
          <a:ext cx="71246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FD19D-167D-C049-83A7-2666BE16FEF0}">
      <dsp:nvSpPr>
        <dsp:cNvPr id="0" name=""/>
        <dsp:cNvSpPr/>
      </dsp:nvSpPr>
      <dsp:spPr>
        <a:xfrm>
          <a:off x="0" y="295"/>
          <a:ext cx="7124699" cy="48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Diseases included in </a:t>
          </a:r>
          <a:r>
            <a:rPr lang="en-GB" sz="2300" kern="1200"/>
            <a:t>N</a:t>
          </a:r>
          <a:r>
            <a:rPr lang="en-US" sz="2300" kern="1200"/>
            <a:t>eutrophilic </a:t>
          </a:r>
          <a:r>
            <a:rPr lang="en-GB" sz="2300" kern="1200"/>
            <a:t>D</a:t>
          </a:r>
          <a:r>
            <a:rPr lang="en-US" sz="2300" kern="1200"/>
            <a:t>ermatoses </a:t>
          </a:r>
          <a:r>
            <a:rPr lang="en-GB" sz="2300" kern="1200"/>
            <a:t>s</a:t>
          </a:r>
          <a:r>
            <a:rPr lang="en-US" sz="2300" kern="1200"/>
            <a:t>pectrum</a:t>
          </a:r>
        </a:p>
      </dsp:txBody>
      <dsp:txXfrm>
        <a:off x="0" y="295"/>
        <a:ext cx="7124699" cy="484136"/>
      </dsp:txXfrm>
    </dsp:sp>
    <dsp:sp modelId="{5C3F3578-F4A3-9D47-B850-4529D89EF927}">
      <dsp:nvSpPr>
        <dsp:cNvPr id="0" name=""/>
        <dsp:cNvSpPr/>
      </dsp:nvSpPr>
      <dsp:spPr>
        <a:xfrm>
          <a:off x="0" y="484432"/>
          <a:ext cx="712469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2F661-B3F9-D64A-8674-FAE718DF6355}">
      <dsp:nvSpPr>
        <dsp:cNvPr id="0" name=""/>
        <dsp:cNvSpPr/>
      </dsp:nvSpPr>
      <dsp:spPr>
        <a:xfrm>
          <a:off x="0" y="484432"/>
          <a:ext cx="7124699" cy="48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Diagnostic criteria</a:t>
          </a:r>
        </a:p>
      </dsp:txBody>
      <dsp:txXfrm>
        <a:off x="0" y="484432"/>
        <a:ext cx="7124699" cy="484136"/>
      </dsp:txXfrm>
    </dsp:sp>
    <dsp:sp modelId="{7A73F8F3-BD14-F54A-8758-090ED21892C6}">
      <dsp:nvSpPr>
        <dsp:cNvPr id="0" name=""/>
        <dsp:cNvSpPr/>
      </dsp:nvSpPr>
      <dsp:spPr>
        <a:xfrm>
          <a:off x="0" y="968569"/>
          <a:ext cx="7124699"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803177-05C8-8D41-B7D6-BB36A1FF31F1}">
      <dsp:nvSpPr>
        <dsp:cNvPr id="0" name=""/>
        <dsp:cNvSpPr/>
      </dsp:nvSpPr>
      <dsp:spPr>
        <a:xfrm>
          <a:off x="0" y="968569"/>
          <a:ext cx="7124699" cy="48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Clinical presentations </a:t>
          </a:r>
        </a:p>
      </dsp:txBody>
      <dsp:txXfrm>
        <a:off x="0" y="968569"/>
        <a:ext cx="7124699" cy="484136"/>
      </dsp:txXfrm>
    </dsp:sp>
    <dsp:sp modelId="{386FD92B-9F56-D343-997C-91489EF385D8}">
      <dsp:nvSpPr>
        <dsp:cNvPr id="0" name=""/>
        <dsp:cNvSpPr/>
      </dsp:nvSpPr>
      <dsp:spPr>
        <a:xfrm>
          <a:off x="0" y="1452705"/>
          <a:ext cx="71246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129CD-FACC-BB4B-A96B-3DB984AC3A84}">
      <dsp:nvSpPr>
        <dsp:cNvPr id="0" name=""/>
        <dsp:cNvSpPr/>
      </dsp:nvSpPr>
      <dsp:spPr>
        <a:xfrm>
          <a:off x="0" y="1452705"/>
          <a:ext cx="7124699" cy="48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Histopathology</a:t>
          </a:r>
        </a:p>
      </dsp:txBody>
      <dsp:txXfrm>
        <a:off x="0" y="1452705"/>
        <a:ext cx="7124699" cy="484136"/>
      </dsp:txXfrm>
    </dsp:sp>
    <dsp:sp modelId="{99418447-6D01-9940-AC0B-5AEBEDEDAFBF}">
      <dsp:nvSpPr>
        <dsp:cNvPr id="0" name=""/>
        <dsp:cNvSpPr/>
      </dsp:nvSpPr>
      <dsp:spPr>
        <a:xfrm>
          <a:off x="0" y="1936842"/>
          <a:ext cx="712469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452987-CE34-D14E-93FD-389359828500}">
      <dsp:nvSpPr>
        <dsp:cNvPr id="0" name=""/>
        <dsp:cNvSpPr/>
      </dsp:nvSpPr>
      <dsp:spPr>
        <a:xfrm>
          <a:off x="0" y="1936842"/>
          <a:ext cx="7124699" cy="48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Management</a:t>
          </a:r>
        </a:p>
      </dsp:txBody>
      <dsp:txXfrm>
        <a:off x="0" y="1936842"/>
        <a:ext cx="7124699" cy="484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9D667-189D-404D-BF66-AF0EC01086D6}">
      <dsp:nvSpPr>
        <dsp:cNvPr id="0" name=""/>
        <dsp:cNvSpPr/>
      </dsp:nvSpPr>
      <dsp:spPr>
        <a:xfrm>
          <a:off x="36127" y="495"/>
          <a:ext cx="1657823" cy="99469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Pyoderma gangrenosum</a:t>
          </a:r>
        </a:p>
      </dsp:txBody>
      <dsp:txXfrm>
        <a:off x="36127" y="495"/>
        <a:ext cx="1657823" cy="994694"/>
      </dsp:txXfrm>
    </dsp:sp>
    <dsp:sp modelId="{ED543270-675A-7940-9BAB-A83A5DE87A43}">
      <dsp:nvSpPr>
        <dsp:cNvPr id="0" name=""/>
        <dsp:cNvSpPr/>
      </dsp:nvSpPr>
      <dsp:spPr>
        <a:xfrm>
          <a:off x="1859733" y="495"/>
          <a:ext cx="1657823" cy="99469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Sweet syndrome</a:t>
          </a:r>
        </a:p>
      </dsp:txBody>
      <dsp:txXfrm>
        <a:off x="1859733" y="495"/>
        <a:ext cx="1657823" cy="994694"/>
      </dsp:txXfrm>
    </dsp:sp>
    <dsp:sp modelId="{9BF9B4E0-BB7F-BA4E-84BE-1E5D53E0A3F4}">
      <dsp:nvSpPr>
        <dsp:cNvPr id="0" name=""/>
        <dsp:cNvSpPr/>
      </dsp:nvSpPr>
      <dsp:spPr>
        <a:xfrm>
          <a:off x="3683340" y="495"/>
          <a:ext cx="1657823" cy="99469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Bowel associated dermatitis arthritis </a:t>
          </a:r>
          <a:r>
            <a:rPr lang="en-GB" sz="1200" kern="1200"/>
            <a:t>syndrome </a:t>
          </a:r>
          <a:endParaRPr lang="en-US" sz="1200" kern="1200"/>
        </a:p>
      </dsp:txBody>
      <dsp:txXfrm>
        <a:off x="3683340" y="495"/>
        <a:ext cx="1657823" cy="994694"/>
      </dsp:txXfrm>
    </dsp:sp>
    <dsp:sp modelId="{70F049C7-71B6-4A41-AD67-4A1BF3436BB9}">
      <dsp:nvSpPr>
        <dsp:cNvPr id="0" name=""/>
        <dsp:cNvSpPr/>
      </dsp:nvSpPr>
      <dsp:spPr>
        <a:xfrm>
          <a:off x="5506946" y="495"/>
          <a:ext cx="1657823" cy="99469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Subcorneal pustular dermatosis</a:t>
          </a:r>
        </a:p>
        <a:p>
          <a:pPr marL="57150" lvl="1" indent="-57150" algn="l" defTabSz="400050">
            <a:lnSpc>
              <a:spcPct val="90000"/>
            </a:lnSpc>
            <a:spcBef>
              <a:spcPct val="0"/>
            </a:spcBef>
            <a:spcAft>
              <a:spcPct val="15000"/>
            </a:spcAft>
            <a:buChar char="•"/>
          </a:pPr>
          <a:endParaRPr lang="en-GB" sz="900" kern="1200"/>
        </a:p>
        <a:p>
          <a:pPr marL="57150" lvl="1" indent="-57150" algn="l" defTabSz="400050">
            <a:lnSpc>
              <a:spcPct val="90000"/>
            </a:lnSpc>
            <a:spcBef>
              <a:spcPct val="0"/>
            </a:spcBef>
            <a:spcAft>
              <a:spcPct val="15000"/>
            </a:spcAft>
            <a:buChar char="•"/>
          </a:pPr>
          <a:endParaRPr lang="en-GB" sz="900" kern="1200"/>
        </a:p>
        <a:p>
          <a:pPr marL="57150" lvl="1" indent="-57150" algn="l" defTabSz="400050">
            <a:lnSpc>
              <a:spcPct val="90000"/>
            </a:lnSpc>
            <a:spcBef>
              <a:spcPct val="0"/>
            </a:spcBef>
            <a:spcAft>
              <a:spcPct val="15000"/>
            </a:spcAft>
            <a:buChar char="•"/>
          </a:pPr>
          <a:endParaRPr lang="en-GB" sz="900" kern="1200"/>
        </a:p>
        <a:p>
          <a:pPr marL="57150" lvl="1" indent="-57150" algn="l" defTabSz="400050">
            <a:lnSpc>
              <a:spcPct val="90000"/>
            </a:lnSpc>
            <a:spcBef>
              <a:spcPct val="0"/>
            </a:spcBef>
            <a:spcAft>
              <a:spcPct val="15000"/>
            </a:spcAft>
            <a:buChar char="•"/>
          </a:pPr>
          <a:endParaRPr lang="en-GB" sz="900" kern="1200"/>
        </a:p>
      </dsp:txBody>
      <dsp:txXfrm>
        <a:off x="5506946" y="495"/>
        <a:ext cx="1657823" cy="994694"/>
      </dsp:txXfrm>
    </dsp:sp>
    <dsp:sp modelId="{76A18002-E598-3547-8016-4455164418E7}">
      <dsp:nvSpPr>
        <dsp:cNvPr id="0" name=""/>
        <dsp:cNvSpPr/>
      </dsp:nvSpPr>
      <dsp:spPr>
        <a:xfrm>
          <a:off x="947930" y="1160972"/>
          <a:ext cx="1657823" cy="99469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pyostomatitis vegetans</a:t>
          </a:r>
        </a:p>
      </dsp:txBody>
      <dsp:txXfrm>
        <a:off x="947930" y="1160972"/>
        <a:ext cx="1657823" cy="994694"/>
      </dsp:txXfrm>
    </dsp:sp>
    <dsp:sp modelId="{AE48B91E-F3E0-5847-A8C5-257BC1769C68}">
      <dsp:nvSpPr>
        <dsp:cNvPr id="0" name=""/>
        <dsp:cNvSpPr/>
      </dsp:nvSpPr>
      <dsp:spPr>
        <a:xfrm>
          <a:off x="2771537" y="1160972"/>
          <a:ext cx="1657823" cy="99469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Amicrobial pustulosis of skin folds </a:t>
          </a:r>
        </a:p>
      </dsp:txBody>
      <dsp:txXfrm>
        <a:off x="2771537" y="1160972"/>
        <a:ext cx="1657823" cy="994694"/>
      </dsp:txXfrm>
    </dsp:sp>
    <dsp:sp modelId="{83247A73-3741-0E4F-ABF4-AF5667129302}">
      <dsp:nvSpPr>
        <dsp:cNvPr id="0" name=""/>
        <dsp:cNvSpPr/>
      </dsp:nvSpPr>
      <dsp:spPr>
        <a:xfrm>
          <a:off x="4595143" y="1160972"/>
          <a:ext cx="1657823" cy="99469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Aseptic abscess syndrome </a:t>
          </a:r>
        </a:p>
      </dsp:txBody>
      <dsp:txXfrm>
        <a:off x="4595143" y="1160972"/>
        <a:ext cx="1657823" cy="994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CF433-F4AF-4046-BE91-91677F23F5F3}">
      <dsp:nvSpPr>
        <dsp:cNvPr id="0" name=""/>
        <dsp:cNvSpPr/>
      </dsp:nvSpPr>
      <dsp:spPr>
        <a:xfrm>
          <a:off x="1403" y="3732839"/>
          <a:ext cx="2811034" cy="1405517"/>
        </a:xfrm>
        <a:prstGeom prst="roundRect">
          <a:avLst>
            <a:gd name="adj" fmla="val 10000"/>
          </a:avLst>
        </a:prstGeom>
        <a:gradFill rotWithShape="0">
          <a:gsLst>
            <a:gs pos="0">
              <a:schemeClr val="accent2">
                <a:hueOff val="0"/>
                <a:satOff val="0"/>
                <a:lumOff val="0"/>
                <a:alphaOff val="0"/>
                <a:tint val="60000"/>
                <a:lumMod val="110000"/>
              </a:schemeClr>
            </a:gs>
            <a:gs pos="100000">
              <a:schemeClr val="accent2">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u="sng" kern="1200"/>
            <a:t>PATHOGENESIS</a:t>
          </a:r>
        </a:p>
      </dsp:txBody>
      <dsp:txXfrm>
        <a:off x="42569" y="3774005"/>
        <a:ext cx="2728702" cy="1323185"/>
      </dsp:txXfrm>
    </dsp:sp>
    <dsp:sp modelId="{4C6B30B7-E74C-494F-9D42-E53DB4C8BEA2}">
      <dsp:nvSpPr>
        <dsp:cNvPr id="0" name=""/>
        <dsp:cNvSpPr/>
      </dsp:nvSpPr>
      <dsp:spPr>
        <a:xfrm rot="18770822">
          <a:off x="2547922" y="3813779"/>
          <a:ext cx="1653444" cy="31376"/>
        </a:xfrm>
        <a:custGeom>
          <a:avLst/>
          <a:gdLst/>
          <a:ahLst/>
          <a:cxnLst/>
          <a:rect l="0" t="0" r="0" b="0"/>
          <a:pathLst>
            <a:path>
              <a:moveTo>
                <a:pt x="0" y="15688"/>
              </a:moveTo>
              <a:lnTo>
                <a:pt x="1653444" y="15688"/>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333308" y="3788132"/>
        <a:ext cx="82672" cy="82672"/>
      </dsp:txXfrm>
    </dsp:sp>
    <dsp:sp modelId="{66881B32-13FF-0445-B7AC-CF4ACAED145D}">
      <dsp:nvSpPr>
        <dsp:cNvPr id="0" name=""/>
        <dsp:cNvSpPr/>
      </dsp:nvSpPr>
      <dsp:spPr>
        <a:xfrm>
          <a:off x="3936851" y="2520580"/>
          <a:ext cx="2811034" cy="1405517"/>
        </a:xfrm>
        <a:prstGeom prst="roundRect">
          <a:avLst>
            <a:gd name="adj" fmla="val 10000"/>
          </a:avLst>
        </a:prstGeom>
        <a:gradFill rotWithShape="0">
          <a:gsLst>
            <a:gs pos="0">
              <a:schemeClr val="accent4">
                <a:hueOff val="0"/>
                <a:satOff val="0"/>
                <a:lumOff val="0"/>
                <a:alphaOff val="0"/>
                <a:tint val="60000"/>
                <a:lumMod val="110000"/>
              </a:schemeClr>
            </a:gs>
            <a:gs pos="100000">
              <a:schemeClr val="accent4">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Immune dysregulation</a:t>
          </a:r>
          <a:r>
            <a:rPr lang="en-GB" sz="2400" b="1" kern="1200"/>
            <a:t>:</a:t>
          </a:r>
          <a:endParaRPr lang="en-GB" sz="2400" kern="1200"/>
        </a:p>
      </dsp:txBody>
      <dsp:txXfrm>
        <a:off x="3978017" y="2561746"/>
        <a:ext cx="2728702" cy="1323185"/>
      </dsp:txXfrm>
    </dsp:sp>
    <dsp:sp modelId="{D43634AC-32DF-9F4F-ACC5-210A920510A3}">
      <dsp:nvSpPr>
        <dsp:cNvPr id="0" name=""/>
        <dsp:cNvSpPr/>
      </dsp:nvSpPr>
      <dsp:spPr>
        <a:xfrm rot="19457599">
          <a:off x="6617732" y="2803564"/>
          <a:ext cx="1384719" cy="31376"/>
        </a:xfrm>
        <a:custGeom>
          <a:avLst/>
          <a:gdLst/>
          <a:ahLst/>
          <a:cxnLst/>
          <a:rect l="0" t="0" r="0" b="0"/>
          <a:pathLst>
            <a:path>
              <a:moveTo>
                <a:pt x="0" y="15688"/>
              </a:moveTo>
              <a:lnTo>
                <a:pt x="1384719" y="15688"/>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275474" y="2784634"/>
        <a:ext cx="69235" cy="69235"/>
      </dsp:txXfrm>
    </dsp:sp>
    <dsp:sp modelId="{542712AA-B2FE-A945-9DB9-52089CEA40C5}">
      <dsp:nvSpPr>
        <dsp:cNvPr id="0" name=""/>
        <dsp:cNvSpPr/>
      </dsp:nvSpPr>
      <dsp:spPr>
        <a:xfrm>
          <a:off x="7872299" y="1712408"/>
          <a:ext cx="2811034" cy="1405517"/>
        </a:xfrm>
        <a:prstGeom prst="roundRect">
          <a:avLst>
            <a:gd name="adj" fmla="val 10000"/>
          </a:avLst>
        </a:prstGeom>
        <a:gradFill rotWithShape="0">
          <a:gsLst>
            <a:gs pos="0">
              <a:schemeClr val="accent5">
                <a:hueOff val="0"/>
                <a:satOff val="0"/>
                <a:lumOff val="0"/>
                <a:alphaOff val="0"/>
                <a:tint val="60000"/>
                <a:lumMod val="110000"/>
              </a:schemeClr>
            </a:gs>
            <a:gs pos="100000">
              <a:schemeClr val="accent5">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002060"/>
              </a:solidFill>
            </a:rPr>
            <a:t>Increased expression</a:t>
          </a:r>
          <a:r>
            <a:rPr lang="en-GB" sz="1700" kern="1200"/>
            <a:t> of interleukin (IL)1, IL-8, IL-12, IL-15, IL-17, (TNF)-alpha, JAK2, and STAT1.</a:t>
          </a:r>
        </a:p>
      </dsp:txBody>
      <dsp:txXfrm>
        <a:off x="7913465" y="1753574"/>
        <a:ext cx="2728702" cy="1323185"/>
      </dsp:txXfrm>
    </dsp:sp>
    <dsp:sp modelId="{BB95CD2E-5B9E-D44C-8DB9-DBFBD57EBE93}">
      <dsp:nvSpPr>
        <dsp:cNvPr id="0" name=""/>
        <dsp:cNvSpPr/>
      </dsp:nvSpPr>
      <dsp:spPr>
        <a:xfrm rot="2142401">
          <a:off x="6617732" y="3611736"/>
          <a:ext cx="1384719" cy="31376"/>
        </a:xfrm>
        <a:custGeom>
          <a:avLst/>
          <a:gdLst/>
          <a:ahLst/>
          <a:cxnLst/>
          <a:rect l="0" t="0" r="0" b="0"/>
          <a:pathLst>
            <a:path>
              <a:moveTo>
                <a:pt x="0" y="15688"/>
              </a:moveTo>
              <a:lnTo>
                <a:pt x="1384719" y="15688"/>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275474" y="3592807"/>
        <a:ext cx="69235" cy="69235"/>
      </dsp:txXfrm>
    </dsp:sp>
    <dsp:sp modelId="{79728F21-84C2-1B44-919B-7D7F5CB967B4}">
      <dsp:nvSpPr>
        <dsp:cNvPr id="0" name=""/>
        <dsp:cNvSpPr/>
      </dsp:nvSpPr>
      <dsp:spPr>
        <a:xfrm>
          <a:off x="7872299" y="3328752"/>
          <a:ext cx="2811034" cy="1405517"/>
        </a:xfrm>
        <a:prstGeom prst="roundRect">
          <a:avLst>
            <a:gd name="adj" fmla="val 10000"/>
          </a:avLst>
        </a:prstGeom>
        <a:gradFill rotWithShape="0">
          <a:gsLst>
            <a:gs pos="0">
              <a:schemeClr val="accent5">
                <a:hueOff val="0"/>
                <a:satOff val="0"/>
                <a:lumOff val="0"/>
                <a:alphaOff val="0"/>
                <a:tint val="60000"/>
                <a:lumMod val="110000"/>
              </a:schemeClr>
            </a:gs>
            <a:gs pos="100000">
              <a:schemeClr val="accent5">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This  leads to a </a:t>
          </a:r>
          <a:r>
            <a:rPr lang="en-GB" sz="1700" b="1" kern="1200">
              <a:solidFill>
                <a:srgbClr val="002060"/>
              </a:solidFill>
            </a:rPr>
            <a:t>proinflammatory</a:t>
          </a:r>
          <a:r>
            <a:rPr lang="en-GB" sz="1700" kern="1200"/>
            <a:t> state and recruitment and activation of neutrophils</a:t>
          </a:r>
        </a:p>
      </dsp:txBody>
      <dsp:txXfrm>
        <a:off x="7913465" y="3369918"/>
        <a:ext cx="2728702" cy="1323185"/>
      </dsp:txXfrm>
    </dsp:sp>
    <dsp:sp modelId="{5729EA7B-D23B-FE47-BB6E-24F435DF9724}">
      <dsp:nvSpPr>
        <dsp:cNvPr id="0" name=""/>
        <dsp:cNvSpPr/>
      </dsp:nvSpPr>
      <dsp:spPr>
        <a:xfrm rot="2829178">
          <a:off x="2547922" y="5026038"/>
          <a:ext cx="1653444" cy="31376"/>
        </a:xfrm>
        <a:custGeom>
          <a:avLst/>
          <a:gdLst/>
          <a:ahLst/>
          <a:cxnLst/>
          <a:rect l="0" t="0" r="0" b="0"/>
          <a:pathLst>
            <a:path>
              <a:moveTo>
                <a:pt x="0" y="15688"/>
              </a:moveTo>
              <a:lnTo>
                <a:pt x="1653444" y="15688"/>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333308" y="5000390"/>
        <a:ext cx="82672" cy="82672"/>
      </dsp:txXfrm>
    </dsp:sp>
    <dsp:sp modelId="{F7BC57CF-BC76-464B-B6FB-7F513D95C933}">
      <dsp:nvSpPr>
        <dsp:cNvPr id="0" name=""/>
        <dsp:cNvSpPr/>
      </dsp:nvSpPr>
      <dsp:spPr>
        <a:xfrm>
          <a:off x="3936851" y="4945097"/>
          <a:ext cx="2811034" cy="1405517"/>
        </a:xfrm>
        <a:prstGeom prst="roundRect">
          <a:avLst>
            <a:gd name="adj" fmla="val 10000"/>
          </a:avLst>
        </a:prstGeom>
        <a:gradFill rotWithShape="0">
          <a:gsLst>
            <a:gs pos="0">
              <a:schemeClr val="accent4">
                <a:hueOff val="0"/>
                <a:satOff val="0"/>
                <a:lumOff val="0"/>
                <a:alphaOff val="0"/>
                <a:tint val="60000"/>
                <a:lumMod val="110000"/>
              </a:schemeClr>
            </a:gs>
            <a:gs pos="100000">
              <a:schemeClr val="accent4">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Genetic factors</a:t>
          </a:r>
          <a:r>
            <a:rPr lang="en-GB" sz="2400" b="1" kern="1200"/>
            <a:t>:</a:t>
          </a:r>
        </a:p>
      </dsp:txBody>
      <dsp:txXfrm>
        <a:off x="3978017" y="4986263"/>
        <a:ext cx="2728702" cy="1323185"/>
      </dsp:txXfrm>
    </dsp:sp>
    <dsp:sp modelId="{79C0F92C-7624-B943-B39A-FAF12BED4CB8}">
      <dsp:nvSpPr>
        <dsp:cNvPr id="0" name=""/>
        <dsp:cNvSpPr/>
      </dsp:nvSpPr>
      <dsp:spPr>
        <a:xfrm>
          <a:off x="6747885" y="5632167"/>
          <a:ext cx="1124413" cy="31376"/>
        </a:xfrm>
        <a:custGeom>
          <a:avLst/>
          <a:gdLst/>
          <a:ahLst/>
          <a:cxnLst/>
          <a:rect l="0" t="0" r="0" b="0"/>
          <a:pathLst>
            <a:path>
              <a:moveTo>
                <a:pt x="0" y="15688"/>
              </a:moveTo>
              <a:lnTo>
                <a:pt x="1124413" y="15688"/>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281982" y="5619745"/>
        <a:ext cx="56220" cy="56220"/>
      </dsp:txXfrm>
    </dsp:sp>
    <dsp:sp modelId="{A2A41B38-37A0-8A4F-A46C-8915AD6A59C3}">
      <dsp:nvSpPr>
        <dsp:cNvPr id="0" name=""/>
        <dsp:cNvSpPr/>
      </dsp:nvSpPr>
      <dsp:spPr>
        <a:xfrm>
          <a:off x="7872299" y="4945097"/>
          <a:ext cx="2811034" cy="1405517"/>
        </a:xfrm>
        <a:prstGeom prst="roundRect">
          <a:avLst>
            <a:gd name="adj" fmla="val 10000"/>
          </a:avLst>
        </a:prstGeom>
        <a:gradFill rotWithShape="0">
          <a:gsLst>
            <a:gs pos="0">
              <a:schemeClr val="accent5">
                <a:hueOff val="0"/>
                <a:satOff val="0"/>
                <a:lumOff val="0"/>
                <a:alphaOff val="0"/>
                <a:tint val="60000"/>
                <a:lumMod val="110000"/>
              </a:schemeClr>
            </a:gs>
            <a:gs pos="100000">
              <a:schemeClr val="accent5">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Genetic susceptibility also likely</a:t>
          </a:r>
          <a:r>
            <a:rPr lang="en-GB" sz="1700" kern="1200"/>
            <a:t> to</a:t>
          </a:r>
          <a:r>
            <a:rPr lang="en-US" sz="1700" kern="1200"/>
            <a:t> </a:t>
          </a:r>
          <a:r>
            <a:rPr lang="en-GB" sz="1700" kern="1200"/>
            <a:t>contributes.</a:t>
          </a:r>
        </a:p>
        <a:p>
          <a:pPr marL="0" lvl="0" indent="0" algn="ctr" defTabSz="755650">
            <a:lnSpc>
              <a:spcPct val="90000"/>
            </a:lnSpc>
            <a:spcBef>
              <a:spcPct val="0"/>
            </a:spcBef>
            <a:spcAft>
              <a:spcPct val="35000"/>
            </a:spcAft>
            <a:buNone/>
          </a:pPr>
          <a:r>
            <a:rPr lang="en-GB" sz="1700" kern="1200"/>
            <a:t> </a:t>
          </a:r>
        </a:p>
        <a:p>
          <a:pPr marL="0" lvl="0" indent="0" algn="ctr" defTabSz="755650">
            <a:lnSpc>
              <a:spcPct val="90000"/>
            </a:lnSpc>
            <a:spcBef>
              <a:spcPct val="0"/>
            </a:spcBef>
            <a:spcAft>
              <a:spcPct val="35000"/>
            </a:spcAft>
            <a:buNone/>
          </a:pPr>
          <a:r>
            <a:rPr lang="en-US" sz="1700" b="1" kern="1200">
              <a:solidFill>
                <a:srgbClr val="002060"/>
              </a:solidFill>
            </a:rPr>
            <a:t>PAPA</a:t>
          </a:r>
          <a:r>
            <a:rPr lang="en-GB" sz="1700" b="1" kern="1200">
              <a:solidFill>
                <a:srgbClr val="002060"/>
              </a:solidFill>
            </a:rPr>
            <a:t> </a:t>
          </a:r>
          <a:r>
            <a:rPr lang="en-US" sz="1700" b="1" kern="1200">
              <a:solidFill>
                <a:srgbClr val="002060"/>
              </a:solidFill>
            </a:rPr>
            <a:t>syndrome</a:t>
          </a:r>
          <a:r>
            <a:rPr lang="en-GB" sz="1700" b="1" kern="1200">
              <a:solidFill>
                <a:srgbClr val="002060"/>
              </a:solidFill>
            </a:rPr>
            <a:t>:    </a:t>
          </a:r>
          <a:r>
            <a:rPr lang="en-GB" sz="1700" kern="1200"/>
            <a:t>       PSTPIP1/CD2BP1 gene.</a:t>
          </a:r>
        </a:p>
      </dsp:txBody>
      <dsp:txXfrm>
        <a:off x="7913465" y="4986263"/>
        <a:ext cx="2728702" cy="13231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1C7F6-40F6-4240-B3A1-EA4D4C8A2303}">
      <dsp:nvSpPr>
        <dsp:cNvPr id="0" name=""/>
        <dsp:cNvSpPr/>
      </dsp:nvSpPr>
      <dsp:spPr>
        <a:xfrm>
          <a:off x="740450" y="0"/>
          <a:ext cx="5446850" cy="544685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6ED5A-1081-F34B-A075-00E2D47420AA}">
      <dsp:nvSpPr>
        <dsp:cNvPr id="0" name=""/>
        <dsp:cNvSpPr/>
      </dsp:nvSpPr>
      <dsp:spPr>
        <a:xfrm>
          <a:off x="1257900" y="517450"/>
          <a:ext cx="2124271" cy="212427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I</a:t>
          </a:r>
          <a:r>
            <a:rPr lang="en-US" sz="2500" kern="1200"/>
            <a:t>nflammatory bowel disease</a:t>
          </a:r>
          <a:r>
            <a:rPr lang="en-GB" sz="2500" kern="1200"/>
            <a:t> (41%)</a:t>
          </a:r>
          <a:endParaRPr lang="en-US" sz="2500" kern="1200"/>
        </a:p>
      </dsp:txBody>
      <dsp:txXfrm>
        <a:off x="1361598" y="621148"/>
        <a:ext cx="1916875" cy="1916875"/>
      </dsp:txXfrm>
    </dsp:sp>
    <dsp:sp modelId="{981F36A0-3015-EE4D-819D-D7276938970D}">
      <dsp:nvSpPr>
        <dsp:cNvPr id="0" name=""/>
        <dsp:cNvSpPr/>
      </dsp:nvSpPr>
      <dsp:spPr>
        <a:xfrm>
          <a:off x="3545577" y="517450"/>
          <a:ext cx="2124271" cy="2124271"/>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Inflammatory arthritis (21%)</a:t>
          </a:r>
          <a:endParaRPr lang="en-US" sz="2500" kern="1200"/>
        </a:p>
      </dsp:txBody>
      <dsp:txXfrm>
        <a:off x="3649275" y="621148"/>
        <a:ext cx="1916875" cy="1916875"/>
      </dsp:txXfrm>
    </dsp:sp>
    <dsp:sp modelId="{6130A08E-B50E-0B4F-8D4E-C4965A90D1D9}">
      <dsp:nvSpPr>
        <dsp:cNvPr id="0" name=""/>
        <dsp:cNvSpPr/>
      </dsp:nvSpPr>
      <dsp:spPr>
        <a:xfrm>
          <a:off x="1257900" y="2805127"/>
          <a:ext cx="2124271" cy="212427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Solid organ malignant neoplasms (7%)</a:t>
          </a:r>
          <a:endParaRPr lang="en-US" sz="2500" kern="1200"/>
        </a:p>
      </dsp:txBody>
      <dsp:txXfrm>
        <a:off x="1361598" y="2908825"/>
        <a:ext cx="1916875" cy="1916875"/>
      </dsp:txXfrm>
    </dsp:sp>
    <dsp:sp modelId="{7A54225D-3A97-E94C-825F-5DB77DB9D353}">
      <dsp:nvSpPr>
        <dsp:cNvPr id="0" name=""/>
        <dsp:cNvSpPr/>
      </dsp:nvSpPr>
      <dsp:spPr>
        <a:xfrm>
          <a:off x="3545577" y="2805127"/>
          <a:ext cx="2124271" cy="212427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Hematologic malignant neoplasms (6%)</a:t>
          </a:r>
          <a:endParaRPr lang="en-US" sz="2500" kern="1200"/>
        </a:p>
      </dsp:txBody>
      <dsp:txXfrm>
        <a:off x="3649275" y="2908825"/>
        <a:ext cx="1916875" cy="1916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4A8E2-0A5B-BB48-8BF0-510783D89E40}">
      <dsp:nvSpPr>
        <dsp:cNvPr id="0" name=""/>
        <dsp:cNvSpPr/>
      </dsp:nvSpPr>
      <dsp:spPr>
        <a:xfrm>
          <a:off x="0" y="469545"/>
          <a:ext cx="7431885" cy="216877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6797" tIns="562356" rIns="576797" bIns="192024" numCol="1" spcCol="1270" anchor="t" anchorCtr="0">
          <a:noAutofit/>
        </a:bodyPr>
        <a:lstStyle/>
        <a:p>
          <a:pPr marL="228600" lvl="1" indent="-228600" algn="l" defTabSz="1200150">
            <a:lnSpc>
              <a:spcPct val="90000"/>
            </a:lnSpc>
            <a:spcBef>
              <a:spcPct val="0"/>
            </a:spcBef>
            <a:spcAft>
              <a:spcPct val="15000"/>
            </a:spcAft>
            <a:buChar char="•"/>
          </a:pPr>
          <a:r>
            <a:rPr lang="en-GB" sz="2700" kern="1200"/>
            <a:t>Immune reaction to bacterial, viral, other antigens stimulate production of cytokine that promote neutrophil activation and infiltration.</a:t>
          </a:r>
        </a:p>
      </dsp:txBody>
      <dsp:txXfrm>
        <a:off x="0" y="469545"/>
        <a:ext cx="7431885" cy="2168775"/>
      </dsp:txXfrm>
    </dsp:sp>
    <dsp:sp modelId="{50133A31-7948-7243-A3E2-687BF041C928}">
      <dsp:nvSpPr>
        <dsp:cNvPr id="0" name=""/>
        <dsp:cNvSpPr/>
      </dsp:nvSpPr>
      <dsp:spPr>
        <a:xfrm>
          <a:off x="371594" y="71025"/>
          <a:ext cx="5202319" cy="79704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96635" tIns="0" rIns="196635" bIns="0" numCol="1" spcCol="1270" anchor="ctr" anchorCtr="0">
          <a:noAutofit/>
        </a:bodyPr>
        <a:lstStyle/>
        <a:p>
          <a:pPr marL="0" lvl="0" indent="0" algn="l" defTabSz="1200150">
            <a:lnSpc>
              <a:spcPct val="90000"/>
            </a:lnSpc>
            <a:spcBef>
              <a:spcPct val="0"/>
            </a:spcBef>
            <a:spcAft>
              <a:spcPct val="35000"/>
            </a:spcAft>
            <a:buNone/>
          </a:pPr>
          <a:r>
            <a:rPr lang="en-GB" sz="2700" b="1" kern="1200"/>
            <a:t>Hypersensitivity reaction</a:t>
          </a:r>
        </a:p>
      </dsp:txBody>
      <dsp:txXfrm>
        <a:off x="410502" y="109933"/>
        <a:ext cx="5124503" cy="719224"/>
      </dsp:txXfrm>
    </dsp:sp>
    <dsp:sp modelId="{68A29B2E-D845-F544-B430-5513810B2BE9}">
      <dsp:nvSpPr>
        <dsp:cNvPr id="0" name=""/>
        <dsp:cNvSpPr/>
      </dsp:nvSpPr>
      <dsp:spPr>
        <a:xfrm>
          <a:off x="0" y="3182640"/>
          <a:ext cx="7431885" cy="195615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6797" tIns="562356" rIns="576797" bIns="192024" numCol="1" spcCol="1270" anchor="t" anchorCtr="0">
          <a:noAutofit/>
        </a:bodyPr>
        <a:lstStyle/>
        <a:p>
          <a:pPr marL="228600" lvl="1" indent="-228600" algn="l" defTabSz="1200150">
            <a:lnSpc>
              <a:spcPct val="90000"/>
            </a:lnSpc>
            <a:spcBef>
              <a:spcPct val="0"/>
            </a:spcBef>
            <a:spcAft>
              <a:spcPct val="15000"/>
            </a:spcAft>
            <a:buChar char="•"/>
          </a:pPr>
          <a:r>
            <a:rPr lang="en-GB" sz="2700" kern="1200"/>
            <a:t>Granulocyte colony-stimulating factor</a:t>
          </a:r>
        </a:p>
        <a:p>
          <a:pPr marL="228600" lvl="1" indent="-228600" algn="l" defTabSz="1200150">
            <a:lnSpc>
              <a:spcPct val="90000"/>
            </a:lnSpc>
            <a:spcBef>
              <a:spcPct val="0"/>
            </a:spcBef>
            <a:spcAft>
              <a:spcPct val="15000"/>
            </a:spcAft>
            <a:buNone/>
          </a:pPr>
          <a:r>
            <a:rPr lang="en-GB" sz="2700" kern="1200"/>
            <a:t>   (G-CSF).</a:t>
          </a:r>
        </a:p>
        <a:p>
          <a:pPr marL="228600" lvl="1" indent="-228600" algn="l" defTabSz="1200150">
            <a:lnSpc>
              <a:spcPct val="90000"/>
            </a:lnSpc>
            <a:spcBef>
              <a:spcPct val="0"/>
            </a:spcBef>
            <a:spcAft>
              <a:spcPct val="15000"/>
            </a:spcAft>
            <a:buChar char="•"/>
          </a:pPr>
          <a:r>
            <a:rPr lang="en-GB" sz="2700" kern="1200"/>
            <a:t>Interleukins ( IL-1, IL-3, IL-6, and IL-8)</a:t>
          </a:r>
        </a:p>
      </dsp:txBody>
      <dsp:txXfrm>
        <a:off x="0" y="3182640"/>
        <a:ext cx="7431885" cy="1956150"/>
      </dsp:txXfrm>
    </dsp:sp>
    <dsp:sp modelId="{F9A0C382-9444-FE47-9190-042CA74E952A}">
      <dsp:nvSpPr>
        <dsp:cNvPr id="0" name=""/>
        <dsp:cNvSpPr/>
      </dsp:nvSpPr>
      <dsp:spPr>
        <a:xfrm>
          <a:off x="371594" y="2784120"/>
          <a:ext cx="5202319" cy="797040"/>
        </a:xfrm>
        <a:prstGeom prst="round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96635" tIns="0" rIns="196635" bIns="0" numCol="1" spcCol="1270" anchor="ctr" anchorCtr="0">
          <a:noAutofit/>
        </a:bodyPr>
        <a:lstStyle/>
        <a:p>
          <a:pPr marL="0" lvl="0" indent="0" algn="l" defTabSz="1200150">
            <a:lnSpc>
              <a:spcPct val="90000"/>
            </a:lnSpc>
            <a:spcBef>
              <a:spcPct val="0"/>
            </a:spcBef>
            <a:spcAft>
              <a:spcPct val="35000"/>
            </a:spcAft>
            <a:buNone/>
          </a:pPr>
          <a:r>
            <a:rPr lang="en-GB" sz="2700" kern="1200"/>
            <a:t>Cytokine dysregulation</a:t>
          </a:r>
        </a:p>
      </dsp:txBody>
      <dsp:txXfrm>
        <a:off x="410502" y="2823028"/>
        <a:ext cx="5124503" cy="719224"/>
      </dsp:txXfrm>
    </dsp:sp>
    <dsp:sp modelId="{D0D1D68B-F7A8-BC45-B78A-B3CDFB3625F5}">
      <dsp:nvSpPr>
        <dsp:cNvPr id="0" name=""/>
        <dsp:cNvSpPr/>
      </dsp:nvSpPr>
      <dsp:spPr>
        <a:xfrm>
          <a:off x="0" y="5683110"/>
          <a:ext cx="7431885" cy="110565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6797" tIns="562356" rIns="576797" bIns="192024" numCol="1" spcCol="1270" anchor="t" anchorCtr="0">
          <a:noAutofit/>
        </a:bodyPr>
        <a:lstStyle/>
        <a:p>
          <a:pPr marL="228600" lvl="1" indent="-228600" algn="l" defTabSz="1200150">
            <a:lnSpc>
              <a:spcPct val="90000"/>
            </a:lnSpc>
            <a:spcBef>
              <a:spcPct val="0"/>
            </a:spcBef>
            <a:spcAft>
              <a:spcPct val="15000"/>
            </a:spcAft>
            <a:buChar char="•"/>
          </a:pPr>
          <a:r>
            <a:rPr lang="en-GB" sz="2700" kern="1200"/>
            <a:t>Abnormalities in chromosome 3q</a:t>
          </a:r>
        </a:p>
      </dsp:txBody>
      <dsp:txXfrm>
        <a:off x="0" y="5683110"/>
        <a:ext cx="7431885" cy="1105650"/>
      </dsp:txXfrm>
    </dsp:sp>
    <dsp:sp modelId="{13E477E6-176C-D342-8301-DE28DC54C0C8}">
      <dsp:nvSpPr>
        <dsp:cNvPr id="0" name=""/>
        <dsp:cNvSpPr/>
      </dsp:nvSpPr>
      <dsp:spPr>
        <a:xfrm>
          <a:off x="371594" y="5284590"/>
          <a:ext cx="5202319" cy="797040"/>
        </a:xfrm>
        <a:prstGeom prst="round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96635" tIns="0" rIns="196635" bIns="0" numCol="1" spcCol="1270" anchor="ctr" anchorCtr="0">
          <a:noAutofit/>
        </a:bodyPr>
        <a:lstStyle/>
        <a:p>
          <a:pPr marL="0" lvl="0" indent="0" algn="l" defTabSz="1200150">
            <a:lnSpc>
              <a:spcPct val="90000"/>
            </a:lnSpc>
            <a:spcBef>
              <a:spcPct val="0"/>
            </a:spcBef>
            <a:spcAft>
              <a:spcPct val="35000"/>
            </a:spcAft>
            <a:buNone/>
          </a:pPr>
          <a:r>
            <a:rPr lang="en-GB" sz="2700" kern="1200"/>
            <a:t>Genetic susceptibility</a:t>
          </a:r>
        </a:p>
      </dsp:txBody>
      <dsp:txXfrm>
        <a:off x="410502" y="5323498"/>
        <a:ext cx="5124503" cy="71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2456C-A821-804C-A513-2FEB6310627E}">
      <dsp:nvSpPr>
        <dsp:cNvPr id="0" name=""/>
        <dsp:cNvSpPr/>
      </dsp:nvSpPr>
      <dsp:spPr>
        <a:xfrm>
          <a:off x="0" y="613918"/>
          <a:ext cx="5272392" cy="680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64E742C-B2F7-6F42-86E4-E42B0898D10A}">
      <dsp:nvSpPr>
        <dsp:cNvPr id="0" name=""/>
        <dsp:cNvSpPr/>
      </dsp:nvSpPr>
      <dsp:spPr>
        <a:xfrm>
          <a:off x="263619" y="215398"/>
          <a:ext cx="3690674" cy="797040"/>
        </a:xfrm>
        <a:prstGeom prst="roundRect">
          <a:avLst/>
        </a:prstGeom>
        <a:gradFill rotWithShape="0">
          <a:gsLst>
            <a:gs pos="0">
              <a:schemeClr val="accent2">
                <a:hueOff val="0"/>
                <a:satOff val="0"/>
                <a:lumOff val="0"/>
                <a:alphaOff val="0"/>
                <a:tint val="60000"/>
                <a:lumMod val="110000"/>
              </a:schemeClr>
            </a:gs>
            <a:gs pos="100000">
              <a:schemeClr val="accent2">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499" tIns="0" rIns="139499" bIns="0" numCol="1" spcCol="1270" anchor="ctr" anchorCtr="0">
          <a:noAutofit/>
        </a:bodyPr>
        <a:lstStyle/>
        <a:p>
          <a:pPr marL="0" lvl="0" indent="0" algn="l" defTabSz="1200150">
            <a:lnSpc>
              <a:spcPct val="90000"/>
            </a:lnSpc>
            <a:spcBef>
              <a:spcPct val="0"/>
            </a:spcBef>
            <a:spcAft>
              <a:spcPct val="35000"/>
            </a:spcAft>
            <a:buNone/>
          </a:pPr>
          <a:r>
            <a:rPr lang="en-US" sz="2700" kern="1200"/>
            <a:t>Neutrophilic dermatosis of dorsal hands</a:t>
          </a:r>
        </a:p>
      </dsp:txBody>
      <dsp:txXfrm>
        <a:off x="302527" y="254306"/>
        <a:ext cx="3612858" cy="719224"/>
      </dsp:txXfrm>
    </dsp:sp>
    <dsp:sp modelId="{D5071735-A02D-444D-BBFF-C4D0632F0B74}">
      <dsp:nvSpPr>
        <dsp:cNvPr id="0" name=""/>
        <dsp:cNvSpPr/>
      </dsp:nvSpPr>
      <dsp:spPr>
        <a:xfrm>
          <a:off x="0" y="1838638"/>
          <a:ext cx="5272392" cy="680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F936DA6-11F6-0641-9946-DC36FBAC3588}">
      <dsp:nvSpPr>
        <dsp:cNvPr id="0" name=""/>
        <dsp:cNvSpPr/>
      </dsp:nvSpPr>
      <dsp:spPr>
        <a:xfrm>
          <a:off x="263619" y="1440118"/>
          <a:ext cx="3690674" cy="797040"/>
        </a:xfrm>
        <a:prstGeom prst="roundRect">
          <a:avLst/>
        </a:prstGeom>
        <a:gradFill rotWithShape="0">
          <a:gsLst>
            <a:gs pos="0">
              <a:schemeClr val="accent3">
                <a:hueOff val="0"/>
                <a:satOff val="0"/>
                <a:lumOff val="0"/>
                <a:alphaOff val="0"/>
                <a:tint val="60000"/>
                <a:lumMod val="110000"/>
              </a:schemeClr>
            </a:gs>
            <a:gs pos="100000">
              <a:schemeClr val="accent3">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499" tIns="0" rIns="139499" bIns="0" numCol="1" spcCol="1270" anchor="ctr" anchorCtr="0">
          <a:noAutofit/>
        </a:bodyPr>
        <a:lstStyle/>
        <a:p>
          <a:pPr marL="0" lvl="0" indent="0" algn="l" defTabSz="1200150">
            <a:lnSpc>
              <a:spcPct val="90000"/>
            </a:lnSpc>
            <a:spcBef>
              <a:spcPct val="0"/>
            </a:spcBef>
            <a:spcAft>
              <a:spcPct val="35000"/>
            </a:spcAft>
            <a:buNone/>
          </a:pPr>
          <a:r>
            <a:rPr lang="en-US" sz="2700" kern="1200"/>
            <a:t>Subcutaneous sweet syndrome</a:t>
          </a:r>
        </a:p>
      </dsp:txBody>
      <dsp:txXfrm>
        <a:off x="302527" y="1479026"/>
        <a:ext cx="3612858" cy="719224"/>
      </dsp:txXfrm>
    </dsp:sp>
    <dsp:sp modelId="{0C20853A-96CC-4847-A54B-813079DEDE18}">
      <dsp:nvSpPr>
        <dsp:cNvPr id="0" name=""/>
        <dsp:cNvSpPr/>
      </dsp:nvSpPr>
      <dsp:spPr>
        <a:xfrm>
          <a:off x="0" y="3063359"/>
          <a:ext cx="5272392" cy="680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5FDB68A-2FA8-A940-86D7-B9D45523A705}">
      <dsp:nvSpPr>
        <dsp:cNvPr id="0" name=""/>
        <dsp:cNvSpPr/>
      </dsp:nvSpPr>
      <dsp:spPr>
        <a:xfrm>
          <a:off x="263619" y="2664839"/>
          <a:ext cx="3690674" cy="797040"/>
        </a:xfrm>
        <a:prstGeom prst="roundRect">
          <a:avLst/>
        </a:prstGeom>
        <a:gradFill rotWithShape="0">
          <a:gsLst>
            <a:gs pos="0">
              <a:schemeClr val="accent4">
                <a:hueOff val="0"/>
                <a:satOff val="0"/>
                <a:lumOff val="0"/>
                <a:alphaOff val="0"/>
                <a:tint val="60000"/>
                <a:lumMod val="110000"/>
              </a:schemeClr>
            </a:gs>
            <a:gs pos="100000">
              <a:schemeClr val="accent4">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499" tIns="0" rIns="139499" bIns="0" numCol="1" spcCol="1270" anchor="ctr" anchorCtr="0">
          <a:noAutofit/>
        </a:bodyPr>
        <a:lstStyle/>
        <a:p>
          <a:pPr marL="0" lvl="0" indent="0" algn="l" defTabSz="1200150">
            <a:lnSpc>
              <a:spcPct val="90000"/>
            </a:lnSpc>
            <a:spcBef>
              <a:spcPct val="0"/>
            </a:spcBef>
            <a:spcAft>
              <a:spcPct val="35000"/>
            </a:spcAft>
            <a:buNone/>
          </a:pPr>
          <a:r>
            <a:rPr lang="en-US" sz="2700" kern="1200"/>
            <a:t>Histiocytoid sweet syndrome</a:t>
          </a:r>
        </a:p>
      </dsp:txBody>
      <dsp:txXfrm>
        <a:off x="302527" y="2703747"/>
        <a:ext cx="3612858" cy="719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2E8F2-53BC-8443-9F7E-58F1D0605F1F}">
      <dsp:nvSpPr>
        <dsp:cNvPr id="0" name=""/>
        <dsp:cNvSpPr/>
      </dsp:nvSpPr>
      <dsp:spPr>
        <a:xfrm>
          <a:off x="0" y="0"/>
          <a:ext cx="6681978" cy="0"/>
        </a:xfrm>
        <a:prstGeom prst="line">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F00B8E57-E755-AA4A-B7CD-15C80E7951C9}">
      <dsp:nvSpPr>
        <dsp:cNvPr id="0" name=""/>
        <dsp:cNvSpPr/>
      </dsp:nvSpPr>
      <dsp:spPr>
        <a:xfrm>
          <a:off x="0" y="0"/>
          <a:ext cx="6681978" cy="2999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b="0" i="0" kern="1200"/>
            <a:t>Affected patients present with a </a:t>
          </a:r>
          <a:r>
            <a:rPr lang="en-GB" sz="4100" b="1" i="0" u="sng" kern="1200">
              <a:solidFill>
                <a:srgbClr val="00B0F0"/>
              </a:solidFill>
            </a:rPr>
            <a:t>serum sickness-like syndrome</a:t>
          </a:r>
          <a:r>
            <a:rPr lang="en-GB" sz="4100" b="0" i="0" kern="1200">
              <a:solidFill>
                <a:srgbClr val="00B0F0"/>
              </a:solidFill>
            </a:rPr>
            <a:t> </a:t>
          </a:r>
          <a:r>
            <a:rPr lang="en-GB" sz="4100" b="0" i="0" kern="1200"/>
            <a:t>characterized by fever, chills, malaise, arthralgia, </a:t>
          </a:r>
          <a:r>
            <a:rPr lang="en-GB" sz="4100" b="0" i="0" u="sng" kern="1200">
              <a:solidFill>
                <a:srgbClr val="FF0000"/>
              </a:solidFill>
            </a:rPr>
            <a:t>arthritis</a:t>
          </a:r>
          <a:r>
            <a:rPr lang="en-GB" sz="4100" b="0" i="0" kern="1200"/>
            <a:t>, and myalgia.</a:t>
          </a:r>
          <a:endParaRPr lang="en-US" sz="4100" kern="1200"/>
        </a:p>
      </dsp:txBody>
      <dsp:txXfrm>
        <a:off x="0" y="0"/>
        <a:ext cx="6681978" cy="2999191"/>
      </dsp:txXfrm>
    </dsp:sp>
    <dsp:sp modelId="{545FE805-B334-1E40-B713-F9C4F087EFF8}">
      <dsp:nvSpPr>
        <dsp:cNvPr id="0" name=""/>
        <dsp:cNvSpPr/>
      </dsp:nvSpPr>
      <dsp:spPr>
        <a:xfrm>
          <a:off x="0" y="2999191"/>
          <a:ext cx="6681978" cy="0"/>
        </a:xfrm>
        <a:prstGeom prst="line">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77864F9-528C-2D4D-BD48-0D6720F99478}">
      <dsp:nvSpPr>
        <dsp:cNvPr id="0" name=""/>
        <dsp:cNvSpPr/>
      </dsp:nvSpPr>
      <dsp:spPr>
        <a:xfrm>
          <a:off x="0" y="2999191"/>
          <a:ext cx="6681978" cy="2999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GB" sz="4100" b="1" u="sng" kern="1200"/>
            <a:t>C</a:t>
          </a:r>
          <a:r>
            <a:rPr lang="en-GB" sz="4100" b="1" i="0" u="sng" kern="1200"/>
            <a:t>utaneous skin lesions:</a:t>
          </a:r>
        </a:p>
        <a:p>
          <a:pPr marL="0" lvl="0" indent="0" algn="l" defTabSz="1822450">
            <a:lnSpc>
              <a:spcPct val="90000"/>
            </a:lnSpc>
            <a:spcBef>
              <a:spcPct val="0"/>
            </a:spcBef>
            <a:spcAft>
              <a:spcPct val="35000"/>
            </a:spcAft>
            <a:buNone/>
          </a:pPr>
          <a:r>
            <a:rPr lang="en-GB" sz="4100" b="1" i="0" kern="1200"/>
            <a:t> </a:t>
          </a:r>
          <a:r>
            <a:rPr lang="en-GB" sz="4100" kern="1200">
              <a:solidFill>
                <a:srgbClr val="FF0000"/>
              </a:solidFill>
            </a:rPr>
            <a:t>E</a:t>
          </a:r>
          <a:r>
            <a:rPr lang="en-GB" sz="4100" b="0" i="0" kern="1200">
              <a:solidFill>
                <a:srgbClr val="FF0000"/>
              </a:solidFill>
            </a:rPr>
            <a:t>rythematous macules</a:t>
          </a:r>
          <a:r>
            <a:rPr lang="en-GB" sz="4100" b="0" i="0" kern="1200"/>
            <a:t> up to 1 cm in diameter that develop a central pustule.</a:t>
          </a:r>
          <a:endParaRPr lang="en-US" sz="4100" kern="1200"/>
        </a:p>
      </dsp:txBody>
      <dsp:txXfrm>
        <a:off x="0" y="2999191"/>
        <a:ext cx="6681978" cy="299919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AB807-04C4-F546-B781-B57B2941C425}"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08C05-F93C-E941-BF80-0313D3F9449D}" type="slidenum">
              <a:rPr lang="en-US" smtClean="0"/>
              <a:t>‹#›</a:t>
            </a:fld>
            <a:endParaRPr lang="en-US"/>
          </a:p>
        </p:txBody>
      </p:sp>
    </p:spTree>
    <p:extLst>
      <p:ext uri="{BB962C8B-B14F-4D97-AF65-F5344CB8AC3E}">
        <p14:creationId xmlns:p14="http://schemas.microsoft.com/office/powerpoint/2010/main" val="278068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ptodate.com/contents/image?imageKey=DERM%2F55462%7EDERM%2F79287&amp;topicKey=DERM%2F13782&amp;search=pyoderma%20gangrenosum&amp;rank=1%7E104&amp;source=see_link" TargetMode="External" /><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232323"/>
                </a:solidFill>
                <a:effectLst/>
                <a:latin typeface="Noto Sans" panose="020B0502040504020204" pitchFamily="34" charset="0"/>
              </a:rPr>
              <a:t>The neutrophilic dermatoses are a group of disorders characterized on histologic examination reveals intense epidermal, dermal, or hypodermal infiltrates neutrophils with no evidence of infection or true vasculitis.</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3</a:t>
            </a:fld>
            <a:endParaRPr lang="en-US"/>
          </a:p>
        </p:txBody>
      </p:sp>
    </p:spTree>
    <p:extLst>
      <p:ext uri="{BB962C8B-B14F-4D97-AF65-F5344CB8AC3E}">
        <p14:creationId xmlns:p14="http://schemas.microsoft.com/office/powerpoint/2010/main" val="352441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a:solidFill>
                  <a:srgbClr val="232323"/>
                </a:solidFill>
                <a:effectLst/>
                <a:latin typeface="Noto Sans" panose="020B0502040504020204" pitchFamily="34" charset="0"/>
              </a:rPr>
              <a:t>An ulcer with a verrucous surface is present on the ankle.</a:t>
            </a:r>
          </a:p>
          <a:p>
            <a:r>
              <a:rPr lang="en-GB" sz="1200">
                <a:solidFill>
                  <a:srgbClr val="232323"/>
                </a:solidFill>
              </a:rPr>
              <a:t>T</a:t>
            </a:r>
            <a:r>
              <a:rPr lang="en-GB" sz="1200" b="0" i="0">
                <a:solidFill>
                  <a:srgbClr val="232323"/>
                </a:solidFill>
                <a:effectLst/>
              </a:rPr>
              <a:t>ypically </a:t>
            </a:r>
            <a:r>
              <a:rPr lang="en-GB" sz="1200" b="0" i="0" u="sng">
                <a:solidFill>
                  <a:srgbClr val="232323"/>
                </a:solidFill>
                <a:effectLst/>
              </a:rPr>
              <a:t>localized</a:t>
            </a:r>
            <a:r>
              <a:rPr lang="en-GB" sz="1200" b="0" i="0">
                <a:solidFill>
                  <a:srgbClr val="232323"/>
                </a:solidFill>
                <a:effectLst/>
              </a:rPr>
              <a:t>, </a:t>
            </a:r>
            <a:r>
              <a:rPr lang="en-GB" sz="1200" b="0" i="0" u="sng">
                <a:solidFill>
                  <a:srgbClr val="232323"/>
                </a:solidFill>
                <a:effectLst/>
              </a:rPr>
              <a:t>solitary</a:t>
            </a:r>
            <a:r>
              <a:rPr lang="en-GB" sz="1200" b="0" i="0">
                <a:solidFill>
                  <a:srgbClr val="232323"/>
                </a:solidFill>
                <a:effectLst/>
              </a:rPr>
              <a:t>, superficial form of PG that presents as </a:t>
            </a:r>
            <a:r>
              <a:rPr lang="en-GB" sz="1200" b="0" i="0" u="sng">
                <a:solidFill>
                  <a:srgbClr val="232323"/>
                </a:solidFill>
                <a:effectLst/>
              </a:rPr>
              <a:t>painful ulcer </a:t>
            </a:r>
            <a:r>
              <a:rPr lang="en-GB" sz="1200" b="0" i="0">
                <a:solidFill>
                  <a:srgbClr val="232323"/>
                </a:solidFill>
                <a:effectLst/>
              </a:rPr>
              <a:t>with granulations and an elevated edge.</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18</a:t>
            </a:fld>
            <a:endParaRPr lang="en-US"/>
          </a:p>
        </p:txBody>
      </p:sp>
    </p:spTree>
    <p:extLst>
      <p:ext uri="{BB962C8B-B14F-4D97-AF65-F5344CB8AC3E}">
        <p14:creationId xmlns:p14="http://schemas.microsoft.com/office/powerpoint/2010/main" val="181002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than 50 percent of patients with PG have an associated systemic disease</a:t>
            </a:r>
            <a:r>
              <a:rPr lang="en-GB"/>
              <a:t>.</a:t>
            </a:r>
          </a:p>
          <a:p>
            <a:endParaRPr lang="en-GB"/>
          </a:p>
          <a:p>
            <a:endParaRPr lang="en-GB"/>
          </a:p>
          <a:p>
            <a:r>
              <a:rPr lang="en-US"/>
              <a:t>IBD   -Pustular PG</a:t>
            </a:r>
          </a:p>
          <a:p>
            <a:r>
              <a:rPr lang="en-US"/>
              <a:t>Hematological ---Bullous PG</a:t>
            </a:r>
            <a:endParaRPr lang="en-GB"/>
          </a:p>
          <a:p>
            <a:endParaRPr lang="en-GB"/>
          </a:p>
          <a:p>
            <a:r>
              <a:rPr lang="en-GB"/>
              <a:t>Other associations:</a:t>
            </a:r>
            <a:endParaRPr lang="en-US"/>
          </a:p>
          <a:p>
            <a:r>
              <a:rPr lang="en-GB"/>
              <a:t>pulmonary disease, systemic lupus erythematosus, thyroid disease, solid organ cancers, viral and autoimmune hepatitis, sarcoidosis, major depression, and diabetes.</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19</a:t>
            </a:fld>
            <a:endParaRPr lang="en-US"/>
          </a:p>
        </p:txBody>
      </p:sp>
    </p:spTree>
    <p:extLst>
      <p:ext uri="{BB962C8B-B14F-4D97-AF65-F5344CB8AC3E}">
        <p14:creationId xmlns:p14="http://schemas.microsoft.com/office/powerpoint/2010/main" val="1755989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Historically, universally accepted and validated diagnostic criteria for PG have been lacking. Diagnostic criteria published in 2004 require the exclusion of all other diagnoses, which can be challenging or impractical in the clinical setting</a:t>
            </a:r>
            <a:r>
              <a:rPr lang="en-GB"/>
              <a:t>.</a:t>
            </a:r>
          </a:p>
          <a:p>
            <a:endParaRPr lang="en-GB"/>
          </a:p>
          <a:p>
            <a:r>
              <a:rPr lang="en-US"/>
              <a:t>These criteria include a single major criterion and eight minor criteria, including histologic, history, clinical examination, and treatment findings</a:t>
            </a:r>
            <a:r>
              <a:rPr lang="en-GB"/>
              <a:t>.</a:t>
            </a:r>
          </a:p>
          <a:p>
            <a:endParaRPr lang="en-GB"/>
          </a:p>
          <a:p>
            <a:r>
              <a:rPr lang="en-US"/>
              <a:t>● Major criterion:• Biopsy of ulcer edge demonstrating a neutrophilic infiltrate </a:t>
            </a:r>
            <a:endParaRPr lang="en-GB"/>
          </a:p>
          <a:p>
            <a:endParaRPr lang="en-GB"/>
          </a:p>
          <a:p>
            <a:r>
              <a:rPr lang="en-US"/>
              <a:t>● Minor criteria:• Exclusion of infection • Pathergy • Personal history of inflammatory bowel disease or inflammatory arthritis • History of papule, pustule, or vesicle that rapidly ulcerated • Peripheral erythema, undermining border, and tenderness at site of ulceration • Multiple ulcerations (at least one occurring on an anterior lower leg) • Cribriform or "wrinkled paper" scar(s) at sites of healed ulcers • Decrease in ulcer size within one month of initiating immunosuppressive medicationsAt least the major criterion and four minor criteria are necessary for diagnosis.</a:t>
            </a:r>
          </a:p>
        </p:txBody>
      </p:sp>
      <p:sp>
        <p:nvSpPr>
          <p:cNvPr id="4" name="Slide Number Placeholder 3"/>
          <p:cNvSpPr>
            <a:spLocks noGrp="1"/>
          </p:cNvSpPr>
          <p:nvPr>
            <p:ph type="sldNum" sz="quarter" idx="5"/>
          </p:nvPr>
        </p:nvSpPr>
        <p:spPr/>
        <p:txBody>
          <a:bodyPr/>
          <a:lstStyle/>
          <a:p>
            <a:fld id="{6C008C05-F93C-E941-BF80-0313D3F9449D}" type="slidenum">
              <a:rPr lang="en-US" smtClean="0"/>
              <a:t>20</a:t>
            </a:fld>
            <a:endParaRPr lang="en-US"/>
          </a:p>
        </p:txBody>
      </p:sp>
    </p:spTree>
    <p:extLst>
      <p:ext uri="{BB962C8B-B14F-4D97-AF65-F5344CB8AC3E}">
        <p14:creationId xmlns:p14="http://schemas.microsoft.com/office/powerpoint/2010/main" val="323957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0" i="0">
                <a:solidFill>
                  <a:srgbClr val="232323"/>
                </a:solidFill>
                <a:effectLst/>
                <a:latin typeface="Noto Sans" panose="020B0502040504020204" pitchFamily="34" charset="0"/>
              </a:rPr>
              <a:t>A dense neutrophil infiltrate are present in the dermis.</a:t>
            </a:r>
          </a:p>
          <a:p>
            <a:pPr marL="228600" indent="-228600">
              <a:buFont typeface="+mj-lt"/>
              <a:buAutoNum type="arabicPeriod"/>
            </a:pPr>
            <a:r>
              <a:rPr lang="en-GB" b="0" i="0">
                <a:solidFill>
                  <a:srgbClr val="232323"/>
                </a:solidFill>
                <a:effectLst/>
                <a:latin typeface="Noto Sans" panose="020B0502040504020204" pitchFamily="34" charset="0"/>
              </a:rPr>
              <a:t>Dense neutrophilic infiltrate in pyoderma gangrenosum.</a:t>
            </a:r>
          </a:p>
          <a:p>
            <a:pPr marL="171450" indent="-171450">
              <a:buFont typeface="Arial" panose="020B0604020202020204" pitchFamily="34" charset="0"/>
              <a:buChar char="•"/>
            </a:pPr>
            <a:endParaRPr lang="en-GB" b="0" i="0">
              <a:solidFill>
                <a:srgbClr val="232323"/>
              </a:solidFill>
              <a:effectLst/>
              <a:latin typeface="Noto Sans" panose="020B0502040504020204" pitchFamily="34" charset="0"/>
            </a:endParaRPr>
          </a:p>
          <a:p>
            <a:pPr marL="171450" indent="-171450">
              <a:buFont typeface="Arial" panose="020B0604020202020204" pitchFamily="34" charset="0"/>
              <a:buChar char="•"/>
            </a:pPr>
            <a:endParaRPr lang="en-GB" b="0" i="0">
              <a:solidFill>
                <a:srgbClr val="232323"/>
              </a:solidFill>
              <a:effectLst/>
              <a:latin typeface="Noto Sans" panose="020B0502040504020204" pitchFamily="34" charset="0"/>
            </a:endParaRPr>
          </a:p>
          <a:p>
            <a:pPr marL="171450" indent="-171450">
              <a:buFont typeface="Arial" panose="020B0604020202020204" pitchFamily="34" charset="0"/>
              <a:buChar char="•"/>
            </a:pPr>
            <a:r>
              <a:rPr lang="en-GB" b="1" i="0">
                <a:solidFill>
                  <a:srgbClr val="232323"/>
                </a:solidFill>
                <a:effectLst/>
                <a:latin typeface="Noto Sans" panose="020B0502040504020204" pitchFamily="34" charset="0"/>
              </a:rPr>
              <a:t>earliest lesions of PG </a:t>
            </a:r>
            <a:r>
              <a:rPr lang="en-GB" b="0" i="0">
                <a:solidFill>
                  <a:srgbClr val="232323"/>
                </a:solidFill>
                <a:effectLst/>
                <a:latin typeface="Noto Sans" panose="020B0502040504020204" pitchFamily="34" charset="0"/>
              </a:rPr>
              <a:t>demonstrate perifollicular inflammation and intradermal abscess formation (</a:t>
            </a:r>
            <a:r>
              <a:rPr lang="en-GB" b="0" i="0" u="none" strike="noStrike">
                <a:solidFill>
                  <a:srgbClr val="005B92"/>
                </a:solidFill>
                <a:effectLst/>
                <a:latin typeface="Noto Sans" panose="020B0502040504020204" pitchFamily="34" charset="0"/>
                <a:hlinkClick r:id="rId3"/>
              </a:rPr>
              <a:t>picture 8A-B</a:t>
            </a:r>
            <a:r>
              <a:rPr lang="en-GB" b="0" i="0">
                <a:solidFill>
                  <a:srgbClr val="232323"/>
                </a:solidFill>
                <a:effectLst/>
                <a:latin typeface="Noto Sans" panose="020B0502040504020204" pitchFamily="34" charset="0"/>
              </a:rPr>
              <a:t>). Once lesions progress to </a:t>
            </a:r>
            <a:r>
              <a:rPr lang="en-GB" b="1" i="0">
                <a:solidFill>
                  <a:srgbClr val="232323"/>
                </a:solidFill>
                <a:effectLst/>
                <a:latin typeface="Noto Sans" panose="020B0502040504020204" pitchFamily="34" charset="0"/>
              </a:rPr>
              <a:t>ulceration</a:t>
            </a:r>
            <a:r>
              <a:rPr lang="en-GB" b="0" i="0">
                <a:solidFill>
                  <a:srgbClr val="232323"/>
                </a:solidFill>
                <a:effectLst/>
                <a:latin typeface="Noto Sans" panose="020B0502040504020204" pitchFamily="34" charset="0"/>
              </a:rPr>
              <a:t>, </a:t>
            </a:r>
            <a:r>
              <a:rPr lang="en-GB" b="0" i="0" u="sng">
                <a:solidFill>
                  <a:srgbClr val="232323"/>
                </a:solidFill>
                <a:effectLst/>
                <a:latin typeface="Noto Sans" panose="020B0502040504020204" pitchFamily="34" charset="0"/>
              </a:rPr>
              <a:t>epidermal and superficial dermal necrosis with an underlying mixed inflammatory cell infiltrate and abscess formation</a:t>
            </a:r>
            <a:r>
              <a:rPr lang="en-GB" b="0" i="0">
                <a:solidFill>
                  <a:srgbClr val="232323"/>
                </a:solidFill>
                <a:effectLst/>
                <a:latin typeface="Noto Sans" panose="020B0502040504020204" pitchFamily="34" charset="0"/>
              </a:rPr>
              <a:t> are typically detected. Giant cells may be found.</a:t>
            </a:r>
            <a:endParaRPr lang="en-GB"/>
          </a:p>
        </p:txBody>
      </p:sp>
      <p:sp>
        <p:nvSpPr>
          <p:cNvPr id="4" name="Slide Number Placeholder 3"/>
          <p:cNvSpPr>
            <a:spLocks noGrp="1"/>
          </p:cNvSpPr>
          <p:nvPr>
            <p:ph type="sldNum" sz="quarter" idx="5"/>
          </p:nvPr>
        </p:nvSpPr>
        <p:spPr/>
        <p:txBody>
          <a:bodyPr/>
          <a:lstStyle/>
          <a:p>
            <a:fld id="{6C008C05-F93C-E941-BF80-0313D3F9449D}" type="slidenum">
              <a:rPr lang="en-US" smtClean="0"/>
              <a:t>21</a:t>
            </a:fld>
            <a:endParaRPr lang="en-US"/>
          </a:p>
        </p:txBody>
      </p:sp>
    </p:spTree>
    <p:extLst>
      <p:ext uri="{BB962C8B-B14F-4D97-AF65-F5344CB8AC3E}">
        <p14:creationId xmlns:p14="http://schemas.microsoft.com/office/powerpoint/2010/main" val="402146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a:t>corticosteroids</a:t>
            </a:r>
            <a:r>
              <a:rPr lang="en-US"/>
              <a:t> being the most frequently used and the mainstay of therapy</a:t>
            </a:r>
            <a:endParaRPr lang="en-GB"/>
          </a:p>
          <a:p>
            <a:pPr marL="228600" indent="-228600">
              <a:buFont typeface="+mj-lt"/>
              <a:buAutoNum type="arabicPeriod"/>
            </a:pPr>
            <a:r>
              <a:rPr lang="en-GB"/>
              <a:t>On the basis of cost, biological therapy is considered third line therapy, although growing evidence suggests that antiTNF biologic therapy should be considered as a </a:t>
            </a:r>
            <a:r>
              <a:rPr lang="en-GB" b="1"/>
              <a:t>first line therapy</a:t>
            </a:r>
            <a:endParaRPr lang="en-US" b="1"/>
          </a:p>
        </p:txBody>
      </p:sp>
      <p:sp>
        <p:nvSpPr>
          <p:cNvPr id="4" name="Slide Number Placeholder 3"/>
          <p:cNvSpPr>
            <a:spLocks noGrp="1"/>
          </p:cNvSpPr>
          <p:nvPr>
            <p:ph type="sldNum" sz="quarter" idx="5"/>
          </p:nvPr>
        </p:nvSpPr>
        <p:spPr/>
        <p:txBody>
          <a:bodyPr/>
          <a:lstStyle/>
          <a:p>
            <a:fld id="{6C008C05-F93C-E941-BF80-0313D3F9449D}" type="slidenum">
              <a:rPr lang="en-US" smtClean="0"/>
              <a:t>22</a:t>
            </a:fld>
            <a:endParaRPr lang="en-US"/>
          </a:p>
        </p:txBody>
      </p:sp>
    </p:spTree>
    <p:extLst>
      <p:ext uri="{BB962C8B-B14F-4D97-AF65-F5344CB8AC3E}">
        <p14:creationId xmlns:p14="http://schemas.microsoft.com/office/powerpoint/2010/main" val="2080480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(acute febrile neutrophilic dermatosis)</a:t>
            </a:r>
            <a:endParaRPr lang="en-GB"/>
          </a:p>
          <a:p>
            <a:pPr marL="0" indent="0">
              <a:buNone/>
            </a:pPr>
            <a:endParaRPr lang="en-GB"/>
          </a:p>
          <a:p>
            <a:pPr marL="0" indent="0">
              <a:buNone/>
            </a:pPr>
            <a:endParaRPr lang="en-GB"/>
          </a:p>
          <a:p>
            <a:pPr marL="0" indent="0">
              <a:buNone/>
            </a:pPr>
            <a:r>
              <a:rPr lang="en-GB"/>
              <a:t>Sweet syndrome into three subtypes based upon etiology:</a:t>
            </a:r>
          </a:p>
          <a:p>
            <a:pPr marL="0" indent="0">
              <a:buNone/>
            </a:pPr>
            <a:r>
              <a:rPr lang="en-GB"/>
              <a:t>● Classical Sweet syndrome</a:t>
            </a:r>
          </a:p>
          <a:p>
            <a:pPr marL="0" indent="0">
              <a:buNone/>
            </a:pPr>
            <a:r>
              <a:rPr lang="en-GB"/>
              <a:t>● Malignancy-associated Sweet syndrome </a:t>
            </a:r>
          </a:p>
          <a:p>
            <a:r>
              <a:rPr lang="en-GB"/>
              <a:t>● Drug-induced Sweet syndrome (ipilimumab,</a:t>
            </a:r>
            <a:r>
              <a:rPr lang="en-GB" b="0" i="0">
                <a:solidFill>
                  <a:srgbClr val="232323"/>
                </a:solidFill>
                <a:effectLst/>
                <a:latin typeface="Noto Sans" panose="020B0502040504020204" pitchFamily="34" charset="0"/>
              </a:rPr>
              <a:t>Minocycline,Nitrofurantoi,Norfloxacin,Ofloxacin,Trimethoprim-sulfamethoxazole)</a:t>
            </a: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6C008C05-F93C-E941-BF80-0313D3F9449D}" type="slidenum">
              <a:rPr lang="en-US" smtClean="0"/>
              <a:t>25</a:t>
            </a:fld>
            <a:endParaRPr lang="en-US"/>
          </a:p>
        </p:txBody>
      </p:sp>
    </p:spTree>
    <p:extLst>
      <p:ext uri="{BB962C8B-B14F-4D97-AF65-F5344CB8AC3E}">
        <p14:creationId xmlns:p14="http://schemas.microsoft.com/office/powerpoint/2010/main" val="176825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a:t>
            </a:r>
            <a:r>
              <a:rPr lang="en-US" b="1"/>
              <a:t>positive response to systemic glucocorticoids</a:t>
            </a:r>
            <a:r>
              <a:rPr lang="en-US"/>
              <a:t> and reports of improvement in Sweetsyndrome following treatment of bacterial infections or malignancies offer some support to this theory</a:t>
            </a: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G-CSF </a:t>
            </a:r>
            <a:r>
              <a:rPr lang="en-GB" u="sng"/>
              <a:t>increases</a:t>
            </a:r>
            <a:r>
              <a:rPr lang="en-GB"/>
              <a:t> circulating </a:t>
            </a:r>
            <a:r>
              <a:rPr lang="en-GB" u="sng"/>
              <a:t>neutrophils</a:t>
            </a:r>
            <a:r>
              <a:rPr lang="en-GB"/>
              <a:t> and exogenous G-CSF is a common cause of drug-induced Sweet syndrome. </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26</a:t>
            </a:fld>
            <a:endParaRPr lang="en-US"/>
          </a:p>
        </p:txBody>
      </p:sp>
    </p:spTree>
    <p:extLst>
      <p:ext uri="{BB962C8B-B14F-4D97-AF65-F5344CB8AC3E}">
        <p14:creationId xmlns:p14="http://schemas.microsoft.com/office/powerpoint/2010/main" val="2237570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a:solidFill>
                  <a:srgbClr val="000000"/>
                </a:solidFill>
                <a:effectLst/>
                <a:latin typeface="helvetica"/>
              </a:rPr>
              <a:t>An erythematous, edematous plaque that has formed from coalescing papules on the right cheek. </a:t>
            </a:r>
          </a:p>
          <a:p>
            <a:pPr marL="171450" indent="-171450">
              <a:buFont typeface="Arial" panose="020B0604020202020204" pitchFamily="34" charset="0"/>
              <a:buChar char="•"/>
            </a:pPr>
            <a:r>
              <a:rPr lang="en-GB" b="0" i="0">
                <a:solidFill>
                  <a:srgbClr val="000000"/>
                </a:solidFill>
                <a:effectLst/>
                <a:latin typeface="helvetica"/>
              </a:rPr>
              <a:t>The border of the plaque looks as if composed of vesicles, but palpation reveals that it is solid (pseudovesiculation). </a:t>
            </a:r>
          </a:p>
          <a:p>
            <a:pPr marL="171450" indent="-171450">
              <a:buFont typeface="Arial" panose="020B0604020202020204" pitchFamily="34" charset="0"/>
              <a:buChar char="•"/>
            </a:pPr>
            <a:r>
              <a:rPr lang="en-GB" b="0" i="0">
                <a:solidFill>
                  <a:srgbClr val="000000"/>
                </a:solidFill>
                <a:effectLst/>
                <a:latin typeface="helvetica"/>
              </a:rPr>
              <a:t>This lesion occurred following an upper respiratory infection, and the patient also had fever and leukocytosis.</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28</a:t>
            </a:fld>
            <a:endParaRPr lang="en-US"/>
          </a:p>
        </p:txBody>
      </p:sp>
    </p:spTree>
    <p:extLst>
      <p:ext uri="{BB962C8B-B14F-4D97-AF65-F5344CB8AC3E}">
        <p14:creationId xmlns:p14="http://schemas.microsoft.com/office/powerpoint/2010/main" val="2466018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helvetica"/>
              </a:rPr>
              <a:t>There are multiple, coalescing, and inflammatory papules with a wheal-like appearance on the neck. This patient also had leukocytosis and fever.</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29</a:t>
            </a:fld>
            <a:endParaRPr lang="en-US"/>
          </a:p>
        </p:txBody>
      </p:sp>
    </p:spTree>
    <p:extLst>
      <p:ext uri="{BB962C8B-B14F-4D97-AF65-F5344CB8AC3E}">
        <p14:creationId xmlns:p14="http://schemas.microsoft.com/office/powerpoint/2010/main" val="4182218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i="0">
                <a:solidFill>
                  <a:srgbClr val="000000"/>
                </a:solidFill>
                <a:effectLst/>
                <a:latin typeface="helvetica"/>
              </a:rPr>
              <a:t>(A)</a:t>
            </a:r>
            <a:r>
              <a:rPr lang="en-GB" b="0" i="0">
                <a:solidFill>
                  <a:srgbClr val="000000"/>
                </a:solidFill>
                <a:effectLst/>
                <a:latin typeface="helvetica"/>
              </a:rPr>
              <a:t> Coalescing exudative papules that look like vesicles. Upon palpation, lesions were solid. (</a:t>
            </a:r>
            <a:r>
              <a:rPr lang="en-US"/>
              <a:t>Neutrophilic dermatosis of dorsal hands</a:t>
            </a:r>
            <a:r>
              <a:rPr lang="en-GB"/>
              <a:t>)</a:t>
            </a:r>
          </a:p>
          <a:p>
            <a:endParaRPr lang="en-GB" b="0" i="0">
              <a:solidFill>
                <a:srgbClr val="000000"/>
              </a:solidFill>
              <a:effectLst/>
              <a:latin typeface="helvetica"/>
            </a:endParaRPr>
          </a:p>
          <a:p>
            <a:r>
              <a:rPr lang="en-GB" b="1" i="0">
                <a:solidFill>
                  <a:srgbClr val="000000"/>
                </a:solidFill>
                <a:effectLst/>
                <a:latin typeface="helvetica"/>
              </a:rPr>
              <a:t>(B)</a:t>
            </a:r>
            <a:r>
              <a:rPr lang="en-GB" b="0" i="0">
                <a:solidFill>
                  <a:srgbClr val="000000"/>
                </a:solidFill>
                <a:effectLst/>
                <a:latin typeface="helvetica"/>
              </a:rPr>
              <a:t> Bullous type of Sweet syndrome. These are true bullae and pustules. The patient had *</a:t>
            </a:r>
            <a:r>
              <a:rPr lang="en-GB" sz="1400" b="1" i="0">
                <a:solidFill>
                  <a:schemeClr val="tx1"/>
                </a:solidFill>
                <a:effectLst/>
                <a:latin typeface="helvetica"/>
              </a:rPr>
              <a:t>leukemia</a:t>
            </a:r>
            <a:r>
              <a:rPr lang="en-GB" b="1" i="0">
                <a:solidFill>
                  <a:srgbClr val="000000"/>
                </a:solidFill>
                <a:effectLst/>
                <a:latin typeface="helvetica"/>
              </a:rPr>
              <a:t>.</a:t>
            </a:r>
            <a:endParaRPr lang="en-US" b="1"/>
          </a:p>
        </p:txBody>
      </p:sp>
      <p:sp>
        <p:nvSpPr>
          <p:cNvPr id="4" name="Slide Number Placeholder 3"/>
          <p:cNvSpPr>
            <a:spLocks noGrp="1"/>
          </p:cNvSpPr>
          <p:nvPr>
            <p:ph type="sldNum" sz="quarter" idx="5"/>
          </p:nvPr>
        </p:nvSpPr>
        <p:spPr/>
        <p:txBody>
          <a:bodyPr/>
          <a:lstStyle/>
          <a:p>
            <a:fld id="{6C008C05-F93C-E941-BF80-0313D3F9449D}" type="slidenum">
              <a:rPr lang="en-US" smtClean="0"/>
              <a:t>30</a:t>
            </a:fld>
            <a:endParaRPr lang="en-US"/>
          </a:p>
        </p:txBody>
      </p:sp>
    </p:spTree>
    <p:extLst>
      <p:ext uri="{BB962C8B-B14F-4D97-AF65-F5344CB8AC3E}">
        <p14:creationId xmlns:p14="http://schemas.microsoft.com/office/powerpoint/2010/main" val="370019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GB"/>
          </a:p>
          <a:p>
            <a:endParaRPr lang="en-GB"/>
          </a:p>
          <a:p>
            <a:r>
              <a:rPr lang="en-US"/>
              <a:t>The complement pathway, particularly </a:t>
            </a:r>
            <a:r>
              <a:rPr lang="en-US" b="1"/>
              <a:t>C5a</a:t>
            </a:r>
            <a:r>
              <a:rPr lang="en-US"/>
              <a:t> and its role in neutrophil activation, </a:t>
            </a:r>
            <a:r>
              <a:rPr lang="en-GB"/>
              <a:t>and </a:t>
            </a:r>
            <a:r>
              <a:rPr lang="en-US"/>
              <a:t>inflammatory signaling, may also contribute to the complex pathogenesis of PG</a:t>
            </a:r>
            <a:r>
              <a:rPr lang="en-GB"/>
              <a:t>.</a:t>
            </a:r>
          </a:p>
          <a:p>
            <a:endParaRPr lang="en-GB"/>
          </a:p>
          <a:p>
            <a:endParaRPr lang="en-GB"/>
          </a:p>
          <a:p>
            <a:endParaRPr lang="en-GB"/>
          </a:p>
          <a:p>
            <a:r>
              <a:rPr lang="en-GB"/>
              <a:t>PAPA =》auto_inflammatory syndromes  (pyogenic arthritis, pyoderma gangrenosum, and acne) ....! </a:t>
            </a:r>
          </a:p>
          <a:p>
            <a:r>
              <a:rPr lang="en-US"/>
              <a:t>This mutation leads to </a:t>
            </a:r>
            <a:r>
              <a:rPr lang="en-US" b="1"/>
              <a:t>decreased inhibition</a:t>
            </a:r>
            <a:r>
              <a:rPr lang="en-US"/>
              <a:t> of the inflammasome</a:t>
            </a:r>
            <a:r>
              <a:rPr lang="en-GB"/>
              <a:t>.</a:t>
            </a:r>
          </a:p>
          <a:p>
            <a:endParaRPr lang="en-GB"/>
          </a:p>
          <a:p>
            <a:r>
              <a:rPr lang="en-GB"/>
              <a:t>**PASH (pyoderma gangrenosum, acne, and suppurative hidradenitis) </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5</a:t>
            </a:fld>
            <a:endParaRPr lang="en-US"/>
          </a:p>
        </p:txBody>
      </p:sp>
    </p:spTree>
    <p:extLst>
      <p:ext uri="{BB962C8B-B14F-4D97-AF65-F5344CB8AC3E}">
        <p14:creationId xmlns:p14="http://schemas.microsoft.com/office/powerpoint/2010/main" val="1467092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232323"/>
                </a:solidFill>
                <a:effectLst/>
                <a:latin typeface="Noto Sans" panose="020B0502040504020204" pitchFamily="34" charset="0"/>
              </a:rPr>
              <a:t>Multiple inflammatory plaques are present on the face and upper extremities.</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31</a:t>
            </a:fld>
            <a:endParaRPr lang="en-US"/>
          </a:p>
        </p:txBody>
      </p:sp>
    </p:spTree>
    <p:extLst>
      <p:ext uri="{BB962C8B-B14F-4D97-AF65-F5344CB8AC3E}">
        <p14:creationId xmlns:p14="http://schemas.microsoft.com/office/powerpoint/2010/main" val="1724719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Clinical distinction from PG-bullous , and pustular vasculitis may be difficult. Ca</a:t>
            </a:r>
            <a:r>
              <a:rPr lang="en-US"/>
              <a:t>ses have been associated with myeloproliferative disorders, occult malignancy, IBD and rheumatoid arthritis.</a:t>
            </a: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US"/>
              <a:t>Subcutaneous Sweet syndrome Presents with erythema nodosum-like, tender </a:t>
            </a:r>
            <a:r>
              <a:rPr lang="en-US" b="1"/>
              <a:t>subepidermal nodules</a:t>
            </a:r>
            <a:r>
              <a:rPr lang="en-US"/>
              <a:t> on the extremities, usually the legs.</a:t>
            </a: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US"/>
              <a:t>Characterised by a </a:t>
            </a:r>
            <a:r>
              <a:rPr lang="en-US" u="sng"/>
              <a:t>dermal infiltrate of large histiocytoid mononuclear cells.</a:t>
            </a:r>
            <a:r>
              <a:rPr lang="en-US"/>
              <a:t> Haematological malignancy-associated</a:t>
            </a:r>
            <a:r>
              <a:rPr lang="en-GB"/>
              <a:t>.</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32</a:t>
            </a:fld>
            <a:endParaRPr lang="en-US"/>
          </a:p>
        </p:txBody>
      </p:sp>
    </p:spTree>
    <p:extLst>
      <p:ext uri="{BB962C8B-B14F-4D97-AF65-F5344CB8AC3E}">
        <p14:creationId xmlns:p14="http://schemas.microsoft.com/office/powerpoint/2010/main" val="3845140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i="0">
                <a:solidFill>
                  <a:srgbClr val="232323"/>
                </a:solidFill>
                <a:effectLst/>
                <a:latin typeface="Noto Sans" panose="020B0502040504020204" pitchFamily="34" charset="0"/>
              </a:rPr>
              <a:t>● The detection of consistent histologic findings is a </a:t>
            </a:r>
            <a:r>
              <a:rPr lang="en-GB" b="1" i="0">
                <a:solidFill>
                  <a:srgbClr val="232323"/>
                </a:solidFill>
                <a:effectLst/>
                <a:latin typeface="Noto Sans" panose="020B0502040504020204" pitchFamily="34" charset="0"/>
              </a:rPr>
              <a:t>major diagnostic criterion </a:t>
            </a:r>
            <a:r>
              <a:rPr lang="en-GB" b="0" i="0">
                <a:solidFill>
                  <a:srgbClr val="232323"/>
                </a:solidFill>
                <a:effectLst/>
                <a:latin typeface="Noto Sans" panose="020B0502040504020204" pitchFamily="34" charset="0"/>
              </a:rPr>
              <a:t>for Sweet syndrome.</a:t>
            </a:r>
          </a:p>
          <a:p>
            <a:pPr marL="0" indent="0">
              <a:buFont typeface="Arial" panose="020B0604020202020204" pitchFamily="34" charset="0"/>
              <a:buNone/>
            </a:pPr>
            <a:endParaRPr lang="en-GB" b="0" i="0">
              <a:solidFill>
                <a:srgbClr val="232323"/>
              </a:solidFill>
              <a:effectLst/>
              <a:latin typeface="Noto Sans" panose="020B0502040504020204" pitchFamily="34" charset="0"/>
            </a:endParaRPr>
          </a:p>
          <a:p>
            <a:r>
              <a:rPr lang="en-GB" b="0" i="0">
                <a:solidFill>
                  <a:srgbClr val="232323"/>
                </a:solidFill>
                <a:effectLst/>
                <a:latin typeface="Times New Roman" panose="02020603050405020304" pitchFamily="18" charset="0"/>
              </a:rPr>
              <a:t>●</a:t>
            </a:r>
            <a:r>
              <a:rPr lang="en-GB" b="0" i="0">
                <a:solidFill>
                  <a:srgbClr val="2A2A2A"/>
                </a:solidFill>
                <a:effectLst/>
                <a:latin typeface="proxima_nova_rgregular"/>
              </a:rPr>
              <a:t>massive papillary dermal edema is common</a:t>
            </a:r>
          </a:p>
          <a:p>
            <a:r>
              <a:rPr lang="en-GB" b="0" i="0">
                <a:solidFill>
                  <a:srgbClr val="232323"/>
                </a:solidFill>
                <a:effectLst/>
                <a:latin typeface="Times New Roman" panose="02020603050405020304" pitchFamily="18" charset="0"/>
              </a:rPr>
              <a:t>●</a:t>
            </a:r>
            <a:r>
              <a:rPr lang="en-GB" b="0" i="0">
                <a:solidFill>
                  <a:srgbClr val="232323"/>
                </a:solidFill>
                <a:effectLst/>
                <a:latin typeface="Noto Sans" panose="020B0502040504020204" pitchFamily="34" charset="0"/>
              </a:rPr>
              <a:t>Dense infiltrate of neutrophils in the upper and mid-dermis with sparing of the epidermis.</a:t>
            </a:r>
            <a:endParaRPr lang="en-GB" b="0" i="0">
              <a:solidFill>
                <a:srgbClr val="2A2A2A"/>
              </a:solidFill>
              <a:effectLst/>
              <a:latin typeface="proxima_nova_rgregular"/>
            </a:endParaRPr>
          </a:p>
          <a:p>
            <a:r>
              <a:rPr lang="en-GB" b="0" i="0">
                <a:solidFill>
                  <a:srgbClr val="232323"/>
                </a:solidFill>
                <a:effectLst/>
                <a:latin typeface="Times New Roman" panose="02020603050405020304" pitchFamily="18" charset="0"/>
              </a:rPr>
              <a:t>●</a:t>
            </a:r>
            <a:r>
              <a:rPr lang="en-GB" b="0" i="0">
                <a:solidFill>
                  <a:srgbClr val="232323"/>
                </a:solidFill>
                <a:effectLst/>
                <a:latin typeface="Noto Sans" panose="020B0502040504020204" pitchFamily="34" charset="0"/>
              </a:rPr>
              <a:t>Absence of vasculitis (fibroid necrosis,  infiltration of neutrophils, lymphocytes, eosinophils) </a:t>
            </a:r>
          </a:p>
        </p:txBody>
      </p:sp>
      <p:sp>
        <p:nvSpPr>
          <p:cNvPr id="4" name="Slide Number Placeholder 3"/>
          <p:cNvSpPr>
            <a:spLocks noGrp="1"/>
          </p:cNvSpPr>
          <p:nvPr>
            <p:ph type="sldNum" sz="quarter" idx="5"/>
          </p:nvPr>
        </p:nvSpPr>
        <p:spPr/>
        <p:txBody>
          <a:bodyPr/>
          <a:lstStyle/>
          <a:p>
            <a:fld id="{6C008C05-F93C-E941-BF80-0313D3F9449D}" type="slidenum">
              <a:rPr lang="en-US" smtClean="0"/>
              <a:t>33</a:t>
            </a:fld>
            <a:endParaRPr lang="en-US"/>
          </a:p>
        </p:txBody>
      </p:sp>
    </p:spTree>
    <p:extLst>
      <p:ext uri="{BB962C8B-B14F-4D97-AF65-F5344CB8AC3E}">
        <p14:creationId xmlns:p14="http://schemas.microsoft.com/office/powerpoint/2010/main" val="2918776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First line: most of the time systemic </a:t>
            </a:r>
            <a:r>
              <a:rPr lang="en-US"/>
              <a:t>prednisolone is the first choice</a:t>
            </a:r>
            <a:r>
              <a:rPr lang="en-GB"/>
              <a:t>, If </a:t>
            </a:r>
            <a:r>
              <a:rPr lang="en-GB" b="1"/>
              <a:t>remission</a:t>
            </a:r>
            <a:r>
              <a:rPr lang="en-GB"/>
              <a:t> has not been induced after 3 months, a steroid‐sparing agent should be added.</a:t>
            </a:r>
          </a:p>
          <a:p>
            <a:pPr marL="171450" indent="-171450">
              <a:buFont typeface="Arial" panose="020B0604020202020204" pitchFamily="34" charset="0"/>
              <a:buChar char="•"/>
            </a:pPr>
            <a:r>
              <a:rPr lang="en-US"/>
              <a:t>Steroid</a:t>
            </a:r>
            <a:r>
              <a:rPr lang="en-GB"/>
              <a:t> </a:t>
            </a:r>
            <a:r>
              <a:rPr lang="en-US"/>
              <a:t>sparing drugs dapsone, potassium iodide and colchicine</a:t>
            </a:r>
            <a:r>
              <a:rPr lang="en-GB"/>
              <a:t> =&gt; </a:t>
            </a:r>
            <a:r>
              <a:rPr lang="en-GB" b="1"/>
              <a:t>Dapsone</a:t>
            </a:r>
            <a:r>
              <a:rPr lang="en-GB"/>
              <a:t> in glucose‐6phosphate dehydrogenase (G6PD) should be started cautiously, as it can cause hemolysis ( especially when started with 100mg/day)</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36</a:t>
            </a:fld>
            <a:endParaRPr lang="en-US"/>
          </a:p>
        </p:txBody>
      </p:sp>
    </p:spTree>
    <p:extLst>
      <p:ext uri="{BB962C8B-B14F-4D97-AF65-F5344CB8AC3E}">
        <p14:creationId xmlns:p14="http://schemas.microsoft.com/office/powerpoint/2010/main" val="1115966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differential diagnosis includes impetigo, pustular psoriasis, pemphigus foliaceus, dermatitis herpetiformis, intercellular IgA pemphigus and acute generalized exanthematous pustulosis (AGEP).</a:t>
            </a:r>
          </a:p>
        </p:txBody>
      </p:sp>
      <p:sp>
        <p:nvSpPr>
          <p:cNvPr id="4" name="Slide Number Placeholder 3"/>
          <p:cNvSpPr>
            <a:spLocks noGrp="1"/>
          </p:cNvSpPr>
          <p:nvPr>
            <p:ph type="sldNum" sz="quarter" idx="5"/>
          </p:nvPr>
        </p:nvSpPr>
        <p:spPr/>
        <p:txBody>
          <a:bodyPr/>
          <a:lstStyle/>
          <a:p>
            <a:fld id="{6C008C05-F93C-E941-BF80-0313D3F9449D}" type="slidenum">
              <a:rPr lang="en-US" smtClean="0"/>
              <a:t>38</a:t>
            </a:fld>
            <a:endParaRPr lang="en-US"/>
          </a:p>
        </p:txBody>
      </p:sp>
    </p:spTree>
    <p:extLst>
      <p:ext uri="{BB962C8B-B14F-4D97-AF65-F5344CB8AC3E}">
        <p14:creationId xmlns:p14="http://schemas.microsoft.com/office/powerpoint/2010/main" val="78189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Lesions are oval, pea-sized flaccid pustules on a </a:t>
            </a:r>
            <a:r>
              <a:rPr lang="en-US" u="sng"/>
              <a:t>normal or erythematous base</a:t>
            </a:r>
            <a:r>
              <a:rPr lang="en-GB" u="sng"/>
              <a:t>.</a:t>
            </a:r>
          </a:p>
          <a:p>
            <a:pPr marL="228600" indent="-228600">
              <a:buFont typeface="+mj-lt"/>
              <a:buAutoNum type="arabicPeriod"/>
            </a:pPr>
            <a:r>
              <a:rPr lang="en-GB" b="0" i="0">
                <a:solidFill>
                  <a:srgbClr val="232323"/>
                </a:solidFill>
                <a:effectLst/>
                <a:latin typeface="Noto Sans" panose="020B0502040504020204" pitchFamily="34" charset="0"/>
              </a:rPr>
              <a:t>These  patients may also develop </a:t>
            </a:r>
            <a:r>
              <a:rPr lang="en-GB" b="0" i="0" u="sng">
                <a:solidFill>
                  <a:srgbClr val="232323"/>
                </a:solidFill>
                <a:effectLst/>
                <a:latin typeface="Noto Sans" panose="020B0502040504020204" pitchFamily="34" charset="0"/>
              </a:rPr>
              <a:t>larger, flaccid bullae</a:t>
            </a:r>
            <a:r>
              <a:rPr lang="en-GB" b="0" i="0">
                <a:solidFill>
                  <a:srgbClr val="232323"/>
                </a:solidFill>
                <a:effectLst/>
                <a:latin typeface="Noto Sans" panose="020B0502040504020204" pitchFamily="34" charset="0"/>
              </a:rPr>
              <a:t> that contain sterile </a:t>
            </a:r>
            <a:r>
              <a:rPr lang="en-GB" b="1" i="0">
                <a:solidFill>
                  <a:srgbClr val="232323"/>
                </a:solidFill>
                <a:effectLst/>
                <a:latin typeface="Noto Sans" panose="020B0502040504020204" pitchFamily="34" charset="0"/>
              </a:rPr>
              <a:t>pus in the lower portion</a:t>
            </a:r>
            <a:r>
              <a:rPr lang="en-GB" b="0" i="0">
                <a:solidFill>
                  <a:srgbClr val="232323"/>
                </a:solidFill>
                <a:effectLst/>
                <a:latin typeface="Noto Sans" panose="020B0502040504020204" pitchFamily="34" charset="0"/>
              </a:rPr>
              <a:t>. These bullae are often called "</a:t>
            </a:r>
            <a:r>
              <a:rPr lang="en-GB" b="1" i="0">
                <a:solidFill>
                  <a:srgbClr val="232323"/>
                </a:solidFill>
                <a:effectLst/>
                <a:latin typeface="Noto Sans" panose="020B0502040504020204" pitchFamily="34" charset="0"/>
              </a:rPr>
              <a:t>half-half</a:t>
            </a:r>
            <a:r>
              <a:rPr lang="en-GB" b="0" i="0">
                <a:solidFill>
                  <a:srgbClr val="232323"/>
                </a:solidFill>
                <a:effectLst/>
                <a:latin typeface="Noto Sans" panose="020B0502040504020204" pitchFamily="34" charset="0"/>
              </a:rPr>
              <a:t>" blisters.</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39</a:t>
            </a:fld>
            <a:endParaRPr lang="en-US"/>
          </a:p>
        </p:txBody>
      </p:sp>
    </p:spTree>
    <p:extLst>
      <p:ext uri="{BB962C8B-B14F-4D97-AF65-F5344CB8AC3E}">
        <p14:creationId xmlns:p14="http://schemas.microsoft.com/office/powerpoint/2010/main" val="1390338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0" i="0">
                <a:solidFill>
                  <a:srgbClr val="232323"/>
                </a:solidFill>
                <a:effectLst/>
                <a:latin typeface="Noto Sans" panose="020B0502040504020204" pitchFamily="34" charset="0"/>
              </a:rPr>
              <a:t>Bullae with purulent collections in the lower portion ("half-half blisters").</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40</a:t>
            </a:fld>
            <a:endParaRPr lang="en-US"/>
          </a:p>
        </p:txBody>
      </p:sp>
    </p:spTree>
    <p:extLst>
      <p:ext uri="{BB962C8B-B14F-4D97-AF65-F5344CB8AC3E}">
        <p14:creationId xmlns:p14="http://schemas.microsoft.com/office/powerpoint/2010/main" val="2033323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Histology showing </a:t>
            </a:r>
            <a:r>
              <a:rPr lang="en-US" b="1"/>
              <a:t>subcorneal neutrophils</a:t>
            </a:r>
            <a:r>
              <a:rPr lang="en-US"/>
              <a:t>. </a:t>
            </a:r>
            <a:endParaRPr lang="en-GB"/>
          </a:p>
          <a:p>
            <a:pPr marL="171450" indent="-171450">
              <a:buFont typeface="Arial" panose="020B0604020202020204" pitchFamily="34" charset="0"/>
              <a:buChar char="•"/>
            </a:pPr>
            <a:r>
              <a:rPr lang="en-US"/>
              <a:t>Pustules sit on the surface of the epidermis without spongiosis or acantholysis.</a:t>
            </a:r>
          </a:p>
        </p:txBody>
      </p:sp>
      <p:sp>
        <p:nvSpPr>
          <p:cNvPr id="4" name="Slide Number Placeholder 3"/>
          <p:cNvSpPr>
            <a:spLocks noGrp="1"/>
          </p:cNvSpPr>
          <p:nvPr>
            <p:ph type="sldNum" sz="quarter" idx="5"/>
          </p:nvPr>
        </p:nvSpPr>
        <p:spPr/>
        <p:txBody>
          <a:bodyPr/>
          <a:lstStyle/>
          <a:p>
            <a:fld id="{6C008C05-F93C-E941-BF80-0313D3F9449D}" type="slidenum">
              <a:rPr lang="en-US" smtClean="0"/>
              <a:t>41</a:t>
            </a:fld>
            <a:endParaRPr lang="en-US"/>
          </a:p>
        </p:txBody>
      </p:sp>
    </p:spTree>
    <p:extLst>
      <p:ext uri="{BB962C8B-B14F-4D97-AF65-F5344CB8AC3E}">
        <p14:creationId xmlns:p14="http://schemas.microsoft.com/office/powerpoint/2010/main" val="414115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42</a:t>
            </a:fld>
            <a:endParaRPr lang="en-US"/>
          </a:p>
        </p:txBody>
      </p:sp>
    </p:spTree>
    <p:extLst>
      <p:ext uri="{BB962C8B-B14F-4D97-AF65-F5344CB8AC3E}">
        <p14:creationId xmlns:p14="http://schemas.microsoft.com/office/powerpoint/2010/main" val="2855570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a:solidFill>
                  <a:srgbClr val="232323"/>
                </a:solidFill>
                <a:effectLst/>
                <a:latin typeface="Noto Sans" panose="020B0502040504020204" pitchFamily="34" charset="0"/>
              </a:rPr>
              <a:t>The aseptic, nonerosive, asymmetric polyarthritis , affects both small and large joints</a:t>
            </a:r>
          </a:p>
          <a:p>
            <a:pPr marL="171450" indent="-171450">
              <a:buFont typeface="Arial" panose="020B0604020202020204" pitchFamily="34" charset="0"/>
              <a:buChar char="•"/>
            </a:pPr>
            <a:endParaRPr lang="en-GB" b="0" i="0">
              <a:solidFill>
                <a:srgbClr val="232323"/>
              </a:solidFill>
              <a:effectLst/>
              <a:latin typeface="Noto Sans" panose="020B0502040504020204" pitchFamily="34" charset="0"/>
            </a:endParaRPr>
          </a:p>
          <a:p>
            <a:pPr marL="171450" indent="-171450">
              <a:buFont typeface="Arial" panose="020B0604020202020204" pitchFamily="34" charset="0"/>
              <a:buChar char="•"/>
            </a:pPr>
            <a:r>
              <a:rPr lang="en-GB" b="0" i="0">
                <a:solidFill>
                  <a:srgbClr val="232323"/>
                </a:solidFill>
                <a:effectLst/>
                <a:latin typeface="Noto Sans" panose="020B0502040504020204" pitchFamily="34" charset="0"/>
              </a:rPr>
              <a:t>The eruption most often occurs on the </a:t>
            </a:r>
            <a:r>
              <a:rPr lang="en-GB" b="1" i="0">
                <a:solidFill>
                  <a:srgbClr val="232323"/>
                </a:solidFill>
                <a:effectLst/>
                <a:latin typeface="Noto Sans" panose="020B0502040504020204" pitchFamily="34" charset="0"/>
              </a:rPr>
              <a:t>upper extremities and trunk</a:t>
            </a:r>
            <a:r>
              <a:rPr lang="en-GB" b="0" i="0">
                <a:solidFill>
                  <a:srgbClr val="232323"/>
                </a:solidFill>
                <a:effectLst/>
                <a:latin typeface="Noto Sans" panose="020B0502040504020204" pitchFamily="34" charset="0"/>
              </a:rPr>
              <a:t> but can occur anywhere, except the face and genitalia.</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45</a:t>
            </a:fld>
            <a:endParaRPr lang="en-US"/>
          </a:p>
        </p:txBody>
      </p:sp>
    </p:spTree>
    <p:extLst>
      <p:ext uri="{BB962C8B-B14F-4D97-AF65-F5344CB8AC3E}">
        <p14:creationId xmlns:p14="http://schemas.microsoft.com/office/powerpoint/2010/main" val="369047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Comments about how the treatment </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6</a:t>
            </a:fld>
            <a:endParaRPr lang="en-US"/>
          </a:p>
        </p:txBody>
      </p:sp>
    </p:spTree>
    <p:extLst>
      <p:ext uri="{BB962C8B-B14F-4D97-AF65-F5344CB8AC3E}">
        <p14:creationId xmlns:p14="http://schemas.microsoft.com/office/powerpoint/2010/main" val="2849542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typical initial lesion in BADAS showing a </a:t>
            </a:r>
            <a:r>
              <a:rPr lang="en-US" u="sng"/>
              <a:t>large deep pustule on an erythematous base.</a:t>
            </a:r>
          </a:p>
        </p:txBody>
      </p:sp>
      <p:sp>
        <p:nvSpPr>
          <p:cNvPr id="4" name="Slide Number Placeholder 3"/>
          <p:cNvSpPr>
            <a:spLocks noGrp="1"/>
          </p:cNvSpPr>
          <p:nvPr>
            <p:ph type="sldNum" sz="quarter" idx="5"/>
          </p:nvPr>
        </p:nvSpPr>
        <p:spPr/>
        <p:txBody>
          <a:bodyPr/>
          <a:lstStyle/>
          <a:p>
            <a:fld id="{6C008C05-F93C-E941-BF80-0313D3F9449D}" type="slidenum">
              <a:rPr lang="en-US" smtClean="0"/>
              <a:t>46</a:t>
            </a:fld>
            <a:endParaRPr lang="en-US"/>
          </a:p>
        </p:txBody>
      </p:sp>
    </p:spTree>
    <p:extLst>
      <p:ext uri="{BB962C8B-B14F-4D97-AF65-F5344CB8AC3E}">
        <p14:creationId xmlns:p14="http://schemas.microsoft.com/office/powerpoint/2010/main" val="1383116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0" i="0">
                <a:solidFill>
                  <a:srgbClr val="232323"/>
                </a:solidFill>
                <a:effectLst/>
                <a:latin typeface="Noto Sans" panose="020B0502040504020204" pitchFamily="34" charset="0"/>
              </a:rPr>
              <a:t>Erythematous macules and a papulo-pustule on the upper extremity.</a:t>
            </a:r>
          </a:p>
          <a:p>
            <a:pPr marL="228600" indent="-228600">
              <a:buFont typeface="+mj-lt"/>
              <a:buAutoNum type="arabicPeriod"/>
            </a:pPr>
            <a:r>
              <a:rPr lang="en-GB" b="0" i="0">
                <a:solidFill>
                  <a:srgbClr val="232323"/>
                </a:solidFill>
                <a:effectLst/>
                <a:latin typeface="Noto Sans" panose="020B0502040504020204" pitchFamily="34" charset="0"/>
              </a:rPr>
              <a:t>Multiple erythematous macules, papules, and papulopustules on the upper extremity.</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47</a:t>
            </a:fld>
            <a:endParaRPr lang="en-US"/>
          </a:p>
        </p:txBody>
      </p:sp>
    </p:spTree>
    <p:extLst>
      <p:ext uri="{BB962C8B-B14F-4D97-AF65-F5344CB8AC3E}">
        <p14:creationId xmlns:p14="http://schemas.microsoft.com/office/powerpoint/2010/main" val="1998020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this further suggests the important role of bacterial colonization in triggering the systemic response in BADAS</a:t>
            </a:r>
            <a:endParaRPr lang="en-GB"/>
          </a:p>
          <a:p>
            <a:pPr marL="228600" indent="-228600">
              <a:buFont typeface="+mj-lt"/>
              <a:buAutoNum type="arabicPeriod"/>
            </a:pPr>
            <a:r>
              <a:rPr lang="en-US"/>
              <a:t>Systemic corticosteroids are typically unnecessary for the treatment of BADAS but may be justified depending on the degree</a:t>
            </a:r>
            <a:r>
              <a:rPr lang="en-GB"/>
              <a:t> of skin, joint or systemic symptoms, or to concurrently treat IBD.</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48</a:t>
            </a:fld>
            <a:endParaRPr lang="en-US"/>
          </a:p>
        </p:txBody>
      </p:sp>
    </p:spTree>
    <p:extLst>
      <p:ext uri="{BB962C8B-B14F-4D97-AF65-F5344CB8AC3E}">
        <p14:creationId xmlns:p14="http://schemas.microsoft.com/office/powerpoint/2010/main" val="1905832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other autoimmune conditions including autoimmune thyroid disease and autoimmune hepatic disease</a:t>
            </a:r>
            <a:r>
              <a:rPr lang="en-GB"/>
              <a: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49</a:t>
            </a:fld>
            <a:endParaRPr lang="en-US"/>
          </a:p>
        </p:txBody>
      </p:sp>
    </p:spTree>
    <p:extLst>
      <p:ext uri="{BB962C8B-B14F-4D97-AF65-F5344CB8AC3E}">
        <p14:creationId xmlns:p14="http://schemas.microsoft.com/office/powerpoint/2010/main" val="2727917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Spongiosis of the epidermis with </a:t>
            </a:r>
            <a:r>
              <a:rPr lang="en-US" u="sng"/>
              <a:t>subcorneal pustules</a:t>
            </a:r>
            <a:r>
              <a:rPr lang="en-US"/>
              <a:t> and inflammatory </a:t>
            </a:r>
            <a:r>
              <a:rPr lang="en-US" u="sng"/>
              <a:t>infiltrate</a:t>
            </a:r>
            <a:r>
              <a:rPr lang="en-GB" u="sng"/>
              <a:t> of neutrophils</a:t>
            </a:r>
            <a:r>
              <a:rPr lang="en-GB"/>
              <a:t> </a:t>
            </a:r>
            <a:r>
              <a:rPr lang="en-US"/>
              <a:t> in the dermis.</a:t>
            </a:r>
          </a:p>
        </p:txBody>
      </p:sp>
      <p:sp>
        <p:nvSpPr>
          <p:cNvPr id="4" name="Slide Number Placeholder 3"/>
          <p:cNvSpPr>
            <a:spLocks noGrp="1"/>
          </p:cNvSpPr>
          <p:nvPr>
            <p:ph type="sldNum" sz="quarter" idx="5"/>
          </p:nvPr>
        </p:nvSpPr>
        <p:spPr/>
        <p:txBody>
          <a:bodyPr/>
          <a:lstStyle/>
          <a:p>
            <a:fld id="{6C008C05-F93C-E941-BF80-0313D3F9449D}" type="slidenum">
              <a:rPr lang="en-US" smtClean="0"/>
              <a:t>51</a:t>
            </a:fld>
            <a:endParaRPr lang="en-US"/>
          </a:p>
        </p:txBody>
      </p:sp>
    </p:spTree>
    <p:extLst>
      <p:ext uri="{BB962C8B-B14F-4D97-AF65-F5344CB8AC3E}">
        <p14:creationId xmlns:p14="http://schemas.microsoft.com/office/powerpoint/2010/main" val="983871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Sterile pustules, erosions and crusts on the axillary fold of a patient with amicrobial pustulosis of the skin folds.</a:t>
            </a:r>
            <a:endParaRPr lang="en-GB"/>
          </a:p>
          <a:p>
            <a:pPr marL="228600" indent="-228600">
              <a:buFont typeface="+mj-lt"/>
              <a:buAutoNum type="arabicPeriod"/>
            </a:pPr>
            <a:r>
              <a:rPr lang="en-US"/>
              <a:t>Amicrobial pustulosis of the inguinal folds. Erosive and exudating lesions, partially covered by crusts, symmetrically involving the inguinal folds and extending to the genital region.</a:t>
            </a:r>
          </a:p>
        </p:txBody>
      </p:sp>
      <p:sp>
        <p:nvSpPr>
          <p:cNvPr id="4" name="Slide Number Placeholder 3"/>
          <p:cNvSpPr>
            <a:spLocks noGrp="1"/>
          </p:cNvSpPr>
          <p:nvPr>
            <p:ph type="sldNum" sz="quarter" idx="5"/>
          </p:nvPr>
        </p:nvSpPr>
        <p:spPr/>
        <p:txBody>
          <a:bodyPr/>
          <a:lstStyle/>
          <a:p>
            <a:fld id="{6C008C05-F93C-E941-BF80-0313D3F9449D}" type="slidenum">
              <a:rPr lang="en-US" smtClean="0"/>
              <a:t>52</a:t>
            </a:fld>
            <a:endParaRPr lang="en-US"/>
          </a:p>
        </p:txBody>
      </p:sp>
    </p:spTree>
    <p:extLst>
      <p:ext uri="{BB962C8B-B14F-4D97-AF65-F5344CB8AC3E}">
        <p14:creationId xmlns:p14="http://schemas.microsoft.com/office/powerpoint/2010/main" val="102496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a:solidFill>
                  <a:srgbClr val="000000"/>
                </a:solidFill>
                <a:effectLst/>
                <a:latin typeface="helvetica"/>
              </a:rPr>
              <a:t> Superficial hemorrhagic pustule surrounded by erythematous halo; very painful.</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8</a:t>
            </a:fld>
            <a:endParaRPr lang="en-US"/>
          </a:p>
        </p:txBody>
      </p:sp>
    </p:spTree>
    <p:extLst>
      <p:ext uri="{BB962C8B-B14F-4D97-AF65-F5344CB8AC3E}">
        <p14:creationId xmlns:p14="http://schemas.microsoft.com/office/powerpoint/2010/main" val="196195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a:solidFill>
                  <a:srgbClr val="000000"/>
                </a:solidFill>
                <a:effectLst/>
                <a:latin typeface="helvetica"/>
              </a:rPr>
              <a:t>Breakdown occurs with ulcer formation, whereby ulcer borders are purple, irregular and raised, undermined edges with perforations that drain pus.</a:t>
            </a:r>
          </a:p>
        </p:txBody>
      </p:sp>
      <p:sp>
        <p:nvSpPr>
          <p:cNvPr id="4" name="Slide Number Placeholder 3"/>
          <p:cNvSpPr>
            <a:spLocks noGrp="1"/>
          </p:cNvSpPr>
          <p:nvPr>
            <p:ph type="sldNum" sz="quarter" idx="5"/>
          </p:nvPr>
        </p:nvSpPr>
        <p:spPr/>
        <p:txBody>
          <a:bodyPr/>
          <a:lstStyle/>
          <a:p>
            <a:fld id="{6C008C05-F93C-E941-BF80-0313D3F9449D}" type="slidenum">
              <a:rPr lang="en-US" smtClean="0"/>
              <a:t>9</a:t>
            </a:fld>
            <a:endParaRPr lang="en-US"/>
          </a:p>
        </p:txBody>
      </p:sp>
    </p:spTree>
    <p:extLst>
      <p:ext uri="{BB962C8B-B14F-4D97-AF65-F5344CB8AC3E}">
        <p14:creationId xmlns:p14="http://schemas.microsoft.com/office/powerpoint/2010/main" val="6247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1) </a:t>
            </a:r>
            <a:r>
              <a:rPr lang="en-US"/>
              <a:t>may develop months to a few decades after placement of a stoma.</a:t>
            </a:r>
            <a:endParaRPr lang="en-GB"/>
          </a:p>
          <a:p>
            <a:endParaRPr lang="en-GB"/>
          </a:p>
          <a:p>
            <a:r>
              <a:rPr lang="en-GB"/>
              <a:t>2) What is pathergy.?</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10</a:t>
            </a:fld>
            <a:endParaRPr lang="en-US"/>
          </a:p>
        </p:txBody>
      </p:sp>
    </p:spTree>
    <p:extLst>
      <p:ext uri="{BB962C8B-B14F-4D97-AF65-F5344CB8AC3E}">
        <p14:creationId xmlns:p14="http://schemas.microsoft.com/office/powerpoint/2010/main" val="410781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t>
            </a:r>
            <a:r>
              <a:rPr lang="en-US"/>
              <a:t>patients who present without an associated hematologic disorder should be followed closely for the development of a hematologic disorder.</a:t>
            </a:r>
            <a:r>
              <a:rPr lang="en-GB"/>
              <a:t> (CML,AML)</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13</a:t>
            </a:fld>
            <a:endParaRPr lang="en-US"/>
          </a:p>
        </p:txBody>
      </p:sp>
    </p:spTree>
    <p:extLst>
      <p:ext uri="{BB962C8B-B14F-4D97-AF65-F5344CB8AC3E}">
        <p14:creationId xmlns:p14="http://schemas.microsoft.com/office/powerpoint/2010/main" val="457281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Three large hemorrhagic bullae on the dorsum of the hand and fingers. The bulla on the index finger has </a:t>
            </a:r>
            <a:r>
              <a:rPr lang="en-US" b="1"/>
              <a:t>ruptured</a:t>
            </a:r>
            <a:r>
              <a:rPr lang="en-US"/>
              <a:t>, resulting in a large erosion with an irregular, raised, pustular border and a purulent hemorrhagic exudate.</a:t>
            </a:r>
          </a:p>
        </p:txBody>
      </p:sp>
      <p:sp>
        <p:nvSpPr>
          <p:cNvPr id="4" name="Slide Number Placeholder 3"/>
          <p:cNvSpPr>
            <a:spLocks noGrp="1"/>
          </p:cNvSpPr>
          <p:nvPr>
            <p:ph type="sldNum" sz="quarter" idx="5"/>
          </p:nvPr>
        </p:nvSpPr>
        <p:spPr/>
        <p:txBody>
          <a:bodyPr/>
          <a:lstStyle/>
          <a:p>
            <a:fld id="{6C008C05-F93C-E941-BF80-0313D3F9449D}" type="slidenum">
              <a:rPr lang="en-US" smtClean="0"/>
              <a:t>14</a:t>
            </a:fld>
            <a:endParaRPr lang="en-US"/>
          </a:p>
        </p:txBody>
      </p:sp>
    </p:spTree>
    <p:extLst>
      <p:ext uri="{BB962C8B-B14F-4D97-AF65-F5344CB8AC3E}">
        <p14:creationId xmlns:p14="http://schemas.microsoft.com/office/powerpoint/2010/main" val="422595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a:solidFill>
                  <a:srgbClr val="232323"/>
                </a:solidFill>
                <a:effectLst/>
                <a:latin typeface="Noto Sans" panose="020B0502040504020204" pitchFamily="34" charset="0"/>
              </a:rPr>
              <a:t>Multiple pustules with peripheral erythema</a:t>
            </a:r>
            <a:r>
              <a:rPr lang="en-GB" b="0" i="0">
                <a:solidFill>
                  <a:srgbClr val="232323"/>
                </a:solidFill>
                <a:effectLst/>
                <a:latin typeface="Noto Sans" panose="020B0502040504020204" pitchFamily="34" charset="0"/>
              </a:rPr>
              <a:t> consistent with pustular pyoderma gangrenosum are on the extremity. Scattered hemorrhagic macules are also present.</a:t>
            </a:r>
            <a:endParaRPr lang="en-US"/>
          </a:p>
        </p:txBody>
      </p:sp>
      <p:sp>
        <p:nvSpPr>
          <p:cNvPr id="4" name="Slide Number Placeholder 3"/>
          <p:cNvSpPr>
            <a:spLocks noGrp="1"/>
          </p:cNvSpPr>
          <p:nvPr>
            <p:ph type="sldNum" sz="quarter" idx="5"/>
          </p:nvPr>
        </p:nvSpPr>
        <p:spPr/>
        <p:txBody>
          <a:bodyPr/>
          <a:lstStyle/>
          <a:p>
            <a:fld id="{6C008C05-F93C-E941-BF80-0313D3F9449D}" type="slidenum">
              <a:rPr lang="en-US" smtClean="0"/>
              <a:t>16</a:t>
            </a:fld>
            <a:endParaRPr lang="en-US"/>
          </a:p>
        </p:txBody>
      </p:sp>
    </p:spTree>
    <p:extLst>
      <p:ext uri="{BB962C8B-B14F-4D97-AF65-F5344CB8AC3E}">
        <p14:creationId xmlns:p14="http://schemas.microsoft.com/office/powerpoint/2010/main" val="522615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3"/>
            <a:ext cx="6815669" cy="1515533"/>
          </a:xfrm>
        </p:spPr>
        <p:txBody>
          <a:bodyPr anchor="b">
            <a:noAutofit/>
          </a:bodyPr>
          <a:lstStyle>
            <a:lvl1pPr algn="ctr">
              <a:defRPr sz="4050">
                <a:effectLst/>
              </a:defRPr>
            </a:lvl1pPr>
          </a:lstStyle>
          <a:p>
            <a:r>
              <a:rPr lang="en-GB"/>
              <a:t>Click to edit Master title style</a:t>
            </a:r>
            <a:endParaRPr lang="en-US"/>
          </a:p>
        </p:txBody>
      </p:sp>
      <p:sp>
        <p:nvSpPr>
          <p:cNvPr id="3" name="Subtitle 2"/>
          <p:cNvSpPr>
            <a:spLocks noGrp="1"/>
          </p:cNvSpPr>
          <p:nvPr>
            <p:ph type="subTitle" idx="1"/>
          </p:nvPr>
        </p:nvSpPr>
        <p:spPr>
          <a:xfrm>
            <a:off x="2692399" y="3657597"/>
            <a:ext cx="6815669"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7983233" y="5037663"/>
            <a:ext cx="897467" cy="279400"/>
          </a:xfrm>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2"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8081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7" cy="566738"/>
          </a:xfrm>
        </p:spPr>
        <p:txBody>
          <a:bodyPr anchor="b">
            <a:normAutofit/>
          </a:bodyPr>
          <a:lstStyle>
            <a:lvl1pPr algn="ctr">
              <a:defRPr sz="1800" b="0"/>
            </a:lvl1pPr>
          </a:lstStyle>
          <a:p>
            <a:r>
              <a:rPr lang="en-GB"/>
              <a:t>Click to edit Master title style</a:t>
            </a:r>
            <a:endParaRPr lang="en-US"/>
          </a:p>
        </p:txBody>
      </p:sp>
      <p:sp>
        <p:nvSpPr>
          <p:cNvPr id="3" name="Picture Placeholder 2"/>
          <p:cNvSpPr>
            <a:spLocks noGrp="1" noChangeAspect="1"/>
          </p:cNvSpPr>
          <p:nvPr>
            <p:ph type="pic" idx="1"/>
          </p:nvPr>
        </p:nvSpPr>
        <p:spPr>
          <a:xfrm>
            <a:off x="1041427" y="1041401"/>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5111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9" y="982132"/>
            <a:ext cx="9592732" cy="2954868"/>
          </a:xfrm>
        </p:spPr>
        <p:txBody>
          <a:bodyPr anchor="ctr">
            <a:normAutofit/>
          </a:bodyPr>
          <a:lstStyle>
            <a:lvl1pPr algn="ctr">
              <a:defRPr sz="2400" b="0" cap="none"/>
            </a:lvl1pPr>
          </a:lstStyle>
          <a:p>
            <a:r>
              <a:rPr lang="en-GB"/>
              <a:t>Click to edit Master title style</a:t>
            </a:r>
            <a:endParaRPr lang="en-US"/>
          </a:p>
        </p:txBody>
      </p:sp>
      <p:sp>
        <p:nvSpPr>
          <p:cNvPr id="3" name="Text Placeholder 2"/>
          <p:cNvSpPr>
            <a:spLocks noGrp="1"/>
          </p:cNvSpPr>
          <p:nvPr>
            <p:ph type="body" idx="1"/>
          </p:nvPr>
        </p:nvSpPr>
        <p:spPr>
          <a:xfrm>
            <a:off x="1303869" y="4343401"/>
            <a:ext cx="9592732"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3400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9" cy="2370668"/>
          </a:xfrm>
        </p:spPr>
        <p:txBody>
          <a:bodyPr anchor="ctr">
            <a:normAutofit/>
          </a:bodyPr>
          <a:lstStyle>
            <a:lvl1pPr algn="ctr">
              <a:defRPr sz="2400" b="0" cap="none">
                <a:solidFill>
                  <a:schemeClr val="tx1"/>
                </a:solidFill>
              </a:defRPr>
            </a:lvl1pPr>
          </a:lstStyle>
          <a:p>
            <a:r>
              <a:rPr lang="en-GB"/>
              <a:t>Click to edit Master title style</a:t>
            </a:r>
            <a:endParaRPr lang="en-US"/>
          </a:p>
        </p:txBody>
      </p:sp>
      <p:sp>
        <p:nvSpPr>
          <p:cNvPr id="10" name="Text Placeholder 9"/>
          <p:cNvSpPr>
            <a:spLocks noGrp="1"/>
          </p:cNvSpPr>
          <p:nvPr>
            <p:ph type="body" sz="quarter" idx="13"/>
          </p:nvPr>
        </p:nvSpPr>
        <p:spPr>
          <a:xfrm>
            <a:off x="1674812" y="3352800"/>
            <a:ext cx="8839203" cy="58420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Master text styles</a:t>
            </a:r>
          </a:p>
        </p:txBody>
      </p:sp>
      <p:sp>
        <p:nvSpPr>
          <p:cNvPr id="3" name="Text Placeholder 2"/>
          <p:cNvSpPr>
            <a:spLocks noGrp="1"/>
          </p:cNvSpPr>
          <p:nvPr>
            <p:ph type="body" idx="1"/>
          </p:nvPr>
        </p:nvSpPr>
        <p:spPr>
          <a:xfrm>
            <a:off x="1295401" y="4343401"/>
            <a:ext cx="9609667"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68580" tIns="34290" rIns="68580" bIns="34290" rtlCol="0" anchor="ctr">
            <a:noAutofit/>
          </a:bodyPr>
          <a:lstStyle/>
          <a:p>
            <a:pPr lvl="0"/>
            <a:r>
              <a:rPr lang="en-US" sz="6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68580" tIns="34290" rIns="68580" bIns="34290" rtlCol="0" anchor="ctr">
            <a:noAutofit/>
          </a:bodyPr>
          <a:lstStyle/>
          <a:p>
            <a:pPr lvl="0" algn="r"/>
            <a:r>
              <a:rPr lang="en-US" sz="6000">
                <a:solidFill>
                  <a:schemeClr val="tx1"/>
                </a:solidFill>
                <a:effectLst/>
              </a:rPr>
              <a:t>”</a:t>
            </a:r>
          </a:p>
        </p:txBody>
      </p:sp>
      <p:cxnSp>
        <p:nvCxnSpPr>
          <p:cNvPr id="19" name="Straight Connector 18"/>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982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2400" b="0" cap="none"/>
            </a:lvl1pPr>
          </a:lstStyle>
          <a:p>
            <a:r>
              <a:rPr lang="en-GB"/>
              <a:t>Click to edit Master title style</a:t>
            </a:r>
            <a:endParaRPr lang="en-US"/>
          </a:p>
        </p:txBody>
      </p:sp>
      <p:sp>
        <p:nvSpPr>
          <p:cNvPr id="3" name="Text Placeholder 2"/>
          <p:cNvSpPr>
            <a:spLocks noGrp="1"/>
          </p:cNvSpPr>
          <p:nvPr>
            <p:ph type="body" idx="1"/>
          </p:nvPr>
        </p:nvSpPr>
        <p:spPr>
          <a:xfrm>
            <a:off x="1295402" y="4777381"/>
            <a:ext cx="9609668"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04306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9" cy="2243668"/>
          </a:xfrm>
        </p:spPr>
        <p:txBody>
          <a:bodyPr anchor="ctr">
            <a:normAutofit/>
          </a:bodyPr>
          <a:lstStyle>
            <a:lvl1pPr algn="ctr">
              <a:defRPr sz="2400" b="0" cap="none">
                <a:solidFill>
                  <a:schemeClr val="tx1"/>
                </a:solidFill>
              </a:defRPr>
            </a:lvl1pPr>
          </a:lstStyle>
          <a:p>
            <a:r>
              <a:rPr lang="en-GB"/>
              <a:t>Click to edit Master title style</a:t>
            </a:r>
            <a:endParaRPr lang="en-US"/>
          </a:p>
        </p:txBody>
      </p:sp>
      <p:sp>
        <p:nvSpPr>
          <p:cNvPr id="23" name="Text Placeholder 2"/>
          <p:cNvSpPr>
            <a:spLocks noGrp="1"/>
          </p:cNvSpPr>
          <p:nvPr>
            <p:ph type="body" idx="13"/>
          </p:nvPr>
        </p:nvSpPr>
        <p:spPr>
          <a:xfrm>
            <a:off x="1295402" y="3639312"/>
            <a:ext cx="9609668" cy="886968"/>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2" y="4529667"/>
            <a:ext cx="9609668" cy="13462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68580" tIns="34290" rIns="68580" bIns="34290" rtlCol="0" anchor="ctr">
            <a:noAutofit/>
          </a:bodyPr>
          <a:lstStyle/>
          <a:p>
            <a:pPr lvl="0"/>
            <a:r>
              <a:rPr lang="en-US" sz="6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68580" tIns="34290" rIns="68580" bIns="34290" rtlCol="0" anchor="ctr">
            <a:noAutofit/>
          </a:bodyPr>
          <a:lstStyle/>
          <a:p>
            <a:pPr lvl="0" algn="r"/>
            <a:r>
              <a:rPr lang="en-US" sz="6000">
                <a:solidFill>
                  <a:schemeClr val="tx1"/>
                </a:solidFill>
                <a:effectLst/>
              </a:rPr>
              <a:t>”</a:t>
            </a:r>
          </a:p>
        </p:txBody>
      </p:sp>
      <p:cxnSp>
        <p:nvCxnSpPr>
          <p:cNvPr id="26" name="Straight Connector 25"/>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2252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7" cy="2243668"/>
          </a:xfrm>
        </p:spPr>
        <p:txBody>
          <a:bodyPr vert="horz" lIns="91440" tIns="45720" rIns="91440" bIns="45720" rtlCol="0" anchor="ctr">
            <a:normAutofit/>
          </a:bodyPr>
          <a:lstStyle>
            <a:lvl1pPr>
              <a:defRPr lang="en-US" b="0" dirty="0"/>
            </a:lvl1pPr>
          </a:lstStyle>
          <a:p>
            <a:pPr marL="0" lvl="0"/>
            <a:r>
              <a:rPr lang="en-GB"/>
              <a:t>Click to edit Master title style</a:t>
            </a:r>
            <a:endParaRPr lang="en-US"/>
          </a:p>
        </p:txBody>
      </p:sp>
      <p:sp>
        <p:nvSpPr>
          <p:cNvPr id="20" name="Text Placeholder 2"/>
          <p:cNvSpPr>
            <a:spLocks noGrp="1"/>
          </p:cNvSpPr>
          <p:nvPr>
            <p:ph type="body" idx="13"/>
          </p:nvPr>
        </p:nvSpPr>
        <p:spPr>
          <a:xfrm>
            <a:off x="1295402" y="3630168"/>
            <a:ext cx="9609668" cy="841248"/>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1" y="4470401"/>
            <a:ext cx="9609671" cy="1405467"/>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6917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681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8" y="982133"/>
            <a:ext cx="1890895" cy="489373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95400" y="982132"/>
            <a:ext cx="7433025" cy="4893734"/>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920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2647F38-B617-4D2F-AE0A-013F0C4D2C57}" type="datetimeFigureOut">
              <a:rPr lang="en-US" dirty="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a:p>
        </p:txBody>
      </p:sp>
    </p:spTree>
    <p:extLst>
      <p:ext uri="{BB962C8B-B14F-4D97-AF65-F5344CB8AC3E}">
        <p14:creationId xmlns:p14="http://schemas.microsoft.com/office/powerpoint/2010/main" val="183126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3300" b="0" cap="none"/>
            </a:lvl1pPr>
          </a:lstStyle>
          <a:p>
            <a:r>
              <a:rPr lang="en-GB"/>
              <a:t>Click to edit Master title style</a:t>
            </a:r>
            <a:endParaRPr lang="en-US"/>
          </a:p>
        </p:txBody>
      </p:sp>
      <p:sp>
        <p:nvSpPr>
          <p:cNvPr id="3" name="Text Placeholder 2"/>
          <p:cNvSpPr>
            <a:spLocks noGrp="1"/>
          </p:cNvSpPr>
          <p:nvPr>
            <p:ph type="body" idx="1"/>
          </p:nvPr>
        </p:nvSpPr>
        <p:spPr>
          <a:xfrm>
            <a:off x="2015067" y="3846053"/>
            <a:ext cx="8158691"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898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5BFA754-D5C3-4E66-96A6-867B257F58DC}" type="datetimeFigureOut">
              <a:rPr lang="en-US" dirty="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364549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1295400" y="3243264"/>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6180671" y="3243264"/>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dirty="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882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dirty="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16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8369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3" y="1388534"/>
            <a:ext cx="3718455" cy="1371600"/>
          </a:xfrm>
        </p:spPr>
        <p:txBody>
          <a:bodyPr anchor="b">
            <a:normAutofit/>
          </a:bodyPr>
          <a:lstStyle>
            <a:lvl1pPr algn="ctr">
              <a:defRPr sz="1800" b="0"/>
            </a:lvl1pPr>
          </a:lstStyle>
          <a:p>
            <a:r>
              <a:rPr lang="en-GB"/>
              <a:t>Click to edit Master title style</a:t>
            </a:r>
            <a:endParaRPr lang="en-US"/>
          </a:p>
        </p:txBody>
      </p:sp>
      <p:sp>
        <p:nvSpPr>
          <p:cNvPr id="3" name="Content Placeholder 2"/>
          <p:cNvSpPr>
            <a:spLocks noGrp="1"/>
          </p:cNvSpPr>
          <p:nvPr>
            <p:ph idx="1"/>
          </p:nvPr>
        </p:nvSpPr>
        <p:spPr>
          <a:xfrm>
            <a:off x="5418668" y="982133"/>
            <a:ext cx="5469467" cy="4893735"/>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293813" y="3031065"/>
            <a:ext cx="3718455" cy="243840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87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100" b="0"/>
            </a:lvl1pPr>
          </a:lstStyle>
          <a:p>
            <a:r>
              <a:rPr lang="en-GB"/>
              <a:t>Click to edit Master title style</a:t>
            </a:r>
            <a:endParaRPr lang="en-US"/>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2791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4.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3.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3"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134"/>
            <a:ext cx="9601196" cy="1303867"/>
          </a:xfrm>
          <a:prstGeom prst="rect">
            <a:avLst/>
          </a:prstGeom>
          <a:effectLst/>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295402" y="2556932"/>
            <a:ext cx="9601196" cy="3318936"/>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2/7/2023</a:t>
            </a:fld>
            <a:endParaRPr lang="en-US"/>
          </a:p>
        </p:txBody>
      </p:sp>
      <p:sp>
        <p:nvSpPr>
          <p:cNvPr id="5" name="Footer Placeholder 4"/>
          <p:cNvSpPr>
            <a:spLocks noGrp="1"/>
          </p:cNvSpPr>
          <p:nvPr>
            <p:ph type="ftr" sz="quarter" idx="3"/>
          </p:nvPr>
        </p:nvSpPr>
        <p:spPr>
          <a:xfrm>
            <a:off x="1295402" y="5969000"/>
            <a:ext cx="7305900"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2" y="5969000"/>
            <a:ext cx="542697"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6566519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8.xml"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0.xml" /><Relationship Id="rId1" Type="http://schemas.openxmlformats.org/officeDocument/2006/relationships/slideLayout" Target="../slideLayouts/slideLayout7.xml" /><Relationship Id="rId4" Type="http://schemas.openxmlformats.org/officeDocument/2006/relationships/image" Target="../media/image14.jpeg" /></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 /><Relationship Id="rId3" Type="http://schemas.openxmlformats.org/officeDocument/2006/relationships/image" Target="../media/image2.jpeg" /><Relationship Id="rId7" Type="http://schemas.openxmlformats.org/officeDocument/2006/relationships/diagramQuickStyle" Target="../diagrams/quickStyle4.xml" /><Relationship Id="rId2" Type="http://schemas.openxmlformats.org/officeDocument/2006/relationships/notesSlide" Target="../notesSlides/notesSlide11.xml" /><Relationship Id="rId1" Type="http://schemas.openxmlformats.org/officeDocument/2006/relationships/slideLayout" Target="../slideLayouts/slideLayout2.xml" /><Relationship Id="rId6" Type="http://schemas.openxmlformats.org/officeDocument/2006/relationships/diagramLayout" Target="../diagrams/layout4.xml" /><Relationship Id="rId5" Type="http://schemas.openxmlformats.org/officeDocument/2006/relationships/diagramData" Target="../diagrams/data4.xml" /><Relationship Id="rId4" Type="http://schemas.openxmlformats.org/officeDocument/2006/relationships/image" Target="../media/image15.png" /><Relationship Id="rId9" Type="http://schemas.microsoft.com/office/2007/relationships/diagramDrawing" Target="../diagrams/drawing4.xml" /></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0.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notesSlide" Target="../notesSlides/notesSlide12.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13.xml" /><Relationship Id="rId1" Type="http://schemas.openxmlformats.org/officeDocument/2006/relationships/slideLayout" Target="../slideLayouts/slideLayout4.xml" /><Relationship Id="rId4" Type="http://schemas.openxmlformats.org/officeDocument/2006/relationships/image" Target="../media/image18.jpeg"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5.xml" /><Relationship Id="rId3" Type="http://schemas.openxmlformats.org/officeDocument/2006/relationships/image" Target="../media/image3.png" /><Relationship Id="rId7" Type="http://schemas.openxmlformats.org/officeDocument/2006/relationships/diagramLayout" Target="../diagrams/layout5.xml" /><Relationship Id="rId2" Type="http://schemas.openxmlformats.org/officeDocument/2006/relationships/notesSlide" Target="../notesSlides/notesSlide16.xml" /><Relationship Id="rId1" Type="http://schemas.openxmlformats.org/officeDocument/2006/relationships/slideLayout" Target="../slideLayouts/slideLayout7.xml" /><Relationship Id="rId6" Type="http://schemas.openxmlformats.org/officeDocument/2006/relationships/diagramData" Target="../diagrams/data5.xml" /><Relationship Id="rId5" Type="http://schemas.openxmlformats.org/officeDocument/2006/relationships/image" Target="../media/image15.png" /><Relationship Id="rId10" Type="http://schemas.microsoft.com/office/2007/relationships/diagramDrawing" Target="../diagrams/drawing5.xml" /><Relationship Id="rId4" Type="http://schemas.openxmlformats.org/officeDocument/2006/relationships/image" Target="../media/image4.png" /><Relationship Id="rId9" Type="http://schemas.openxmlformats.org/officeDocument/2006/relationships/diagramColors" Target="../diagrams/colors5.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7.xml" /><Relationship Id="rId1" Type="http://schemas.openxmlformats.org/officeDocument/2006/relationships/slideLayout" Target="../slideLayouts/slideLayout7.xml" /><Relationship Id="rId4" Type="http://schemas.openxmlformats.org/officeDocument/2006/relationships/image" Target="../media/image19.jpeg" /></Relationships>
</file>

<file path=ppt/slides/_rels/slide29.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8.xml" /><Relationship Id="rId1" Type="http://schemas.openxmlformats.org/officeDocument/2006/relationships/slideLayout" Target="../slideLayouts/slideLayout7.xml" /><Relationship Id="rId4" Type="http://schemas.openxmlformats.org/officeDocument/2006/relationships/image" Target="../media/image20.jpeg" /></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9.xml" /><Relationship Id="rId1" Type="http://schemas.openxmlformats.org/officeDocument/2006/relationships/slideLayout" Target="../slideLayouts/slideLayout7.xml" /><Relationship Id="rId4" Type="http://schemas.openxmlformats.org/officeDocument/2006/relationships/image" Target="../media/image21.jpeg" /></Relationships>
</file>

<file path=ppt/slides/_rels/slide3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0.xml" /><Relationship Id="rId1" Type="http://schemas.openxmlformats.org/officeDocument/2006/relationships/slideLayout" Target="../slideLayouts/slideLayout7.xml" /><Relationship Id="rId4" Type="http://schemas.openxmlformats.org/officeDocument/2006/relationships/image" Target="../media/image22.jpeg" /></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6.xml" /><Relationship Id="rId3" Type="http://schemas.openxmlformats.org/officeDocument/2006/relationships/image" Target="../media/image2.jpeg" /><Relationship Id="rId7" Type="http://schemas.openxmlformats.org/officeDocument/2006/relationships/diagramQuickStyle" Target="../diagrams/quickStyle6.xml" /><Relationship Id="rId2" Type="http://schemas.openxmlformats.org/officeDocument/2006/relationships/notesSlide" Target="../notesSlides/notesSlide21.xml" /><Relationship Id="rId1" Type="http://schemas.openxmlformats.org/officeDocument/2006/relationships/slideLayout" Target="../slideLayouts/slideLayout2.xml" /><Relationship Id="rId6" Type="http://schemas.openxmlformats.org/officeDocument/2006/relationships/diagramLayout" Target="../diagrams/layout6.xml" /><Relationship Id="rId5" Type="http://schemas.openxmlformats.org/officeDocument/2006/relationships/diagramData" Target="../diagrams/data6.xml" /><Relationship Id="rId4" Type="http://schemas.openxmlformats.org/officeDocument/2006/relationships/image" Target="../media/image15.png" /><Relationship Id="rId9" Type="http://schemas.microsoft.com/office/2007/relationships/diagramDrawing" Target="../diagrams/drawing6.xml" /></Relationships>
</file>

<file path=ppt/slides/_rels/slide33.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22.xml" /><Relationship Id="rId1" Type="http://schemas.openxmlformats.org/officeDocument/2006/relationships/slideLayout" Target="../slideLayouts/slideLayout4.xml" /><Relationship Id="rId4" Type="http://schemas.openxmlformats.org/officeDocument/2006/relationships/image" Target="../media/image24.jpeg" /></Relationships>
</file>

<file path=ppt/slides/_rels/slide34.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8" Type="http://schemas.openxmlformats.org/officeDocument/2006/relationships/image" Target="../media/image26.jpeg" /><Relationship Id="rId3" Type="http://schemas.openxmlformats.org/officeDocument/2006/relationships/image" Target="../media/image2.jpeg" /><Relationship Id="rId7" Type="http://schemas.openxmlformats.org/officeDocument/2006/relationships/image" Target="../media/image4.png" /><Relationship Id="rId2" Type="http://schemas.openxmlformats.org/officeDocument/2006/relationships/notesSlide" Target="../notesSlides/notesSlide23.xml" /><Relationship Id="rId1" Type="http://schemas.openxmlformats.org/officeDocument/2006/relationships/slideLayout" Target="../slideLayouts/slideLayout2.xml" /><Relationship Id="rId6" Type="http://schemas.openxmlformats.org/officeDocument/2006/relationships/image" Target="../media/image3.png" /><Relationship Id="rId5" Type="http://schemas.openxmlformats.org/officeDocument/2006/relationships/image" Target="../media/image6.png" /><Relationship Id="rId4" Type="http://schemas.openxmlformats.org/officeDocument/2006/relationships/image" Target="../media/image5.png"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notesSlide" Target="../notesSlides/notesSlide25.xml" /><Relationship Id="rId1" Type="http://schemas.openxmlformats.org/officeDocument/2006/relationships/slideLayout" Target="../slideLayouts/slideLayout7.xml" /><Relationship Id="rId4" Type="http://schemas.openxmlformats.org/officeDocument/2006/relationships/image" Target="../media/image28.jpeg"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notesSlide" Target="../notesSlides/notesSlide26.xml"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notesSlide" Target="../notesSlides/notesSlide27.xml"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8" Type="http://schemas.microsoft.com/office/2007/relationships/diagramDrawing" Target="../diagrams/drawing7.xml" /><Relationship Id="rId3" Type="http://schemas.openxmlformats.org/officeDocument/2006/relationships/image" Target="../media/image15.png" /><Relationship Id="rId7" Type="http://schemas.openxmlformats.org/officeDocument/2006/relationships/diagramColors" Target="../diagrams/colors7.xml" /><Relationship Id="rId2" Type="http://schemas.openxmlformats.org/officeDocument/2006/relationships/notesSlide" Target="../notesSlides/notesSlide29.xml" /><Relationship Id="rId1" Type="http://schemas.openxmlformats.org/officeDocument/2006/relationships/slideLayout" Target="../slideLayouts/slideLayout2.xml" /><Relationship Id="rId6" Type="http://schemas.openxmlformats.org/officeDocument/2006/relationships/diagramQuickStyle" Target="../diagrams/quickStyle7.xml" /><Relationship Id="rId5" Type="http://schemas.openxmlformats.org/officeDocument/2006/relationships/diagramLayout" Target="../diagrams/layout7.xml" /><Relationship Id="rId4" Type="http://schemas.openxmlformats.org/officeDocument/2006/relationships/diagramData" Target="../diagrams/data7.xml" /></Relationships>
</file>

<file path=ppt/slides/_rels/slide46.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notesSlide" Target="../notesSlides/notesSlide30.xml"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notesSlide" Target="../notesSlides/notesSlide31.xml" /><Relationship Id="rId1" Type="http://schemas.openxmlformats.org/officeDocument/2006/relationships/slideLayout" Target="../slideLayouts/slideLayout7.xml" /><Relationship Id="rId4" Type="http://schemas.openxmlformats.org/officeDocument/2006/relationships/image" Target="../media/image33.jpeg"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notesSlide" Target="../notesSlides/notesSlide2.xml" /><Relationship Id="rId1" Type="http://schemas.openxmlformats.org/officeDocument/2006/relationships/slideLayout" Target="../slideLayouts/slideLayout7.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notesSlide" Target="../notesSlides/notesSlide34.xml" /><Relationship Id="rId1" Type="http://schemas.openxmlformats.org/officeDocument/2006/relationships/slideLayout" Target="../slideLayouts/slideLayout7.xml" /><Relationship Id="rId4" Type="http://schemas.openxmlformats.org/officeDocument/2006/relationships/image" Target="../media/image35.jpeg" /></Relationships>
</file>

<file path=ppt/slides/_rels/slide52.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notesSlide" Target="../notesSlides/notesSlide35.xml" /><Relationship Id="rId1" Type="http://schemas.openxmlformats.org/officeDocument/2006/relationships/slideLayout" Target="../slideLayouts/slideLayout7.xml" /><Relationship Id="rId4" Type="http://schemas.openxmlformats.org/officeDocument/2006/relationships/image" Target="../media/image37.jpeg"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4.xml" /><Relationship Id="rId1" Type="http://schemas.openxmlformats.org/officeDocument/2006/relationships/slideLayout" Target="../slideLayouts/slideLayout7.xml" /><Relationship Id="rId4" Type="http://schemas.openxmlformats.org/officeDocument/2006/relationships/image" Target="../media/image8.jpeg" /></Relationships>
</file>

<file path=ppt/slides/_rels/slide9.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5.xml"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croscopic view of cells">
            <a:extLst>
              <a:ext uri="{FF2B5EF4-FFF2-40B4-BE49-F238E27FC236}">
                <a16:creationId xmlns:a16="http://schemas.microsoft.com/office/drawing/2014/main" id="{68B4A915-4ED1-D04E-79FF-FC26149F9DC2}"/>
              </a:ext>
            </a:extLst>
          </p:cNvPr>
          <p:cNvPicPr>
            <a:picLocks noChangeAspect="1"/>
          </p:cNvPicPr>
          <p:nvPr/>
        </p:nvPicPr>
        <p:blipFill rotWithShape="1">
          <a:blip r:embed="rId2">
            <a:alphaModFix amt="35000"/>
          </a:blip>
          <a:srcRect t="11458" b="13542"/>
          <a:stretch/>
        </p:blipFill>
        <p:spPr>
          <a:xfrm>
            <a:off x="21" y="10"/>
            <a:ext cx="6158002" cy="6857990"/>
          </a:xfrm>
          <a:prstGeom prst="rect">
            <a:avLst/>
          </a:prstGeom>
        </p:spPr>
      </p:pic>
      <p:sp>
        <p:nvSpPr>
          <p:cNvPr id="2" name="Title 1">
            <a:extLst>
              <a:ext uri="{FF2B5EF4-FFF2-40B4-BE49-F238E27FC236}">
                <a16:creationId xmlns:a16="http://schemas.microsoft.com/office/drawing/2014/main" id="{3F3ECECD-3FB3-0347-B22E-46ED4027614A}"/>
              </a:ext>
            </a:extLst>
          </p:cNvPr>
          <p:cNvSpPr>
            <a:spLocks noGrp="1"/>
          </p:cNvSpPr>
          <p:nvPr>
            <p:ph type="title"/>
          </p:nvPr>
        </p:nvSpPr>
        <p:spPr>
          <a:xfrm>
            <a:off x="1295402" y="982132"/>
            <a:ext cx="9601196" cy="1303867"/>
          </a:xfrm>
        </p:spPr>
        <p:txBody>
          <a:bodyPr>
            <a:normAutofit/>
          </a:bodyPr>
          <a:lstStyle/>
          <a:p>
            <a:r>
              <a:rPr lang="en-US" sz="4800" b="1">
                <a:solidFill>
                  <a:srgbClr val="FFFFFF"/>
                </a:solidFill>
              </a:rPr>
              <a:t>Neutrophilic </a:t>
            </a:r>
            <a:r>
              <a:rPr lang="en-GB" sz="4800" b="1">
                <a:solidFill>
                  <a:srgbClr val="FFFFFF"/>
                </a:solidFill>
              </a:rPr>
              <a:t>D</a:t>
            </a:r>
            <a:r>
              <a:rPr lang="en-US" sz="4800" b="1">
                <a:solidFill>
                  <a:srgbClr val="FFFFFF"/>
                </a:solidFill>
              </a:rPr>
              <a:t>ermatoses</a:t>
            </a:r>
          </a:p>
        </p:txBody>
      </p:sp>
      <p:cxnSp>
        <p:nvCxnSpPr>
          <p:cNvPr id="13" name="Straight Connector 1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Subtitle 4">
            <a:extLst>
              <a:ext uri="{FF2B5EF4-FFF2-40B4-BE49-F238E27FC236}">
                <a16:creationId xmlns:a16="http://schemas.microsoft.com/office/drawing/2014/main" id="{A36E29B7-F0AB-E04B-88A4-D3055AB5EB27}"/>
              </a:ext>
            </a:extLst>
          </p:cNvPr>
          <p:cNvSpPr>
            <a:spLocks noGrp="1"/>
          </p:cNvSpPr>
          <p:nvPr>
            <p:ph idx="1"/>
          </p:nvPr>
        </p:nvSpPr>
        <p:spPr>
          <a:xfrm>
            <a:off x="1446030" y="2936652"/>
            <a:ext cx="10621925" cy="3406162"/>
          </a:xfrm>
        </p:spPr>
        <p:txBody>
          <a:bodyPr>
            <a:noAutofit/>
          </a:bodyPr>
          <a:lstStyle/>
          <a:p>
            <a:pPr marL="0" indent="0" algn="r">
              <a:buNone/>
            </a:pPr>
            <a:r>
              <a:rPr lang="en-US" sz="3600" b="1">
                <a:solidFill>
                  <a:srgbClr val="FFFFFF"/>
                </a:solidFill>
              </a:rPr>
              <a:t>DR</a:t>
            </a:r>
            <a:r>
              <a:rPr lang="en-GB" sz="3600" b="1">
                <a:solidFill>
                  <a:srgbClr val="FFFFFF"/>
                </a:solidFill>
              </a:rPr>
              <a:t>.</a:t>
            </a:r>
            <a:r>
              <a:rPr lang="en-US" sz="3600" b="1">
                <a:solidFill>
                  <a:srgbClr val="FFFFFF"/>
                </a:solidFill>
              </a:rPr>
              <a:t> </a:t>
            </a:r>
            <a:r>
              <a:rPr lang="en-GB" sz="3600" b="1">
                <a:solidFill>
                  <a:srgbClr val="FFFFFF"/>
                </a:solidFill>
              </a:rPr>
              <a:t>ABRAR UL HAQ</a:t>
            </a:r>
            <a:endParaRPr lang="en-US" sz="3600" b="1">
              <a:solidFill>
                <a:srgbClr val="FFFFFF"/>
              </a:solidFill>
            </a:endParaRPr>
          </a:p>
          <a:p>
            <a:pPr marL="0" indent="0" algn="r">
              <a:buNone/>
            </a:pPr>
            <a:r>
              <a:rPr lang="en-US" sz="3600" b="1">
                <a:solidFill>
                  <a:srgbClr val="FFFFFF"/>
                </a:solidFill>
              </a:rPr>
              <a:t>(PGR DERMATOLOGY)</a:t>
            </a:r>
          </a:p>
        </p:txBody>
      </p:sp>
    </p:spTree>
    <p:extLst>
      <p:ext uri="{BB962C8B-B14F-4D97-AF65-F5344CB8AC3E}">
        <p14:creationId xmlns:p14="http://schemas.microsoft.com/office/powerpoint/2010/main" val="285488358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C4AB-C511-B451-4D4E-81E835AAC0C1}"/>
              </a:ext>
            </a:extLst>
          </p:cNvPr>
          <p:cNvSpPr>
            <a:spLocks noGrp="1"/>
          </p:cNvSpPr>
          <p:nvPr>
            <p:ph type="title"/>
          </p:nvPr>
        </p:nvSpPr>
        <p:spPr>
          <a:xfrm>
            <a:off x="2241553" y="1310215"/>
            <a:ext cx="7200897" cy="977900"/>
          </a:xfrm>
        </p:spPr>
        <p:txBody>
          <a:bodyPr/>
          <a:lstStyle/>
          <a:p>
            <a:r>
              <a:rPr lang="en-US" b="1"/>
              <a:t>Parastomal PG</a:t>
            </a:r>
          </a:p>
        </p:txBody>
      </p:sp>
      <p:sp>
        <p:nvSpPr>
          <p:cNvPr id="3" name="Content Placeholder 2">
            <a:extLst>
              <a:ext uri="{FF2B5EF4-FFF2-40B4-BE49-F238E27FC236}">
                <a16:creationId xmlns:a16="http://schemas.microsoft.com/office/drawing/2014/main" id="{0C1EB2AA-0755-1BCD-C003-E97A4466A29F}"/>
              </a:ext>
            </a:extLst>
          </p:cNvPr>
          <p:cNvSpPr>
            <a:spLocks noGrp="1"/>
          </p:cNvSpPr>
          <p:nvPr>
            <p:ph idx="1"/>
          </p:nvPr>
        </p:nvSpPr>
        <p:spPr>
          <a:xfrm>
            <a:off x="1178984" y="2419349"/>
            <a:ext cx="10060515" cy="3318936"/>
          </a:xfrm>
        </p:spPr>
        <p:txBody>
          <a:bodyPr>
            <a:noAutofit/>
          </a:bodyPr>
          <a:lstStyle/>
          <a:p>
            <a:r>
              <a:rPr lang="en-US" sz="2800"/>
              <a:t>It is most common with </a:t>
            </a:r>
            <a:r>
              <a:rPr lang="en-US" sz="2800">
                <a:solidFill>
                  <a:srgbClr val="0070C0"/>
                </a:solidFill>
              </a:rPr>
              <a:t>ileostomy</a:t>
            </a:r>
            <a:r>
              <a:rPr lang="en-US" sz="2800"/>
              <a:t> in patients with </a:t>
            </a:r>
            <a:r>
              <a:rPr lang="en-GB" sz="2800"/>
              <a:t>“Ul</a:t>
            </a:r>
            <a:r>
              <a:rPr lang="en-US" sz="2800"/>
              <a:t>cerative colitis or Crohn’s disease</a:t>
            </a:r>
            <a:r>
              <a:rPr lang="en-GB" sz="2800"/>
              <a:t>”.</a:t>
            </a:r>
          </a:p>
          <a:p>
            <a:r>
              <a:rPr lang="en-US" sz="2800" b="1"/>
              <a:t>Trauma</a:t>
            </a:r>
            <a:r>
              <a:rPr lang="en-US" sz="2800"/>
              <a:t> caused by maintenance of the stoma or </a:t>
            </a:r>
            <a:r>
              <a:rPr lang="en-US" sz="2800" b="1"/>
              <a:t>irritation</a:t>
            </a:r>
            <a:r>
              <a:rPr lang="en-US" sz="2800"/>
              <a:t> from stoma </a:t>
            </a:r>
            <a:r>
              <a:rPr lang="en-US" sz="2800" u="sng"/>
              <a:t>secretions</a:t>
            </a:r>
            <a:r>
              <a:rPr lang="en-US" sz="2800"/>
              <a:t> may play a role in the development of peristomal PG</a:t>
            </a:r>
            <a:r>
              <a:rPr lang="en-GB" sz="2800"/>
              <a:t>.</a:t>
            </a:r>
          </a:p>
          <a:p>
            <a:r>
              <a:rPr lang="en-US" sz="2800">
                <a:solidFill>
                  <a:srgbClr val="FF0000"/>
                </a:solidFill>
              </a:rPr>
              <a:t>Pathergy</a:t>
            </a:r>
            <a:r>
              <a:rPr lang="en-GB" sz="2800">
                <a:solidFill>
                  <a:srgbClr val="FF0000"/>
                </a:solidFill>
              </a:rPr>
              <a:t>:</a:t>
            </a:r>
            <a:r>
              <a:rPr lang="en-US" sz="2800"/>
              <a:t> in common with other vasculitides, is the phenomenon whereby skin </a:t>
            </a:r>
            <a:r>
              <a:rPr lang="en-US" sz="2800" u="sng"/>
              <a:t>trauma provokes lesions</a:t>
            </a:r>
            <a:r>
              <a:rPr lang="en-US" sz="2800"/>
              <a:t> or the first onset of the disease at a site of injury.</a:t>
            </a:r>
            <a:endParaRPr lang="en-GB" sz="2800"/>
          </a:p>
        </p:txBody>
      </p:sp>
    </p:spTree>
    <p:extLst>
      <p:ext uri="{BB962C8B-B14F-4D97-AF65-F5344CB8AC3E}">
        <p14:creationId xmlns:p14="http://schemas.microsoft.com/office/powerpoint/2010/main" val="3435786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08BE03-7B70-865D-6642-662ECB1F51BF}"/>
              </a:ext>
            </a:extLst>
          </p:cNvPr>
          <p:cNvPicPr>
            <a:picLocks noChangeAspect="1"/>
          </p:cNvPicPr>
          <p:nvPr/>
        </p:nvPicPr>
        <p:blipFill>
          <a:blip r:embed="rId2"/>
          <a:stretch>
            <a:fillRect/>
          </a:stretch>
        </p:blipFill>
        <p:spPr>
          <a:xfrm>
            <a:off x="0" y="-1"/>
            <a:ext cx="12192000" cy="68428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149306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EF535E7-F9D0-F5BF-6D98-8B407B1791C9}"/>
              </a:ext>
            </a:extLst>
          </p:cNvPr>
          <p:cNvPicPr>
            <a:picLocks noChangeAspect="1"/>
          </p:cNvPicPr>
          <p:nvPr/>
        </p:nvPicPr>
        <p:blipFill>
          <a:blip r:embed="rId2"/>
          <a:stretch>
            <a:fillRect/>
          </a:stretch>
        </p:blipFill>
        <p:spPr>
          <a:xfrm>
            <a:off x="0" y="0"/>
            <a:ext cx="12192000" cy="67984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7468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B228-40F9-3CFC-1DB4-C06320FF7B98}"/>
              </a:ext>
            </a:extLst>
          </p:cNvPr>
          <p:cNvSpPr>
            <a:spLocks noGrp="1"/>
          </p:cNvSpPr>
          <p:nvPr>
            <p:ph type="title"/>
          </p:nvPr>
        </p:nvSpPr>
        <p:spPr/>
        <p:txBody>
          <a:bodyPr/>
          <a:lstStyle/>
          <a:p>
            <a:r>
              <a:rPr lang="en-US" b="1"/>
              <a:t>Bullous (atypical) </a:t>
            </a:r>
            <a:r>
              <a:rPr lang="en-GB" b="1"/>
              <a:t>PG</a:t>
            </a:r>
            <a:endParaRPr lang="en-US" b="1"/>
          </a:p>
        </p:txBody>
      </p:sp>
      <p:sp>
        <p:nvSpPr>
          <p:cNvPr id="3" name="Content Placeholder 2">
            <a:extLst>
              <a:ext uri="{FF2B5EF4-FFF2-40B4-BE49-F238E27FC236}">
                <a16:creationId xmlns:a16="http://schemas.microsoft.com/office/drawing/2014/main" id="{225A44A0-4B8D-A5CD-3525-33DF25E2305F}"/>
              </a:ext>
            </a:extLst>
          </p:cNvPr>
          <p:cNvSpPr>
            <a:spLocks noGrp="1"/>
          </p:cNvSpPr>
          <p:nvPr>
            <p:ph idx="1"/>
          </p:nvPr>
        </p:nvSpPr>
        <p:spPr>
          <a:xfrm>
            <a:off x="1295401" y="2556932"/>
            <a:ext cx="10081681" cy="3318936"/>
          </a:xfrm>
        </p:spPr>
        <p:txBody>
          <a:bodyPr>
            <a:noAutofit/>
          </a:bodyPr>
          <a:lstStyle/>
          <a:p>
            <a:r>
              <a:rPr lang="en-US" sz="2800"/>
              <a:t>Bullous PG is a less common, the </a:t>
            </a:r>
            <a:r>
              <a:rPr lang="en-US" sz="2800">
                <a:solidFill>
                  <a:srgbClr val="0070C0"/>
                </a:solidFill>
              </a:rPr>
              <a:t>arms</a:t>
            </a:r>
            <a:r>
              <a:rPr lang="en-US" sz="2800"/>
              <a:t> and </a:t>
            </a:r>
            <a:r>
              <a:rPr lang="en-US" sz="2800">
                <a:solidFill>
                  <a:srgbClr val="0070C0"/>
                </a:solidFill>
              </a:rPr>
              <a:t>face</a:t>
            </a:r>
            <a:r>
              <a:rPr lang="en-US" sz="2800"/>
              <a:t> are the most common sites of involvement.</a:t>
            </a:r>
            <a:endParaRPr lang="en-GB" sz="2800"/>
          </a:p>
          <a:p>
            <a:r>
              <a:rPr lang="en-US" sz="2800"/>
              <a:t>Patients typically present with the rapid development of </a:t>
            </a:r>
            <a:r>
              <a:rPr lang="en-US" sz="2800" u="sng"/>
              <a:t>blue-gray, inflammatory bullae</a:t>
            </a:r>
            <a:r>
              <a:rPr lang="en-US" sz="2800"/>
              <a:t> in the involved areas. The bullae quickly erode, resulting in superficial ulcers</a:t>
            </a:r>
            <a:r>
              <a:rPr lang="en-GB" sz="2800"/>
              <a:t>.</a:t>
            </a:r>
          </a:p>
          <a:p>
            <a:r>
              <a:rPr lang="en-GB" sz="2800"/>
              <a:t>These is a </a:t>
            </a:r>
            <a:r>
              <a:rPr lang="en-US" sz="2800"/>
              <a:t>strong association between bullous PG and </a:t>
            </a:r>
            <a:r>
              <a:rPr lang="en-US" sz="2800">
                <a:solidFill>
                  <a:srgbClr val="FF0000"/>
                </a:solidFill>
              </a:rPr>
              <a:t>hematologic disease</a:t>
            </a:r>
            <a:r>
              <a:rPr lang="en-GB" sz="2800">
                <a:solidFill>
                  <a:srgbClr val="FF0000"/>
                </a:solidFill>
              </a:rPr>
              <a:t>.</a:t>
            </a:r>
            <a:endParaRPr lang="en-US" sz="2800"/>
          </a:p>
        </p:txBody>
      </p:sp>
    </p:spTree>
    <p:extLst>
      <p:ext uri="{BB962C8B-B14F-4D97-AF65-F5344CB8AC3E}">
        <p14:creationId xmlns:p14="http://schemas.microsoft.com/office/powerpoint/2010/main" val="214365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3F75CA5-1DED-9174-2C13-86ED68EF7C3A}"/>
              </a:ext>
            </a:extLst>
          </p:cNvPr>
          <p:cNvPicPr>
            <a:picLocks noChangeAspect="1"/>
          </p:cNvPicPr>
          <p:nvPr/>
        </p:nvPicPr>
        <p:blipFill>
          <a:blip r:embed="rId3"/>
          <a:stretch>
            <a:fillRect/>
          </a:stretch>
        </p:blipFill>
        <p:spPr>
          <a:xfrm>
            <a:off x="0" y="0"/>
            <a:ext cx="12192000" cy="7029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84686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7995-7988-091A-84D9-7EF22F03FEA4}"/>
              </a:ext>
            </a:extLst>
          </p:cNvPr>
          <p:cNvSpPr>
            <a:spLocks noGrp="1"/>
          </p:cNvSpPr>
          <p:nvPr>
            <p:ph type="title"/>
          </p:nvPr>
        </p:nvSpPr>
        <p:spPr/>
        <p:txBody>
          <a:bodyPr/>
          <a:lstStyle/>
          <a:p>
            <a:r>
              <a:rPr lang="en-US" b="1"/>
              <a:t>Pustular </a:t>
            </a:r>
            <a:r>
              <a:rPr lang="en-GB" b="1"/>
              <a:t>PG</a:t>
            </a:r>
            <a:endParaRPr lang="en-US" b="1"/>
          </a:p>
        </p:txBody>
      </p:sp>
      <p:sp>
        <p:nvSpPr>
          <p:cNvPr id="3" name="Content Placeholder 2">
            <a:extLst>
              <a:ext uri="{FF2B5EF4-FFF2-40B4-BE49-F238E27FC236}">
                <a16:creationId xmlns:a16="http://schemas.microsoft.com/office/drawing/2014/main" id="{EA23B16D-4F6F-C377-33F0-21AE16980E17}"/>
              </a:ext>
            </a:extLst>
          </p:cNvPr>
          <p:cNvSpPr>
            <a:spLocks noGrp="1"/>
          </p:cNvSpPr>
          <p:nvPr>
            <p:ph idx="1"/>
          </p:nvPr>
        </p:nvSpPr>
        <p:spPr>
          <a:xfrm>
            <a:off x="1295403" y="2698752"/>
            <a:ext cx="9937750" cy="3409948"/>
          </a:xfrm>
        </p:spPr>
        <p:txBody>
          <a:bodyPr>
            <a:normAutofit/>
          </a:bodyPr>
          <a:lstStyle/>
          <a:p>
            <a:r>
              <a:rPr lang="en-US" sz="2800"/>
              <a:t>Pustular PG usually occurs in patients with </a:t>
            </a:r>
            <a:r>
              <a:rPr lang="en-US" sz="2800" u="sng"/>
              <a:t>inflammatory bowel disease,</a:t>
            </a:r>
            <a:r>
              <a:rPr lang="en-US" sz="2800"/>
              <a:t> and tends to arise during periods of acute exacerbations of bowel disease</a:t>
            </a:r>
            <a:r>
              <a:rPr lang="en-GB" sz="2800"/>
              <a:t>.</a:t>
            </a:r>
          </a:p>
          <a:p>
            <a:r>
              <a:rPr lang="en-GB" sz="2800"/>
              <a:t>Ra</a:t>
            </a:r>
            <a:r>
              <a:rPr lang="en-US" sz="2800"/>
              <a:t>pid development of </a:t>
            </a:r>
            <a:r>
              <a:rPr lang="en-US" sz="2800" u="sng"/>
              <a:t>painful pustules</a:t>
            </a:r>
            <a:r>
              <a:rPr lang="en-US" sz="2800"/>
              <a:t> surrounded by erythema.</a:t>
            </a:r>
            <a:endParaRPr lang="en-GB" sz="2800"/>
          </a:p>
          <a:p>
            <a:r>
              <a:rPr lang="en-US" sz="2800"/>
              <a:t>Concomitant </a:t>
            </a:r>
            <a:r>
              <a:rPr lang="en-US" sz="2800" u="sng"/>
              <a:t>fever</a:t>
            </a:r>
            <a:r>
              <a:rPr lang="en-US" sz="2800"/>
              <a:t> and </a:t>
            </a:r>
            <a:r>
              <a:rPr lang="en-US" sz="2800" u="sng"/>
              <a:t>arthralgias</a:t>
            </a:r>
            <a:r>
              <a:rPr lang="en-US" sz="2800"/>
              <a:t> are common</a:t>
            </a:r>
            <a:r>
              <a:rPr lang="en-GB" sz="2800"/>
              <a:t>.</a:t>
            </a:r>
            <a:endParaRPr lang="en-US" sz="2800"/>
          </a:p>
        </p:txBody>
      </p:sp>
    </p:spTree>
    <p:extLst>
      <p:ext uri="{BB962C8B-B14F-4D97-AF65-F5344CB8AC3E}">
        <p14:creationId xmlns:p14="http://schemas.microsoft.com/office/powerpoint/2010/main" val="213136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788DE4-9BA3-1652-FFD9-0F42DF3DEA0D}"/>
              </a:ext>
            </a:extLst>
          </p:cNvPr>
          <p:cNvPicPr>
            <a:picLocks noChangeAspect="1"/>
          </p:cNvPicPr>
          <p:nvPr/>
        </p:nvPicPr>
        <p:blipFill>
          <a:blip r:embed="rId3"/>
          <a:stretch>
            <a:fillRect/>
          </a:stretch>
        </p:blipFill>
        <p:spPr>
          <a:xfrm>
            <a:off x="0" y="0"/>
            <a:ext cx="12192000" cy="69534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47375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9B6B-FA52-2F49-B98B-4E08EC4B2A3B}"/>
              </a:ext>
            </a:extLst>
          </p:cNvPr>
          <p:cNvSpPr>
            <a:spLocks noGrp="1"/>
          </p:cNvSpPr>
          <p:nvPr>
            <p:ph type="title"/>
          </p:nvPr>
        </p:nvSpPr>
        <p:spPr/>
        <p:txBody>
          <a:bodyPr/>
          <a:lstStyle/>
          <a:p>
            <a:r>
              <a:rPr lang="en-US" b="1"/>
              <a:t>Granulomatous superficial PG</a:t>
            </a:r>
          </a:p>
        </p:txBody>
      </p:sp>
      <p:sp>
        <p:nvSpPr>
          <p:cNvPr id="5" name="Content Placeholder 4">
            <a:extLst>
              <a:ext uri="{FF2B5EF4-FFF2-40B4-BE49-F238E27FC236}">
                <a16:creationId xmlns:a16="http://schemas.microsoft.com/office/drawing/2014/main" id="{BA7D5F8A-E499-F948-C1E0-CA933D411551}"/>
              </a:ext>
            </a:extLst>
          </p:cNvPr>
          <p:cNvSpPr>
            <a:spLocks noGrp="1"/>
          </p:cNvSpPr>
          <p:nvPr>
            <p:ph idx="1"/>
          </p:nvPr>
        </p:nvSpPr>
        <p:spPr>
          <a:xfrm>
            <a:off x="1253069" y="2652182"/>
            <a:ext cx="9601196" cy="3318936"/>
          </a:xfrm>
        </p:spPr>
        <p:txBody>
          <a:bodyPr>
            <a:normAutofit/>
          </a:bodyPr>
          <a:lstStyle/>
          <a:p>
            <a:r>
              <a:rPr lang="en-GB" sz="2800">
                <a:solidFill>
                  <a:srgbClr val="232323"/>
                </a:solidFill>
              </a:rPr>
              <a:t>T</a:t>
            </a:r>
            <a:r>
              <a:rPr lang="en-GB" sz="2800" b="0" i="0">
                <a:solidFill>
                  <a:srgbClr val="232323"/>
                </a:solidFill>
                <a:effectLst/>
              </a:rPr>
              <a:t>ypically </a:t>
            </a:r>
            <a:r>
              <a:rPr lang="en-GB" sz="2800" b="0" i="0" u="sng">
                <a:solidFill>
                  <a:srgbClr val="232323"/>
                </a:solidFill>
                <a:effectLst/>
              </a:rPr>
              <a:t>localized</a:t>
            </a:r>
            <a:r>
              <a:rPr lang="en-GB" sz="2800" b="0" i="0">
                <a:solidFill>
                  <a:srgbClr val="232323"/>
                </a:solidFill>
                <a:effectLst/>
              </a:rPr>
              <a:t>, </a:t>
            </a:r>
            <a:r>
              <a:rPr lang="en-GB" sz="2800" b="0" i="0" u="sng">
                <a:solidFill>
                  <a:srgbClr val="232323"/>
                </a:solidFill>
                <a:effectLst/>
              </a:rPr>
              <a:t>solitary</a:t>
            </a:r>
            <a:r>
              <a:rPr lang="en-GB" sz="2800" b="0" i="0">
                <a:solidFill>
                  <a:srgbClr val="232323"/>
                </a:solidFill>
                <a:effectLst/>
              </a:rPr>
              <a:t>, superficial form of PG.</a:t>
            </a:r>
          </a:p>
          <a:p>
            <a:r>
              <a:rPr lang="en-GB" sz="2800">
                <a:solidFill>
                  <a:srgbClr val="232323"/>
                </a:solidFill>
              </a:rPr>
              <a:t>P</a:t>
            </a:r>
            <a:r>
              <a:rPr lang="en-GB" sz="2800" b="0" i="0">
                <a:solidFill>
                  <a:srgbClr val="232323"/>
                </a:solidFill>
                <a:effectLst/>
              </a:rPr>
              <a:t>resents as </a:t>
            </a:r>
            <a:r>
              <a:rPr lang="en-GB" sz="2800" b="0" i="0" u="sng">
                <a:solidFill>
                  <a:srgbClr val="232323"/>
                </a:solidFill>
                <a:effectLst/>
              </a:rPr>
              <a:t>painful ulcer </a:t>
            </a:r>
            <a:r>
              <a:rPr lang="en-GB" sz="2800" b="0" i="0">
                <a:solidFill>
                  <a:srgbClr val="232323"/>
                </a:solidFill>
                <a:effectLst/>
              </a:rPr>
              <a:t>with granulations and an elevated edge.</a:t>
            </a:r>
          </a:p>
          <a:p>
            <a:r>
              <a:rPr lang="en-GB" sz="2800" b="0" i="0">
                <a:solidFill>
                  <a:srgbClr val="232323"/>
                </a:solidFill>
                <a:effectLst/>
              </a:rPr>
              <a:t>The undermined borders and purulent bases of ulcerative PG are </a:t>
            </a:r>
            <a:r>
              <a:rPr lang="en-GB" sz="2800" b="0" i="0">
                <a:solidFill>
                  <a:srgbClr val="FF0000"/>
                </a:solidFill>
                <a:effectLst/>
              </a:rPr>
              <a:t>absent</a:t>
            </a:r>
            <a:r>
              <a:rPr lang="en-GB" sz="2800">
                <a:solidFill>
                  <a:srgbClr val="232323"/>
                </a:solidFill>
              </a:rPr>
              <a:t>.</a:t>
            </a:r>
            <a:endParaRPr lang="en-GB" sz="2800" b="0" i="0">
              <a:solidFill>
                <a:srgbClr val="232323"/>
              </a:solidFill>
              <a:effectLst/>
            </a:endParaRPr>
          </a:p>
          <a:p>
            <a:r>
              <a:rPr lang="en-GB" sz="2800" b="0" i="0">
                <a:solidFill>
                  <a:srgbClr val="232323"/>
                </a:solidFill>
                <a:effectLst/>
              </a:rPr>
              <a:t>The head, neck, and trunk are the most common sites.</a:t>
            </a:r>
            <a:endParaRPr lang="en-US" sz="2800"/>
          </a:p>
        </p:txBody>
      </p:sp>
    </p:spTree>
    <p:extLst>
      <p:ext uri="{BB962C8B-B14F-4D97-AF65-F5344CB8AC3E}">
        <p14:creationId xmlns:p14="http://schemas.microsoft.com/office/powerpoint/2010/main" val="314883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7250493D-3D0F-528E-EC7E-E6B2EF2B9E95}"/>
              </a:ext>
            </a:extLst>
          </p:cNvPr>
          <p:cNvPicPr>
            <a:picLocks noChangeAspect="1"/>
          </p:cNvPicPr>
          <p:nvPr/>
        </p:nvPicPr>
        <p:blipFill rotWithShape="1">
          <a:blip r:embed="rId4"/>
          <a:srcRect t="15175" b="8033"/>
          <a:stretch/>
        </p:blipFill>
        <p:spPr>
          <a:xfrm>
            <a:off x="20" y="10"/>
            <a:ext cx="12191980" cy="68579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38098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224A92-B71D-4244-9CEE-E80F9BD11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69A319-3937-4297-B7D8-6745097B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85" y="487353"/>
            <a:ext cx="11218182"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FDFE78-2422-40CD-BC53-9E0C459C9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76"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F1B7B89-1D06-E355-AE7F-D4476247BD6C}"/>
              </a:ext>
            </a:extLst>
          </p:cNvPr>
          <p:cNvSpPr>
            <a:spLocks noGrp="1"/>
          </p:cNvSpPr>
          <p:nvPr>
            <p:ph type="title"/>
          </p:nvPr>
        </p:nvSpPr>
        <p:spPr>
          <a:xfrm>
            <a:off x="7535825" y="982132"/>
            <a:ext cx="3360772" cy="4625172"/>
          </a:xfrm>
        </p:spPr>
        <p:txBody>
          <a:bodyPr>
            <a:normAutofit/>
          </a:bodyPr>
          <a:lstStyle/>
          <a:p>
            <a:r>
              <a:rPr lang="en-US" sz="4100">
                <a:solidFill>
                  <a:srgbClr val="262626"/>
                </a:solidFill>
              </a:rPr>
              <a:t>ASSOCIATED DISORDERS</a:t>
            </a:r>
          </a:p>
        </p:txBody>
      </p:sp>
      <p:sp>
        <p:nvSpPr>
          <p:cNvPr id="15" name="Rectangle 14">
            <a:extLst>
              <a:ext uri="{FF2B5EF4-FFF2-40B4-BE49-F238E27FC236}">
                <a16:creationId xmlns:a16="http://schemas.microsoft.com/office/drawing/2014/main" id="{A97E302E-4D34-42E4-94A8-4FC0AF572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noFill/>
          <a:ln w="57150" cmpd="thickThin">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24DBE5A-F7FB-D7A8-EA42-BF7274C9B636}"/>
              </a:ext>
            </a:extLst>
          </p:cNvPr>
          <p:cNvGraphicFramePr>
            <a:graphicFrameLocks noGrp="1"/>
          </p:cNvGraphicFramePr>
          <p:nvPr>
            <p:ph idx="1"/>
            <p:extLst>
              <p:ext uri="{D42A27DB-BD31-4B8C-83A1-F6EECF244321}">
                <p14:modId xmlns:p14="http://schemas.microsoft.com/office/powerpoint/2010/main" val="2499226987"/>
              </p:ext>
            </p:extLst>
          </p:nvPr>
        </p:nvGraphicFramePr>
        <p:xfrm>
          <a:off x="608076" y="604848"/>
          <a:ext cx="6927750" cy="54468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4963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2E8FB-534B-D243-9F42-9B21C9AA6378}"/>
              </a:ext>
            </a:extLst>
          </p:cNvPr>
          <p:cNvSpPr>
            <a:spLocks noGrp="1"/>
          </p:cNvSpPr>
          <p:nvPr>
            <p:ph type="title"/>
          </p:nvPr>
        </p:nvSpPr>
        <p:spPr>
          <a:xfrm>
            <a:off x="2359027" y="1458913"/>
            <a:ext cx="7200897" cy="977900"/>
          </a:xfrm>
        </p:spPr>
        <p:txBody>
          <a:bodyPr/>
          <a:lstStyle/>
          <a:p>
            <a:r>
              <a:rPr lang="en-US" b="1">
                <a:solidFill>
                  <a:srgbClr val="262626"/>
                </a:solidFill>
                <a:latin typeface="Times New Roman" panose="02020603050405020304" pitchFamily="18" charset="0"/>
                <a:cs typeface="Times New Roman" panose="02020603050405020304" pitchFamily="18" charset="0"/>
              </a:rPr>
              <a:t>Learning objectives</a:t>
            </a:r>
          </a:p>
        </p:txBody>
      </p:sp>
      <p:graphicFrame>
        <p:nvGraphicFramePr>
          <p:cNvPr id="5" name="Content Placeholder 2">
            <a:extLst>
              <a:ext uri="{FF2B5EF4-FFF2-40B4-BE49-F238E27FC236}">
                <a16:creationId xmlns:a16="http://schemas.microsoft.com/office/drawing/2014/main" id="{BE0B040A-2620-793E-DEAF-24D6E3A93C54}"/>
              </a:ext>
            </a:extLst>
          </p:cNvPr>
          <p:cNvGraphicFramePr>
            <a:graphicFrameLocks noGrp="1"/>
          </p:cNvGraphicFramePr>
          <p:nvPr>
            <p:ph idx="1"/>
            <p:extLst>
              <p:ext uri="{D42A27DB-BD31-4B8C-83A1-F6EECF244321}">
                <p14:modId xmlns:p14="http://schemas.microsoft.com/office/powerpoint/2010/main" val="2200700084"/>
              </p:ext>
            </p:extLst>
          </p:nvPr>
        </p:nvGraphicFramePr>
        <p:xfrm>
          <a:off x="1393310" y="2834089"/>
          <a:ext cx="7124699" cy="24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449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8E860BF-045E-4405-3C8B-0A1987A08C03}"/>
              </a:ext>
            </a:extLst>
          </p:cNvPr>
          <p:cNvPicPr>
            <a:picLocks noChangeAspect="1"/>
          </p:cNvPicPr>
          <p:nvPr/>
        </p:nvPicPr>
        <p:blipFill>
          <a:blip r:embed="rId3"/>
          <a:stretch>
            <a:fillRect/>
          </a:stretch>
        </p:blipFill>
        <p:spPr>
          <a:xfrm>
            <a:off x="-131060" y="0"/>
            <a:ext cx="1232306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1973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417C-B0E9-1A41-AD77-6E750B32FA3A}"/>
              </a:ext>
            </a:extLst>
          </p:cNvPr>
          <p:cNvSpPr>
            <a:spLocks noGrp="1"/>
          </p:cNvSpPr>
          <p:nvPr>
            <p:ph type="title"/>
          </p:nvPr>
        </p:nvSpPr>
        <p:spPr>
          <a:xfrm>
            <a:off x="1109332" y="326460"/>
            <a:ext cx="9601196" cy="1303867"/>
          </a:xfrm>
        </p:spPr>
        <p:txBody>
          <a:bodyPr>
            <a:normAutofit/>
          </a:bodyPr>
          <a:lstStyle/>
          <a:p>
            <a:r>
              <a:rPr lang="en-US"/>
              <a:t>Histopathology of PG</a:t>
            </a:r>
          </a:p>
        </p:txBody>
      </p:sp>
      <p:pic>
        <p:nvPicPr>
          <p:cNvPr id="9" name="Picture 9">
            <a:extLst>
              <a:ext uri="{FF2B5EF4-FFF2-40B4-BE49-F238E27FC236}">
                <a16:creationId xmlns:a16="http://schemas.microsoft.com/office/drawing/2014/main" id="{01836915-5E42-DB7B-FC86-9D0FA8529A29}"/>
              </a:ext>
            </a:extLst>
          </p:cNvPr>
          <p:cNvPicPr>
            <a:picLocks noGrp="1" noChangeAspect="1"/>
          </p:cNvPicPr>
          <p:nvPr>
            <p:ph sz="half" idx="1"/>
          </p:nvPr>
        </p:nvPicPr>
        <p:blipFill>
          <a:blip r:embed="rId3"/>
          <a:stretch>
            <a:fillRect/>
          </a:stretch>
        </p:blipFill>
        <p:spPr>
          <a:xfrm>
            <a:off x="492271" y="1550583"/>
            <a:ext cx="5417659" cy="4846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a:extLst>
              <a:ext uri="{FF2B5EF4-FFF2-40B4-BE49-F238E27FC236}">
                <a16:creationId xmlns:a16="http://schemas.microsoft.com/office/drawing/2014/main" id="{57DD7C63-83E4-C254-0444-3037B9E53593}"/>
              </a:ext>
            </a:extLst>
          </p:cNvPr>
          <p:cNvPicPr>
            <a:picLocks noGrp="1" noChangeAspect="1"/>
          </p:cNvPicPr>
          <p:nvPr>
            <p:ph sz="half" idx="2"/>
          </p:nvPr>
        </p:nvPicPr>
        <p:blipFill rotWithShape="1">
          <a:blip r:embed="rId4"/>
          <a:srcRect t="1645"/>
          <a:stretch/>
        </p:blipFill>
        <p:spPr>
          <a:xfrm>
            <a:off x="5909930" y="1532861"/>
            <a:ext cx="5789799" cy="4846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2959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84A5CA-44FF-546E-FAE5-EB74E10C80BA}"/>
              </a:ext>
            </a:extLst>
          </p:cNvPr>
          <p:cNvGraphicFramePr>
            <a:graphicFrameLocks noGrp="1"/>
          </p:cNvGraphicFramePr>
          <p:nvPr>
            <p:extLst>
              <p:ext uri="{D42A27DB-BD31-4B8C-83A1-F6EECF244321}">
                <p14:modId xmlns:p14="http://schemas.microsoft.com/office/powerpoint/2010/main" val="3904876710"/>
              </p:ext>
            </p:extLst>
          </p:nvPr>
        </p:nvGraphicFramePr>
        <p:xfrm>
          <a:off x="460374" y="470958"/>
          <a:ext cx="11271252" cy="6480607"/>
        </p:xfrm>
        <a:graphic>
          <a:graphicData uri="http://schemas.openxmlformats.org/drawingml/2006/table">
            <a:tbl>
              <a:tblPr firstRow="1" bandRow="1">
                <a:tableStyleId>{5C22544A-7EE6-4342-B048-85BDC9FD1C3A}</a:tableStyleId>
              </a:tblPr>
              <a:tblGrid>
                <a:gridCol w="3757084">
                  <a:extLst>
                    <a:ext uri="{9D8B030D-6E8A-4147-A177-3AD203B41FA5}">
                      <a16:colId xmlns:a16="http://schemas.microsoft.com/office/drawing/2014/main" val="2569010374"/>
                    </a:ext>
                  </a:extLst>
                </a:gridCol>
                <a:gridCol w="3757084">
                  <a:extLst>
                    <a:ext uri="{9D8B030D-6E8A-4147-A177-3AD203B41FA5}">
                      <a16:colId xmlns:a16="http://schemas.microsoft.com/office/drawing/2014/main" val="2176566117"/>
                    </a:ext>
                  </a:extLst>
                </a:gridCol>
                <a:gridCol w="3757084">
                  <a:extLst>
                    <a:ext uri="{9D8B030D-6E8A-4147-A177-3AD203B41FA5}">
                      <a16:colId xmlns:a16="http://schemas.microsoft.com/office/drawing/2014/main" val="1134146492"/>
                    </a:ext>
                  </a:extLst>
                </a:gridCol>
              </a:tblGrid>
              <a:tr h="693477">
                <a:tc>
                  <a:txBody>
                    <a:bodyPr/>
                    <a:lstStyle/>
                    <a:p>
                      <a:pPr algn="ctr"/>
                      <a:r>
                        <a:rPr lang="en-GB" sz="2800">
                          <a:solidFill>
                            <a:srgbClr val="0070C0"/>
                          </a:solidFill>
                        </a:rPr>
                        <a:t>First line</a:t>
                      </a:r>
                      <a:endParaRPr lang="en-US" sz="2800">
                        <a:solidFill>
                          <a:srgbClr val="0070C0"/>
                        </a:solidFill>
                      </a:endParaRPr>
                    </a:p>
                  </a:txBody>
                  <a:tcPr>
                    <a:solidFill>
                      <a:schemeClr val="accent6">
                        <a:lumMod val="40000"/>
                        <a:lumOff val="60000"/>
                      </a:schemeClr>
                    </a:solidFill>
                  </a:tcPr>
                </a:tc>
                <a:tc>
                  <a:txBody>
                    <a:bodyPr/>
                    <a:lstStyle/>
                    <a:p>
                      <a:pPr algn="ctr"/>
                      <a:r>
                        <a:rPr lang="en-GB" sz="2800">
                          <a:solidFill>
                            <a:srgbClr val="0070C0"/>
                          </a:solidFill>
                        </a:rPr>
                        <a:t>Second line</a:t>
                      </a:r>
                      <a:endParaRPr lang="en-US" sz="2800">
                        <a:solidFill>
                          <a:srgbClr val="0070C0"/>
                        </a:solidFill>
                      </a:endParaRPr>
                    </a:p>
                  </a:txBody>
                  <a:tcPr>
                    <a:solidFill>
                      <a:schemeClr val="accent6">
                        <a:lumMod val="40000"/>
                        <a:lumOff val="60000"/>
                      </a:schemeClr>
                    </a:solidFill>
                  </a:tcPr>
                </a:tc>
                <a:tc>
                  <a:txBody>
                    <a:bodyPr/>
                    <a:lstStyle/>
                    <a:p>
                      <a:pPr algn="ctr"/>
                      <a:r>
                        <a:rPr lang="en-GB" sz="2800">
                          <a:solidFill>
                            <a:srgbClr val="0070C0"/>
                          </a:solidFill>
                        </a:rPr>
                        <a:t>Third line</a:t>
                      </a:r>
                      <a:endParaRPr lang="en-US" sz="2800">
                        <a:solidFill>
                          <a:srgbClr val="0070C0"/>
                        </a:solidFill>
                      </a:endParaRPr>
                    </a:p>
                  </a:txBody>
                  <a:tcPr>
                    <a:solidFill>
                      <a:schemeClr val="accent6">
                        <a:lumMod val="40000"/>
                        <a:lumOff val="60000"/>
                      </a:schemeClr>
                    </a:solidFill>
                  </a:tcPr>
                </a:tc>
                <a:extLst>
                  <a:ext uri="{0D108BD9-81ED-4DB2-BD59-A6C34878D82A}">
                    <a16:rowId xmlns:a16="http://schemas.microsoft.com/office/drawing/2014/main" val="2594161391"/>
                  </a:ext>
                </a:extLst>
              </a:tr>
              <a:tr h="1672330">
                <a:tc>
                  <a:txBody>
                    <a:bodyPr/>
                    <a:lstStyle/>
                    <a:p>
                      <a:r>
                        <a:rPr lang="en-US" sz="2400"/>
                        <a:t>PG </a:t>
                      </a:r>
                      <a:r>
                        <a:rPr lang="en-GB" sz="2400"/>
                        <a:t>which </a:t>
                      </a:r>
                      <a:r>
                        <a:rPr lang="en-US" sz="2400"/>
                        <a:t>occurs on the </a:t>
                      </a:r>
                      <a:r>
                        <a:rPr lang="en-US" sz="2400" b="1">
                          <a:solidFill>
                            <a:schemeClr val="tx1"/>
                          </a:solidFill>
                        </a:rPr>
                        <a:t>legs</a:t>
                      </a:r>
                      <a:r>
                        <a:rPr lang="en-US" sz="2400"/>
                        <a:t> and can be associated with vascular disease and obesity</a:t>
                      </a:r>
                      <a:r>
                        <a:rPr lang="en-GB" sz="2400"/>
                        <a:t>.</a:t>
                      </a:r>
                      <a:endParaRPr lang="en-US" sz="2400"/>
                    </a:p>
                  </a:txBody>
                  <a:tcPr>
                    <a:solidFill>
                      <a:schemeClr val="accent6">
                        <a:lumMod val="40000"/>
                        <a:lumOff val="60000"/>
                      </a:schemeClr>
                    </a:solidFill>
                  </a:tcPr>
                </a:tc>
                <a:tc>
                  <a:txBody>
                    <a:bodyPr/>
                    <a:lstStyle/>
                    <a:p>
                      <a:pPr marL="342900" indent="-342900">
                        <a:buFont typeface="Arial" panose="020B0604020202020204" pitchFamily="34" charset="0"/>
                        <a:buChar char="•"/>
                      </a:pPr>
                      <a:r>
                        <a:rPr lang="en-GB" sz="2400"/>
                        <a:t>S</a:t>
                      </a:r>
                      <a:r>
                        <a:rPr lang="en-US" sz="2400"/>
                        <a:t>evere disease</a:t>
                      </a:r>
                      <a:endParaRPr lang="en-GB" sz="2400"/>
                    </a:p>
                    <a:p>
                      <a:pPr marL="342900" indent="-342900">
                        <a:buFont typeface="Arial" panose="020B0604020202020204" pitchFamily="34" charset="0"/>
                        <a:buChar char="•"/>
                      </a:pPr>
                      <a:r>
                        <a:rPr lang="en-US" sz="2400"/>
                        <a:t>PG not responding to simple measures</a:t>
                      </a:r>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en-GB" sz="2400" b="0"/>
                        <a:t>Anti-</a:t>
                      </a:r>
                      <a:r>
                        <a:rPr lang="en-US" sz="2400" b="0"/>
                        <a:t>TNF biologic therapy</a:t>
                      </a:r>
                      <a:r>
                        <a:rPr lang="en-GB" sz="2400" b="0"/>
                        <a:t> (Infliximab, Adalimumab, Etanercept)</a:t>
                      </a:r>
                      <a:endParaRPr lang="en-US" sz="2400" b="0"/>
                    </a:p>
                  </a:txBody>
                  <a:tcPr>
                    <a:solidFill>
                      <a:schemeClr val="accent6">
                        <a:lumMod val="40000"/>
                        <a:lumOff val="60000"/>
                      </a:schemeClr>
                    </a:solidFill>
                  </a:tcPr>
                </a:tc>
                <a:extLst>
                  <a:ext uri="{0D108BD9-81ED-4DB2-BD59-A6C34878D82A}">
                    <a16:rowId xmlns:a16="http://schemas.microsoft.com/office/drawing/2014/main" val="185150878"/>
                  </a:ext>
                </a:extLst>
              </a:tr>
              <a:tr h="2144659">
                <a:tc>
                  <a:txBody>
                    <a:bodyPr/>
                    <a:lstStyle/>
                    <a:p>
                      <a:r>
                        <a:rPr lang="en-US" sz="2000"/>
                        <a:t>Supportive therapy</a:t>
                      </a:r>
                      <a:r>
                        <a:rPr lang="en-GB" sz="2000"/>
                        <a:t>:</a:t>
                      </a:r>
                    </a:p>
                    <a:p>
                      <a:pPr marL="285750" indent="-285750">
                        <a:buFont typeface="Arial" panose="020B0604020202020204" pitchFamily="34" charset="0"/>
                        <a:buChar char="•"/>
                      </a:pPr>
                      <a:r>
                        <a:rPr lang="en-GB" sz="2000"/>
                        <a:t>D</a:t>
                      </a:r>
                      <a:r>
                        <a:rPr lang="en-US" sz="2000"/>
                        <a:t>ressings</a:t>
                      </a:r>
                      <a:endParaRPr lang="en-GB" sz="2000"/>
                    </a:p>
                    <a:p>
                      <a:pPr marL="285750" indent="-285750">
                        <a:buFont typeface="Arial" panose="020B0604020202020204" pitchFamily="34" charset="0"/>
                        <a:buChar char="•"/>
                      </a:pPr>
                      <a:r>
                        <a:rPr lang="en-US" sz="2000"/>
                        <a:t>pain relief</a:t>
                      </a:r>
                      <a:endParaRPr lang="en-GB" sz="2000"/>
                    </a:p>
                    <a:p>
                      <a:pPr marL="285750" indent="-285750">
                        <a:buFont typeface="Arial" panose="020B0604020202020204" pitchFamily="34" charset="0"/>
                        <a:buChar char="•"/>
                      </a:pPr>
                      <a:r>
                        <a:rPr lang="en-GB" sz="2000"/>
                        <a:t>T</a:t>
                      </a:r>
                      <a:r>
                        <a:rPr lang="en-US" sz="2000"/>
                        <a:t>opical agents for cleansing debriding and keeping the wound moist.</a:t>
                      </a:r>
                      <a:endParaRPr lang="en-GB" sz="2000"/>
                    </a:p>
                    <a:p>
                      <a:endParaRPr lang="en-US"/>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en-US" sz="2400" b="0"/>
                        <a:t>Prednisolone 0.5–1g/kg</a:t>
                      </a:r>
                      <a:endParaRPr lang="en-GB" sz="2400" b="0"/>
                    </a:p>
                    <a:p>
                      <a:pPr marL="285750" indent="-285750">
                        <a:buFont typeface="Arial" panose="020B0604020202020204" pitchFamily="34" charset="0"/>
                        <a:buChar char="•"/>
                      </a:pPr>
                      <a:r>
                        <a:rPr lang="en-US" sz="2400" b="0"/>
                        <a:t>Ciclosporin 5 mg/kg</a:t>
                      </a:r>
                      <a:endParaRPr lang="en-GB" sz="2400" b="0"/>
                    </a:p>
                    <a:p>
                      <a:pPr marL="285750" indent="-285750">
                        <a:buFont typeface="Arial" panose="020B0604020202020204" pitchFamily="34" charset="0"/>
                        <a:buChar char="•"/>
                      </a:pPr>
                      <a:r>
                        <a:rPr lang="en-US" sz="2400" b="0"/>
                        <a:t>Combined prednisolone and ciclosporin</a:t>
                      </a:r>
                      <a:endParaRPr lang="en-GB" sz="2400" b="0"/>
                    </a:p>
                    <a:p>
                      <a:pPr marL="285750" indent="-285750">
                        <a:buFont typeface="Arial" panose="020B0604020202020204" pitchFamily="34" charset="0"/>
                        <a:buChar char="•"/>
                      </a:pPr>
                      <a:endParaRPr lang="en-US" sz="2400" b="0"/>
                    </a:p>
                  </a:txBody>
                  <a:tcPr>
                    <a:solidFill>
                      <a:schemeClr val="accent6">
                        <a:lumMod val="40000"/>
                        <a:lumOff val="60000"/>
                      </a:schemeClr>
                    </a:solidFill>
                  </a:tcPr>
                </a:tc>
                <a:tc>
                  <a:txBody>
                    <a:bodyPr/>
                    <a:lstStyle/>
                    <a:p>
                      <a:pPr marL="342900" indent="-342900">
                        <a:buFont typeface="Arial" panose="020B0604020202020204" pitchFamily="34" charset="0"/>
                        <a:buChar char="•"/>
                      </a:pPr>
                      <a:r>
                        <a:rPr lang="en-US" sz="2400"/>
                        <a:t>first line therapy (particularly for those with associated </a:t>
                      </a:r>
                      <a:r>
                        <a:rPr lang="en-US" sz="2400" b="1"/>
                        <a:t>IBD</a:t>
                      </a:r>
                      <a:r>
                        <a:rPr lang="en-US" sz="2400"/>
                        <a:t>)</a:t>
                      </a:r>
                    </a:p>
                  </a:txBody>
                  <a:tcPr>
                    <a:solidFill>
                      <a:schemeClr val="accent6">
                        <a:lumMod val="40000"/>
                        <a:lumOff val="60000"/>
                      </a:schemeClr>
                    </a:solidFill>
                  </a:tcPr>
                </a:tc>
                <a:extLst>
                  <a:ext uri="{0D108BD9-81ED-4DB2-BD59-A6C34878D82A}">
                    <a16:rowId xmlns:a16="http://schemas.microsoft.com/office/drawing/2014/main" val="3093534878"/>
                  </a:ext>
                </a:extLst>
              </a:tr>
              <a:tr h="1876576">
                <a:tc>
                  <a:txBody>
                    <a:bodyPr/>
                    <a:lstStyle/>
                    <a:p>
                      <a:r>
                        <a:rPr lang="en-US" sz="2400"/>
                        <a:t>For </a:t>
                      </a:r>
                      <a:r>
                        <a:rPr lang="en-US" sz="2400" b="1"/>
                        <a:t>smaller lesions</a:t>
                      </a:r>
                      <a:r>
                        <a:rPr lang="en-GB" sz="2400" b="1"/>
                        <a:t>:</a:t>
                      </a:r>
                    </a:p>
                    <a:p>
                      <a:pPr marL="285750" indent="-285750">
                        <a:buFont typeface="Arial" panose="020B0604020202020204" pitchFamily="34" charset="0"/>
                        <a:buChar char="•"/>
                      </a:pPr>
                      <a:r>
                        <a:rPr lang="en-GB" sz="2400"/>
                        <a:t>T</a:t>
                      </a:r>
                      <a:r>
                        <a:rPr lang="en-US" sz="2400"/>
                        <a:t>opical corticosteroids </a:t>
                      </a:r>
                      <a:endParaRPr lang="en-GB" sz="2400"/>
                    </a:p>
                    <a:p>
                      <a:pPr marL="285750" indent="-285750">
                        <a:buFont typeface="Arial" panose="020B0604020202020204" pitchFamily="34" charset="0"/>
                        <a:buChar char="•"/>
                      </a:pPr>
                      <a:r>
                        <a:rPr lang="en-GB" sz="2400"/>
                        <a:t>I</a:t>
                      </a:r>
                      <a:r>
                        <a:rPr lang="en-US" sz="2400"/>
                        <a:t>ntralesional corticosteroids </a:t>
                      </a:r>
                      <a:endParaRPr lang="en-GB" sz="2400"/>
                    </a:p>
                    <a:p>
                      <a:pPr marL="285750" indent="-285750">
                        <a:buFont typeface="Arial" panose="020B0604020202020204" pitchFamily="34" charset="0"/>
                        <a:buChar char="•"/>
                      </a:pPr>
                      <a:r>
                        <a:rPr lang="en-GB" sz="2400"/>
                        <a:t>T</a:t>
                      </a:r>
                      <a:r>
                        <a:rPr lang="en-US" sz="2400"/>
                        <a:t>opical tacrolimus</a:t>
                      </a:r>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en-US" sz="2400"/>
                        <a:t>Methotrexate</a:t>
                      </a:r>
                      <a:endParaRPr lang="en-GB" sz="2400"/>
                    </a:p>
                    <a:p>
                      <a:pPr marL="285750" indent="-285750">
                        <a:buFont typeface="Arial" panose="020B0604020202020204" pitchFamily="34" charset="0"/>
                        <a:buChar char="•"/>
                      </a:pPr>
                      <a:r>
                        <a:rPr lang="en-US" sz="2400"/>
                        <a:t>Mycophenolate mofetil </a:t>
                      </a:r>
                      <a:endParaRPr lang="en-GB" sz="2400"/>
                    </a:p>
                    <a:p>
                      <a:pPr marL="285750" indent="-285750">
                        <a:buFont typeface="Arial" panose="020B0604020202020204" pitchFamily="34" charset="0"/>
                        <a:buChar char="•"/>
                      </a:pPr>
                      <a:r>
                        <a:rPr lang="en-US" sz="2400"/>
                        <a:t>Dapsone</a:t>
                      </a:r>
                    </a:p>
                  </a:txBody>
                  <a:tcPr>
                    <a:solidFill>
                      <a:schemeClr val="accent6">
                        <a:lumMod val="40000"/>
                        <a:lumOff val="60000"/>
                      </a:schemeClr>
                    </a:solidFill>
                  </a:tcPr>
                </a:tc>
                <a:tc>
                  <a:txBody>
                    <a:bodyPr/>
                    <a:lstStyle/>
                    <a:p>
                      <a:r>
                        <a:rPr lang="en-US" sz="2400" b="1"/>
                        <a:t>Alternative therapies</a:t>
                      </a:r>
                      <a:r>
                        <a:rPr lang="en-GB" sz="2400" b="1"/>
                        <a:t>:</a:t>
                      </a:r>
                    </a:p>
                    <a:p>
                      <a:pPr marL="342900" indent="-342900">
                        <a:buFont typeface="Arial" panose="020B0604020202020204" pitchFamily="34" charset="0"/>
                        <a:buChar char="•"/>
                      </a:pPr>
                      <a:r>
                        <a:rPr lang="en-GB" sz="2400" b="0"/>
                        <a:t>S</a:t>
                      </a:r>
                      <a:r>
                        <a:rPr lang="en-US" sz="2400" b="0"/>
                        <a:t>kin grafting can be very successful if the</a:t>
                      </a:r>
                      <a:r>
                        <a:rPr lang="en-GB" sz="2400" b="0"/>
                        <a:t> </a:t>
                      </a:r>
                      <a:r>
                        <a:rPr lang="en-US" sz="2400" b="0"/>
                        <a:t>inflammation has already resolved</a:t>
                      </a:r>
                      <a:r>
                        <a:rPr lang="en-GB" sz="2400" b="0"/>
                        <a:t>.</a:t>
                      </a:r>
                      <a:endParaRPr lang="en-US" sz="2400" b="0"/>
                    </a:p>
                  </a:txBody>
                  <a:tcPr>
                    <a:solidFill>
                      <a:schemeClr val="accent6">
                        <a:lumMod val="40000"/>
                        <a:lumOff val="60000"/>
                      </a:schemeClr>
                    </a:solidFill>
                  </a:tcPr>
                </a:tc>
                <a:extLst>
                  <a:ext uri="{0D108BD9-81ED-4DB2-BD59-A6C34878D82A}">
                    <a16:rowId xmlns:a16="http://schemas.microsoft.com/office/drawing/2014/main" val="202080991"/>
                  </a:ext>
                </a:extLst>
              </a:tr>
            </a:tbl>
          </a:graphicData>
        </a:graphic>
      </p:graphicFrame>
    </p:spTree>
    <p:extLst>
      <p:ext uri="{BB962C8B-B14F-4D97-AF65-F5344CB8AC3E}">
        <p14:creationId xmlns:p14="http://schemas.microsoft.com/office/powerpoint/2010/main" val="3431551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7BDA-8730-2038-836E-11C79A1A53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DC54D2-BB16-55F4-6F23-2E5E0A3A94FC}"/>
              </a:ext>
            </a:extLst>
          </p:cNvPr>
          <p:cNvSpPr>
            <a:spLocks noGrp="1"/>
          </p:cNvSpPr>
          <p:nvPr>
            <p:ph idx="1"/>
          </p:nvPr>
        </p:nvSpPr>
        <p:spPr/>
        <p:txBody>
          <a:bodyPr/>
          <a:lstStyle/>
          <a:p>
            <a:r>
              <a:rPr lang="en-US"/>
              <a:t>A middle age lady recently diagnosed with systemic lupus erythematosus visited skin OPD with complains of a single painful ulcer on her left leg for six months. On examination ulcer have irregular, violaceous undermined edges. What is the best treatment option in this </a:t>
            </a:r>
            <a:r>
              <a:rPr lang="en-US" err="1"/>
              <a:t>patient?A</a:t>
            </a:r>
            <a:r>
              <a:rPr lang="en-US"/>
              <a:t>. </a:t>
            </a:r>
            <a:r>
              <a:rPr lang="en-US" err="1"/>
              <a:t>CiclosporinB</a:t>
            </a:r>
            <a:r>
              <a:rPr lang="en-US"/>
              <a:t>. </a:t>
            </a:r>
            <a:r>
              <a:rPr lang="en-US" err="1"/>
              <a:t>ColchicineC</a:t>
            </a:r>
            <a:r>
              <a:rPr lang="en-US"/>
              <a:t>. </a:t>
            </a:r>
            <a:r>
              <a:rPr lang="en-US" err="1"/>
              <a:t>PrednisoloneCiclosporin</a:t>
            </a:r>
            <a:r>
              <a:rPr lang="en-US"/>
              <a:t> plus </a:t>
            </a:r>
            <a:r>
              <a:rPr lang="en-US" err="1"/>
              <a:t>prednisoloneDE</a:t>
            </a:r>
            <a:r>
              <a:rPr lang="en-US"/>
              <a:t> E. Hyperbaric oxygen</a:t>
            </a:r>
          </a:p>
        </p:txBody>
      </p:sp>
    </p:spTree>
    <p:extLst>
      <p:ext uri="{BB962C8B-B14F-4D97-AF65-F5344CB8AC3E}">
        <p14:creationId xmlns:p14="http://schemas.microsoft.com/office/powerpoint/2010/main" val="2083513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C3CC-68F0-0CA1-8189-E656E42548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D07308-3467-0E6A-B698-B94BF3427650}"/>
              </a:ext>
            </a:extLst>
          </p:cNvPr>
          <p:cNvSpPr>
            <a:spLocks noGrp="1"/>
          </p:cNvSpPr>
          <p:nvPr>
            <p:ph idx="1"/>
          </p:nvPr>
        </p:nvSpPr>
        <p:spPr/>
        <p:txBody>
          <a:bodyPr>
            <a:normAutofit fontScale="92500"/>
          </a:bodyPr>
          <a:lstStyle/>
          <a:p>
            <a:r>
              <a:rPr lang="en-US"/>
              <a:t>A 70-year-old female known case of ulcerative colitis for 05 years, presented with rapidly progressing painful ulcer with irregular, violaceous and undermined borders. The ulcer developed around the colostomy site of the patient. Regarding the wound care in this patient, which of the following option you will consider?</a:t>
            </a:r>
            <a:endParaRPr lang="en-GB"/>
          </a:p>
          <a:p>
            <a:r>
              <a:rPr lang="en-US"/>
              <a:t>Moderate potency topical steroid should be used with simple dressing</a:t>
            </a:r>
            <a:r>
              <a:rPr lang="en-GB"/>
              <a:t>, Topical </a:t>
            </a:r>
            <a:r>
              <a:rPr lang="en-GB" err="1"/>
              <a:t>tacrolimus</a:t>
            </a:r>
            <a:r>
              <a:rPr lang="en-GB"/>
              <a:t> and alginate dressing should be used for oozing wound Normal saline dressing would be best to </a:t>
            </a:r>
            <a:r>
              <a:rPr lang="en-GB" err="1"/>
              <a:t>useD.Oral</a:t>
            </a:r>
            <a:r>
              <a:rPr lang="en-GB"/>
              <a:t> prednisolone should be used in this </a:t>
            </a:r>
            <a:r>
              <a:rPr lang="en-GB" err="1"/>
              <a:t>patientABCDE</a:t>
            </a:r>
            <a:r>
              <a:rPr lang="en-GB"/>
              <a:t> No role of </a:t>
            </a:r>
            <a:r>
              <a:rPr lang="en-GB" err="1"/>
              <a:t>intralesional</a:t>
            </a:r>
            <a:r>
              <a:rPr lang="en-GB"/>
              <a:t> steroid in local wound care.</a:t>
            </a:r>
            <a:endParaRPr lang="en-US"/>
          </a:p>
        </p:txBody>
      </p:sp>
    </p:spTree>
    <p:extLst>
      <p:ext uri="{BB962C8B-B14F-4D97-AF65-F5344CB8AC3E}">
        <p14:creationId xmlns:p14="http://schemas.microsoft.com/office/powerpoint/2010/main" val="87788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CBCD-45D0-0546-8C85-2CD218040B14}"/>
              </a:ext>
            </a:extLst>
          </p:cNvPr>
          <p:cNvSpPr>
            <a:spLocks noGrp="1"/>
          </p:cNvSpPr>
          <p:nvPr>
            <p:ph type="title"/>
          </p:nvPr>
        </p:nvSpPr>
        <p:spPr/>
        <p:txBody>
          <a:bodyPr>
            <a:normAutofit/>
          </a:bodyPr>
          <a:lstStyle/>
          <a:p>
            <a:r>
              <a:rPr lang="en-US" sz="4800" b="1"/>
              <a:t>Sweet syndrome</a:t>
            </a:r>
          </a:p>
        </p:txBody>
      </p:sp>
      <p:sp>
        <p:nvSpPr>
          <p:cNvPr id="3" name="Content Placeholder 2">
            <a:extLst>
              <a:ext uri="{FF2B5EF4-FFF2-40B4-BE49-F238E27FC236}">
                <a16:creationId xmlns:a16="http://schemas.microsoft.com/office/drawing/2014/main" id="{928CED85-6FBA-0E80-CBD4-C1BCC38B6E53}"/>
              </a:ext>
            </a:extLst>
          </p:cNvPr>
          <p:cNvSpPr>
            <a:spLocks noGrp="1"/>
          </p:cNvSpPr>
          <p:nvPr>
            <p:ph idx="1"/>
          </p:nvPr>
        </p:nvSpPr>
        <p:spPr>
          <a:xfrm>
            <a:off x="1348565" y="2574653"/>
            <a:ext cx="9601196" cy="3318936"/>
          </a:xfrm>
        </p:spPr>
        <p:txBody>
          <a:bodyPr>
            <a:normAutofit/>
          </a:bodyPr>
          <a:lstStyle/>
          <a:p>
            <a:r>
              <a:rPr lang="en-US" sz="2800"/>
              <a:t>Sweet syndrome is an </a:t>
            </a:r>
            <a:r>
              <a:rPr lang="en-US" sz="2800" u="sng"/>
              <a:t>uncommon</a:t>
            </a:r>
            <a:r>
              <a:rPr lang="en-US" sz="2800"/>
              <a:t> inflammatory disorder</a:t>
            </a:r>
            <a:r>
              <a:rPr lang="en-GB" sz="2800"/>
              <a:t>.</a:t>
            </a:r>
          </a:p>
          <a:p>
            <a:r>
              <a:rPr lang="en-GB" sz="2800" u="sng"/>
              <a:t>C</a:t>
            </a:r>
            <a:r>
              <a:rPr lang="en-US" sz="2800" u="sng"/>
              <a:t>haracterized</a:t>
            </a:r>
            <a:r>
              <a:rPr lang="en-US" sz="2800"/>
              <a:t> by the abrupt appearance of painful, edematous, and erythematous papules, plaques, or nodules on the skin. </a:t>
            </a:r>
            <a:endParaRPr lang="en-GB" sz="2800"/>
          </a:p>
          <a:p>
            <a:r>
              <a:rPr lang="en-US" sz="2800">
                <a:solidFill>
                  <a:srgbClr val="FF0000"/>
                </a:solidFill>
              </a:rPr>
              <a:t>Fever</a:t>
            </a:r>
            <a:r>
              <a:rPr lang="en-US" sz="2800"/>
              <a:t> and </a:t>
            </a:r>
            <a:r>
              <a:rPr lang="en-US" sz="2800">
                <a:solidFill>
                  <a:srgbClr val="FF0000"/>
                </a:solidFill>
              </a:rPr>
              <a:t>leukocytosis</a:t>
            </a:r>
            <a:r>
              <a:rPr lang="en-US" sz="2800"/>
              <a:t> frequently accompany the cutaneous lesions. In addition, involvement of the eyes, musculoskeletal system, and internal organs may occur.</a:t>
            </a:r>
          </a:p>
        </p:txBody>
      </p:sp>
    </p:spTree>
    <p:extLst>
      <p:ext uri="{BB962C8B-B14F-4D97-AF65-F5344CB8AC3E}">
        <p14:creationId xmlns:p14="http://schemas.microsoft.com/office/powerpoint/2010/main" val="522549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4B46B81-E9BB-C21F-C256-F92C550C59CC}"/>
              </a:ext>
            </a:extLst>
          </p:cNvPr>
          <p:cNvSpPr>
            <a:spLocks noGrp="1"/>
          </p:cNvSpPr>
          <p:nvPr>
            <p:ph type="title" idx="4294967295"/>
          </p:nvPr>
        </p:nvSpPr>
        <p:spPr>
          <a:xfrm>
            <a:off x="585786" y="1030818"/>
            <a:ext cx="3574232" cy="4794578"/>
          </a:xfrm>
        </p:spPr>
        <p:txBody>
          <a:bodyPr vert="horz" lIns="91440" tIns="45720" rIns="91440" bIns="45720" rtlCol="0" anchor="ctr">
            <a:normAutofit/>
          </a:bodyPr>
          <a:lstStyle/>
          <a:p>
            <a:r>
              <a:rPr lang="en-US" sz="2800" b="1" u="sng">
                <a:solidFill>
                  <a:srgbClr val="0070C0"/>
                </a:solidFill>
              </a:rPr>
              <a:t>PATHOGENESIS</a:t>
            </a:r>
            <a:r>
              <a:rPr lang="en-US" sz="2400">
                <a:solidFill>
                  <a:srgbClr val="262626"/>
                </a:solidFill>
              </a:rPr>
              <a:t>:</a:t>
            </a:r>
          </a:p>
        </p:txBody>
      </p:sp>
      <p:sp useBgFill="1">
        <p:nvSpPr>
          <p:cNvPr id="24" name="Rectangle 23">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5">
            <a:extLst>
              <a:ext uri="{FF2B5EF4-FFF2-40B4-BE49-F238E27FC236}">
                <a16:creationId xmlns:a16="http://schemas.microsoft.com/office/drawing/2014/main" id="{FC7F73D0-82A0-ECCF-F7F9-3E7E32509FF8}"/>
              </a:ext>
            </a:extLst>
          </p:cNvPr>
          <p:cNvGraphicFramePr>
            <a:graphicFrameLocks noGrp="1"/>
          </p:cNvGraphicFramePr>
          <p:nvPr>
            <p:ph idx="4294967295"/>
            <p:extLst>
              <p:ext uri="{D42A27DB-BD31-4B8C-83A1-F6EECF244321}">
                <p14:modId xmlns:p14="http://schemas.microsoft.com/office/powerpoint/2010/main" val="607573576"/>
              </p:ext>
            </p:extLst>
          </p:nvPr>
        </p:nvGraphicFramePr>
        <p:xfrm>
          <a:off x="4756940" y="-1786"/>
          <a:ext cx="7431885" cy="68597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15053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9ACD-889D-65DF-EF0A-CCF257E3B497}"/>
              </a:ext>
            </a:extLst>
          </p:cNvPr>
          <p:cNvSpPr>
            <a:spLocks noGrp="1"/>
          </p:cNvSpPr>
          <p:nvPr>
            <p:ph type="title"/>
          </p:nvPr>
        </p:nvSpPr>
        <p:spPr/>
        <p:txBody>
          <a:bodyPr>
            <a:normAutofit/>
          </a:bodyPr>
          <a:lstStyle/>
          <a:p>
            <a:r>
              <a:rPr lang="en-GB" sz="4800" b="1"/>
              <a:t>Clinical presentation</a:t>
            </a:r>
            <a:endParaRPr lang="en-US" sz="4800" b="1"/>
          </a:p>
        </p:txBody>
      </p:sp>
      <p:sp>
        <p:nvSpPr>
          <p:cNvPr id="3" name="Content Placeholder 2">
            <a:extLst>
              <a:ext uri="{FF2B5EF4-FFF2-40B4-BE49-F238E27FC236}">
                <a16:creationId xmlns:a16="http://schemas.microsoft.com/office/drawing/2014/main" id="{BDE81A8F-238D-BB49-3FB6-4724FAB22851}"/>
              </a:ext>
            </a:extLst>
          </p:cNvPr>
          <p:cNvSpPr>
            <a:spLocks noGrp="1"/>
          </p:cNvSpPr>
          <p:nvPr>
            <p:ph idx="1"/>
          </p:nvPr>
        </p:nvSpPr>
        <p:spPr/>
        <p:txBody>
          <a:bodyPr>
            <a:normAutofit/>
          </a:bodyPr>
          <a:lstStyle/>
          <a:p>
            <a:r>
              <a:rPr lang="en-US" sz="2800"/>
              <a:t>The classical appearance is of </a:t>
            </a:r>
            <a:r>
              <a:rPr lang="en-US" sz="2800">
                <a:solidFill>
                  <a:srgbClr val="FF0000"/>
                </a:solidFill>
              </a:rPr>
              <a:t>tender</a:t>
            </a:r>
            <a:r>
              <a:rPr lang="en-GB" sz="2800"/>
              <a:t>,</a:t>
            </a:r>
            <a:r>
              <a:rPr lang="en-US" sz="2800"/>
              <a:t> red papules, nodules and eventually plaques distributed over the </a:t>
            </a:r>
            <a:r>
              <a:rPr lang="en-US" sz="2800" u="sng"/>
              <a:t>head, neck, upper trunk and upper arms</a:t>
            </a:r>
            <a:r>
              <a:rPr lang="en-US" sz="2800"/>
              <a:t>.</a:t>
            </a:r>
            <a:endParaRPr lang="en-GB" sz="2800"/>
          </a:p>
          <a:p>
            <a:r>
              <a:rPr lang="en-US" sz="2800"/>
              <a:t>The plaques are often </a:t>
            </a:r>
            <a:r>
              <a:rPr lang="en-US" sz="2800">
                <a:solidFill>
                  <a:srgbClr val="FF0000"/>
                </a:solidFill>
              </a:rPr>
              <a:t>oedematous</a:t>
            </a:r>
            <a:r>
              <a:rPr lang="en-GB" sz="2800"/>
              <a:t> </a:t>
            </a:r>
            <a:r>
              <a:rPr lang="en-US" sz="2800"/>
              <a:t>and as the process </a:t>
            </a:r>
            <a:r>
              <a:rPr lang="en-GB" sz="2800"/>
              <a:t>develops </a:t>
            </a:r>
            <a:r>
              <a:rPr lang="en-US" sz="2800"/>
              <a:t>they</a:t>
            </a:r>
            <a:r>
              <a:rPr lang="en-GB" sz="2800"/>
              <a:t> </a:t>
            </a:r>
            <a:r>
              <a:rPr lang="en-US" sz="2800"/>
              <a:t>may become </a:t>
            </a:r>
            <a:r>
              <a:rPr lang="en-US" sz="2800" u="sng"/>
              <a:t>studded with pseudovesicles</a:t>
            </a:r>
            <a:r>
              <a:rPr lang="en-GB" sz="2800" u="sng"/>
              <a:t>.</a:t>
            </a:r>
          </a:p>
          <a:p>
            <a:r>
              <a:rPr lang="en-US" sz="2800"/>
              <a:t>An </a:t>
            </a:r>
            <a:r>
              <a:rPr lang="en-GB" sz="2800"/>
              <a:t>association of</a:t>
            </a:r>
            <a:r>
              <a:rPr lang="en-US" sz="2800"/>
              <a:t> arthralgia</a:t>
            </a:r>
            <a:r>
              <a:rPr lang="en-GB" sz="2800"/>
              <a:t>, </a:t>
            </a:r>
            <a:r>
              <a:rPr lang="en-US" sz="2800"/>
              <a:t>conjunctivitis and episcleritis occur</a:t>
            </a:r>
            <a:r>
              <a:rPr lang="en-GB" sz="2800"/>
              <a:t>.</a:t>
            </a:r>
            <a:endParaRPr lang="en-US" sz="2800"/>
          </a:p>
        </p:txBody>
      </p:sp>
    </p:spTree>
    <p:extLst>
      <p:ext uri="{BB962C8B-B14F-4D97-AF65-F5344CB8AC3E}">
        <p14:creationId xmlns:p14="http://schemas.microsoft.com/office/powerpoint/2010/main" val="2538502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CBD9112-4141-9C52-59FE-E8B02B920C3E}"/>
              </a:ext>
            </a:extLst>
          </p:cNvPr>
          <p:cNvPicPr>
            <a:picLocks noChangeAspect="1"/>
          </p:cNvPicPr>
          <p:nvPr/>
        </p:nvPicPr>
        <p:blipFill rotWithShape="1">
          <a:blip r:embed="rId4"/>
          <a:srcRect t="24057" b="29256"/>
          <a:stretch/>
        </p:blipFill>
        <p:spPr>
          <a:xfrm>
            <a:off x="20" y="0"/>
            <a:ext cx="12191980"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5956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D430B27B-8EFC-952D-5CC0-CB86943CEE49}"/>
              </a:ext>
            </a:extLst>
          </p:cNvPr>
          <p:cNvPicPr>
            <a:picLocks noChangeAspect="1"/>
          </p:cNvPicPr>
          <p:nvPr/>
        </p:nvPicPr>
        <p:blipFill rotWithShape="1">
          <a:blip r:embed="rId4"/>
          <a:srcRect t="11162" b="31877"/>
          <a:stretch/>
        </p:blipFill>
        <p:spPr>
          <a:xfrm>
            <a:off x="20" y="10"/>
            <a:ext cx="12191980" cy="68579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03709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99D29D2-7669-8758-D108-1E6ACC6931E4}"/>
              </a:ext>
            </a:extLst>
          </p:cNvPr>
          <p:cNvSpPr>
            <a:spLocks noGrp="1"/>
          </p:cNvSpPr>
          <p:nvPr>
            <p:ph type="title"/>
          </p:nvPr>
        </p:nvSpPr>
        <p:spPr/>
        <p:txBody>
          <a:bodyPr>
            <a:normAutofit/>
          </a:bodyPr>
          <a:lstStyle/>
          <a:p>
            <a:pPr>
              <a:lnSpc>
                <a:spcPct val="90000"/>
              </a:lnSpc>
            </a:pPr>
            <a:r>
              <a:rPr lang="en-GB" sz="3075">
                <a:solidFill>
                  <a:srgbClr val="262626"/>
                </a:solidFill>
              </a:rPr>
              <a:t>Diseases included in Neutrophilic Dermatoses spectrum:</a:t>
            </a:r>
            <a:endParaRPr lang="en-US" sz="3075">
              <a:solidFill>
                <a:srgbClr val="262626"/>
              </a:solidFill>
            </a:endParaRPr>
          </a:p>
        </p:txBody>
      </p:sp>
      <p:graphicFrame>
        <p:nvGraphicFramePr>
          <p:cNvPr id="19" name="Content Placeholder 2">
            <a:extLst>
              <a:ext uri="{FF2B5EF4-FFF2-40B4-BE49-F238E27FC236}">
                <a16:creationId xmlns:a16="http://schemas.microsoft.com/office/drawing/2014/main" id="{78F259FA-47D8-C510-0938-9F50B0B1F622}"/>
              </a:ext>
            </a:extLst>
          </p:cNvPr>
          <p:cNvGraphicFramePr>
            <a:graphicFrameLocks noGrp="1"/>
          </p:cNvGraphicFramePr>
          <p:nvPr>
            <p:ph idx="1"/>
            <p:extLst>
              <p:ext uri="{D42A27DB-BD31-4B8C-83A1-F6EECF244321}">
                <p14:modId xmlns:p14="http://schemas.microsoft.com/office/powerpoint/2010/main" val="3616451902"/>
              </p:ext>
            </p:extLst>
          </p:nvPr>
        </p:nvGraphicFramePr>
        <p:xfrm>
          <a:off x="2495550" y="2936539"/>
          <a:ext cx="7200898" cy="21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3623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8CAD30-5BA6-1840-6E09-ED3584C1B8A2}"/>
              </a:ext>
            </a:extLst>
          </p:cNvPr>
          <p:cNvPicPr>
            <a:picLocks noChangeAspect="1"/>
          </p:cNvPicPr>
          <p:nvPr/>
        </p:nvPicPr>
        <p:blipFill rotWithShape="1">
          <a:blip r:embed="rId4"/>
          <a:srcRect t="881"/>
          <a:stretch/>
        </p:blipFill>
        <p:spPr>
          <a:xfrm>
            <a:off x="20" y="10"/>
            <a:ext cx="12191980" cy="685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6593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502C01-1642-6C7E-3889-102785C0ACFF}"/>
              </a:ext>
            </a:extLst>
          </p:cNvPr>
          <p:cNvPicPr>
            <a:picLocks noChangeAspect="1"/>
          </p:cNvPicPr>
          <p:nvPr/>
        </p:nvPicPr>
        <p:blipFill rotWithShape="1">
          <a:blip r:embed="rId4"/>
          <a:srcRect t="9096" b="19019"/>
          <a:stretch/>
        </p:blipFill>
        <p:spPr>
          <a:xfrm>
            <a:off x="20" y="10"/>
            <a:ext cx="12191980" cy="68579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51382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224A92-B71D-4244-9CEE-E80F9BD11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69A319-3937-4297-B7D8-6745097B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85" y="487353"/>
            <a:ext cx="11218182"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FDFE78-2422-40CD-BC53-9E0C459C9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76"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5E74AE-CD57-E040-BFA1-81E64BB158AD}"/>
              </a:ext>
            </a:extLst>
          </p:cNvPr>
          <p:cNvSpPr>
            <a:spLocks noGrp="1"/>
          </p:cNvSpPr>
          <p:nvPr>
            <p:ph type="title"/>
          </p:nvPr>
        </p:nvSpPr>
        <p:spPr>
          <a:xfrm>
            <a:off x="7535824" y="982132"/>
            <a:ext cx="3894175" cy="4625172"/>
          </a:xfrm>
        </p:spPr>
        <p:txBody>
          <a:bodyPr/>
          <a:lstStyle/>
          <a:p>
            <a:r>
              <a:rPr lang="en-US" u="sng">
                <a:solidFill>
                  <a:srgbClr val="262626"/>
                </a:solidFill>
              </a:rPr>
              <a:t>Clinical variants</a:t>
            </a:r>
          </a:p>
        </p:txBody>
      </p:sp>
      <p:sp>
        <p:nvSpPr>
          <p:cNvPr id="15" name="Rectangle 14">
            <a:extLst>
              <a:ext uri="{FF2B5EF4-FFF2-40B4-BE49-F238E27FC236}">
                <a16:creationId xmlns:a16="http://schemas.microsoft.com/office/drawing/2014/main" id="{A97E302E-4D34-42E4-94A8-4FC0AF572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noFill/>
          <a:ln w="57150" cmpd="thickThin">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2030E1F-D395-F1B6-7114-A3468D72AA9A}"/>
              </a:ext>
            </a:extLst>
          </p:cNvPr>
          <p:cNvGraphicFramePr>
            <a:graphicFrameLocks noGrp="1"/>
          </p:cNvGraphicFramePr>
          <p:nvPr>
            <p:ph idx="1"/>
            <p:extLst>
              <p:ext uri="{D42A27DB-BD31-4B8C-83A1-F6EECF244321}">
                <p14:modId xmlns:p14="http://schemas.microsoft.com/office/powerpoint/2010/main" val="3183895629"/>
              </p:ext>
            </p:extLst>
          </p:nvPr>
        </p:nvGraphicFramePr>
        <p:xfrm>
          <a:off x="1391056" y="1391055"/>
          <a:ext cx="5272392" cy="39591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08664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FC73-4F4A-FA44-9257-BE672FFEFF00}"/>
              </a:ext>
            </a:extLst>
          </p:cNvPr>
          <p:cNvSpPr>
            <a:spLocks noGrp="1"/>
          </p:cNvSpPr>
          <p:nvPr>
            <p:ph type="title"/>
          </p:nvPr>
        </p:nvSpPr>
        <p:spPr>
          <a:xfrm>
            <a:off x="1253070" y="982134"/>
            <a:ext cx="9601196" cy="1303867"/>
          </a:xfrm>
        </p:spPr>
        <p:txBody>
          <a:bodyPr/>
          <a:lstStyle/>
          <a:p>
            <a:r>
              <a:rPr lang="en-US" u="sng"/>
              <a:t>Histopathology</a:t>
            </a:r>
          </a:p>
        </p:txBody>
      </p:sp>
      <p:pic>
        <p:nvPicPr>
          <p:cNvPr id="4" name="Picture 4">
            <a:extLst>
              <a:ext uri="{FF2B5EF4-FFF2-40B4-BE49-F238E27FC236}">
                <a16:creationId xmlns:a16="http://schemas.microsoft.com/office/drawing/2014/main" id="{D3B3BF46-5215-8147-B6B9-A91A217C89C7}"/>
              </a:ext>
            </a:extLst>
          </p:cNvPr>
          <p:cNvPicPr>
            <a:picLocks noGrp="1" noChangeAspect="1"/>
          </p:cNvPicPr>
          <p:nvPr>
            <p:ph sz="half" idx="1"/>
          </p:nvPr>
        </p:nvPicPr>
        <p:blipFill>
          <a:blip r:embed="rId3"/>
          <a:stretch>
            <a:fillRect/>
          </a:stretch>
        </p:blipFill>
        <p:spPr>
          <a:xfrm>
            <a:off x="627787" y="2286001"/>
            <a:ext cx="5151805" cy="40448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ontent Placeholder 4">
            <a:extLst>
              <a:ext uri="{FF2B5EF4-FFF2-40B4-BE49-F238E27FC236}">
                <a16:creationId xmlns:a16="http://schemas.microsoft.com/office/drawing/2014/main" id="{1C202127-1B9E-FDCB-1265-FFAD431EF4E4}"/>
              </a:ext>
            </a:extLst>
          </p:cNvPr>
          <p:cNvSpPr>
            <a:spLocks noGrp="1"/>
          </p:cNvSpPr>
          <p:nvPr>
            <p:ph sz="half" idx="2"/>
          </p:nvPr>
        </p:nvSpPr>
        <p:spPr/>
        <p:txBody>
          <a:bodyPr/>
          <a:lstStyle/>
          <a:p>
            <a:endParaRPr lang="en-US"/>
          </a:p>
        </p:txBody>
      </p:sp>
      <p:pic>
        <p:nvPicPr>
          <p:cNvPr id="3" name="Picture 4">
            <a:extLst>
              <a:ext uri="{FF2B5EF4-FFF2-40B4-BE49-F238E27FC236}">
                <a16:creationId xmlns:a16="http://schemas.microsoft.com/office/drawing/2014/main" id="{B7C9BDBB-C370-4C04-0C66-0B521457310D}"/>
              </a:ext>
            </a:extLst>
          </p:cNvPr>
          <p:cNvPicPr>
            <a:picLocks noChangeAspect="1"/>
          </p:cNvPicPr>
          <p:nvPr/>
        </p:nvPicPr>
        <p:blipFill>
          <a:blip r:embed="rId4"/>
          <a:stretch>
            <a:fillRect/>
          </a:stretch>
        </p:blipFill>
        <p:spPr>
          <a:xfrm>
            <a:off x="5840043" y="2286001"/>
            <a:ext cx="5724170" cy="40617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42381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9759-3784-A449-975C-A6887BD5B712}"/>
              </a:ext>
            </a:extLst>
          </p:cNvPr>
          <p:cNvSpPr>
            <a:spLocks noGrp="1"/>
          </p:cNvSpPr>
          <p:nvPr>
            <p:ph type="title" idx="4294967295"/>
          </p:nvPr>
        </p:nvSpPr>
        <p:spPr>
          <a:xfrm>
            <a:off x="0" y="982663"/>
            <a:ext cx="9601200" cy="1303337"/>
          </a:xfrm>
        </p:spPr>
        <p:txBody>
          <a:bodyPr/>
          <a:lstStyle/>
          <a:p>
            <a:r>
              <a:rPr lang="en-US"/>
              <a:t>Sweet syndrome</a:t>
            </a:r>
          </a:p>
        </p:txBody>
      </p:sp>
      <p:pic>
        <p:nvPicPr>
          <p:cNvPr id="6" name="Picture 6">
            <a:extLst>
              <a:ext uri="{FF2B5EF4-FFF2-40B4-BE49-F238E27FC236}">
                <a16:creationId xmlns:a16="http://schemas.microsoft.com/office/drawing/2014/main" id="{5D05E3B1-5315-DEC7-872E-1CB522040398}"/>
              </a:ext>
            </a:extLst>
          </p:cNvPr>
          <p:cNvPicPr>
            <a:picLocks noChangeAspect="1"/>
          </p:cNvPicPr>
          <p:nvPr/>
        </p:nvPicPr>
        <p:blipFill>
          <a:blip r:embed="rId2"/>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0922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A4E9-18D3-4248-8021-252649BBF946}"/>
              </a:ext>
            </a:extLst>
          </p:cNvPr>
          <p:cNvSpPr>
            <a:spLocks noGrp="1"/>
          </p:cNvSpPr>
          <p:nvPr>
            <p:ph type="title"/>
          </p:nvPr>
        </p:nvSpPr>
        <p:spPr>
          <a:xfrm>
            <a:off x="1094320" y="1109132"/>
            <a:ext cx="9601196" cy="1303867"/>
          </a:xfrm>
        </p:spPr>
        <p:txBody>
          <a:bodyPr>
            <a:normAutofit/>
          </a:bodyPr>
          <a:lstStyle/>
          <a:p>
            <a:r>
              <a:rPr lang="en-US" sz="4800" b="1"/>
              <a:t>Associations</a:t>
            </a:r>
          </a:p>
        </p:txBody>
      </p:sp>
      <p:sp>
        <p:nvSpPr>
          <p:cNvPr id="3" name="Content Placeholder 2">
            <a:extLst>
              <a:ext uri="{FF2B5EF4-FFF2-40B4-BE49-F238E27FC236}">
                <a16:creationId xmlns:a16="http://schemas.microsoft.com/office/drawing/2014/main" id="{DC592EEC-1C23-5E4B-B73C-2C2CF4E733AA}"/>
              </a:ext>
            </a:extLst>
          </p:cNvPr>
          <p:cNvSpPr>
            <a:spLocks noGrp="1"/>
          </p:cNvSpPr>
          <p:nvPr>
            <p:ph idx="1"/>
          </p:nvPr>
        </p:nvSpPr>
        <p:spPr>
          <a:xfrm>
            <a:off x="1094320" y="2458509"/>
            <a:ext cx="10600265" cy="3972985"/>
          </a:xfrm>
        </p:spPr>
        <p:txBody>
          <a:bodyPr>
            <a:noAutofit/>
          </a:bodyPr>
          <a:lstStyle/>
          <a:p>
            <a:r>
              <a:rPr lang="en-US" sz="2800"/>
              <a:t>Infections</a:t>
            </a:r>
            <a:r>
              <a:rPr lang="en-GB" sz="2800"/>
              <a:t> </a:t>
            </a:r>
            <a:r>
              <a:rPr lang="en-US" sz="2800"/>
              <a:t>(Streptococcal,</a:t>
            </a:r>
            <a:r>
              <a:rPr lang="en-US" sz="2800" u="sng"/>
              <a:t>Salmonella,Yersinia</a:t>
            </a:r>
            <a:r>
              <a:rPr lang="en-US" sz="2800"/>
              <a:t>,Mycobacterial infection)</a:t>
            </a:r>
          </a:p>
          <a:p>
            <a:r>
              <a:rPr lang="en-US" sz="2800" u="sng"/>
              <a:t>Inflammatory bowel disease</a:t>
            </a:r>
          </a:p>
          <a:p>
            <a:r>
              <a:rPr lang="en-US" sz="2800"/>
              <a:t>Immunological disorder</a:t>
            </a:r>
            <a:r>
              <a:rPr lang="en-GB" sz="2800"/>
              <a:t> </a:t>
            </a:r>
            <a:r>
              <a:rPr lang="en-US" sz="2800"/>
              <a:t>(LE,Sjogren Syndrome)</a:t>
            </a:r>
          </a:p>
          <a:p>
            <a:r>
              <a:rPr lang="en-US" sz="2800"/>
              <a:t>Hematological malignancies</a:t>
            </a:r>
            <a:r>
              <a:rPr lang="en-GB" sz="2800"/>
              <a:t> </a:t>
            </a:r>
            <a:r>
              <a:rPr lang="en-US" sz="2800"/>
              <a:t>(AML,MDS,HL,</a:t>
            </a:r>
            <a:r>
              <a:rPr lang="en-GB" sz="2800"/>
              <a:t>NHL</a:t>
            </a:r>
            <a:r>
              <a:rPr lang="en-US" sz="2800"/>
              <a:t>)</a:t>
            </a:r>
          </a:p>
          <a:p>
            <a:r>
              <a:rPr lang="en-US" sz="2800"/>
              <a:t>Solid organ malignancies</a:t>
            </a:r>
          </a:p>
          <a:p>
            <a:r>
              <a:rPr lang="en-US" sz="2800"/>
              <a:t>Medications</a:t>
            </a:r>
            <a:r>
              <a:rPr lang="en-GB" sz="2800"/>
              <a:t> </a:t>
            </a:r>
            <a:r>
              <a:rPr lang="en-US" sz="2800"/>
              <a:t>(</a:t>
            </a:r>
            <a:r>
              <a:rPr lang="en-GB" sz="2800"/>
              <a:t>CSF, </a:t>
            </a:r>
            <a:r>
              <a:rPr lang="en-US" sz="2800"/>
              <a:t>Retinoids,</a:t>
            </a:r>
            <a:r>
              <a:rPr lang="en-GB" sz="2800"/>
              <a:t>Imatinib, </a:t>
            </a:r>
            <a:r>
              <a:rPr lang="en-US" sz="2800"/>
              <a:t>PTU,OCP)</a:t>
            </a:r>
          </a:p>
        </p:txBody>
      </p:sp>
    </p:spTree>
    <p:extLst>
      <p:ext uri="{BB962C8B-B14F-4D97-AF65-F5344CB8AC3E}">
        <p14:creationId xmlns:p14="http://schemas.microsoft.com/office/powerpoint/2010/main" val="602713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3" name="Picture 2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6" name="Picture 2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8" name="Straight Connector 2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0" name="Rectangle 2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8BFFEA3-DE0C-F945-8922-7991D16E8839}"/>
              </a:ext>
            </a:extLst>
          </p:cNvPr>
          <p:cNvSpPr>
            <a:spLocks noGrp="1"/>
          </p:cNvSpPr>
          <p:nvPr>
            <p:ph type="title"/>
          </p:nvPr>
        </p:nvSpPr>
        <p:spPr>
          <a:xfrm>
            <a:off x="8013290" y="1041401"/>
            <a:ext cx="3079006" cy="2345264"/>
          </a:xfrm>
        </p:spPr>
        <p:txBody>
          <a:bodyPr vert="horz" lIns="91440" tIns="45720" rIns="91440" bIns="45720" rtlCol="0" anchor="b">
            <a:noAutofit/>
          </a:bodyPr>
          <a:lstStyle/>
          <a:p>
            <a:r>
              <a:rPr lang="en-US">
                <a:solidFill>
                  <a:srgbClr val="262626"/>
                </a:solidFill>
              </a:rPr>
              <a:t>Treatment</a:t>
            </a:r>
          </a:p>
        </p:txBody>
      </p:sp>
      <p:sp>
        <p:nvSpPr>
          <p:cNvPr id="38" name="Rectangle 3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80B8BC04-8AD7-FB2E-CB93-9F117EC91598}"/>
              </a:ext>
            </a:extLst>
          </p:cNvPr>
          <p:cNvPicPr>
            <a:picLocks noChangeAspect="1"/>
          </p:cNvPicPr>
          <p:nvPr/>
        </p:nvPicPr>
        <p:blipFill>
          <a:blip r:embed="rId8"/>
          <a:stretch>
            <a:fillRect/>
          </a:stretch>
        </p:blipFill>
        <p:spPr>
          <a:xfrm>
            <a:off x="484631" y="484385"/>
            <a:ext cx="7183970" cy="5912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0" name="Straight Connector 3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637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25B4-2F13-731E-9A70-B96C2E8245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554731-2CF5-35F2-4FE5-9A6F46E85DAE}"/>
              </a:ext>
            </a:extLst>
          </p:cNvPr>
          <p:cNvSpPr>
            <a:spLocks noGrp="1"/>
          </p:cNvSpPr>
          <p:nvPr>
            <p:ph idx="1"/>
          </p:nvPr>
        </p:nvSpPr>
        <p:spPr/>
        <p:txBody>
          <a:bodyPr>
            <a:normAutofit fontScale="92500" lnSpcReduction="10000"/>
          </a:bodyPr>
          <a:lstStyle/>
          <a:p>
            <a:r>
              <a:rPr lang="en-US"/>
              <a:t>A 35-year-old lady recently underwent modified radical mastectomy for metastatic breast carcinoma presented in dermatology OPD with complain of few bluish papules which she noted on dorsum of her right index and little finger followed by formation of </a:t>
            </a:r>
            <a:r>
              <a:rPr lang="en-US" err="1"/>
              <a:t>pustules,bullae</a:t>
            </a:r>
            <a:r>
              <a:rPr lang="en-US"/>
              <a:t> swelling and ulcer on same </a:t>
            </a:r>
            <a:r>
              <a:rPr lang="en-US" err="1"/>
              <a:t>sites.She</a:t>
            </a:r>
            <a:r>
              <a:rPr lang="en-US"/>
              <a:t> visited local general </a:t>
            </a:r>
            <a:r>
              <a:rPr lang="en-US" err="1"/>
              <a:t>practioner</a:t>
            </a:r>
            <a:r>
              <a:rPr lang="en-US"/>
              <a:t> who gave topical antibiotics with no response. On examination hemorrhagic bullae and ulcerated plaque with violaceous border were noted on dorsal aspect of her hand which were tender. Rest of examination was unremarkable. How will you confirm your diagnosis? slim </a:t>
            </a:r>
            <a:r>
              <a:rPr lang="en-US" err="1"/>
              <a:t>bloA.Skin</a:t>
            </a:r>
            <a:r>
              <a:rPr lang="en-US"/>
              <a:t> biopsy for </a:t>
            </a:r>
            <a:r>
              <a:rPr lang="en-US" err="1"/>
              <a:t>histopathologyB</a:t>
            </a:r>
            <a:r>
              <a:rPr lang="en-US"/>
              <a:t>. Rheumatoid </a:t>
            </a:r>
            <a:r>
              <a:rPr lang="en-US" err="1"/>
              <a:t>factorC</a:t>
            </a:r>
            <a:r>
              <a:rPr lang="en-US"/>
              <a:t>. Thyroid function </a:t>
            </a:r>
            <a:r>
              <a:rPr lang="en-US" err="1"/>
              <a:t>testD</a:t>
            </a:r>
            <a:r>
              <a:rPr lang="en-US"/>
              <a:t>. Full blood </a:t>
            </a:r>
            <a:r>
              <a:rPr lang="en-US" err="1"/>
              <a:t>countE</a:t>
            </a:r>
            <a:r>
              <a:rPr lang="en-US"/>
              <a:t>. Anti-</a:t>
            </a:r>
            <a:r>
              <a:rPr lang="en-US" err="1"/>
              <a:t>streptolysin</a:t>
            </a:r>
            <a:r>
              <a:rPr lang="en-US"/>
              <a:t> O antibody </a:t>
            </a:r>
            <a:r>
              <a:rPr lang="en-US" err="1"/>
              <a:t>titre</a:t>
            </a:r>
            <a:r>
              <a:rPr lang="en-US"/>
              <a:t>.</a:t>
            </a:r>
          </a:p>
        </p:txBody>
      </p:sp>
    </p:spTree>
    <p:extLst>
      <p:ext uri="{BB962C8B-B14F-4D97-AF65-F5344CB8AC3E}">
        <p14:creationId xmlns:p14="http://schemas.microsoft.com/office/powerpoint/2010/main" val="390897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4734-3494-084C-AA89-517CC7DB1CC7}"/>
              </a:ext>
            </a:extLst>
          </p:cNvPr>
          <p:cNvSpPr>
            <a:spLocks noGrp="1"/>
          </p:cNvSpPr>
          <p:nvPr>
            <p:ph type="title"/>
          </p:nvPr>
        </p:nvSpPr>
        <p:spPr>
          <a:xfrm>
            <a:off x="1009653" y="1119718"/>
            <a:ext cx="9601196" cy="1303867"/>
          </a:xfrm>
        </p:spPr>
        <p:txBody>
          <a:bodyPr>
            <a:normAutofit/>
          </a:bodyPr>
          <a:lstStyle/>
          <a:p>
            <a:r>
              <a:rPr lang="en-US" sz="4800" b="1"/>
              <a:t>Subcorneal pustular dermatosis </a:t>
            </a:r>
          </a:p>
        </p:txBody>
      </p:sp>
      <p:sp>
        <p:nvSpPr>
          <p:cNvPr id="3" name="Content Placeholder 2">
            <a:extLst>
              <a:ext uri="{FF2B5EF4-FFF2-40B4-BE49-F238E27FC236}">
                <a16:creationId xmlns:a16="http://schemas.microsoft.com/office/drawing/2014/main" id="{3EAB77DA-D092-8049-8DA8-C010B8F2B2DF}"/>
              </a:ext>
            </a:extLst>
          </p:cNvPr>
          <p:cNvSpPr>
            <a:spLocks noGrp="1"/>
          </p:cNvSpPr>
          <p:nvPr>
            <p:ph idx="1"/>
          </p:nvPr>
        </p:nvSpPr>
        <p:spPr>
          <a:xfrm>
            <a:off x="1295403" y="2556930"/>
            <a:ext cx="9944098" cy="3318936"/>
          </a:xfrm>
        </p:spPr>
        <p:txBody>
          <a:bodyPr>
            <a:normAutofit lnSpcReduction="10000"/>
          </a:bodyPr>
          <a:lstStyle/>
          <a:p>
            <a:r>
              <a:rPr lang="en-GB" sz="3200"/>
              <a:t>A rare neutrophilic dermatosis.</a:t>
            </a:r>
          </a:p>
          <a:p>
            <a:r>
              <a:rPr lang="en-GB" sz="3200"/>
              <a:t>Recurrent </a:t>
            </a:r>
            <a:r>
              <a:rPr lang="en-GB" sz="3200" u="sng"/>
              <a:t>crops of sterile pustules</a:t>
            </a:r>
            <a:r>
              <a:rPr lang="en-GB" sz="3200"/>
              <a:t> appear in the most superficial (</a:t>
            </a:r>
            <a:r>
              <a:rPr lang="en-GB" sz="3200">
                <a:solidFill>
                  <a:srgbClr val="FF0000"/>
                </a:solidFill>
              </a:rPr>
              <a:t>subcorneal</a:t>
            </a:r>
            <a:r>
              <a:rPr lang="en-GB" sz="3200"/>
              <a:t>) layers of the skin.</a:t>
            </a:r>
          </a:p>
          <a:p>
            <a:r>
              <a:rPr lang="en-GB" sz="3200"/>
              <a:t>The distribution is mainly in the </a:t>
            </a:r>
            <a:r>
              <a:rPr lang="en-GB" sz="3200">
                <a:solidFill>
                  <a:srgbClr val="0070C0"/>
                </a:solidFill>
              </a:rPr>
              <a:t>flexures</a:t>
            </a:r>
            <a:r>
              <a:rPr lang="en-GB" sz="3200"/>
              <a:t> of the </a:t>
            </a:r>
            <a:r>
              <a:rPr lang="en-GB" sz="3200" u="sng"/>
              <a:t>trunk</a:t>
            </a:r>
            <a:r>
              <a:rPr lang="en-GB" sz="3200"/>
              <a:t> and </a:t>
            </a:r>
            <a:r>
              <a:rPr lang="en-GB" sz="3200" u="sng"/>
              <a:t>proximal limbs</a:t>
            </a:r>
            <a:r>
              <a:rPr lang="en-GB" sz="3200"/>
              <a:t> (including axillae, groins, neck and inframammary, </a:t>
            </a:r>
            <a:r>
              <a:rPr lang="en-GB" sz="3200" u="sng"/>
              <a:t>sparing the face and mucous membranes</a:t>
            </a:r>
            <a:r>
              <a:rPr lang="en-GB" sz="3200"/>
              <a:t>)</a:t>
            </a:r>
          </a:p>
          <a:p>
            <a:endParaRPr lang="en-US" sz="2800"/>
          </a:p>
        </p:txBody>
      </p:sp>
    </p:spTree>
    <p:extLst>
      <p:ext uri="{BB962C8B-B14F-4D97-AF65-F5344CB8AC3E}">
        <p14:creationId xmlns:p14="http://schemas.microsoft.com/office/powerpoint/2010/main" val="3463186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5117399-649F-DB23-2D23-BCF569E33F8C}"/>
              </a:ext>
            </a:extLst>
          </p:cNvPr>
          <p:cNvPicPr>
            <a:picLocks noChangeAspect="1"/>
          </p:cNvPicPr>
          <p:nvPr/>
        </p:nvPicPr>
        <p:blipFill>
          <a:blip r:embed="rId3"/>
          <a:stretch>
            <a:fillRect/>
          </a:stretch>
        </p:blipFill>
        <p:spPr>
          <a:xfrm>
            <a:off x="17721" y="0"/>
            <a:ext cx="6502135"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a:extLst>
              <a:ext uri="{FF2B5EF4-FFF2-40B4-BE49-F238E27FC236}">
                <a16:creationId xmlns:a16="http://schemas.microsoft.com/office/drawing/2014/main" id="{E0FE07AD-F2AF-0A21-99F7-4CF827417564}"/>
              </a:ext>
            </a:extLst>
          </p:cNvPr>
          <p:cNvPicPr>
            <a:picLocks noChangeAspect="1"/>
          </p:cNvPicPr>
          <p:nvPr/>
        </p:nvPicPr>
        <p:blipFill>
          <a:blip r:embed="rId4"/>
          <a:stretch>
            <a:fillRect/>
          </a:stretch>
        </p:blipFill>
        <p:spPr>
          <a:xfrm>
            <a:off x="6618767" y="0"/>
            <a:ext cx="5555512" cy="69288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120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73FC-2686-AEC3-3E9C-43162A559AFC}"/>
              </a:ext>
            </a:extLst>
          </p:cNvPr>
          <p:cNvSpPr>
            <a:spLocks noGrp="1"/>
          </p:cNvSpPr>
          <p:nvPr>
            <p:ph type="title"/>
          </p:nvPr>
        </p:nvSpPr>
        <p:spPr/>
        <p:txBody>
          <a:bodyPr/>
          <a:lstStyle/>
          <a:p>
            <a:r>
              <a:rPr lang="en-US" b="1"/>
              <a:t>Pyoderma gangrenosum</a:t>
            </a:r>
          </a:p>
        </p:txBody>
      </p:sp>
      <p:sp>
        <p:nvSpPr>
          <p:cNvPr id="3" name="Content Placeholder 2">
            <a:extLst>
              <a:ext uri="{FF2B5EF4-FFF2-40B4-BE49-F238E27FC236}">
                <a16:creationId xmlns:a16="http://schemas.microsoft.com/office/drawing/2014/main" id="{85BDAE79-1765-8073-C777-C93D11994E30}"/>
              </a:ext>
            </a:extLst>
          </p:cNvPr>
          <p:cNvSpPr>
            <a:spLocks noGrp="1"/>
          </p:cNvSpPr>
          <p:nvPr>
            <p:ph idx="1"/>
          </p:nvPr>
        </p:nvSpPr>
        <p:spPr>
          <a:xfrm>
            <a:off x="1098699" y="2779418"/>
            <a:ext cx="10127510" cy="3307722"/>
          </a:xfrm>
        </p:spPr>
        <p:txBody>
          <a:bodyPr>
            <a:noAutofit/>
          </a:bodyPr>
          <a:lstStyle/>
          <a:p>
            <a:r>
              <a:rPr lang="en-GB"/>
              <a:t>PG is an idiopathic, either acute or chronic.</a:t>
            </a:r>
          </a:p>
          <a:p>
            <a:r>
              <a:rPr lang="en-GB"/>
              <a:t>It is characterized by </a:t>
            </a:r>
            <a:r>
              <a:rPr lang="en-GB" u="sng">
                <a:solidFill>
                  <a:srgbClr val="FF0000"/>
                </a:solidFill>
              </a:rPr>
              <a:t>neutrophilic infiltration.</a:t>
            </a:r>
            <a:endParaRPr lang="en-GB"/>
          </a:p>
          <a:p>
            <a:r>
              <a:rPr lang="en-GB"/>
              <a:t> It occurs most commonly in association with a </a:t>
            </a:r>
            <a:r>
              <a:rPr lang="en-GB">
                <a:solidFill>
                  <a:srgbClr val="FF0000"/>
                </a:solidFill>
              </a:rPr>
              <a:t>systemic disease</a:t>
            </a:r>
            <a:r>
              <a:rPr lang="en-GB"/>
              <a:t>, especially  arthritis, inflammatory bowel disease, hematologic dyscrasias, and malignancy. 
Characterized by the presence of painful, irregular, blue-red (</a:t>
            </a:r>
            <a:r>
              <a:rPr lang="en-US"/>
              <a:t>violaceous</a:t>
            </a:r>
            <a:r>
              <a:rPr lang="en-GB"/>
              <a:t>) ulcers with undermined borders and purulent necrotic bases.</a:t>
            </a:r>
            <a:endParaRPr lang="en-US"/>
          </a:p>
        </p:txBody>
      </p:sp>
    </p:spTree>
    <p:extLst>
      <p:ext uri="{BB962C8B-B14F-4D97-AF65-F5344CB8AC3E}">
        <p14:creationId xmlns:p14="http://schemas.microsoft.com/office/powerpoint/2010/main" val="238546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0C7649-CB73-323D-0EB3-FD7C731E40F3}"/>
              </a:ext>
            </a:extLst>
          </p:cNvPr>
          <p:cNvPicPr>
            <a:picLocks noChangeAspect="1"/>
          </p:cNvPicPr>
          <p:nvPr/>
        </p:nvPicPr>
        <p:blipFill>
          <a:blip r:embed="rId3"/>
          <a:stretch>
            <a:fillRect/>
          </a:stretch>
        </p:blipFill>
        <p:spPr>
          <a:xfrm>
            <a:off x="0" y="0"/>
            <a:ext cx="12191999" cy="6858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54710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1285BF3-04FE-662D-CA4B-D5DE8CBC6162}"/>
              </a:ext>
            </a:extLst>
          </p:cNvPr>
          <p:cNvPicPr>
            <a:picLocks noChangeAspect="1"/>
          </p:cNvPicPr>
          <p:nvPr/>
        </p:nvPicPr>
        <p:blipFill>
          <a:blip r:embed="rId3"/>
          <a:stretch>
            <a:fillRect/>
          </a:stretch>
        </p:blipFill>
        <p:spPr>
          <a:xfrm>
            <a:off x="0" y="0"/>
            <a:ext cx="1219199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9203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F5AC-B529-B940-8B69-DF8460DEC440}"/>
              </a:ext>
            </a:extLst>
          </p:cNvPr>
          <p:cNvSpPr>
            <a:spLocks noGrp="1"/>
          </p:cNvSpPr>
          <p:nvPr>
            <p:ph type="title"/>
          </p:nvPr>
        </p:nvSpPr>
        <p:spPr/>
        <p:txBody>
          <a:bodyPr>
            <a:normAutofit/>
          </a:bodyPr>
          <a:lstStyle/>
          <a:p>
            <a:r>
              <a:rPr lang="en-US" sz="4800" b="1"/>
              <a:t>Treatment</a:t>
            </a:r>
          </a:p>
        </p:txBody>
      </p:sp>
      <p:sp>
        <p:nvSpPr>
          <p:cNvPr id="3" name="Content Placeholder 2">
            <a:extLst>
              <a:ext uri="{FF2B5EF4-FFF2-40B4-BE49-F238E27FC236}">
                <a16:creationId xmlns:a16="http://schemas.microsoft.com/office/drawing/2014/main" id="{EB7698E9-7318-E644-9ACB-98C789CFB5AB}"/>
              </a:ext>
            </a:extLst>
          </p:cNvPr>
          <p:cNvSpPr>
            <a:spLocks noGrp="1"/>
          </p:cNvSpPr>
          <p:nvPr>
            <p:ph idx="1"/>
          </p:nvPr>
        </p:nvSpPr>
        <p:spPr/>
        <p:txBody>
          <a:bodyPr>
            <a:noAutofit/>
          </a:bodyPr>
          <a:lstStyle/>
          <a:p>
            <a:r>
              <a:rPr lang="en-US"/>
              <a:t>First line: </a:t>
            </a:r>
            <a:r>
              <a:rPr lang="en-US" b="1"/>
              <a:t>Dapsone</a:t>
            </a:r>
            <a:r>
              <a:rPr lang="en-US"/>
              <a:t> 50-150mg </a:t>
            </a:r>
            <a:r>
              <a:rPr lang="en-GB"/>
              <a:t>daily (</a:t>
            </a:r>
            <a:r>
              <a:rPr lang="en-GB" u="sng"/>
              <a:t>treatment of choice</a:t>
            </a:r>
            <a:r>
              <a:rPr lang="en-GB"/>
              <a:t>) </a:t>
            </a:r>
            <a:endParaRPr lang="en-US"/>
          </a:p>
          <a:p>
            <a:r>
              <a:rPr lang="en-US"/>
              <a:t>Second line: </a:t>
            </a:r>
          </a:p>
          <a:p>
            <a:pPr lvl="1">
              <a:buFont typeface="+mj-lt"/>
              <a:buAutoNum type="arabicPeriod"/>
            </a:pPr>
            <a:r>
              <a:rPr lang="en-US" sz="2400"/>
              <a:t>Potent topical or oral </a:t>
            </a:r>
            <a:r>
              <a:rPr lang="en-US" sz="2400" u="sng"/>
              <a:t>corticosteroid</a:t>
            </a:r>
          </a:p>
          <a:p>
            <a:pPr lvl="1">
              <a:buFont typeface="+mj-lt"/>
              <a:buAutoNum type="arabicPeriod"/>
            </a:pPr>
            <a:r>
              <a:rPr lang="en-US" sz="2400"/>
              <a:t>Phototherapy(</a:t>
            </a:r>
            <a:r>
              <a:rPr lang="en-US" sz="2400" b="1"/>
              <a:t>NB-</a:t>
            </a:r>
            <a:r>
              <a:rPr lang="en-US" sz="2400" b="1" err="1"/>
              <a:t>UVB</a:t>
            </a:r>
            <a:r>
              <a:rPr lang="en-US" sz="2400"/>
              <a:t>,</a:t>
            </a:r>
            <a:r>
              <a:rPr lang="en-GB" sz="2400"/>
              <a:t> </a:t>
            </a:r>
            <a:r>
              <a:rPr lang="en-US" sz="2400" b="1"/>
              <a:t>PUVA</a:t>
            </a:r>
            <a:r>
              <a:rPr lang="en-US" sz="2400"/>
              <a:t>,</a:t>
            </a:r>
            <a:r>
              <a:rPr lang="en-GB" sz="2400"/>
              <a:t> </a:t>
            </a:r>
            <a:r>
              <a:rPr lang="en-US" sz="2400" b="1"/>
              <a:t>RePUVA</a:t>
            </a:r>
            <a:r>
              <a:rPr lang="en-GB" sz="2400"/>
              <a:t>), </a:t>
            </a:r>
            <a:r>
              <a:rPr lang="en-US" sz="2400"/>
              <a:t>Ciclosporin in combination with prednisolone</a:t>
            </a:r>
            <a:r>
              <a:rPr lang="en-GB" sz="2400"/>
              <a:t> also effective. </a:t>
            </a:r>
            <a:endParaRPr lang="en-US" sz="2400"/>
          </a:p>
          <a:p>
            <a:r>
              <a:rPr lang="en-US"/>
              <a:t>Third line :</a:t>
            </a:r>
          </a:p>
          <a:p>
            <a:pPr lvl="1"/>
            <a:r>
              <a:rPr lang="en-US" sz="2400" err="1"/>
              <a:t>Ketocoazole</a:t>
            </a:r>
            <a:endParaRPr lang="en-US" sz="2400"/>
          </a:p>
          <a:p>
            <a:pPr lvl="1"/>
            <a:r>
              <a:rPr lang="en-US" sz="2400"/>
              <a:t>Anti-TNF therapy</a:t>
            </a:r>
          </a:p>
          <a:p>
            <a:pPr>
              <a:buFont typeface="+mj-lt"/>
              <a:buAutoNum type="arabicPeriod"/>
            </a:pPr>
            <a:endParaRPr lang="en-US" sz="1800"/>
          </a:p>
        </p:txBody>
      </p:sp>
    </p:spTree>
    <p:extLst>
      <p:ext uri="{BB962C8B-B14F-4D97-AF65-F5344CB8AC3E}">
        <p14:creationId xmlns:p14="http://schemas.microsoft.com/office/powerpoint/2010/main" val="3781084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A54D-D8D4-38E8-6553-6A046314CF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901003-5B5E-0D60-2B65-D57C785A8D78}"/>
              </a:ext>
            </a:extLst>
          </p:cNvPr>
          <p:cNvSpPr>
            <a:spLocks noGrp="1"/>
          </p:cNvSpPr>
          <p:nvPr>
            <p:ph idx="1"/>
          </p:nvPr>
        </p:nvSpPr>
        <p:spPr/>
        <p:txBody>
          <a:bodyPr>
            <a:normAutofit fontScale="92500" lnSpcReduction="10000"/>
          </a:bodyPr>
          <a:lstStyle/>
          <a:p>
            <a:r>
              <a:rPr lang="en-US"/>
              <a:t>You received call from oncology ward to see a patient who had develop a rash on his upper limbs .You attended the patient who is 70 year male diagnosed with multiple myeloma for last one year and is on cancer chemotherapy .After receiving his last cycle of chemotherapy one week back he developed fever and was admitted in ward was given intramuscular injection on left arm later he developed few pustules which spread and involved his both arms mainly in flexures of elbow. On examination multiple pustules with few blisters on an erythematous base coalescing to form plaques, were noted. Rest of the examination was </a:t>
            </a:r>
            <a:r>
              <a:rPr lang="en-US" err="1"/>
              <a:t>unremarkable.What</a:t>
            </a:r>
            <a:r>
              <a:rPr lang="en-US"/>
              <a:t> is the most specific treatment of this </a:t>
            </a:r>
            <a:r>
              <a:rPr lang="en-US" err="1"/>
              <a:t>disease?A.DapsoneB</a:t>
            </a:r>
            <a:r>
              <a:rPr lang="en-US"/>
              <a:t>. </a:t>
            </a:r>
            <a:r>
              <a:rPr lang="en-US" err="1"/>
              <a:t>AcitretinC</a:t>
            </a:r>
            <a:r>
              <a:rPr lang="en-US"/>
              <a:t>. NBUVB, PUVAD. </a:t>
            </a:r>
            <a:r>
              <a:rPr lang="en-US" err="1"/>
              <a:t>Ciclosporin</a:t>
            </a:r>
            <a:r>
              <a:rPr lang="en-US"/>
              <a:t> +</a:t>
            </a:r>
            <a:r>
              <a:rPr lang="en-US" err="1"/>
              <a:t>prednisoloneE</a:t>
            </a:r>
            <a:r>
              <a:rPr lang="en-US"/>
              <a:t>. Adalimumab</a:t>
            </a:r>
          </a:p>
        </p:txBody>
      </p:sp>
    </p:spTree>
    <p:extLst>
      <p:ext uri="{BB962C8B-B14F-4D97-AF65-F5344CB8AC3E}">
        <p14:creationId xmlns:p14="http://schemas.microsoft.com/office/powerpoint/2010/main" val="437282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B721-AA79-35F1-40AB-2B5353FC1E78}"/>
              </a:ext>
            </a:extLst>
          </p:cNvPr>
          <p:cNvSpPr>
            <a:spLocks noGrp="1"/>
          </p:cNvSpPr>
          <p:nvPr>
            <p:ph type="title"/>
          </p:nvPr>
        </p:nvSpPr>
        <p:spPr/>
        <p:txBody>
          <a:bodyPr>
            <a:normAutofit fontScale="90000"/>
          </a:bodyPr>
          <a:lstStyle/>
          <a:p>
            <a:r>
              <a:rPr lang="en-US" u="sng"/>
              <a:t>Bowel‐associated dermatitis–arthritis syndrome</a:t>
            </a:r>
            <a:br>
              <a:rPr lang="en-GB"/>
            </a:br>
            <a:r>
              <a:rPr lang="en-GB"/>
              <a:t>(BADAS)</a:t>
            </a:r>
            <a:endParaRPr lang="en-US"/>
          </a:p>
        </p:txBody>
      </p:sp>
      <p:sp>
        <p:nvSpPr>
          <p:cNvPr id="3" name="Content Placeholder 2">
            <a:extLst>
              <a:ext uri="{FF2B5EF4-FFF2-40B4-BE49-F238E27FC236}">
                <a16:creationId xmlns:a16="http://schemas.microsoft.com/office/drawing/2014/main" id="{4AEEA424-E235-867D-7414-A90C4CAC7F83}"/>
              </a:ext>
            </a:extLst>
          </p:cNvPr>
          <p:cNvSpPr>
            <a:spLocks noGrp="1"/>
          </p:cNvSpPr>
          <p:nvPr>
            <p:ph idx="1"/>
          </p:nvPr>
        </p:nvSpPr>
        <p:spPr>
          <a:xfrm>
            <a:off x="1200152" y="2472265"/>
            <a:ext cx="9601196" cy="3318936"/>
          </a:xfrm>
        </p:spPr>
        <p:txBody>
          <a:bodyPr>
            <a:noAutofit/>
          </a:bodyPr>
          <a:lstStyle/>
          <a:p>
            <a:r>
              <a:rPr lang="en-GB" sz="2800">
                <a:solidFill>
                  <a:srgbClr val="FF0000"/>
                </a:solidFill>
              </a:rPr>
              <a:t>P</a:t>
            </a:r>
            <a:r>
              <a:rPr lang="en-US" sz="2800">
                <a:solidFill>
                  <a:srgbClr val="FF0000"/>
                </a:solidFill>
              </a:rPr>
              <a:t>ustular</a:t>
            </a:r>
            <a:r>
              <a:rPr lang="en-US" sz="2800"/>
              <a:t> vasculitic lesions</a:t>
            </a:r>
            <a:r>
              <a:rPr lang="en-GB" sz="2800"/>
              <a:t>.</a:t>
            </a:r>
          </a:p>
          <a:p>
            <a:r>
              <a:rPr lang="en-GB" sz="2800" b="1" i="0">
                <a:solidFill>
                  <a:srgbClr val="232323"/>
                </a:solidFill>
                <a:effectLst/>
              </a:rPr>
              <a:t>Predisposing factors:</a:t>
            </a:r>
            <a:r>
              <a:rPr lang="en-GB" sz="2800" b="0" i="0">
                <a:solidFill>
                  <a:srgbClr val="232323"/>
                </a:solidFill>
                <a:effectLst/>
              </a:rPr>
              <a:t> jejunoileal bypass surgery for </a:t>
            </a:r>
            <a:r>
              <a:rPr lang="en-GB" sz="2800" b="0" i="0" u="sng">
                <a:solidFill>
                  <a:srgbClr val="232323"/>
                </a:solidFill>
                <a:effectLst/>
              </a:rPr>
              <a:t>obesity</a:t>
            </a:r>
            <a:r>
              <a:rPr lang="en-GB" sz="2800" b="0" i="0">
                <a:solidFill>
                  <a:srgbClr val="232323"/>
                </a:solidFill>
                <a:effectLst/>
              </a:rPr>
              <a:t>, inflammatory bowel disease, a Billroth II procedure for </a:t>
            </a:r>
            <a:r>
              <a:rPr lang="en-GB" sz="2800" b="0" i="0" u="sng">
                <a:solidFill>
                  <a:srgbClr val="232323"/>
                </a:solidFill>
                <a:effectLst/>
              </a:rPr>
              <a:t>peptic ulcer disease</a:t>
            </a:r>
            <a:r>
              <a:rPr lang="en-GB" sz="2800" b="0" i="0">
                <a:solidFill>
                  <a:srgbClr val="232323"/>
                </a:solidFill>
                <a:effectLst/>
              </a:rPr>
              <a:t>, biliopancreatic diversion, or blind loops of bowel following </a:t>
            </a:r>
            <a:r>
              <a:rPr lang="en-GB" sz="2800" b="0" i="0" u="sng">
                <a:solidFill>
                  <a:srgbClr val="232323"/>
                </a:solidFill>
                <a:effectLst/>
              </a:rPr>
              <a:t>surgery</a:t>
            </a:r>
            <a:r>
              <a:rPr lang="en-GB" sz="2800" b="0" i="0">
                <a:solidFill>
                  <a:srgbClr val="232323"/>
                </a:solidFill>
                <a:effectLst/>
              </a:rPr>
              <a:t>.</a:t>
            </a:r>
          </a:p>
          <a:p>
            <a:r>
              <a:rPr lang="en-GB" sz="2800" b="1" i="0">
                <a:solidFill>
                  <a:srgbClr val="232323"/>
                </a:solidFill>
                <a:effectLst/>
              </a:rPr>
              <a:t>Pathogenesis</a:t>
            </a:r>
            <a:r>
              <a:rPr lang="en-GB" sz="2800" b="0" i="0">
                <a:solidFill>
                  <a:srgbClr val="232323"/>
                </a:solidFill>
                <a:effectLst/>
              </a:rPr>
              <a:t>: </a:t>
            </a:r>
            <a:r>
              <a:rPr lang="en-GB" sz="2800" b="0" i="0" u="sng">
                <a:solidFill>
                  <a:srgbClr val="232323"/>
                </a:solidFill>
                <a:effectLst/>
              </a:rPr>
              <a:t>Bowel bacterial overgrowth</a:t>
            </a:r>
            <a:r>
              <a:rPr lang="en-GB" sz="2800" b="0" i="0">
                <a:solidFill>
                  <a:srgbClr val="232323"/>
                </a:solidFill>
                <a:effectLst/>
              </a:rPr>
              <a:t> with subsequent </a:t>
            </a:r>
            <a:r>
              <a:rPr lang="en-GB" sz="2800" b="0" i="0">
                <a:solidFill>
                  <a:srgbClr val="FF0000"/>
                </a:solidFill>
                <a:effectLst/>
              </a:rPr>
              <a:t>immune complex formation </a:t>
            </a:r>
            <a:r>
              <a:rPr lang="en-GB" sz="2800" b="0" i="0">
                <a:solidFill>
                  <a:srgbClr val="232323"/>
                </a:solidFill>
                <a:effectLst/>
              </a:rPr>
              <a:t>within the circulation causes blood vessel damage.</a:t>
            </a:r>
            <a:endParaRPr lang="en-US" sz="2800"/>
          </a:p>
        </p:txBody>
      </p:sp>
    </p:spTree>
    <p:extLst>
      <p:ext uri="{BB962C8B-B14F-4D97-AF65-F5344CB8AC3E}">
        <p14:creationId xmlns:p14="http://schemas.microsoft.com/office/powerpoint/2010/main" val="2552653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4C4D1AA-2C80-E20C-C89B-118D088CBA34}"/>
              </a:ext>
            </a:extLst>
          </p:cNvPr>
          <p:cNvSpPr>
            <a:spLocks noGrp="1"/>
          </p:cNvSpPr>
          <p:nvPr>
            <p:ph type="title"/>
          </p:nvPr>
        </p:nvSpPr>
        <p:spPr>
          <a:xfrm>
            <a:off x="1055599" y="1055077"/>
            <a:ext cx="2532909" cy="4794578"/>
          </a:xfrm>
        </p:spPr>
        <p:txBody>
          <a:bodyPr/>
          <a:lstStyle/>
          <a:p>
            <a:r>
              <a:rPr lang="en-GB" b="1" u="sng">
                <a:solidFill>
                  <a:srgbClr val="262626"/>
                </a:solidFill>
              </a:rPr>
              <a:t>Clinical Features:</a:t>
            </a:r>
            <a:endParaRPr lang="en-US" b="1" u="sng">
              <a:solidFill>
                <a:srgbClr val="262626"/>
              </a:solidFill>
            </a:endParaRP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A463BE7-6815-1A9A-175B-4C0EC2A887D3}"/>
              </a:ext>
            </a:extLst>
          </p:cNvPr>
          <p:cNvGraphicFramePr>
            <a:graphicFrameLocks noGrp="1"/>
          </p:cNvGraphicFramePr>
          <p:nvPr>
            <p:ph idx="1"/>
            <p:extLst>
              <p:ext uri="{D42A27DB-BD31-4B8C-83A1-F6EECF244321}">
                <p14:modId xmlns:p14="http://schemas.microsoft.com/office/powerpoint/2010/main" val="264689084"/>
              </p:ext>
            </p:extLst>
          </p:nvPr>
        </p:nvGraphicFramePr>
        <p:xfrm>
          <a:off x="5023884" y="381000"/>
          <a:ext cx="6681978" cy="5998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2443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1F49469-41B7-3F0B-3E57-10D5D9C13724}"/>
              </a:ext>
            </a:extLst>
          </p:cNvPr>
          <p:cNvPicPr>
            <a:picLocks noChangeAspect="1"/>
          </p:cNvPicPr>
          <p:nvPr/>
        </p:nvPicPr>
        <p:blipFill>
          <a:blip r:embed="rId3"/>
          <a:stretch>
            <a:fillRect/>
          </a:stretch>
        </p:blipFill>
        <p:spPr>
          <a:xfrm>
            <a:off x="0" y="0"/>
            <a:ext cx="12192000"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45971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181255A-7C18-4E94-6A7E-0605B8EB047E}"/>
              </a:ext>
            </a:extLst>
          </p:cNvPr>
          <p:cNvPicPr>
            <a:picLocks noChangeAspect="1"/>
          </p:cNvPicPr>
          <p:nvPr/>
        </p:nvPicPr>
        <p:blipFill>
          <a:blip r:embed="rId3"/>
          <a:stretch>
            <a:fillRect/>
          </a:stretch>
        </p:blipFill>
        <p:spPr>
          <a:xfrm>
            <a:off x="0" y="0"/>
            <a:ext cx="6689651" cy="68580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a:extLst>
              <a:ext uri="{FF2B5EF4-FFF2-40B4-BE49-F238E27FC236}">
                <a16:creationId xmlns:a16="http://schemas.microsoft.com/office/drawing/2014/main" id="{976D044B-3DC5-6BB9-7D2E-425ABE2C0322}"/>
              </a:ext>
            </a:extLst>
          </p:cNvPr>
          <p:cNvPicPr>
            <a:picLocks noChangeAspect="1"/>
          </p:cNvPicPr>
          <p:nvPr/>
        </p:nvPicPr>
        <p:blipFill>
          <a:blip r:embed="rId4"/>
          <a:stretch>
            <a:fillRect/>
          </a:stretch>
        </p:blipFill>
        <p:spPr>
          <a:xfrm>
            <a:off x="6689651" y="0"/>
            <a:ext cx="5502349" cy="6858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25824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0DC6-4DBD-9FC8-E67E-F7F1AA0B983E}"/>
              </a:ext>
            </a:extLst>
          </p:cNvPr>
          <p:cNvSpPr>
            <a:spLocks noGrp="1"/>
          </p:cNvSpPr>
          <p:nvPr>
            <p:ph type="title"/>
          </p:nvPr>
        </p:nvSpPr>
        <p:spPr/>
        <p:txBody>
          <a:bodyPr/>
          <a:lstStyle/>
          <a:p>
            <a:r>
              <a:rPr lang="en-GB"/>
              <a:t>Treatment </a:t>
            </a:r>
            <a:endParaRPr lang="en-US"/>
          </a:p>
        </p:txBody>
      </p:sp>
      <p:sp>
        <p:nvSpPr>
          <p:cNvPr id="3" name="Content Placeholder 2">
            <a:extLst>
              <a:ext uri="{FF2B5EF4-FFF2-40B4-BE49-F238E27FC236}">
                <a16:creationId xmlns:a16="http://schemas.microsoft.com/office/drawing/2014/main" id="{B1C4EA88-9CA5-7D2E-9E07-2E5FDBFF758B}"/>
              </a:ext>
            </a:extLst>
          </p:cNvPr>
          <p:cNvSpPr>
            <a:spLocks noGrp="1"/>
          </p:cNvSpPr>
          <p:nvPr>
            <p:ph idx="1"/>
          </p:nvPr>
        </p:nvSpPr>
        <p:spPr>
          <a:xfrm>
            <a:off x="1295402" y="2556932"/>
            <a:ext cx="9601196" cy="3318936"/>
          </a:xfrm>
        </p:spPr>
        <p:txBody>
          <a:bodyPr>
            <a:noAutofit/>
          </a:bodyPr>
          <a:lstStyle/>
          <a:p>
            <a:r>
              <a:rPr lang="en-US" b="1"/>
              <a:t>First line</a:t>
            </a:r>
            <a:r>
              <a:rPr lang="en-GB" b="1"/>
              <a:t>:</a:t>
            </a:r>
          </a:p>
          <a:p>
            <a:pPr lvl="1"/>
            <a:r>
              <a:rPr lang="en-GB" sz="2400"/>
              <a:t>S</a:t>
            </a:r>
            <a:r>
              <a:rPr lang="en-US" sz="2400"/>
              <a:t>ystemic tetracycline, metronidazole, ciprofloxacin or erythromycin</a:t>
            </a:r>
            <a:r>
              <a:rPr lang="en-GB" sz="2400"/>
              <a:t>.</a:t>
            </a:r>
          </a:p>
          <a:p>
            <a:r>
              <a:rPr lang="en-US" b="1"/>
              <a:t>Second line</a:t>
            </a:r>
            <a:r>
              <a:rPr lang="en-GB" b="1"/>
              <a:t>:</a:t>
            </a:r>
          </a:p>
          <a:p>
            <a:pPr marL="914400" lvl="1" indent="-457200">
              <a:buFont typeface="+mj-lt"/>
              <a:buAutoNum type="arabicPeriod"/>
            </a:pPr>
            <a:r>
              <a:rPr lang="en-US" sz="2400"/>
              <a:t>Systemic corticosteroids</a:t>
            </a:r>
            <a:endParaRPr lang="en-GB" sz="2400"/>
          </a:p>
          <a:p>
            <a:pPr marL="914400" lvl="1" indent="-457200">
              <a:buFont typeface="+mj-lt"/>
              <a:buAutoNum type="arabicPeriod"/>
            </a:pPr>
            <a:r>
              <a:rPr lang="en-GB" sz="2400"/>
              <a:t>Oral colchicine</a:t>
            </a:r>
          </a:p>
          <a:p>
            <a:pPr marL="914400" lvl="1" indent="-457200">
              <a:buFont typeface="+mj-lt"/>
              <a:buAutoNum type="arabicPeriod"/>
            </a:pPr>
            <a:r>
              <a:rPr lang="en-GB" sz="2400"/>
              <a:t>Dapsone</a:t>
            </a:r>
          </a:p>
          <a:p>
            <a:pPr marL="914400" lvl="1" indent="-457200">
              <a:buFont typeface="+mj-lt"/>
              <a:buAutoNum type="arabicPeriod"/>
            </a:pPr>
            <a:r>
              <a:rPr lang="en-GB" sz="2400"/>
              <a:t>Mycophenolate</a:t>
            </a:r>
            <a:endParaRPr lang="en-US" sz="2400"/>
          </a:p>
        </p:txBody>
      </p:sp>
    </p:spTree>
    <p:extLst>
      <p:ext uri="{BB962C8B-B14F-4D97-AF65-F5344CB8AC3E}">
        <p14:creationId xmlns:p14="http://schemas.microsoft.com/office/powerpoint/2010/main" val="1598614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6B6B-01AC-2B41-ADB9-A06D329B8FD1}"/>
              </a:ext>
            </a:extLst>
          </p:cNvPr>
          <p:cNvSpPr>
            <a:spLocks noGrp="1"/>
          </p:cNvSpPr>
          <p:nvPr>
            <p:ph type="title"/>
          </p:nvPr>
        </p:nvSpPr>
        <p:spPr/>
        <p:txBody>
          <a:bodyPr/>
          <a:lstStyle/>
          <a:p>
            <a:r>
              <a:rPr lang="en-US" b="1"/>
              <a:t>Amicrobial pustulosis</a:t>
            </a:r>
            <a:r>
              <a:rPr lang="en-GB" b="1"/>
              <a:t> of skin fold</a:t>
            </a:r>
            <a:endParaRPr lang="en-US" b="1"/>
          </a:p>
        </p:txBody>
      </p:sp>
      <p:sp>
        <p:nvSpPr>
          <p:cNvPr id="3" name="Content Placeholder 2">
            <a:extLst>
              <a:ext uri="{FF2B5EF4-FFF2-40B4-BE49-F238E27FC236}">
                <a16:creationId xmlns:a16="http://schemas.microsoft.com/office/drawing/2014/main" id="{BD072A4D-B6E8-D2A7-227A-4A76375787EC}"/>
              </a:ext>
            </a:extLst>
          </p:cNvPr>
          <p:cNvSpPr>
            <a:spLocks noGrp="1"/>
          </p:cNvSpPr>
          <p:nvPr>
            <p:ph idx="1"/>
          </p:nvPr>
        </p:nvSpPr>
        <p:spPr/>
        <p:txBody>
          <a:bodyPr>
            <a:normAutofit/>
          </a:bodyPr>
          <a:lstStyle/>
          <a:p>
            <a:r>
              <a:rPr lang="en-GB" b="0" i="0">
                <a:solidFill>
                  <a:srgbClr val="232323"/>
                </a:solidFill>
                <a:effectLst/>
              </a:rPr>
              <a:t>APF is rare and has a predilection for </a:t>
            </a:r>
            <a:r>
              <a:rPr lang="en-GB" b="0" i="0" u="sng">
                <a:solidFill>
                  <a:srgbClr val="232323"/>
                </a:solidFill>
                <a:effectLst/>
              </a:rPr>
              <a:t>females</a:t>
            </a:r>
            <a:r>
              <a:rPr lang="en-GB" b="0" i="0">
                <a:solidFill>
                  <a:srgbClr val="232323"/>
                </a:solidFill>
                <a:effectLst/>
              </a:rPr>
              <a:t>, with a mean age of onset of 30 years</a:t>
            </a:r>
            <a:endParaRPr lang="en-GB"/>
          </a:p>
          <a:p>
            <a:r>
              <a:rPr lang="en-GB" b="0" i="0">
                <a:solidFill>
                  <a:srgbClr val="232323"/>
                </a:solidFill>
                <a:effectLst/>
              </a:rPr>
              <a:t>It is associated with a spectrum of autoimmune diseases, especially </a:t>
            </a:r>
            <a:r>
              <a:rPr lang="en-GB" b="0" i="0">
                <a:solidFill>
                  <a:srgbClr val="FF0000"/>
                </a:solidFill>
                <a:effectLst/>
              </a:rPr>
              <a:t>systemic lupus erythematosus.</a:t>
            </a:r>
            <a:endParaRPr lang="en-GB">
              <a:solidFill>
                <a:srgbClr val="FF0000"/>
              </a:solidFill>
            </a:endParaRPr>
          </a:p>
          <a:p>
            <a:r>
              <a:rPr lang="en-GB" b="1" i="0">
                <a:solidFill>
                  <a:srgbClr val="232323"/>
                </a:solidFill>
                <a:effectLst/>
              </a:rPr>
              <a:t>Histologically:</a:t>
            </a:r>
            <a:r>
              <a:rPr lang="en-GB" b="0" i="0">
                <a:solidFill>
                  <a:srgbClr val="232323"/>
                </a:solidFill>
                <a:effectLst/>
              </a:rPr>
              <a:t> there is a superficial spongiform pustulation in the epidermis with perivascular neutrophilic infiltration of the dermis and no evidence of infection or vasculitis</a:t>
            </a:r>
            <a:endParaRPr lang="en-US"/>
          </a:p>
        </p:txBody>
      </p:sp>
    </p:spTree>
    <p:extLst>
      <p:ext uri="{BB962C8B-B14F-4D97-AF65-F5344CB8AC3E}">
        <p14:creationId xmlns:p14="http://schemas.microsoft.com/office/powerpoint/2010/main" val="213726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1FAF507-5DFA-F72C-72D7-963F160F9323}"/>
              </a:ext>
            </a:extLst>
          </p:cNvPr>
          <p:cNvGraphicFramePr/>
          <p:nvPr>
            <p:extLst>
              <p:ext uri="{D42A27DB-BD31-4B8C-83A1-F6EECF244321}">
                <p14:modId xmlns:p14="http://schemas.microsoft.com/office/powerpoint/2010/main" val="925685045"/>
              </p:ext>
            </p:extLst>
          </p:nvPr>
        </p:nvGraphicFramePr>
        <p:xfrm>
          <a:off x="740833" y="-762001"/>
          <a:ext cx="10684737" cy="8063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431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3C94-912E-C2E6-9B6F-986EE8C4A5F6}"/>
              </a:ext>
            </a:extLst>
          </p:cNvPr>
          <p:cNvSpPr>
            <a:spLocks noGrp="1"/>
          </p:cNvSpPr>
          <p:nvPr>
            <p:ph type="title"/>
          </p:nvPr>
        </p:nvSpPr>
        <p:spPr/>
        <p:txBody>
          <a:bodyPr/>
          <a:lstStyle/>
          <a:p>
            <a:r>
              <a:rPr lang="en-GB" b="1" u="sng"/>
              <a:t>Clinical Presentation </a:t>
            </a:r>
            <a:endParaRPr lang="en-US" b="1" u="sng"/>
          </a:p>
        </p:txBody>
      </p:sp>
      <p:sp>
        <p:nvSpPr>
          <p:cNvPr id="3" name="Content Placeholder 2">
            <a:extLst>
              <a:ext uri="{FF2B5EF4-FFF2-40B4-BE49-F238E27FC236}">
                <a16:creationId xmlns:a16="http://schemas.microsoft.com/office/drawing/2014/main" id="{25BA3257-4D74-A08A-727A-4963E3A602E5}"/>
              </a:ext>
            </a:extLst>
          </p:cNvPr>
          <p:cNvSpPr>
            <a:spLocks noGrp="1"/>
          </p:cNvSpPr>
          <p:nvPr>
            <p:ph idx="1"/>
          </p:nvPr>
        </p:nvSpPr>
        <p:spPr>
          <a:xfrm>
            <a:off x="1295402" y="2912532"/>
            <a:ext cx="9601196" cy="3318936"/>
          </a:xfrm>
        </p:spPr>
        <p:txBody>
          <a:bodyPr>
            <a:normAutofit/>
          </a:bodyPr>
          <a:lstStyle/>
          <a:p>
            <a:r>
              <a:rPr lang="en-GB" sz="2800">
                <a:solidFill>
                  <a:srgbClr val="232323"/>
                </a:solidFill>
              </a:rPr>
              <a:t>C</a:t>
            </a:r>
            <a:r>
              <a:rPr lang="en-GB" sz="2800" b="0" i="0">
                <a:solidFill>
                  <a:srgbClr val="232323"/>
                </a:solidFill>
                <a:effectLst/>
              </a:rPr>
              <a:t>haracterized by a </a:t>
            </a:r>
            <a:r>
              <a:rPr lang="en-GB" sz="2800" b="0" i="0" u="sng">
                <a:solidFill>
                  <a:srgbClr val="232323"/>
                </a:solidFill>
                <a:effectLst/>
              </a:rPr>
              <a:t>relapsing</a:t>
            </a:r>
            <a:r>
              <a:rPr lang="en-GB" sz="2800" b="0" i="0">
                <a:solidFill>
                  <a:srgbClr val="232323"/>
                </a:solidFill>
                <a:effectLst/>
              </a:rPr>
              <a:t>, primary </a:t>
            </a:r>
            <a:r>
              <a:rPr lang="en-GB" sz="2800" b="0" i="0">
                <a:solidFill>
                  <a:srgbClr val="FF0000"/>
                </a:solidFill>
                <a:effectLst/>
              </a:rPr>
              <a:t>follicular and non-follicular </a:t>
            </a:r>
            <a:r>
              <a:rPr lang="en-GB" sz="2800" b="0" i="0">
                <a:solidFill>
                  <a:srgbClr val="232323"/>
                </a:solidFill>
                <a:effectLst/>
              </a:rPr>
              <a:t>pustular dermatosis.</a:t>
            </a:r>
          </a:p>
          <a:p>
            <a:r>
              <a:rPr lang="en-GB" sz="2800" b="0" i="0">
                <a:solidFill>
                  <a:srgbClr val="232323"/>
                </a:solidFill>
                <a:effectLst/>
              </a:rPr>
              <a:t> which favors the cutaneous </a:t>
            </a:r>
            <a:r>
              <a:rPr lang="en-GB" sz="2800" b="1" i="0">
                <a:solidFill>
                  <a:srgbClr val="232323"/>
                </a:solidFill>
                <a:effectLst/>
              </a:rPr>
              <a:t>folds</a:t>
            </a:r>
            <a:r>
              <a:rPr lang="en-GB" sz="2800" b="0" i="0">
                <a:solidFill>
                  <a:srgbClr val="232323"/>
                </a:solidFill>
                <a:effectLst/>
              </a:rPr>
              <a:t> of the skin, the </a:t>
            </a:r>
            <a:r>
              <a:rPr lang="en-GB" sz="2800" b="1" i="0">
                <a:solidFill>
                  <a:srgbClr val="232323"/>
                </a:solidFill>
                <a:effectLst/>
              </a:rPr>
              <a:t>scalp</a:t>
            </a:r>
            <a:r>
              <a:rPr lang="en-GB" sz="2800" b="0" i="0">
                <a:solidFill>
                  <a:srgbClr val="232323"/>
                </a:solidFill>
                <a:effectLst/>
              </a:rPr>
              <a:t>, and the </a:t>
            </a:r>
            <a:r>
              <a:rPr lang="en-GB" sz="2800" b="1" i="0">
                <a:solidFill>
                  <a:srgbClr val="232323"/>
                </a:solidFill>
                <a:effectLst/>
              </a:rPr>
              <a:t>periorificial areas</a:t>
            </a:r>
            <a:r>
              <a:rPr lang="en-GB" sz="2800" b="0" i="0">
                <a:solidFill>
                  <a:srgbClr val="232323"/>
                </a:solidFill>
                <a:effectLst/>
              </a:rPr>
              <a:t> of the mouth, nostrils, and the external ear canals.</a:t>
            </a:r>
            <a:endParaRPr lang="en-US" sz="2800"/>
          </a:p>
        </p:txBody>
      </p:sp>
    </p:spTree>
    <p:extLst>
      <p:ext uri="{BB962C8B-B14F-4D97-AF65-F5344CB8AC3E}">
        <p14:creationId xmlns:p14="http://schemas.microsoft.com/office/powerpoint/2010/main" val="3439290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1FB0EB7-2F28-2DF1-5C5E-68C19C1E0D54}"/>
              </a:ext>
            </a:extLst>
          </p:cNvPr>
          <p:cNvPicPr>
            <a:picLocks noChangeAspect="1"/>
          </p:cNvPicPr>
          <p:nvPr/>
        </p:nvPicPr>
        <p:blipFill rotWithShape="1">
          <a:blip r:embed="rId3"/>
          <a:srcRect l="3950" t="3441" r="6996" b="3080"/>
          <a:stretch/>
        </p:blipFill>
        <p:spPr>
          <a:xfrm>
            <a:off x="476250" y="442410"/>
            <a:ext cx="5619750" cy="5971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a:extLst>
              <a:ext uri="{FF2B5EF4-FFF2-40B4-BE49-F238E27FC236}">
                <a16:creationId xmlns:a16="http://schemas.microsoft.com/office/drawing/2014/main" id="{ACD084DC-77D8-92AF-A4E1-5C1001FABD5D}"/>
              </a:ext>
            </a:extLst>
          </p:cNvPr>
          <p:cNvPicPr>
            <a:picLocks noChangeAspect="1"/>
          </p:cNvPicPr>
          <p:nvPr/>
        </p:nvPicPr>
        <p:blipFill>
          <a:blip r:embed="rId4"/>
          <a:stretch>
            <a:fillRect/>
          </a:stretch>
        </p:blipFill>
        <p:spPr>
          <a:xfrm>
            <a:off x="6096000" y="442410"/>
            <a:ext cx="5619750" cy="5971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981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E8D3C7-014D-3F7A-5EAD-1E15E06D6A5A}"/>
              </a:ext>
            </a:extLst>
          </p:cNvPr>
          <p:cNvPicPr>
            <a:picLocks noChangeAspect="1"/>
          </p:cNvPicPr>
          <p:nvPr/>
        </p:nvPicPr>
        <p:blipFill>
          <a:blip r:embed="rId3"/>
          <a:stretch>
            <a:fillRect/>
          </a:stretch>
        </p:blipFill>
        <p:spPr>
          <a:xfrm>
            <a:off x="0" y="0"/>
            <a:ext cx="6096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3">
            <a:extLst>
              <a:ext uri="{FF2B5EF4-FFF2-40B4-BE49-F238E27FC236}">
                <a16:creationId xmlns:a16="http://schemas.microsoft.com/office/drawing/2014/main" id="{916BC317-FB1B-6B87-5185-DD02B75A7E21}"/>
              </a:ext>
            </a:extLst>
          </p:cNvPr>
          <p:cNvPicPr>
            <a:picLocks noChangeAspect="1"/>
          </p:cNvPicPr>
          <p:nvPr/>
        </p:nvPicPr>
        <p:blipFill>
          <a:blip r:embed="rId4"/>
          <a:stretch>
            <a:fillRect/>
          </a:stretch>
        </p:blipFill>
        <p:spPr>
          <a:xfrm>
            <a:off x="6096000" y="0"/>
            <a:ext cx="609600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6294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B17D-A1ED-7AAE-C56F-A95AFE5D4724}"/>
              </a:ext>
            </a:extLst>
          </p:cNvPr>
          <p:cNvSpPr>
            <a:spLocks noGrp="1"/>
          </p:cNvSpPr>
          <p:nvPr>
            <p:ph type="title"/>
          </p:nvPr>
        </p:nvSpPr>
        <p:spPr/>
        <p:txBody>
          <a:bodyPr/>
          <a:lstStyle/>
          <a:p>
            <a:r>
              <a:rPr lang="en-GB" sz="4800" b="1"/>
              <a:t>Treatment</a:t>
            </a:r>
            <a:r>
              <a:rPr lang="en-GB"/>
              <a:t> </a:t>
            </a:r>
            <a:endParaRPr lang="en-US"/>
          </a:p>
        </p:txBody>
      </p:sp>
      <p:sp>
        <p:nvSpPr>
          <p:cNvPr id="3" name="Content Placeholder 2">
            <a:extLst>
              <a:ext uri="{FF2B5EF4-FFF2-40B4-BE49-F238E27FC236}">
                <a16:creationId xmlns:a16="http://schemas.microsoft.com/office/drawing/2014/main" id="{8D0236FE-C4F4-3148-965F-BEC5A497BCA6}"/>
              </a:ext>
            </a:extLst>
          </p:cNvPr>
          <p:cNvSpPr>
            <a:spLocks noGrp="1"/>
          </p:cNvSpPr>
          <p:nvPr>
            <p:ph idx="1"/>
          </p:nvPr>
        </p:nvSpPr>
        <p:spPr>
          <a:xfrm>
            <a:off x="1295402" y="2556932"/>
            <a:ext cx="9601196" cy="3634318"/>
          </a:xfrm>
        </p:spPr>
        <p:txBody>
          <a:bodyPr>
            <a:normAutofit/>
          </a:bodyPr>
          <a:lstStyle/>
          <a:p>
            <a:r>
              <a:rPr lang="en-US" b="1"/>
              <a:t>First line</a:t>
            </a:r>
            <a:r>
              <a:rPr lang="en-GB" b="1"/>
              <a:t>: </a:t>
            </a:r>
          </a:p>
          <a:p>
            <a:pPr lvl="1"/>
            <a:r>
              <a:rPr lang="en-US" sz="2800"/>
              <a:t>Oral corticosteroids are effective in most cases</a:t>
            </a:r>
            <a:endParaRPr lang="en-GB" sz="2800"/>
          </a:p>
          <a:p>
            <a:r>
              <a:rPr lang="en-US" b="1"/>
              <a:t>Second line</a:t>
            </a:r>
            <a:r>
              <a:rPr lang="en-GB" b="1"/>
              <a:t>:</a:t>
            </a:r>
          </a:p>
          <a:p>
            <a:pPr lvl="1"/>
            <a:r>
              <a:rPr lang="en-US" sz="2800"/>
              <a:t>Dapsone or </a:t>
            </a:r>
            <a:r>
              <a:rPr lang="en-GB" sz="2800"/>
              <a:t>cy</a:t>
            </a:r>
            <a:r>
              <a:rPr lang="en-US" sz="2800"/>
              <a:t>closporin</a:t>
            </a:r>
            <a:endParaRPr lang="en-GB" sz="2800"/>
          </a:p>
          <a:p>
            <a:pPr lvl="1"/>
            <a:r>
              <a:rPr lang="en-US" sz="2800"/>
              <a:t>Topical corticosteroids </a:t>
            </a:r>
            <a:endParaRPr lang="en-GB" sz="2800"/>
          </a:p>
          <a:p>
            <a:pPr lvl="1"/>
            <a:r>
              <a:rPr lang="en-GB" sz="2800"/>
              <a:t>C</a:t>
            </a:r>
            <a:r>
              <a:rPr lang="en-US" sz="2800"/>
              <a:t>olchicine</a:t>
            </a:r>
            <a:endParaRPr lang="en-GB" sz="2800"/>
          </a:p>
        </p:txBody>
      </p:sp>
    </p:spTree>
    <p:extLst>
      <p:ext uri="{BB962C8B-B14F-4D97-AF65-F5344CB8AC3E}">
        <p14:creationId xmlns:p14="http://schemas.microsoft.com/office/powerpoint/2010/main" val="939873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5631D-249F-9550-7FE2-F979550249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17E2B8-4278-EB65-2275-6864559F115D}"/>
              </a:ext>
            </a:extLst>
          </p:cNvPr>
          <p:cNvSpPr>
            <a:spLocks noGrp="1"/>
          </p:cNvSpPr>
          <p:nvPr>
            <p:ph idx="1"/>
          </p:nvPr>
        </p:nvSpPr>
        <p:spPr/>
        <p:txBody>
          <a:bodyPr>
            <a:normAutofit lnSpcReduction="10000"/>
          </a:bodyPr>
          <a:lstStyle/>
          <a:p>
            <a:r>
              <a:rPr lang="en-US"/>
              <a:t>A 35-year-old male who is known case of celiac disease presented with rapidly evolving pustules that are matting on places like genital, inguinal fold and axillae, lesions are covered with crust. What will be the diagnosing features of this disease on skin </a:t>
            </a:r>
            <a:r>
              <a:rPr lang="en-US" err="1"/>
              <a:t>biopsy?A.Sub</a:t>
            </a:r>
            <a:r>
              <a:rPr lang="en-US"/>
              <a:t> corneal neutrophilic infiltrate and perivascular neutrophilic cells B. Neutrophilic epidermal and </a:t>
            </a:r>
            <a:r>
              <a:rPr lang="en-US" err="1"/>
              <a:t>ostial</a:t>
            </a:r>
            <a:r>
              <a:rPr lang="en-US"/>
              <a:t> exocytosis seen with spongiform </a:t>
            </a:r>
            <a:r>
              <a:rPr lang="en-US" err="1"/>
              <a:t>pustulesC</a:t>
            </a:r>
            <a:r>
              <a:rPr lang="en-US"/>
              <a:t>. Negative immunofluorescence for IgM, C3 and less often </a:t>
            </a:r>
            <a:r>
              <a:rPr lang="en-US" err="1"/>
              <a:t>IgGD</a:t>
            </a:r>
            <a:r>
              <a:rPr lang="en-US"/>
              <a:t>. E. Raised eosinophils with intraepithelial abscesses Dense infiltrate neutrophil in dermis and prominent dermal papillary edema</a:t>
            </a:r>
          </a:p>
        </p:txBody>
      </p:sp>
    </p:spTree>
    <p:extLst>
      <p:ext uri="{BB962C8B-B14F-4D97-AF65-F5344CB8AC3E}">
        <p14:creationId xmlns:p14="http://schemas.microsoft.com/office/powerpoint/2010/main" val="3395439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2191-6D38-734B-8820-7B5F56410577}"/>
              </a:ext>
            </a:extLst>
          </p:cNvPr>
          <p:cNvSpPr>
            <a:spLocks noGrp="1"/>
          </p:cNvSpPr>
          <p:nvPr>
            <p:ph type="title"/>
          </p:nvPr>
        </p:nvSpPr>
        <p:spPr/>
        <p:txBody>
          <a:bodyPr/>
          <a:lstStyle/>
          <a:p>
            <a:r>
              <a:rPr lang="en-US" b="1"/>
              <a:t>Clinical variants </a:t>
            </a:r>
          </a:p>
        </p:txBody>
      </p:sp>
      <p:sp>
        <p:nvSpPr>
          <p:cNvPr id="3" name="Content Placeholder 2">
            <a:extLst>
              <a:ext uri="{FF2B5EF4-FFF2-40B4-BE49-F238E27FC236}">
                <a16:creationId xmlns:a16="http://schemas.microsoft.com/office/drawing/2014/main" id="{72E5DCC1-7BD5-1945-AD5D-263F781A6249}"/>
              </a:ext>
            </a:extLst>
          </p:cNvPr>
          <p:cNvSpPr>
            <a:spLocks noGrp="1"/>
          </p:cNvSpPr>
          <p:nvPr>
            <p:ph idx="1"/>
          </p:nvPr>
        </p:nvSpPr>
        <p:spPr>
          <a:xfrm>
            <a:off x="1476598" y="2615459"/>
            <a:ext cx="7200897" cy="3205865"/>
          </a:xfrm>
        </p:spPr>
        <p:txBody>
          <a:bodyPr>
            <a:noAutofit/>
          </a:bodyPr>
          <a:lstStyle/>
          <a:p>
            <a:r>
              <a:rPr lang="en-US" sz="2800"/>
              <a:t>Classical ulcerative </a:t>
            </a:r>
          </a:p>
          <a:p>
            <a:r>
              <a:rPr lang="en-US" sz="2800" err="1"/>
              <a:t>Parastomal</a:t>
            </a:r>
            <a:r>
              <a:rPr lang="en-US" sz="2800"/>
              <a:t> PG</a:t>
            </a:r>
          </a:p>
          <a:p>
            <a:r>
              <a:rPr lang="en-US" sz="2800"/>
              <a:t>Bullous PG</a:t>
            </a:r>
          </a:p>
          <a:p>
            <a:r>
              <a:rPr lang="en-US" sz="2800"/>
              <a:t>Granulomatous superficial PG</a:t>
            </a:r>
          </a:p>
          <a:p>
            <a:r>
              <a:rPr lang="en-US" sz="2800" err="1"/>
              <a:t>Pustular</a:t>
            </a:r>
            <a:r>
              <a:rPr lang="en-US" sz="2800"/>
              <a:t> PG</a:t>
            </a:r>
          </a:p>
        </p:txBody>
      </p:sp>
    </p:spTree>
    <p:extLst>
      <p:ext uri="{BB962C8B-B14F-4D97-AF65-F5344CB8AC3E}">
        <p14:creationId xmlns:p14="http://schemas.microsoft.com/office/powerpoint/2010/main" val="348525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A092-E70B-777A-9835-3F2252344817}"/>
              </a:ext>
            </a:extLst>
          </p:cNvPr>
          <p:cNvSpPr>
            <a:spLocks noGrp="1"/>
          </p:cNvSpPr>
          <p:nvPr>
            <p:ph type="title"/>
          </p:nvPr>
        </p:nvSpPr>
        <p:spPr>
          <a:xfrm>
            <a:off x="2096832" y="1146396"/>
            <a:ext cx="7200897" cy="977900"/>
          </a:xfrm>
        </p:spPr>
        <p:txBody>
          <a:bodyPr>
            <a:normAutofit/>
          </a:bodyPr>
          <a:lstStyle/>
          <a:p>
            <a:r>
              <a:rPr lang="en-US" b="1"/>
              <a:t>Classical ulcerative</a:t>
            </a:r>
            <a:r>
              <a:rPr lang="en-GB" b="1"/>
              <a:t> PG</a:t>
            </a:r>
            <a:endParaRPr lang="en-US" b="1"/>
          </a:p>
        </p:txBody>
      </p:sp>
      <p:sp>
        <p:nvSpPr>
          <p:cNvPr id="3" name="Content Placeholder 2">
            <a:extLst>
              <a:ext uri="{FF2B5EF4-FFF2-40B4-BE49-F238E27FC236}">
                <a16:creationId xmlns:a16="http://schemas.microsoft.com/office/drawing/2014/main" id="{39280C80-B8E9-A3F1-5179-9998EBC3693F}"/>
              </a:ext>
            </a:extLst>
          </p:cNvPr>
          <p:cNvSpPr>
            <a:spLocks noGrp="1"/>
          </p:cNvSpPr>
          <p:nvPr>
            <p:ph idx="1"/>
          </p:nvPr>
        </p:nvSpPr>
        <p:spPr>
          <a:xfrm>
            <a:off x="1346791" y="2604976"/>
            <a:ext cx="9903292" cy="3106628"/>
          </a:xfrm>
        </p:spPr>
        <p:txBody>
          <a:bodyPr>
            <a:noAutofit/>
          </a:bodyPr>
          <a:lstStyle/>
          <a:p>
            <a:r>
              <a:rPr lang="en-US" sz="2800"/>
              <a:t>This is the commonest</a:t>
            </a:r>
            <a:r>
              <a:rPr lang="en-GB" sz="2800"/>
              <a:t> form, and most commonly occur on the </a:t>
            </a:r>
            <a:r>
              <a:rPr lang="en-GB" sz="2800">
                <a:solidFill>
                  <a:srgbClr val="0070C0"/>
                </a:solidFill>
              </a:rPr>
              <a:t>legs</a:t>
            </a:r>
            <a:r>
              <a:rPr lang="en-GB" sz="2800"/>
              <a:t> and </a:t>
            </a:r>
            <a:r>
              <a:rPr lang="en-GB" sz="2800">
                <a:solidFill>
                  <a:srgbClr val="0070C0"/>
                </a:solidFill>
              </a:rPr>
              <a:t>trunk</a:t>
            </a:r>
            <a:r>
              <a:rPr lang="en-GB" sz="2800"/>
              <a:t> ( in 70%).</a:t>
            </a:r>
          </a:p>
          <a:p>
            <a:r>
              <a:rPr lang="en-GB" sz="2800"/>
              <a:t>Presented</a:t>
            </a:r>
            <a:r>
              <a:rPr lang="en-US" sz="2800"/>
              <a:t> with small, tender, red-blue papules</a:t>
            </a:r>
            <a:r>
              <a:rPr lang="en-GB" sz="2800"/>
              <a:t> </a:t>
            </a:r>
            <a:r>
              <a:rPr lang="en-US" sz="2800"/>
              <a:t>or pustules that evolve into </a:t>
            </a:r>
            <a:r>
              <a:rPr lang="en-US" sz="2800" u="sng"/>
              <a:t>painful ulcers</a:t>
            </a:r>
            <a:r>
              <a:rPr lang="en-US" sz="2800"/>
              <a:t> with characteristic </a:t>
            </a:r>
            <a:r>
              <a:rPr lang="en-US" sz="2800" u="sng"/>
              <a:t>violaceous undermined edges</a:t>
            </a:r>
            <a:r>
              <a:rPr lang="en-GB" sz="2800"/>
              <a:t>.</a:t>
            </a:r>
          </a:p>
          <a:p>
            <a:r>
              <a:rPr lang="en-US" sz="2800"/>
              <a:t>Healing usually occurs with an </a:t>
            </a:r>
            <a:r>
              <a:rPr lang="en-US" sz="2800">
                <a:solidFill>
                  <a:srgbClr val="FF0000"/>
                </a:solidFill>
              </a:rPr>
              <a:t>atrophic cribriform</a:t>
            </a:r>
            <a:r>
              <a:rPr lang="en-US" sz="2800"/>
              <a:t> scar.</a:t>
            </a:r>
            <a:endParaRPr lang="en-GB" sz="2800"/>
          </a:p>
          <a:p>
            <a:r>
              <a:rPr lang="en-US" sz="2800"/>
              <a:t>Associated symptoms include fever, malaise, myalgia and arthralgia.</a:t>
            </a:r>
          </a:p>
        </p:txBody>
      </p:sp>
    </p:spTree>
    <p:extLst>
      <p:ext uri="{BB962C8B-B14F-4D97-AF65-F5344CB8AC3E}">
        <p14:creationId xmlns:p14="http://schemas.microsoft.com/office/powerpoint/2010/main" val="1492257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9D7F44A-F473-61FB-A5BB-F299F7C198E3}"/>
              </a:ext>
            </a:extLst>
          </p:cNvPr>
          <p:cNvPicPr>
            <a:picLocks noChangeAspect="1"/>
          </p:cNvPicPr>
          <p:nvPr/>
        </p:nvPicPr>
        <p:blipFill rotWithShape="1">
          <a:blip r:embed="rId4"/>
          <a:srcRect t="5873" b="4127"/>
          <a:stretch/>
        </p:blipFill>
        <p:spPr>
          <a:xfrm>
            <a:off x="20" y="10"/>
            <a:ext cx="12191980" cy="68579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02015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74D0AE0-E43D-689D-8E4C-D453BC514FEB}"/>
              </a:ext>
            </a:extLst>
          </p:cNvPr>
          <p:cNvPicPr>
            <a:picLocks noChangeAspect="1"/>
          </p:cNvPicPr>
          <p:nvPr/>
        </p:nvPicPr>
        <p:blipFill>
          <a:blip r:embed="rId3"/>
          <a:stretch>
            <a:fillRect/>
          </a:stretch>
        </p:blipFill>
        <p:spPr>
          <a:xfrm>
            <a:off x="-1" y="-1"/>
            <a:ext cx="12192001" cy="68103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938484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35</Notes>
  <HiddenSlides>0</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Organic</vt:lpstr>
      <vt:lpstr>Neutrophilic Dermatoses</vt:lpstr>
      <vt:lpstr>Learning objectives</vt:lpstr>
      <vt:lpstr>Diseases included in Neutrophilic Dermatoses spectrum:</vt:lpstr>
      <vt:lpstr>Pyoderma gangrenosum</vt:lpstr>
      <vt:lpstr>PowerPoint Presentation</vt:lpstr>
      <vt:lpstr>Clinical variants </vt:lpstr>
      <vt:lpstr>Classical ulcerative PG</vt:lpstr>
      <vt:lpstr>PowerPoint Presentation</vt:lpstr>
      <vt:lpstr>PowerPoint Presentation</vt:lpstr>
      <vt:lpstr>Parastomal PG</vt:lpstr>
      <vt:lpstr>PowerPoint Presentation</vt:lpstr>
      <vt:lpstr>PowerPoint Presentation</vt:lpstr>
      <vt:lpstr>Bullous (atypical) PG</vt:lpstr>
      <vt:lpstr>PowerPoint Presentation</vt:lpstr>
      <vt:lpstr>Pustular PG</vt:lpstr>
      <vt:lpstr>PowerPoint Presentation</vt:lpstr>
      <vt:lpstr>Granulomatous superficial PG</vt:lpstr>
      <vt:lpstr>PowerPoint Presentation</vt:lpstr>
      <vt:lpstr>ASSOCIATED DISORDERS</vt:lpstr>
      <vt:lpstr>PowerPoint Presentation</vt:lpstr>
      <vt:lpstr>Histopathology of PG</vt:lpstr>
      <vt:lpstr>PowerPoint Presentation</vt:lpstr>
      <vt:lpstr>PowerPoint Presentation</vt:lpstr>
      <vt:lpstr>PowerPoint Presentation</vt:lpstr>
      <vt:lpstr>Sweet syndrome</vt:lpstr>
      <vt:lpstr>PATHOGENESIS:</vt:lpstr>
      <vt:lpstr>Clinical presentation</vt:lpstr>
      <vt:lpstr>PowerPoint Presentation</vt:lpstr>
      <vt:lpstr>PowerPoint Presentation</vt:lpstr>
      <vt:lpstr>PowerPoint Presentation</vt:lpstr>
      <vt:lpstr>PowerPoint Presentation</vt:lpstr>
      <vt:lpstr>Clinical variants</vt:lpstr>
      <vt:lpstr>Histopathology</vt:lpstr>
      <vt:lpstr>Sweet syndrome</vt:lpstr>
      <vt:lpstr>Associations</vt:lpstr>
      <vt:lpstr>Treatment</vt:lpstr>
      <vt:lpstr>PowerPoint Presentation</vt:lpstr>
      <vt:lpstr>Subcorneal pustular dermatosis </vt:lpstr>
      <vt:lpstr>PowerPoint Presentation</vt:lpstr>
      <vt:lpstr>PowerPoint Presentation</vt:lpstr>
      <vt:lpstr>PowerPoint Presentation</vt:lpstr>
      <vt:lpstr>Treatment</vt:lpstr>
      <vt:lpstr>PowerPoint Presentation</vt:lpstr>
      <vt:lpstr>Bowel‐associated dermatitis–arthritis syndrome (BADAS)</vt:lpstr>
      <vt:lpstr>Clinical Features:</vt:lpstr>
      <vt:lpstr>PowerPoint Presentation</vt:lpstr>
      <vt:lpstr>PowerPoint Presentation</vt:lpstr>
      <vt:lpstr>Treatment </vt:lpstr>
      <vt:lpstr>Amicrobial pustulosis of skin fold</vt:lpstr>
      <vt:lpstr>Clinical Presentation </vt:lpstr>
      <vt:lpstr>PowerPoint Presentation</vt:lpstr>
      <vt:lpstr>PowerPoint Presentation</vt:lpstr>
      <vt:lpstr>Treatment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Neutrophilic dermatoses</dc:title>
  <dc:creator>sadiarehmandr@gmail.com</dc:creator>
  <cp:lastModifiedBy>abrar ul haq</cp:lastModifiedBy>
  <cp:revision>3</cp:revision>
  <dcterms:created xsi:type="dcterms:W3CDTF">2022-03-29T16:18:20Z</dcterms:created>
  <dcterms:modified xsi:type="dcterms:W3CDTF">2023-02-07T06:43:45Z</dcterms:modified>
</cp:coreProperties>
</file>