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301" r:id="rId7"/>
    <p:sldId id="302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303" r:id="rId23"/>
    <p:sldId id="275" r:id="rId24"/>
    <p:sldId id="276" r:id="rId25"/>
    <p:sldId id="278" r:id="rId26"/>
    <p:sldId id="279" r:id="rId27"/>
    <p:sldId id="277" r:id="rId28"/>
    <p:sldId id="304" r:id="rId29"/>
    <p:sldId id="280" r:id="rId30"/>
    <p:sldId id="281" r:id="rId31"/>
    <p:sldId id="282" r:id="rId32"/>
    <p:sldId id="283" r:id="rId33"/>
    <p:sldId id="284" r:id="rId34"/>
    <p:sldId id="285" r:id="rId35"/>
    <p:sldId id="289" r:id="rId36"/>
    <p:sldId id="286" r:id="rId37"/>
    <p:sldId id="287" r:id="rId38"/>
    <p:sldId id="288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305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94" y="-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notesMaster" Target="notesMasters/notesMaster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54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8" Type="http://schemas.openxmlformats.org/officeDocument/2006/relationships/slide" Target="slides/slide7.xml" /><Relationship Id="rId51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911A4-8BFC-49E4-A6D2-FCCAD62461E4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49D1D-D678-459E-9C9C-AA9F5BBE8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20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add </a:t>
            </a:r>
            <a:r>
              <a:rPr lang="en-US" dirty="0" err="1"/>
              <a:t>Pictrure</a:t>
            </a:r>
            <a:r>
              <a:rPr lang="en-US" dirty="0"/>
              <a:t> from phone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49D1D-D678-459E-9C9C-AA9F5BBE861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34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pic </a:t>
            </a:r>
            <a:r>
              <a:rPr lang="en-US" dirty="0" err="1"/>
              <a:t>oF</a:t>
            </a:r>
            <a:r>
              <a:rPr lang="en-US" baseline="0" dirty="0"/>
              <a:t> MRI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49D1D-D678-459E-9C9C-AA9F5BBE861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28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49D1D-D678-459E-9C9C-AA9F5BBE861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47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49D1D-D678-459E-9C9C-AA9F5BBE861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31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49D1D-D678-459E-9C9C-AA9F5BBE861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43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96A5DF9-56A6-4F48-B808-FBFBCA75DDE8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0E357B4-65B2-49C1-8C73-8E9A0B8F4EFC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5DF9-56A6-4F48-B808-FBFBCA75DDE8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357B4-65B2-49C1-8C73-8E9A0B8F4E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5DF9-56A6-4F48-B808-FBFBCA75DDE8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357B4-65B2-49C1-8C73-8E9A0B8F4E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5DF9-56A6-4F48-B808-FBFBCA75DDE8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357B4-65B2-49C1-8C73-8E9A0B8F4E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5DF9-56A6-4F48-B808-FBFBCA75DDE8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357B4-65B2-49C1-8C73-8E9A0B8F4E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5DF9-56A6-4F48-B808-FBFBCA75DDE8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357B4-65B2-49C1-8C73-8E9A0B8F4EF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5DF9-56A6-4F48-B808-FBFBCA75DDE8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357B4-65B2-49C1-8C73-8E9A0B8F4E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5DF9-56A6-4F48-B808-FBFBCA75DDE8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357B4-65B2-49C1-8C73-8E9A0B8F4E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5DF9-56A6-4F48-B808-FBFBCA75DDE8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357B4-65B2-49C1-8C73-8E9A0B8F4E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5DF9-56A6-4F48-B808-FBFBCA75DDE8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357B4-65B2-49C1-8C73-8E9A0B8F4EFC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5DF9-56A6-4F48-B808-FBFBCA75DDE8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357B4-65B2-49C1-8C73-8E9A0B8F4E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96A5DF9-56A6-4F48-B808-FBFBCA75DDE8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0E357B4-65B2-49C1-8C73-8E9A0B8F4EF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Neurological conditions affecting the skin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94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48736"/>
          </a:xfrm>
        </p:spPr>
        <p:txBody>
          <a:bodyPr>
            <a:normAutofit fontScale="90000"/>
          </a:bodyPr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7924800" cy="4953000"/>
          </a:xfrm>
        </p:spPr>
        <p:txBody>
          <a:bodyPr/>
          <a:lstStyle/>
          <a:p>
            <a:r>
              <a:rPr lang="en-US" b="1" dirty="0"/>
              <a:t>1</a:t>
            </a:r>
            <a:r>
              <a:rPr lang="en-US" b="1" baseline="30000" dirty="0"/>
              <a:t>st</a:t>
            </a:r>
            <a:r>
              <a:rPr lang="en-US" b="1" dirty="0"/>
              <a:t> line</a:t>
            </a:r>
          </a:p>
          <a:p>
            <a:pPr marL="68580" indent="0">
              <a:buNone/>
            </a:pPr>
            <a:r>
              <a:rPr lang="en-US" dirty="0"/>
              <a:t>Proper foot care</a:t>
            </a:r>
          </a:p>
          <a:p>
            <a:pPr marL="68580" indent="0">
              <a:buNone/>
            </a:pPr>
            <a:r>
              <a:rPr lang="en-US" dirty="0"/>
              <a:t>Control of diabetes and hypertension </a:t>
            </a:r>
          </a:p>
          <a:p>
            <a:pPr marL="68580" indent="0">
              <a:buNone/>
            </a:pPr>
            <a:r>
              <a:rPr lang="en-US" dirty="0"/>
              <a:t>Smoking </a:t>
            </a:r>
            <a:r>
              <a:rPr lang="en-US" dirty="0" err="1"/>
              <a:t>cessesation</a:t>
            </a:r>
            <a:r>
              <a:rPr lang="en-US" dirty="0"/>
              <a:t>  </a:t>
            </a:r>
          </a:p>
          <a:p>
            <a:r>
              <a:rPr lang="en-US" b="1" dirty="0"/>
              <a:t>2</a:t>
            </a:r>
            <a:r>
              <a:rPr lang="en-US" b="1" baseline="30000" dirty="0"/>
              <a:t>nd</a:t>
            </a:r>
            <a:r>
              <a:rPr lang="en-US" b="1" dirty="0"/>
              <a:t> line</a:t>
            </a:r>
          </a:p>
          <a:p>
            <a:pPr marL="68580" indent="0">
              <a:buNone/>
            </a:pPr>
            <a:r>
              <a:rPr lang="en-US" dirty="0"/>
              <a:t>Orthotic devices </a:t>
            </a:r>
          </a:p>
          <a:p>
            <a:pPr marL="68580" indent="0">
              <a:buNone/>
            </a:pPr>
            <a:r>
              <a:rPr lang="en-US" dirty="0"/>
              <a:t>Electrical modalities</a:t>
            </a:r>
          </a:p>
          <a:p>
            <a:r>
              <a:rPr lang="en-US" b="1" dirty="0"/>
              <a:t>3</a:t>
            </a:r>
            <a:r>
              <a:rPr lang="en-US" b="1" baseline="30000" dirty="0"/>
              <a:t>rd</a:t>
            </a:r>
            <a:r>
              <a:rPr lang="en-US" b="1" dirty="0"/>
              <a:t> line</a:t>
            </a:r>
          </a:p>
          <a:p>
            <a:pPr marL="68580" indent="0">
              <a:buNone/>
            </a:pPr>
            <a:r>
              <a:rPr lang="en-US" dirty="0"/>
              <a:t>Laser therapy</a:t>
            </a:r>
          </a:p>
          <a:p>
            <a:pPr marL="68580" indent="0">
              <a:buNone/>
            </a:pPr>
            <a:r>
              <a:rPr lang="en-US" dirty="0" err="1"/>
              <a:t>Vaccume</a:t>
            </a:r>
            <a:r>
              <a:rPr lang="en-US" dirty="0"/>
              <a:t> assisted wound closure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3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85800"/>
            <a:ext cx="7024744" cy="838200"/>
          </a:xfrm>
        </p:spPr>
        <p:txBody>
          <a:bodyPr/>
          <a:lstStyle/>
          <a:p>
            <a:r>
              <a:rPr lang="en-US" dirty="0" err="1"/>
              <a:t>syringomyelia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00200"/>
            <a:ext cx="6777317" cy="4232429"/>
          </a:xfrm>
        </p:spPr>
        <p:txBody>
          <a:bodyPr/>
          <a:lstStyle/>
          <a:p>
            <a:r>
              <a:rPr lang="en-US" dirty="0"/>
              <a:t>Longitudinal cyst in the cervical cord and or medulla(</a:t>
            </a:r>
            <a:r>
              <a:rPr lang="en-US" dirty="0" err="1"/>
              <a:t>syringobulbia</a:t>
            </a:r>
            <a:r>
              <a:rPr lang="en-US" dirty="0"/>
              <a:t>)immediately anterior to the central canal which spreads usually asymmetrically to each side.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295955"/>
            <a:ext cx="4419398" cy="3064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7614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457200"/>
            <a:ext cx="7024744" cy="914400"/>
          </a:xfrm>
        </p:spPr>
        <p:txBody>
          <a:bodyPr/>
          <a:lstStyle/>
          <a:p>
            <a:r>
              <a:rPr lang="en-US" b="1" dirty="0"/>
              <a:t>Epidemiology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696200" cy="4876800"/>
          </a:xfrm>
        </p:spPr>
        <p:txBody>
          <a:bodyPr/>
          <a:lstStyle/>
          <a:p>
            <a:r>
              <a:rPr lang="en-US" b="1" dirty="0"/>
              <a:t>Incidence and </a:t>
            </a:r>
            <a:r>
              <a:rPr lang="en-US" b="1" dirty="0" err="1"/>
              <a:t>prevelance</a:t>
            </a:r>
            <a:endParaRPr lang="en-US" b="1" dirty="0"/>
          </a:p>
          <a:p>
            <a:pPr marL="68580" indent="0">
              <a:buNone/>
            </a:pPr>
            <a:r>
              <a:rPr lang="en-US" dirty="0"/>
              <a:t>8.4 cases per 100 000 population</a:t>
            </a:r>
          </a:p>
          <a:p>
            <a:r>
              <a:rPr lang="en-US" b="1" dirty="0"/>
              <a:t>Age</a:t>
            </a:r>
          </a:p>
          <a:p>
            <a:pPr marL="68580" indent="0">
              <a:buNone/>
            </a:pPr>
            <a:r>
              <a:rPr lang="en-US" dirty="0"/>
              <a:t>Young adults usually progress slowly over 20-30 years</a:t>
            </a:r>
          </a:p>
          <a:p>
            <a:pPr marL="68580" indent="0">
              <a:buNone/>
            </a:pPr>
            <a:r>
              <a:rPr lang="en-US" dirty="0"/>
              <a:t> </a:t>
            </a:r>
            <a:r>
              <a:rPr lang="en-US" b="1" dirty="0"/>
              <a:t>Associated diseases</a:t>
            </a:r>
          </a:p>
          <a:p>
            <a:pPr marL="68580" indent="0">
              <a:buNone/>
            </a:pPr>
            <a:r>
              <a:rPr lang="en-US" dirty="0"/>
              <a:t> </a:t>
            </a:r>
            <a:r>
              <a:rPr lang="en-US" dirty="0" err="1"/>
              <a:t>chiari</a:t>
            </a:r>
            <a:r>
              <a:rPr lang="en-US" dirty="0"/>
              <a:t> malformation type 1</a:t>
            </a:r>
          </a:p>
        </p:txBody>
      </p:sp>
    </p:spTree>
    <p:extLst>
      <p:ext uri="{BB962C8B-B14F-4D97-AF65-F5344CB8AC3E}">
        <p14:creationId xmlns:p14="http://schemas.microsoft.com/office/powerpoint/2010/main" val="3400655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09600"/>
            <a:ext cx="7024744" cy="762000"/>
          </a:xfrm>
        </p:spPr>
        <p:txBody>
          <a:bodyPr/>
          <a:lstStyle/>
          <a:p>
            <a:r>
              <a:rPr lang="en-US" dirty="0"/>
              <a:t>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315200" cy="4495800"/>
          </a:xfrm>
        </p:spPr>
        <p:txBody>
          <a:bodyPr/>
          <a:lstStyle/>
          <a:p>
            <a:r>
              <a:rPr lang="en-US" dirty="0"/>
              <a:t>Dissociated </a:t>
            </a:r>
            <a:r>
              <a:rPr lang="en-US" b="1" dirty="0"/>
              <a:t>sensory loss pain and temp </a:t>
            </a:r>
            <a:r>
              <a:rPr lang="en-US" dirty="0"/>
              <a:t>in upper limb </a:t>
            </a:r>
          </a:p>
          <a:p>
            <a:r>
              <a:rPr lang="en-US" b="1" dirty="0"/>
              <a:t>Painless burns </a:t>
            </a:r>
            <a:r>
              <a:rPr lang="en-US" dirty="0"/>
              <a:t>on hand and forearms</a:t>
            </a:r>
          </a:p>
          <a:p>
            <a:r>
              <a:rPr lang="en-US" b="1" dirty="0" err="1"/>
              <a:t>Dyshidrosis</a:t>
            </a:r>
            <a:r>
              <a:rPr lang="en-US" b="1" dirty="0"/>
              <a:t> </a:t>
            </a:r>
            <a:r>
              <a:rPr lang="en-US" dirty="0"/>
              <a:t>usually over face and upper </a:t>
            </a:r>
          </a:p>
          <a:p>
            <a:r>
              <a:rPr lang="en-US" b="1" dirty="0"/>
              <a:t>Asymmetry of scalp hair </a:t>
            </a:r>
            <a:r>
              <a:rPr lang="en-US" dirty="0"/>
              <a:t>with </a:t>
            </a:r>
            <a:r>
              <a:rPr lang="en-US" dirty="0" err="1"/>
              <a:t>denervated</a:t>
            </a:r>
            <a:r>
              <a:rPr lang="en-US" dirty="0"/>
              <a:t> area </a:t>
            </a:r>
          </a:p>
          <a:p>
            <a:r>
              <a:rPr lang="en-US" b="1" dirty="0" err="1"/>
              <a:t>Morvan</a:t>
            </a:r>
            <a:r>
              <a:rPr lang="en-US" b="1" dirty="0"/>
              <a:t> syndrome</a:t>
            </a:r>
          </a:p>
          <a:p>
            <a:pPr marL="68580" indent="0">
              <a:buNone/>
            </a:pPr>
            <a:r>
              <a:rPr lang="en-US" dirty="0"/>
              <a:t>Progressive pain loss resultant skin ulceration soft tissue loss </a:t>
            </a:r>
            <a:r>
              <a:rPr lang="en-US" dirty="0" err="1"/>
              <a:t>resorption</a:t>
            </a:r>
            <a:r>
              <a:rPr lang="en-US" dirty="0"/>
              <a:t> of phalanges and muscular atrophy occurs</a:t>
            </a:r>
          </a:p>
        </p:txBody>
      </p:sp>
    </p:spTree>
    <p:extLst>
      <p:ext uri="{BB962C8B-B14F-4D97-AF65-F5344CB8AC3E}">
        <p14:creationId xmlns:p14="http://schemas.microsoft.com/office/powerpoint/2010/main" val="1105034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230034" cy="914400"/>
          </a:xfrm>
        </p:spPr>
        <p:txBody>
          <a:bodyPr/>
          <a:lstStyle/>
          <a:p>
            <a:r>
              <a:rPr lang="en-US" dirty="0"/>
              <a:t>Complications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239000" cy="4419600"/>
          </a:xfrm>
        </p:spPr>
        <p:txBody>
          <a:bodyPr/>
          <a:lstStyle/>
          <a:p>
            <a:r>
              <a:rPr lang="en-US" dirty="0"/>
              <a:t>Infections</a:t>
            </a:r>
          </a:p>
          <a:p>
            <a:r>
              <a:rPr lang="en-US" dirty="0"/>
              <a:t>Decubitus ulcers</a:t>
            </a:r>
          </a:p>
          <a:p>
            <a:r>
              <a:rPr lang="en-US" dirty="0"/>
              <a:t>Scoliosis</a:t>
            </a:r>
          </a:p>
          <a:p>
            <a:endParaRPr lang="en-US" dirty="0"/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233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Diseases course and prognosis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772400" cy="4800600"/>
          </a:xfrm>
        </p:spPr>
        <p:txBody>
          <a:bodyPr/>
          <a:lstStyle/>
          <a:p>
            <a:r>
              <a:rPr lang="en-US" dirty="0"/>
              <a:t>Slowly progresses over many years</a:t>
            </a:r>
          </a:p>
          <a:p>
            <a:r>
              <a:rPr lang="en-US" dirty="0"/>
              <a:t>Repeated burns leads to cause skin of finger to become thickened  swollen and </a:t>
            </a:r>
            <a:r>
              <a:rPr lang="en-US" dirty="0" err="1"/>
              <a:t>keratotic</a:t>
            </a:r>
            <a:endParaRPr lang="en-US" dirty="0"/>
          </a:p>
          <a:p>
            <a:endParaRPr lang="en-US" dirty="0"/>
          </a:p>
          <a:p>
            <a:r>
              <a:rPr lang="en-US" b="1" dirty="0" err="1"/>
              <a:t>Syringobulbia</a:t>
            </a:r>
            <a:endParaRPr lang="en-US" b="1" dirty="0"/>
          </a:p>
          <a:p>
            <a:r>
              <a:rPr lang="en-US" b="1" dirty="0"/>
              <a:t>May </a:t>
            </a:r>
            <a:r>
              <a:rPr lang="en-US" dirty="0"/>
              <a:t>affect vestibular pathway descending trigeminal </a:t>
            </a:r>
            <a:r>
              <a:rPr lang="en-US" dirty="0" err="1"/>
              <a:t>neve</a:t>
            </a:r>
            <a:r>
              <a:rPr lang="en-US" dirty="0"/>
              <a:t> sympathetic pathways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29307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457200"/>
            <a:ext cx="7024744" cy="914400"/>
          </a:xfrm>
        </p:spPr>
        <p:txBody>
          <a:bodyPr/>
          <a:lstStyle/>
          <a:p>
            <a:r>
              <a:rPr lang="en-US" dirty="0"/>
              <a:t>investigations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371601"/>
            <a:ext cx="6777317" cy="2590800"/>
          </a:xfrm>
        </p:spPr>
        <p:txBody>
          <a:bodyPr/>
          <a:lstStyle/>
          <a:p>
            <a:r>
              <a:rPr lang="en-US" dirty="0"/>
              <a:t>MRI scanning of hind brain and upper spinal cord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829" y="2133600"/>
            <a:ext cx="4800600" cy="373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4935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managment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Neurosurgical and orthopedic evaluation is warranted for all patients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796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09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Spinal </a:t>
            </a:r>
            <a:r>
              <a:rPr lang="en-US" dirty="0" err="1"/>
              <a:t>dysraphism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7620000" cy="4953000"/>
          </a:xfrm>
        </p:spPr>
        <p:txBody>
          <a:bodyPr/>
          <a:lstStyle/>
          <a:p>
            <a:r>
              <a:rPr lang="en-US" dirty="0"/>
              <a:t>Malformation of spinal cord due to failure of symmetrical fusion of embryological spinal structures</a:t>
            </a:r>
          </a:p>
          <a:p>
            <a:endParaRPr lang="en-US" dirty="0"/>
          </a:p>
          <a:p>
            <a:r>
              <a:rPr lang="en-US" dirty="0"/>
              <a:t>Two </a:t>
            </a:r>
            <a:r>
              <a:rPr lang="en-US" dirty="0" err="1"/>
              <a:t>substes</a:t>
            </a:r>
            <a:endParaRPr lang="en-US" dirty="0"/>
          </a:p>
          <a:p>
            <a:r>
              <a:rPr lang="en-US" b="1" dirty="0"/>
              <a:t>Exposed</a:t>
            </a:r>
            <a:r>
              <a:rPr lang="en-US" dirty="0"/>
              <a:t> to </a:t>
            </a:r>
            <a:r>
              <a:rPr lang="en-US" dirty="0" err="1"/>
              <a:t>enviroment</a:t>
            </a:r>
            <a:r>
              <a:rPr lang="en-US" dirty="0"/>
              <a:t> </a:t>
            </a:r>
            <a:r>
              <a:rPr lang="en-US" dirty="0" err="1"/>
              <a:t>e.g</a:t>
            </a:r>
            <a:r>
              <a:rPr lang="en-US" dirty="0"/>
              <a:t> </a:t>
            </a:r>
            <a:r>
              <a:rPr lang="en-US" dirty="0" err="1"/>
              <a:t>spina</a:t>
            </a:r>
            <a:r>
              <a:rPr lang="en-US" dirty="0"/>
              <a:t> </a:t>
            </a:r>
            <a:r>
              <a:rPr lang="en-US" dirty="0" err="1"/>
              <a:t>bifida,myelomeningocele</a:t>
            </a:r>
            <a:r>
              <a:rPr lang="en-US" dirty="0"/>
              <a:t> </a:t>
            </a:r>
          </a:p>
          <a:p>
            <a:endParaRPr lang="en-US" b="1" dirty="0"/>
          </a:p>
          <a:p>
            <a:r>
              <a:rPr lang="en-US" dirty="0"/>
              <a:t> covered by intact skin</a:t>
            </a:r>
          </a:p>
        </p:txBody>
      </p:sp>
    </p:spTree>
    <p:extLst>
      <p:ext uri="{BB962C8B-B14F-4D97-AF65-F5344CB8AC3E}">
        <p14:creationId xmlns:p14="http://schemas.microsoft.com/office/powerpoint/2010/main" val="741903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533400"/>
            <a:ext cx="7024744" cy="914400"/>
          </a:xfrm>
        </p:spPr>
        <p:txBody>
          <a:bodyPr/>
          <a:lstStyle/>
          <a:p>
            <a:r>
              <a:rPr lang="en-US" dirty="0"/>
              <a:t>epidemiology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696200" cy="4648200"/>
          </a:xfrm>
        </p:spPr>
        <p:txBody>
          <a:bodyPr/>
          <a:lstStyle/>
          <a:p>
            <a:r>
              <a:rPr lang="en-US" dirty="0"/>
              <a:t>Incidence</a:t>
            </a:r>
          </a:p>
          <a:p>
            <a:r>
              <a:rPr lang="en-US" dirty="0"/>
              <a:t>1;1000 births</a:t>
            </a:r>
          </a:p>
          <a:p>
            <a:r>
              <a:rPr lang="en-US" dirty="0"/>
              <a:t>Age</a:t>
            </a:r>
          </a:p>
          <a:p>
            <a:pPr marL="68580" indent="0">
              <a:buNone/>
            </a:pPr>
            <a:r>
              <a:rPr lang="en-US" dirty="0"/>
              <a:t>From birth</a:t>
            </a:r>
          </a:p>
          <a:p>
            <a:r>
              <a:rPr lang="en-US" dirty="0"/>
              <a:t>Associated </a:t>
            </a:r>
            <a:r>
              <a:rPr lang="en-US" dirty="0" err="1"/>
              <a:t>disesaes</a:t>
            </a:r>
            <a:endParaRPr lang="en-US" dirty="0"/>
          </a:p>
          <a:p>
            <a:pPr marL="68580" indent="0">
              <a:buNone/>
            </a:pPr>
            <a:r>
              <a:rPr lang="en-US" dirty="0"/>
              <a:t>Trisomy 13 18 </a:t>
            </a:r>
          </a:p>
          <a:p>
            <a:pPr marL="68580" indent="0">
              <a:buNone/>
            </a:pPr>
            <a:r>
              <a:rPr lang="en-US" dirty="0"/>
              <a:t>CHILD </a:t>
            </a:r>
            <a:r>
              <a:rPr lang="en-US" dirty="0" err="1"/>
              <a:t>syndroms</a:t>
            </a:r>
            <a:endParaRPr lang="en-US" dirty="0"/>
          </a:p>
          <a:p>
            <a:pPr marL="68580" indent="0">
              <a:buNone/>
            </a:pPr>
            <a:r>
              <a:rPr lang="en-US" dirty="0" err="1"/>
              <a:t>Wardenburrg</a:t>
            </a:r>
            <a:r>
              <a:rPr lang="en-US" dirty="0"/>
              <a:t> syndrome</a:t>
            </a:r>
          </a:p>
          <a:p>
            <a:pPr marL="68580" indent="0">
              <a:buNone/>
            </a:pPr>
            <a:r>
              <a:rPr lang="en-US" dirty="0" err="1"/>
              <a:t>Meckel_gruber</a:t>
            </a:r>
            <a:r>
              <a:rPr lang="en-US" dirty="0"/>
              <a:t> syndrome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347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Neuropathic ulcer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Chronic ulceration in an area of skin anesthesia</a:t>
            </a:r>
          </a:p>
          <a:p>
            <a:r>
              <a:rPr lang="en-US" dirty="0"/>
              <a:t>Common sites are weight bearing area</a:t>
            </a:r>
          </a:p>
          <a:p>
            <a:pPr marL="68580" indent="0">
              <a:buNone/>
            </a:pPr>
            <a:r>
              <a:rPr lang="en-US" dirty="0"/>
              <a:t>Like heals and metatarsals heads</a:t>
            </a:r>
          </a:p>
          <a:p>
            <a:r>
              <a:rPr lang="en-US" dirty="0"/>
              <a:t>painless</a:t>
            </a:r>
          </a:p>
        </p:txBody>
      </p:sp>
    </p:spTree>
    <p:extLst>
      <p:ext uri="{BB962C8B-B14F-4D97-AF65-F5344CB8AC3E}">
        <p14:creationId xmlns:p14="http://schemas.microsoft.com/office/powerpoint/2010/main" val="3218268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024744" cy="838200"/>
          </a:xfrm>
        </p:spPr>
        <p:txBody>
          <a:bodyPr/>
          <a:lstStyle/>
          <a:p>
            <a:r>
              <a:rPr lang="en-US" dirty="0"/>
              <a:t>pathophysiology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696200" cy="4648200"/>
          </a:xfrm>
        </p:spPr>
        <p:txBody>
          <a:bodyPr/>
          <a:lstStyle/>
          <a:p>
            <a:r>
              <a:rPr lang="en-US" dirty="0"/>
              <a:t>Predisposing factors</a:t>
            </a:r>
          </a:p>
          <a:p>
            <a:pPr marL="68580" indent="0">
              <a:buNone/>
            </a:pPr>
            <a:r>
              <a:rPr lang="en-US" dirty="0"/>
              <a:t>Exact cause unknown</a:t>
            </a:r>
          </a:p>
          <a:p>
            <a:pPr marL="68580" indent="0">
              <a:buNone/>
            </a:pPr>
            <a:r>
              <a:rPr lang="en-US" dirty="0" err="1"/>
              <a:t>Folate</a:t>
            </a:r>
            <a:r>
              <a:rPr lang="en-US" dirty="0"/>
              <a:t> deficiency</a:t>
            </a:r>
          </a:p>
          <a:p>
            <a:pPr marL="68580" indent="0">
              <a:buNone/>
            </a:pPr>
            <a:r>
              <a:rPr lang="en-US" dirty="0" err="1"/>
              <a:t>Antiepleptic</a:t>
            </a:r>
            <a:r>
              <a:rPr lang="en-US" dirty="0"/>
              <a:t> drugs (Na valproate </a:t>
            </a:r>
            <a:r>
              <a:rPr lang="en-US" dirty="0" err="1"/>
              <a:t>carbamizapine</a:t>
            </a:r>
            <a:r>
              <a:rPr lang="en-US" dirty="0"/>
              <a:t>)</a:t>
            </a:r>
          </a:p>
          <a:p>
            <a:pPr marL="68580" indent="0">
              <a:buNone/>
            </a:pPr>
            <a:r>
              <a:rPr lang="en-US" dirty="0"/>
              <a:t>Exposure to radiations</a:t>
            </a:r>
          </a:p>
        </p:txBody>
      </p:sp>
    </p:spTree>
    <p:extLst>
      <p:ext uri="{BB962C8B-B14F-4D97-AF65-F5344CB8AC3E}">
        <p14:creationId xmlns:p14="http://schemas.microsoft.com/office/powerpoint/2010/main" val="492776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543800" cy="762000"/>
          </a:xfrm>
        </p:spPr>
        <p:txBody>
          <a:bodyPr/>
          <a:lstStyle/>
          <a:p>
            <a:r>
              <a:rPr lang="en-US" dirty="0"/>
              <a:t>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620000" cy="4724400"/>
          </a:xfrm>
        </p:spPr>
        <p:txBody>
          <a:bodyPr/>
          <a:lstStyle/>
          <a:p>
            <a:r>
              <a:rPr lang="en-US" dirty="0"/>
              <a:t>Lumbosacral dimples</a:t>
            </a:r>
          </a:p>
          <a:p>
            <a:r>
              <a:rPr lang="en-US" dirty="0"/>
              <a:t>Tufts of hair at lower back</a:t>
            </a:r>
          </a:p>
          <a:p>
            <a:r>
              <a:rPr lang="en-US" dirty="0" err="1"/>
              <a:t>Lipoms</a:t>
            </a:r>
            <a:r>
              <a:rPr lang="en-US" dirty="0"/>
              <a:t> </a:t>
            </a:r>
          </a:p>
          <a:p>
            <a:r>
              <a:rPr lang="en-US" dirty="0"/>
              <a:t>Port wine stains </a:t>
            </a:r>
          </a:p>
          <a:p>
            <a:r>
              <a:rPr lang="en-US" dirty="0" err="1"/>
              <a:t>Hamangiomas</a:t>
            </a:r>
            <a:r>
              <a:rPr lang="en-US" dirty="0"/>
              <a:t> </a:t>
            </a:r>
          </a:p>
          <a:p>
            <a:r>
              <a:rPr lang="en-US" dirty="0"/>
              <a:t>pigmented macules</a:t>
            </a:r>
          </a:p>
          <a:p>
            <a:r>
              <a:rPr lang="en-US" dirty="0"/>
              <a:t>Slow learning to walk</a:t>
            </a:r>
          </a:p>
          <a:p>
            <a:r>
              <a:rPr lang="en-US" dirty="0"/>
              <a:t>Sensory sensations may be impaired innervated by lowest sacral segment like over buttocks and thighs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0562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09600"/>
            <a:ext cx="406226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09536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457200"/>
            <a:ext cx="7024744" cy="914400"/>
          </a:xfrm>
        </p:spPr>
        <p:txBody>
          <a:bodyPr/>
          <a:lstStyle/>
          <a:p>
            <a:r>
              <a:rPr lang="en-US" dirty="0"/>
              <a:t>Investigations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696200" cy="4724400"/>
          </a:xfrm>
        </p:spPr>
        <p:txBody>
          <a:bodyPr/>
          <a:lstStyle/>
          <a:p>
            <a:r>
              <a:rPr lang="en-US" b="1" dirty="0"/>
              <a:t>Alpha-</a:t>
            </a:r>
            <a:r>
              <a:rPr lang="en-US" b="1" dirty="0" err="1"/>
              <a:t>feto</a:t>
            </a:r>
            <a:r>
              <a:rPr lang="en-US" b="1" dirty="0"/>
              <a:t> </a:t>
            </a:r>
            <a:r>
              <a:rPr lang="en-US" b="1" dirty="0" err="1"/>
              <a:t>protien</a:t>
            </a:r>
            <a:r>
              <a:rPr lang="en-US" dirty="0"/>
              <a:t> in amniotic fluid</a:t>
            </a:r>
          </a:p>
          <a:p>
            <a:r>
              <a:rPr lang="en-US" b="1" dirty="0"/>
              <a:t>Spinal ultrasound</a:t>
            </a:r>
          </a:p>
          <a:p>
            <a:r>
              <a:rPr lang="en-US" b="1" dirty="0"/>
              <a:t>Spinal </a:t>
            </a:r>
            <a:r>
              <a:rPr lang="en-US" b="1" dirty="0" err="1"/>
              <a:t>sonography</a:t>
            </a:r>
            <a:r>
              <a:rPr lang="en-US" b="1" dirty="0"/>
              <a:t> </a:t>
            </a:r>
          </a:p>
          <a:p>
            <a:pPr marL="68580" indent="0">
              <a:buNone/>
            </a:pPr>
            <a:r>
              <a:rPr lang="en-US" dirty="0"/>
              <a:t>Screening test in newborn in 1</a:t>
            </a:r>
            <a:r>
              <a:rPr lang="en-US" baseline="30000" dirty="0"/>
              <a:t>st</a:t>
            </a:r>
            <a:r>
              <a:rPr lang="en-US" dirty="0"/>
              <a:t> 4 months with suspected cutaneous lesion</a:t>
            </a:r>
          </a:p>
          <a:p>
            <a:r>
              <a:rPr lang="en-US" b="1" dirty="0"/>
              <a:t>Radiography</a:t>
            </a:r>
          </a:p>
          <a:p>
            <a:pPr marL="68580" indent="0">
              <a:buNone/>
            </a:pPr>
            <a:r>
              <a:rPr lang="en-US" dirty="0"/>
              <a:t>confirmatory</a:t>
            </a:r>
          </a:p>
          <a:p>
            <a:pPr marL="68580" indent="0">
              <a:buNone/>
            </a:pPr>
            <a:r>
              <a:rPr lang="en-US" dirty="0"/>
              <a:t>Defective fusion of lamina n affected region usually L5 and S1</a:t>
            </a:r>
          </a:p>
        </p:txBody>
      </p:sp>
    </p:spTree>
    <p:extLst>
      <p:ext uri="{BB962C8B-B14F-4D97-AF65-F5344CB8AC3E}">
        <p14:creationId xmlns:p14="http://schemas.microsoft.com/office/powerpoint/2010/main" val="31516441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7543800" cy="1066800"/>
          </a:xfrm>
        </p:spPr>
        <p:txBody>
          <a:bodyPr/>
          <a:lstStyle/>
          <a:p>
            <a:r>
              <a:rPr lang="en-US" dirty="0"/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620000" cy="4495800"/>
          </a:xfrm>
        </p:spPr>
        <p:txBody>
          <a:bodyPr/>
          <a:lstStyle/>
          <a:p>
            <a:r>
              <a:rPr lang="en-US" dirty="0"/>
              <a:t>Saline gauze at 37 degree C and non permeable dressing</a:t>
            </a:r>
          </a:p>
          <a:p>
            <a:r>
              <a:rPr lang="en-US" dirty="0"/>
              <a:t>Postnatal surgery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9810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096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Hereditary sensory and autonomic </a:t>
            </a:r>
            <a:r>
              <a:rPr lang="en-US" dirty="0" err="1"/>
              <a:t>neuopathy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7924800" cy="4419600"/>
          </a:xfrm>
        </p:spPr>
        <p:txBody>
          <a:bodyPr/>
          <a:lstStyle/>
          <a:p>
            <a:r>
              <a:rPr lang="en-US" dirty="0"/>
              <a:t>Inherited disorder associated with sensory dysfunction and varying degree of autonomic dysfunction</a:t>
            </a:r>
          </a:p>
          <a:p>
            <a:r>
              <a:rPr lang="en-US" b="1" dirty="0"/>
              <a:t>Epidemiology</a:t>
            </a:r>
          </a:p>
          <a:p>
            <a:pPr marL="68580" indent="0">
              <a:buNone/>
            </a:pPr>
            <a:r>
              <a:rPr lang="en-US" dirty="0"/>
              <a:t>Both sexes affected equally</a:t>
            </a:r>
          </a:p>
          <a:p>
            <a:pPr marL="68580" indent="0">
              <a:buNone/>
            </a:pPr>
            <a:r>
              <a:rPr lang="en-US" dirty="0"/>
              <a:t>HSAN3 is exclusive to </a:t>
            </a:r>
            <a:r>
              <a:rPr lang="en-US" dirty="0" err="1"/>
              <a:t>jewish</a:t>
            </a:r>
            <a:r>
              <a:rPr lang="en-US" dirty="0"/>
              <a:t> extraction</a:t>
            </a:r>
          </a:p>
        </p:txBody>
      </p:sp>
    </p:spTree>
    <p:extLst>
      <p:ext uri="{BB962C8B-B14F-4D97-AF65-F5344CB8AC3E}">
        <p14:creationId xmlns:p14="http://schemas.microsoft.com/office/powerpoint/2010/main" val="20416936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533400"/>
            <a:ext cx="7024744" cy="762000"/>
          </a:xfrm>
        </p:spPr>
        <p:txBody>
          <a:bodyPr/>
          <a:lstStyle/>
          <a:p>
            <a:r>
              <a:rPr lang="en-US" dirty="0" err="1"/>
              <a:t>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543800" cy="5029200"/>
          </a:xfrm>
        </p:spPr>
        <p:txBody>
          <a:bodyPr/>
          <a:lstStyle/>
          <a:p>
            <a:r>
              <a:rPr lang="en-US" b="1" dirty="0"/>
              <a:t>HSAN 1</a:t>
            </a:r>
          </a:p>
          <a:p>
            <a:r>
              <a:rPr lang="en-US" dirty="0"/>
              <a:t>Autosomal dominant chromosome 9q22.1-q.22.1</a:t>
            </a:r>
          </a:p>
          <a:p>
            <a:r>
              <a:rPr lang="en-US" dirty="0"/>
              <a:t>LATE adult hood or adolescence</a:t>
            </a:r>
          </a:p>
          <a:p>
            <a:r>
              <a:rPr lang="en-US" dirty="0"/>
              <a:t>Progressive Sensory and motor loss particularly in lower limbs</a:t>
            </a:r>
          </a:p>
          <a:p>
            <a:r>
              <a:rPr lang="en-US" dirty="0"/>
              <a:t>Chronic ulcerations on weight bearing area</a:t>
            </a:r>
          </a:p>
          <a:p>
            <a:endParaRPr lang="en-US" dirty="0"/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8069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696200" cy="914400"/>
          </a:xfrm>
        </p:spPr>
        <p:txBody>
          <a:bodyPr/>
          <a:lstStyle/>
          <a:p>
            <a:r>
              <a:rPr lang="en-US" dirty="0"/>
              <a:t>HSAN2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772400" cy="4572000"/>
          </a:xfrm>
        </p:spPr>
        <p:txBody>
          <a:bodyPr/>
          <a:lstStyle/>
          <a:p>
            <a:r>
              <a:rPr lang="en-US" dirty="0"/>
              <a:t>Autosomal recessive</a:t>
            </a:r>
          </a:p>
          <a:p>
            <a:r>
              <a:rPr lang="en-US" dirty="0"/>
              <a:t>Congenital or early onset</a:t>
            </a:r>
          </a:p>
          <a:p>
            <a:r>
              <a:rPr lang="en-US" dirty="0" err="1"/>
              <a:t>Sensoy</a:t>
            </a:r>
            <a:r>
              <a:rPr lang="en-US" dirty="0"/>
              <a:t> loss in hands and feet leading to </a:t>
            </a:r>
            <a:r>
              <a:rPr lang="en-US" dirty="0" err="1"/>
              <a:t>ulcerationsat</a:t>
            </a:r>
            <a:r>
              <a:rPr lang="en-US" dirty="0"/>
              <a:t> such sites</a:t>
            </a:r>
          </a:p>
          <a:p>
            <a:r>
              <a:rPr lang="en-US" dirty="0"/>
              <a:t>Fingers shows </a:t>
            </a:r>
            <a:r>
              <a:rPr lang="en-US" dirty="0" err="1"/>
              <a:t>anhinum</a:t>
            </a:r>
            <a:r>
              <a:rPr lang="en-US" dirty="0"/>
              <a:t> like band and amputation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1250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0"/>
            <a:ext cx="5661371" cy="438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0929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HSAN3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90600"/>
            <a:ext cx="7467600" cy="5181600"/>
          </a:xfrm>
        </p:spPr>
        <p:txBody>
          <a:bodyPr/>
          <a:lstStyle/>
          <a:p>
            <a:r>
              <a:rPr lang="en-US" dirty="0"/>
              <a:t>Autosomal recessive</a:t>
            </a:r>
          </a:p>
          <a:p>
            <a:r>
              <a:rPr lang="en-US" dirty="0"/>
              <a:t>congenital</a:t>
            </a:r>
          </a:p>
          <a:p>
            <a:r>
              <a:rPr lang="en-US" dirty="0"/>
              <a:t>Prevalent in Ashkenazi </a:t>
            </a:r>
            <a:r>
              <a:rPr lang="en-US" dirty="0" err="1"/>
              <a:t>jews</a:t>
            </a:r>
            <a:endParaRPr lang="en-US" dirty="0"/>
          </a:p>
          <a:p>
            <a:r>
              <a:rPr lang="en-US" dirty="0"/>
              <a:t>Autonomic features </a:t>
            </a:r>
            <a:r>
              <a:rPr lang="en-US" dirty="0" err="1"/>
              <a:t>e.g</a:t>
            </a:r>
            <a:r>
              <a:rPr lang="en-US" dirty="0"/>
              <a:t> impaired tear production unstable temp postural hypotension</a:t>
            </a:r>
          </a:p>
          <a:p>
            <a:r>
              <a:rPr lang="en-US" dirty="0"/>
              <a:t>Blotchy erythema occurs during overheating</a:t>
            </a:r>
          </a:p>
          <a:p>
            <a:r>
              <a:rPr lang="en-US" dirty="0"/>
              <a:t>Absence of fungiform papillae on tongue</a:t>
            </a:r>
          </a:p>
        </p:txBody>
      </p:sp>
    </p:spTree>
    <p:extLst>
      <p:ext uri="{BB962C8B-B14F-4D97-AF65-F5344CB8AC3E}">
        <p14:creationId xmlns:p14="http://schemas.microsoft.com/office/powerpoint/2010/main" val="2299481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Associated diseases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 2 diabetes</a:t>
            </a:r>
          </a:p>
          <a:p>
            <a:r>
              <a:rPr lang="en-US" dirty="0"/>
              <a:t>Renal failure</a:t>
            </a:r>
          </a:p>
          <a:p>
            <a:r>
              <a:rPr lang="en-US" dirty="0"/>
              <a:t>Alcoholism</a:t>
            </a:r>
          </a:p>
          <a:p>
            <a:r>
              <a:rPr lang="en-US" dirty="0"/>
              <a:t>Vitamin deficiencies</a:t>
            </a:r>
          </a:p>
          <a:p>
            <a:r>
              <a:rPr lang="en-US" dirty="0"/>
              <a:t>Leprosy</a:t>
            </a:r>
          </a:p>
          <a:p>
            <a:r>
              <a:rPr lang="en-US" dirty="0"/>
              <a:t>Pernicious anemia</a:t>
            </a:r>
          </a:p>
          <a:p>
            <a:r>
              <a:rPr lang="en-US" dirty="0"/>
              <a:t>Hereditary sensory and autonomic neuropathy </a:t>
            </a:r>
          </a:p>
        </p:txBody>
      </p:sp>
    </p:spTree>
    <p:extLst>
      <p:ext uri="{BB962C8B-B14F-4D97-AF65-F5344CB8AC3E}">
        <p14:creationId xmlns:p14="http://schemas.microsoft.com/office/powerpoint/2010/main" val="22416884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7230034" cy="838200"/>
          </a:xfrm>
        </p:spPr>
        <p:txBody>
          <a:bodyPr/>
          <a:lstStyle/>
          <a:p>
            <a:r>
              <a:rPr lang="en-US" dirty="0"/>
              <a:t>HSAN4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543800" cy="4724400"/>
          </a:xfrm>
        </p:spPr>
        <p:txBody>
          <a:bodyPr/>
          <a:lstStyle/>
          <a:p>
            <a:r>
              <a:rPr lang="en-US" dirty="0" err="1"/>
              <a:t>Autosommal</a:t>
            </a:r>
            <a:r>
              <a:rPr lang="en-US" dirty="0"/>
              <a:t> recessive</a:t>
            </a:r>
          </a:p>
          <a:p>
            <a:r>
              <a:rPr lang="en-US" dirty="0"/>
              <a:t>Absence of nociception leading to self inflicted injuries</a:t>
            </a:r>
          </a:p>
          <a:p>
            <a:r>
              <a:rPr lang="en-US" dirty="0"/>
              <a:t> self mutilation </a:t>
            </a:r>
          </a:p>
          <a:p>
            <a:r>
              <a:rPr lang="en-US" dirty="0"/>
              <a:t>Learning difficulties</a:t>
            </a:r>
          </a:p>
          <a:p>
            <a:r>
              <a:rPr lang="en-US" dirty="0" err="1"/>
              <a:t>Anhidrosis</a:t>
            </a:r>
            <a:r>
              <a:rPr lang="en-US" dirty="0"/>
              <a:t> leading to high fevers</a:t>
            </a:r>
          </a:p>
        </p:txBody>
      </p:sp>
    </p:spTree>
    <p:extLst>
      <p:ext uri="{BB962C8B-B14F-4D97-AF65-F5344CB8AC3E}">
        <p14:creationId xmlns:p14="http://schemas.microsoft.com/office/powerpoint/2010/main" val="11573555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533400"/>
            <a:ext cx="7024744" cy="838200"/>
          </a:xfrm>
        </p:spPr>
        <p:txBody>
          <a:bodyPr/>
          <a:lstStyle/>
          <a:p>
            <a:r>
              <a:rPr lang="en-US" dirty="0"/>
              <a:t>HSAN5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620000" cy="4572000"/>
          </a:xfrm>
        </p:spPr>
        <p:txBody>
          <a:bodyPr/>
          <a:lstStyle/>
          <a:p>
            <a:r>
              <a:rPr lang="en-US" dirty="0"/>
              <a:t>Also called congenital insensitivity to pain</a:t>
            </a:r>
          </a:p>
          <a:p>
            <a:r>
              <a:rPr lang="en-US" dirty="0"/>
              <a:t>Early childhood</a:t>
            </a:r>
          </a:p>
          <a:p>
            <a:r>
              <a:rPr lang="en-US" dirty="0"/>
              <a:t>Self mutilating </a:t>
            </a:r>
            <a:r>
              <a:rPr lang="en-US" dirty="0" err="1"/>
              <a:t>behaviour</a:t>
            </a:r>
            <a:endParaRPr lang="en-US" dirty="0"/>
          </a:p>
          <a:p>
            <a:r>
              <a:rPr lang="en-US" dirty="0" err="1"/>
              <a:t>Anhidrosis</a:t>
            </a:r>
            <a:endParaRPr lang="en-US" dirty="0"/>
          </a:p>
          <a:p>
            <a:r>
              <a:rPr lang="en-US" dirty="0"/>
              <a:t>Learning difficulties</a:t>
            </a:r>
          </a:p>
          <a:p>
            <a:r>
              <a:rPr lang="en-US" dirty="0"/>
              <a:t>Corneal reflexes present deep </a:t>
            </a:r>
            <a:r>
              <a:rPr lang="en-US" dirty="0" err="1"/>
              <a:t>tenden</a:t>
            </a:r>
            <a:r>
              <a:rPr lang="en-US" dirty="0"/>
              <a:t> absent</a:t>
            </a:r>
          </a:p>
        </p:txBody>
      </p:sp>
    </p:spTree>
    <p:extLst>
      <p:ext uri="{BB962C8B-B14F-4D97-AF65-F5344CB8AC3E}">
        <p14:creationId xmlns:p14="http://schemas.microsoft.com/office/powerpoint/2010/main" val="14050998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533400"/>
            <a:ext cx="7024744" cy="990600"/>
          </a:xfrm>
        </p:spPr>
        <p:txBody>
          <a:bodyPr/>
          <a:lstStyle/>
          <a:p>
            <a:r>
              <a:rPr lang="en-US" dirty="0" err="1"/>
              <a:t>Complictions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7315200" cy="4419600"/>
          </a:xfrm>
        </p:spPr>
        <p:txBody>
          <a:bodyPr/>
          <a:lstStyle/>
          <a:p>
            <a:r>
              <a:rPr lang="en-US" dirty="0"/>
              <a:t>Corneal scarring</a:t>
            </a:r>
          </a:p>
          <a:p>
            <a:r>
              <a:rPr lang="en-US" dirty="0"/>
              <a:t>Malignant hyperthermia</a:t>
            </a:r>
          </a:p>
          <a:p>
            <a:r>
              <a:rPr lang="en-US" dirty="0"/>
              <a:t> osteomyelitis</a:t>
            </a:r>
          </a:p>
          <a:p>
            <a:r>
              <a:rPr lang="en-US" dirty="0"/>
              <a:t>Sepsis</a:t>
            </a:r>
          </a:p>
          <a:p>
            <a:r>
              <a:rPr lang="en-US" b="1" dirty="0"/>
              <a:t>INVESTIGATIONS</a:t>
            </a:r>
          </a:p>
          <a:p>
            <a:pPr marL="68580" indent="0">
              <a:buNone/>
            </a:pPr>
            <a:r>
              <a:rPr lang="en-US" dirty="0"/>
              <a:t>Genetic testing</a:t>
            </a:r>
          </a:p>
          <a:p>
            <a:pPr marL="68580" indent="0">
              <a:buNone/>
            </a:pPr>
            <a:r>
              <a:rPr lang="en-US" dirty="0"/>
              <a:t>Electrophysiology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4155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230034" cy="1066800"/>
          </a:xfrm>
        </p:spPr>
        <p:txBody>
          <a:bodyPr/>
          <a:lstStyle/>
          <a:p>
            <a:r>
              <a:rPr lang="en-US" dirty="0"/>
              <a:t>Sympathetic nerve injury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467600" cy="4572000"/>
          </a:xfrm>
        </p:spPr>
        <p:txBody>
          <a:bodyPr/>
          <a:lstStyle/>
          <a:p>
            <a:r>
              <a:rPr lang="en-US" dirty="0"/>
              <a:t>Loss of sympathetic innervation leads </a:t>
            </a:r>
          </a:p>
          <a:p>
            <a:r>
              <a:rPr lang="en-US" dirty="0"/>
              <a:t>Loss of </a:t>
            </a:r>
            <a:r>
              <a:rPr lang="en-US" dirty="0" err="1"/>
              <a:t>vasoconstricter</a:t>
            </a:r>
            <a:r>
              <a:rPr lang="en-US" dirty="0"/>
              <a:t> impulses causing erythema</a:t>
            </a:r>
          </a:p>
          <a:p>
            <a:r>
              <a:rPr lang="en-US" dirty="0"/>
              <a:t>Loss of </a:t>
            </a:r>
            <a:r>
              <a:rPr lang="en-US" dirty="0" err="1"/>
              <a:t>sweting</a:t>
            </a:r>
            <a:r>
              <a:rPr lang="en-US" dirty="0"/>
              <a:t> causing </a:t>
            </a:r>
            <a:r>
              <a:rPr lang="en-US" dirty="0" err="1"/>
              <a:t>ahidrosis</a:t>
            </a:r>
            <a:endParaRPr lang="en-US" dirty="0"/>
          </a:p>
          <a:p>
            <a:r>
              <a:rPr lang="en-US" dirty="0"/>
              <a:t>Affected area of skin is scaly and fissured</a:t>
            </a:r>
          </a:p>
          <a:p>
            <a:r>
              <a:rPr lang="en-US" b="1" dirty="0"/>
              <a:t>Investigations</a:t>
            </a:r>
          </a:p>
          <a:p>
            <a:pPr marL="68580" indent="0">
              <a:buNone/>
            </a:pPr>
            <a:r>
              <a:rPr lang="en-US" dirty="0"/>
              <a:t>Thermoregulatory sweat test</a:t>
            </a:r>
          </a:p>
          <a:p>
            <a:pPr marL="68580" indent="0">
              <a:buNone/>
            </a:pPr>
            <a:r>
              <a:rPr lang="en-US" dirty="0"/>
              <a:t>Quantitative </a:t>
            </a:r>
            <a:r>
              <a:rPr lang="en-US" dirty="0" err="1"/>
              <a:t>sudomotor</a:t>
            </a:r>
            <a:r>
              <a:rPr lang="en-US" dirty="0"/>
              <a:t> axon reflex test</a:t>
            </a:r>
          </a:p>
          <a:p>
            <a:pPr marL="68580" indent="0">
              <a:buNone/>
            </a:pPr>
            <a:r>
              <a:rPr lang="en-US" dirty="0"/>
              <a:t>Skin wring on water immersion</a:t>
            </a:r>
          </a:p>
        </p:txBody>
      </p:sp>
    </p:spTree>
    <p:extLst>
      <p:ext uri="{BB962C8B-B14F-4D97-AF65-F5344CB8AC3E}">
        <p14:creationId xmlns:p14="http://schemas.microsoft.com/office/powerpoint/2010/main" val="35619540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153834" cy="1066800"/>
          </a:xfrm>
        </p:spPr>
        <p:txBody>
          <a:bodyPr>
            <a:normAutofit/>
          </a:bodyPr>
          <a:lstStyle/>
          <a:p>
            <a:r>
              <a:rPr lang="en-US" dirty="0"/>
              <a:t>Horner syndrome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1" y="1828800"/>
            <a:ext cx="7391400" cy="4495800"/>
          </a:xfrm>
        </p:spPr>
        <p:txBody>
          <a:bodyPr/>
          <a:lstStyle/>
          <a:p>
            <a:r>
              <a:rPr lang="en-US" dirty="0"/>
              <a:t>Partial or complete </a:t>
            </a:r>
            <a:r>
              <a:rPr lang="en-US" dirty="0" err="1"/>
              <a:t>interuption</a:t>
            </a:r>
            <a:r>
              <a:rPr lang="en-US" dirty="0"/>
              <a:t> of 3 neuron sympathetic </a:t>
            </a:r>
            <a:r>
              <a:rPr lang="en-US" dirty="0" err="1"/>
              <a:t>pathwayis</a:t>
            </a:r>
            <a:r>
              <a:rPr lang="en-US" dirty="0"/>
              <a:t> interrupted any where from poster lateral nuclei of hypothalamus through spinal cord to eye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3733800"/>
            <a:ext cx="4953000" cy="2347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91682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5334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causes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749370"/>
              </p:ext>
            </p:extLst>
          </p:nvPr>
        </p:nvGraphicFramePr>
        <p:xfrm>
          <a:off x="1524000" y="1397000"/>
          <a:ext cx="6096000" cy="4915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2171">
                <a:tc>
                  <a:txBody>
                    <a:bodyPr/>
                    <a:lstStyle/>
                    <a:p>
                      <a:r>
                        <a:rPr lang="en-US" sz="2800" dirty="0"/>
                        <a:t>central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peripheral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2171">
                <a:tc>
                  <a:txBody>
                    <a:bodyPr/>
                    <a:lstStyle/>
                    <a:p>
                      <a:r>
                        <a:rPr lang="en-US" sz="2400" dirty="0"/>
                        <a:t>Myocardial</a:t>
                      </a:r>
                      <a:r>
                        <a:rPr lang="en-US" sz="2400" baseline="0" dirty="0"/>
                        <a:t> infarction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Aortic </a:t>
                      </a:r>
                      <a:r>
                        <a:rPr lang="en-US" dirty="0" err="1"/>
                        <a:t>anerysm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2171">
                <a:tc>
                  <a:txBody>
                    <a:bodyPr/>
                    <a:lstStyle/>
                    <a:p>
                      <a:r>
                        <a:rPr lang="en-US" sz="2000" dirty="0" err="1"/>
                        <a:t>syringomylia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Cervical lymphadenopathy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2171">
                <a:tc>
                  <a:txBody>
                    <a:bodyPr/>
                    <a:lstStyle/>
                    <a:p>
                      <a:r>
                        <a:rPr lang="en-US" sz="2000" dirty="0"/>
                        <a:t>Multiple sclerosis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Surgery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2171">
                <a:tc>
                  <a:txBody>
                    <a:bodyPr/>
                    <a:lstStyle/>
                    <a:p>
                      <a:r>
                        <a:rPr lang="en-US" sz="2000" dirty="0" err="1"/>
                        <a:t>Interaspinal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tumours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Regional anesthetic procedures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21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21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72319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09600"/>
            <a:ext cx="7024744" cy="838200"/>
          </a:xfrm>
        </p:spPr>
        <p:txBody>
          <a:bodyPr/>
          <a:lstStyle/>
          <a:p>
            <a:r>
              <a:rPr lang="en-US" dirty="0" err="1"/>
              <a:t>pathophysiogy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84086"/>
            <a:ext cx="6949387" cy="457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81955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990600"/>
          </a:xfrm>
        </p:spPr>
        <p:txBody>
          <a:bodyPr/>
          <a:lstStyle/>
          <a:p>
            <a:r>
              <a:rPr lang="en-US" dirty="0"/>
              <a:t>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876800"/>
          </a:xfrm>
        </p:spPr>
        <p:txBody>
          <a:bodyPr/>
          <a:lstStyle/>
          <a:p>
            <a:r>
              <a:rPr lang="en-US" b="1" dirty="0" err="1"/>
              <a:t>Irritative</a:t>
            </a:r>
            <a:r>
              <a:rPr lang="en-US" b="1" dirty="0"/>
              <a:t> phase</a:t>
            </a:r>
          </a:p>
          <a:p>
            <a:pPr marL="68580" indent="0">
              <a:buNone/>
            </a:pPr>
            <a:r>
              <a:rPr lang="en-US" dirty="0"/>
              <a:t>Unilateral hyperhidrosis</a:t>
            </a:r>
          </a:p>
          <a:p>
            <a:pPr marL="68580" indent="0">
              <a:buNone/>
            </a:pPr>
            <a:r>
              <a:rPr lang="en-US" dirty="0"/>
              <a:t>Vasoconstriction</a:t>
            </a:r>
          </a:p>
          <a:p>
            <a:r>
              <a:rPr lang="en-US" b="1" dirty="0"/>
              <a:t>Paralytic phase</a:t>
            </a:r>
            <a:endParaRPr lang="en-US" dirty="0"/>
          </a:p>
          <a:p>
            <a:pPr marL="68580" indent="0">
              <a:buNone/>
            </a:pPr>
            <a:r>
              <a:rPr lang="en-US" dirty="0"/>
              <a:t>Ptosis</a:t>
            </a:r>
          </a:p>
          <a:p>
            <a:pPr marL="68580" indent="0">
              <a:buNone/>
            </a:pPr>
            <a:r>
              <a:rPr lang="en-US" dirty="0" err="1"/>
              <a:t>Anhidrosis</a:t>
            </a:r>
            <a:r>
              <a:rPr lang="en-US" dirty="0"/>
              <a:t> on </a:t>
            </a:r>
            <a:r>
              <a:rPr lang="en-US" dirty="0" err="1"/>
              <a:t>ipsilateral</a:t>
            </a:r>
            <a:r>
              <a:rPr lang="en-US" dirty="0"/>
              <a:t> side</a:t>
            </a:r>
          </a:p>
          <a:p>
            <a:pPr marL="68580" indent="0">
              <a:buNone/>
            </a:pPr>
            <a:r>
              <a:rPr lang="en-US" dirty="0" err="1"/>
              <a:t>Enophtholmos</a:t>
            </a:r>
            <a:endParaRPr lang="en-US" dirty="0"/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2789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Investigations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Physical and pupil dilatation test </a:t>
            </a:r>
          </a:p>
          <a:p>
            <a:r>
              <a:rPr lang="en-US" dirty="0" err="1"/>
              <a:t>Xray</a:t>
            </a:r>
            <a:r>
              <a:rPr lang="en-US" dirty="0"/>
              <a:t> MRI urine </a:t>
            </a:r>
            <a:r>
              <a:rPr lang="en-US" dirty="0" err="1"/>
              <a:t>tsy</a:t>
            </a:r>
            <a:endParaRPr lang="en-US" dirty="0"/>
          </a:p>
          <a:p>
            <a:endParaRPr lang="en-US" dirty="0"/>
          </a:p>
          <a:p>
            <a:r>
              <a:rPr lang="en-US" dirty="0"/>
              <a:t>TREATMENT</a:t>
            </a:r>
          </a:p>
          <a:p>
            <a:pPr marL="68580" indent="0">
              <a:buNone/>
            </a:pPr>
            <a:r>
              <a:rPr lang="en-US" dirty="0"/>
              <a:t>Treat the under lying cause</a:t>
            </a:r>
          </a:p>
        </p:txBody>
      </p:sp>
    </p:spTree>
    <p:extLst>
      <p:ext uri="{BB962C8B-B14F-4D97-AF65-F5344CB8AC3E}">
        <p14:creationId xmlns:p14="http://schemas.microsoft.com/office/powerpoint/2010/main" val="8199135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306234" cy="914400"/>
          </a:xfrm>
        </p:spPr>
        <p:txBody>
          <a:bodyPr/>
          <a:lstStyle/>
          <a:p>
            <a:r>
              <a:rPr lang="en-US" dirty="0"/>
              <a:t>Gustatory hyperhidrosis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696200" cy="4419600"/>
          </a:xfrm>
        </p:spPr>
        <p:txBody>
          <a:bodyPr/>
          <a:lstStyle/>
          <a:p>
            <a:r>
              <a:rPr lang="en-US" dirty="0"/>
              <a:t>Excessive sweating on scalp </a:t>
            </a:r>
            <a:r>
              <a:rPr lang="en-US" dirty="0" err="1"/>
              <a:t>upperlip</a:t>
            </a:r>
            <a:r>
              <a:rPr lang="en-US" dirty="0"/>
              <a:t> </a:t>
            </a:r>
            <a:r>
              <a:rPr lang="en-US" dirty="0" err="1"/>
              <a:t>peri</a:t>
            </a:r>
            <a:r>
              <a:rPr lang="en-US" dirty="0"/>
              <a:t> oral or sternum immediately </a:t>
            </a:r>
            <a:r>
              <a:rPr lang="en-US" dirty="0" err="1"/>
              <a:t>aftr</a:t>
            </a:r>
            <a:r>
              <a:rPr lang="en-US" dirty="0"/>
              <a:t> eating spicy or hot foods</a:t>
            </a:r>
          </a:p>
          <a:p>
            <a:r>
              <a:rPr lang="en-US" dirty="0"/>
              <a:t>Causes</a:t>
            </a:r>
          </a:p>
          <a:p>
            <a:pPr marL="68580" indent="0">
              <a:buNone/>
            </a:pPr>
            <a:r>
              <a:rPr lang="en-US" dirty="0"/>
              <a:t>Damage to 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/>
              <a:t>sympathetic cervical trunk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err="1"/>
              <a:t>Vagus</a:t>
            </a:r>
            <a:r>
              <a:rPr lang="en-US" dirty="0"/>
              <a:t> nerve 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err="1"/>
              <a:t>Auriculotemporal</a:t>
            </a:r>
            <a:r>
              <a:rPr lang="en-US" dirty="0"/>
              <a:t> nerve</a:t>
            </a:r>
          </a:p>
        </p:txBody>
      </p:sp>
    </p:spTree>
    <p:extLst>
      <p:ext uri="{BB962C8B-B14F-4D97-AF65-F5344CB8AC3E}">
        <p14:creationId xmlns:p14="http://schemas.microsoft.com/office/powerpoint/2010/main" val="786150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pathophysiology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Peripheral </a:t>
            </a:r>
            <a:r>
              <a:rPr lang="en-US" dirty="0" err="1"/>
              <a:t>nueropathy</a:t>
            </a:r>
            <a:r>
              <a:rPr lang="en-US" dirty="0"/>
              <a:t> and ischemia results in nerve dysfunction that result results in sensory loss</a:t>
            </a:r>
          </a:p>
          <a:p>
            <a:r>
              <a:rPr lang="en-US" dirty="0"/>
              <a:t>Trauma to affected sites goes unnoticed that leads to repetitive shear forces</a:t>
            </a:r>
          </a:p>
        </p:txBody>
      </p:sp>
    </p:spTree>
    <p:extLst>
      <p:ext uri="{BB962C8B-B14F-4D97-AF65-F5344CB8AC3E}">
        <p14:creationId xmlns:p14="http://schemas.microsoft.com/office/powerpoint/2010/main" val="25436083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85800"/>
            <a:ext cx="7024744" cy="762000"/>
          </a:xfrm>
        </p:spPr>
        <p:txBody>
          <a:bodyPr/>
          <a:lstStyle/>
          <a:p>
            <a:r>
              <a:rPr lang="en-US" dirty="0"/>
              <a:t>pathophysiology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6400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10322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457200"/>
            <a:ext cx="7024744" cy="1219200"/>
          </a:xfrm>
        </p:spPr>
        <p:txBody>
          <a:bodyPr/>
          <a:lstStyle/>
          <a:p>
            <a:r>
              <a:rPr lang="en-US" dirty="0"/>
              <a:t>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752600"/>
            <a:ext cx="6777317" cy="4080029"/>
          </a:xfrm>
        </p:spPr>
        <p:txBody>
          <a:bodyPr/>
          <a:lstStyle/>
          <a:p>
            <a:r>
              <a:rPr lang="en-US" dirty="0"/>
              <a:t>Facial flushing</a:t>
            </a:r>
          </a:p>
          <a:p>
            <a:r>
              <a:rPr lang="en-US" dirty="0"/>
              <a:t>Gustatory sweating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743200"/>
            <a:ext cx="4445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10907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/>
              <a:t>Investigations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00200"/>
            <a:ext cx="6777317" cy="4724399"/>
          </a:xfrm>
        </p:spPr>
        <p:txBody>
          <a:bodyPr/>
          <a:lstStyle/>
          <a:p>
            <a:pPr marL="525780" indent="-457200">
              <a:buFont typeface="+mj-lt"/>
              <a:buAutoNum type="arabicPeriod"/>
            </a:pPr>
            <a:r>
              <a:rPr lang="en-US" dirty="0" err="1"/>
              <a:t>Startch</a:t>
            </a:r>
            <a:r>
              <a:rPr lang="en-US" dirty="0"/>
              <a:t> iodine test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/>
              <a:t>Infrared thermography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b="1" dirty="0"/>
              <a:t>MANAGEMENT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err="1"/>
              <a:t>Aluminium</a:t>
            </a:r>
            <a:r>
              <a:rPr lang="en-US" dirty="0"/>
              <a:t> chloride </a:t>
            </a:r>
            <a:r>
              <a:rPr lang="en-US" dirty="0" err="1"/>
              <a:t>hexahydrate</a:t>
            </a:r>
            <a:endParaRPr lang="en-US" dirty="0"/>
          </a:p>
          <a:p>
            <a:pPr marL="525780" indent="-457200">
              <a:buFont typeface="+mj-lt"/>
              <a:buAutoNum type="arabicPeriod"/>
            </a:pPr>
            <a:r>
              <a:rPr lang="en-US" dirty="0"/>
              <a:t>0.5 %of </a:t>
            </a:r>
            <a:r>
              <a:rPr lang="en-US" dirty="0" err="1"/>
              <a:t>aquous</a:t>
            </a:r>
            <a:r>
              <a:rPr lang="en-US" dirty="0"/>
              <a:t> </a:t>
            </a:r>
            <a:r>
              <a:rPr lang="en-US" dirty="0" err="1"/>
              <a:t>solutionglycopyronium</a:t>
            </a:r>
            <a:r>
              <a:rPr lang="en-US" dirty="0"/>
              <a:t> bromide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err="1"/>
              <a:t>Botuinum</a:t>
            </a:r>
            <a:r>
              <a:rPr lang="en-US" dirty="0"/>
              <a:t> toxin</a:t>
            </a:r>
          </a:p>
          <a:p>
            <a:pPr marL="52578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7808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457200"/>
            <a:ext cx="7024744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Restless leg syndrome/burning feet syndrome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620000" cy="4419600"/>
          </a:xfrm>
        </p:spPr>
        <p:txBody>
          <a:bodyPr/>
          <a:lstStyle/>
          <a:p>
            <a:r>
              <a:rPr lang="en-US" dirty="0"/>
              <a:t>Common sleep and movement disorder</a:t>
            </a:r>
          </a:p>
          <a:p>
            <a:r>
              <a:rPr lang="en-US" dirty="0"/>
              <a:t>Irresistible urge </a:t>
            </a:r>
            <a:r>
              <a:rPr lang="en-US" dirty="0" err="1"/>
              <a:t>occuring</a:t>
            </a:r>
            <a:r>
              <a:rPr lang="en-US" dirty="0"/>
              <a:t> at rest to move the legs</a:t>
            </a:r>
          </a:p>
          <a:p>
            <a:endParaRPr lang="en-US" dirty="0"/>
          </a:p>
          <a:p>
            <a:pPr marL="68580" indent="0">
              <a:buNone/>
            </a:pPr>
            <a:r>
              <a:rPr lang="en-US" b="1" dirty="0"/>
              <a:t>  AGE</a:t>
            </a:r>
          </a:p>
          <a:p>
            <a:pPr marL="68580" indent="0">
              <a:buNone/>
            </a:pPr>
            <a:r>
              <a:rPr lang="en-US" dirty="0"/>
              <a:t>30-40 years</a:t>
            </a:r>
          </a:p>
          <a:p>
            <a:pPr marL="68580" indent="0">
              <a:buNone/>
            </a:pPr>
            <a:r>
              <a:rPr lang="en-US" b="1" dirty="0"/>
              <a:t>SEX </a:t>
            </a:r>
          </a:p>
          <a:p>
            <a:pPr marL="68580" indent="0">
              <a:buNone/>
            </a:pPr>
            <a:r>
              <a:rPr lang="en-US" dirty="0"/>
              <a:t>More </a:t>
            </a:r>
            <a:r>
              <a:rPr lang="en-US" dirty="0" err="1"/>
              <a:t>prevelent</a:t>
            </a:r>
            <a:r>
              <a:rPr lang="en-US" dirty="0"/>
              <a:t> in females</a:t>
            </a:r>
          </a:p>
        </p:txBody>
      </p:sp>
    </p:spTree>
    <p:extLst>
      <p:ext uri="{BB962C8B-B14F-4D97-AF65-F5344CB8AC3E}">
        <p14:creationId xmlns:p14="http://schemas.microsoft.com/office/powerpoint/2010/main" val="32384009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09600"/>
            <a:ext cx="7024744" cy="762000"/>
          </a:xfrm>
        </p:spPr>
        <p:txBody>
          <a:bodyPr/>
          <a:lstStyle/>
          <a:p>
            <a:r>
              <a:rPr lang="en-US" dirty="0"/>
              <a:t>Predisposing factors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8295907"/>
              </p:ext>
            </p:extLst>
          </p:nvPr>
        </p:nvGraphicFramePr>
        <p:xfrm>
          <a:off x="1042988" y="1524000"/>
          <a:ext cx="6777038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8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8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err="1"/>
                        <a:t>Dibetes</a:t>
                      </a:r>
                      <a:r>
                        <a:rPr lang="en-US" sz="2800" dirty="0"/>
                        <a:t> mellitus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Heavy metal poisoning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B12 deficiency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Vasculitis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Alcohol abuse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Sarcoidosis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Hypothyroidism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GBS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HIV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Arterial disease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Lyme diseases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hypertension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72798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533400"/>
            <a:ext cx="7024744" cy="838200"/>
          </a:xfrm>
        </p:spPr>
        <p:txBody>
          <a:bodyPr/>
          <a:lstStyle/>
          <a:p>
            <a:r>
              <a:rPr lang="en-US" dirty="0"/>
              <a:t>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239000" cy="4648200"/>
          </a:xfrm>
        </p:spPr>
        <p:txBody>
          <a:bodyPr/>
          <a:lstStyle/>
          <a:p>
            <a:r>
              <a:rPr lang="en-US" b="1" dirty="0"/>
              <a:t>1</a:t>
            </a:r>
            <a:r>
              <a:rPr lang="en-US" b="1" baseline="30000" dirty="0"/>
              <a:t>st</a:t>
            </a:r>
            <a:r>
              <a:rPr lang="en-US" b="1" dirty="0"/>
              <a:t> </a:t>
            </a:r>
            <a:endParaRPr lang="en-US" dirty="0"/>
          </a:p>
          <a:p>
            <a:pPr marL="68580" indent="0">
              <a:buNone/>
            </a:pPr>
            <a:r>
              <a:rPr lang="en-US" dirty="0"/>
              <a:t>Familial associated with childhood </a:t>
            </a:r>
            <a:r>
              <a:rPr lang="en-US" dirty="0" err="1"/>
              <a:t>hx</a:t>
            </a:r>
            <a:r>
              <a:rPr lang="en-US" dirty="0"/>
              <a:t> of growing pains</a:t>
            </a:r>
          </a:p>
          <a:p>
            <a:pPr marL="68580" indent="0">
              <a:buNone/>
            </a:pPr>
            <a:endParaRPr lang="en-US" dirty="0"/>
          </a:p>
          <a:p>
            <a:r>
              <a:rPr lang="en-US" b="1" dirty="0"/>
              <a:t>2</a:t>
            </a:r>
            <a:r>
              <a:rPr lang="en-US" b="1" baseline="30000" dirty="0"/>
              <a:t>nd</a:t>
            </a:r>
            <a:endParaRPr lang="en-US" b="1" dirty="0"/>
          </a:p>
          <a:p>
            <a:pPr marL="68580" indent="0">
              <a:buNone/>
            </a:pPr>
            <a:r>
              <a:rPr lang="en-US" dirty="0"/>
              <a:t>Late onset late family </a:t>
            </a:r>
            <a:r>
              <a:rPr lang="en-US" dirty="0" err="1"/>
              <a:t>hx</a:t>
            </a:r>
            <a:r>
              <a:rPr lang="en-US" dirty="0"/>
              <a:t> with milder </a:t>
            </a:r>
            <a:r>
              <a:rPr lang="en-US" dirty="0" err="1"/>
              <a:t>paresthesias</a:t>
            </a:r>
            <a:r>
              <a:rPr lang="en-US" dirty="0"/>
              <a:t> </a:t>
            </a:r>
            <a:r>
              <a:rPr lang="en-US" dirty="0" err="1"/>
              <a:t>dysthesias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7355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533400"/>
            <a:ext cx="7024744" cy="947057"/>
          </a:xfrm>
        </p:spPr>
        <p:txBody>
          <a:bodyPr>
            <a:normAutofit fontScale="90000"/>
          </a:bodyPr>
          <a:lstStyle/>
          <a:p>
            <a:r>
              <a:rPr lang="en-US" dirty="0"/>
              <a:t>International restless leg severity scale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511143" cy="4572000"/>
          </a:xfrm>
        </p:spPr>
        <p:txBody>
          <a:bodyPr/>
          <a:lstStyle/>
          <a:p>
            <a:r>
              <a:rPr lang="en-US" dirty="0"/>
              <a:t>All four essential criteria must be present for positive </a:t>
            </a:r>
            <a:r>
              <a:rPr lang="en-US" dirty="0" err="1"/>
              <a:t>dignosis</a:t>
            </a:r>
            <a:endParaRPr lang="en-US" dirty="0"/>
          </a:p>
          <a:p>
            <a:pPr marL="525780" indent="-457200">
              <a:buFont typeface="+mj-lt"/>
              <a:buAutoNum type="arabicPeriod"/>
            </a:pPr>
            <a:r>
              <a:rPr lang="en-US" dirty="0" err="1"/>
              <a:t>Unpleasent</a:t>
            </a:r>
            <a:r>
              <a:rPr lang="en-US" dirty="0"/>
              <a:t> sensations or urges to move beginning or worsening during rest or inactivity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/>
              <a:t>An </a:t>
            </a:r>
            <a:r>
              <a:rPr lang="en-US" dirty="0" err="1"/>
              <a:t>rge</a:t>
            </a:r>
            <a:r>
              <a:rPr lang="en-US" dirty="0"/>
              <a:t> to move legs with an </a:t>
            </a:r>
            <a:r>
              <a:rPr lang="en-US" dirty="0" err="1"/>
              <a:t>unpleasent</a:t>
            </a:r>
            <a:r>
              <a:rPr lang="en-US" dirty="0"/>
              <a:t> sensation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err="1"/>
              <a:t>Unpleasent</a:t>
            </a:r>
            <a:r>
              <a:rPr lang="en-US" dirty="0"/>
              <a:t> sensations or urges to move that’s partly or totally relieved by movement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err="1"/>
              <a:t>Unpleasent</a:t>
            </a:r>
            <a:r>
              <a:rPr lang="en-US" dirty="0"/>
              <a:t> sensations or </a:t>
            </a:r>
            <a:r>
              <a:rPr lang="en-US" dirty="0" err="1"/>
              <a:t>ures</a:t>
            </a:r>
            <a:r>
              <a:rPr lang="en-US" dirty="0"/>
              <a:t> to move worse in evening or night time</a:t>
            </a:r>
          </a:p>
        </p:txBody>
      </p:sp>
    </p:spTree>
    <p:extLst>
      <p:ext uri="{BB962C8B-B14F-4D97-AF65-F5344CB8AC3E}">
        <p14:creationId xmlns:p14="http://schemas.microsoft.com/office/powerpoint/2010/main" val="20409380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457200"/>
            <a:ext cx="7024744" cy="1066800"/>
          </a:xfrm>
        </p:spPr>
        <p:txBody>
          <a:bodyPr/>
          <a:lstStyle/>
          <a:p>
            <a:r>
              <a:rPr lang="en-US" dirty="0"/>
              <a:t>investigations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467600" cy="4343400"/>
          </a:xfrm>
        </p:spPr>
        <p:txBody>
          <a:bodyPr/>
          <a:lstStyle/>
          <a:p>
            <a:r>
              <a:rPr lang="en-US" dirty="0"/>
              <a:t>To exclude peripheral </a:t>
            </a:r>
            <a:r>
              <a:rPr lang="en-US" dirty="0" err="1"/>
              <a:t>nueropathy</a:t>
            </a:r>
            <a:endParaRPr lang="en-US" dirty="0"/>
          </a:p>
          <a:p>
            <a:endParaRPr lang="en-US" dirty="0"/>
          </a:p>
          <a:p>
            <a:pPr marL="68580" indent="0">
              <a:buNone/>
            </a:pPr>
            <a:r>
              <a:rPr lang="en-US" b="1" dirty="0"/>
              <a:t>TREATMENT</a:t>
            </a:r>
          </a:p>
          <a:p>
            <a:pPr marL="68580" indent="0">
              <a:buNone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line</a:t>
            </a:r>
          </a:p>
          <a:p>
            <a:pPr marL="68580" indent="0">
              <a:buNone/>
            </a:pPr>
            <a:r>
              <a:rPr lang="en-US" dirty="0"/>
              <a:t>Sleep </a:t>
            </a:r>
            <a:r>
              <a:rPr lang="en-US" dirty="0" err="1"/>
              <a:t>hygene</a:t>
            </a:r>
            <a:endParaRPr lang="en-US" dirty="0"/>
          </a:p>
          <a:p>
            <a:pPr marL="68580" indent="0">
              <a:buNone/>
            </a:pP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line</a:t>
            </a:r>
          </a:p>
          <a:p>
            <a:pPr marL="68580" indent="0">
              <a:buNone/>
            </a:pPr>
            <a:r>
              <a:rPr lang="en-US" dirty="0"/>
              <a:t>Levodopa </a:t>
            </a:r>
          </a:p>
          <a:p>
            <a:pPr marL="68580" indent="0">
              <a:buNone/>
            </a:pPr>
            <a:r>
              <a:rPr lang="en-US" dirty="0"/>
              <a:t>Dopamine agonist</a:t>
            </a:r>
          </a:p>
        </p:txBody>
      </p:sp>
    </p:spTree>
    <p:extLst>
      <p:ext uri="{BB962C8B-B14F-4D97-AF65-F5344CB8AC3E}">
        <p14:creationId xmlns:p14="http://schemas.microsoft.com/office/powerpoint/2010/main" val="8058978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1066800"/>
            <a:ext cx="7010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688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Metatarsal or heels</a:t>
            </a:r>
          </a:p>
          <a:p>
            <a:r>
              <a:rPr lang="en-US" dirty="0"/>
              <a:t>Surrounded by thick hyperkeratosis with punched base that is painless</a:t>
            </a:r>
          </a:p>
          <a:p>
            <a:r>
              <a:rPr lang="en-US" b="1" dirty="0"/>
              <a:t>Neuropathic limbs </a:t>
            </a:r>
            <a:r>
              <a:rPr lang="en-US" dirty="0"/>
              <a:t>warm insensitive and on soles</a:t>
            </a:r>
          </a:p>
          <a:p>
            <a:r>
              <a:rPr lang="en-US" b="1" dirty="0" err="1"/>
              <a:t>Neuro</a:t>
            </a:r>
            <a:r>
              <a:rPr lang="en-US" b="1" dirty="0"/>
              <a:t> ischemic limbs </a:t>
            </a:r>
            <a:r>
              <a:rPr lang="en-US" dirty="0"/>
              <a:t>cold </a:t>
            </a:r>
            <a:r>
              <a:rPr lang="en-US" dirty="0" err="1"/>
              <a:t>discoloured</a:t>
            </a:r>
            <a:r>
              <a:rPr lang="en-US" dirty="0"/>
              <a:t> and mostly on foot margins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33995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09600"/>
            <a:ext cx="7024744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743" y="762000"/>
            <a:ext cx="6776257" cy="548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2987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65996"/>
            <a:ext cx="3962400" cy="2982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057400"/>
            <a:ext cx="4197882" cy="365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9399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Cellulitis</a:t>
            </a:r>
          </a:p>
          <a:p>
            <a:r>
              <a:rPr lang="en-US" dirty="0"/>
              <a:t>Deep infection</a:t>
            </a:r>
          </a:p>
          <a:p>
            <a:r>
              <a:rPr lang="en-US" dirty="0"/>
              <a:t>Abscess formation</a:t>
            </a:r>
          </a:p>
          <a:p>
            <a:r>
              <a:rPr lang="en-US" dirty="0"/>
              <a:t> osteomyelitis</a:t>
            </a:r>
          </a:p>
          <a:p>
            <a:r>
              <a:rPr lang="en-US" dirty="0" err="1"/>
              <a:t>Orgnanism</a:t>
            </a:r>
            <a:r>
              <a:rPr lang="en-US" dirty="0"/>
              <a:t> </a:t>
            </a:r>
            <a:r>
              <a:rPr lang="en-US" dirty="0" err="1"/>
              <a:t>staphaureus</a:t>
            </a:r>
            <a:r>
              <a:rPr lang="en-US" dirty="0"/>
              <a:t> and MRSA</a:t>
            </a:r>
          </a:p>
        </p:txBody>
      </p:sp>
    </p:spTree>
    <p:extLst>
      <p:ext uri="{BB962C8B-B14F-4D97-AF65-F5344CB8AC3E}">
        <p14:creationId xmlns:p14="http://schemas.microsoft.com/office/powerpoint/2010/main" val="1098825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Investigations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Xray</a:t>
            </a:r>
            <a:r>
              <a:rPr lang="en-US" dirty="0"/>
              <a:t> foot periosteal reaction and </a:t>
            </a:r>
            <a:r>
              <a:rPr lang="en-US" dirty="0" err="1"/>
              <a:t>osteolysis</a:t>
            </a:r>
            <a:endParaRPr lang="en-US" dirty="0"/>
          </a:p>
          <a:p>
            <a:r>
              <a:rPr lang="en-US" dirty="0" err="1"/>
              <a:t>Sinogram</a:t>
            </a:r>
            <a:r>
              <a:rPr lang="en-US" dirty="0"/>
              <a:t> communication of sinus with a joint or a sub facial plantar </a:t>
            </a:r>
            <a:r>
              <a:rPr lang="en-US" dirty="0" err="1"/>
              <a:t>abcess</a:t>
            </a:r>
            <a:endParaRPr lang="en-US" dirty="0"/>
          </a:p>
          <a:p>
            <a:r>
              <a:rPr lang="en-US" dirty="0"/>
              <a:t>CBC ESR RBS </a:t>
            </a:r>
            <a:r>
              <a:rPr lang="en-US" dirty="0" err="1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3961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527</TotalTime>
  <Words>971</Words>
  <Application>Microsoft Office PowerPoint</Application>
  <PresentationFormat>On-screen Show (4:3)</PresentationFormat>
  <Paragraphs>268</Paragraphs>
  <Slides>48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Austin</vt:lpstr>
      <vt:lpstr>Neurological conditions affecting the skin</vt:lpstr>
      <vt:lpstr>Neuropathic ulcer</vt:lpstr>
      <vt:lpstr>Associated diseases</vt:lpstr>
      <vt:lpstr>pathophysiology</vt:lpstr>
      <vt:lpstr>Clinical features</vt:lpstr>
      <vt:lpstr>PowerPoint Presentation</vt:lpstr>
      <vt:lpstr>PowerPoint Presentation</vt:lpstr>
      <vt:lpstr>Complications</vt:lpstr>
      <vt:lpstr>Investigations</vt:lpstr>
      <vt:lpstr>treatment</vt:lpstr>
      <vt:lpstr>syringomyelia</vt:lpstr>
      <vt:lpstr>Epidemiology</vt:lpstr>
      <vt:lpstr>Clinical features</vt:lpstr>
      <vt:lpstr>Complications </vt:lpstr>
      <vt:lpstr>Diseases course and prognosis</vt:lpstr>
      <vt:lpstr>investigations</vt:lpstr>
      <vt:lpstr>managment</vt:lpstr>
      <vt:lpstr>Spinal dysraphism</vt:lpstr>
      <vt:lpstr>epidemiology</vt:lpstr>
      <vt:lpstr>pathophysiology</vt:lpstr>
      <vt:lpstr>Clinical features</vt:lpstr>
      <vt:lpstr>PowerPoint Presentation</vt:lpstr>
      <vt:lpstr>Investigations</vt:lpstr>
      <vt:lpstr>Management</vt:lpstr>
      <vt:lpstr>Hereditary sensory and autonomic neuopathy </vt:lpstr>
      <vt:lpstr>TYpes</vt:lpstr>
      <vt:lpstr>HSAN2</vt:lpstr>
      <vt:lpstr>PowerPoint Presentation</vt:lpstr>
      <vt:lpstr>HSAN3 </vt:lpstr>
      <vt:lpstr>HSAN4</vt:lpstr>
      <vt:lpstr>HSAN5</vt:lpstr>
      <vt:lpstr>Complictions </vt:lpstr>
      <vt:lpstr>Sympathetic nerve injury</vt:lpstr>
      <vt:lpstr>Horner syndrome</vt:lpstr>
      <vt:lpstr>causes</vt:lpstr>
      <vt:lpstr>pathophysiogy</vt:lpstr>
      <vt:lpstr>Clinical features</vt:lpstr>
      <vt:lpstr>Investigations</vt:lpstr>
      <vt:lpstr>Gustatory hyperhidrosis</vt:lpstr>
      <vt:lpstr>pathophysiology</vt:lpstr>
      <vt:lpstr>Clinical features</vt:lpstr>
      <vt:lpstr>Investigations</vt:lpstr>
      <vt:lpstr>Restless leg syndrome/burning feet syndrome</vt:lpstr>
      <vt:lpstr>Predisposing factors </vt:lpstr>
      <vt:lpstr>TYPES</vt:lpstr>
      <vt:lpstr>International restless leg severity scale</vt:lpstr>
      <vt:lpstr>investigations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Neurological conditions affecting the skin</dc:title>
  <dc:creator>DELL</dc:creator>
  <cp:lastModifiedBy>Salehajavaid983@gmail.com</cp:lastModifiedBy>
  <cp:revision>44</cp:revision>
  <dcterms:created xsi:type="dcterms:W3CDTF">2022-02-20T14:23:50Z</dcterms:created>
  <dcterms:modified xsi:type="dcterms:W3CDTF">2024-07-10T15:31:36Z</dcterms:modified>
</cp:coreProperties>
</file>