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9" r:id="rId3"/>
    <p:sldId id="291" r:id="rId4"/>
    <p:sldId id="257" r:id="rId5"/>
    <p:sldId id="258" r:id="rId6"/>
    <p:sldId id="260" r:id="rId7"/>
    <p:sldId id="263" r:id="rId8"/>
    <p:sldId id="264" r:id="rId9"/>
    <p:sldId id="266" r:id="rId10"/>
    <p:sldId id="269" r:id="rId11"/>
    <p:sldId id="271" r:id="rId12"/>
    <p:sldId id="270" r:id="rId13"/>
    <p:sldId id="272" r:id="rId14"/>
    <p:sldId id="277" r:id="rId15"/>
    <p:sldId id="275" r:id="rId16"/>
    <p:sldId id="274" r:id="rId17"/>
    <p:sldId id="276" r:id="rId18"/>
    <p:sldId id="273" r:id="rId19"/>
    <p:sldId id="370" r:id="rId20"/>
    <p:sldId id="268" r:id="rId21"/>
    <p:sldId id="278" r:id="rId22"/>
    <p:sldId id="281" r:id="rId23"/>
    <p:sldId id="282" r:id="rId24"/>
    <p:sldId id="287" r:id="rId25"/>
    <p:sldId id="371" r:id="rId26"/>
    <p:sldId id="288" r:id="rId27"/>
    <p:sldId id="283" r:id="rId28"/>
    <p:sldId id="285" r:id="rId29"/>
    <p:sldId id="286" r:id="rId30"/>
    <p:sldId id="290" r:id="rId31"/>
    <p:sldId id="313" r:id="rId32"/>
    <p:sldId id="292" r:id="rId33"/>
    <p:sldId id="302" r:id="rId34"/>
    <p:sldId id="324" r:id="rId35"/>
    <p:sldId id="293" r:id="rId36"/>
    <p:sldId id="294" r:id="rId37"/>
    <p:sldId id="295" r:id="rId38"/>
    <p:sldId id="372" r:id="rId39"/>
    <p:sldId id="296" r:id="rId40"/>
    <p:sldId id="297" r:id="rId41"/>
    <p:sldId id="298" r:id="rId42"/>
    <p:sldId id="299" r:id="rId43"/>
    <p:sldId id="303" r:id="rId44"/>
    <p:sldId id="301" r:id="rId45"/>
    <p:sldId id="304" r:id="rId46"/>
    <p:sldId id="307" r:id="rId47"/>
    <p:sldId id="305" r:id="rId48"/>
    <p:sldId id="308" r:id="rId49"/>
    <p:sldId id="306" r:id="rId50"/>
    <p:sldId id="310" r:id="rId51"/>
    <p:sldId id="311" r:id="rId52"/>
    <p:sldId id="312" r:id="rId53"/>
    <p:sldId id="314" r:id="rId54"/>
    <p:sldId id="315" r:id="rId55"/>
    <p:sldId id="316" r:id="rId56"/>
    <p:sldId id="317" r:id="rId57"/>
    <p:sldId id="318" r:id="rId58"/>
    <p:sldId id="319" r:id="rId59"/>
    <p:sldId id="320" r:id="rId60"/>
    <p:sldId id="321" r:id="rId61"/>
    <p:sldId id="322" r:id="rId62"/>
    <p:sldId id="373" r:id="rId63"/>
    <p:sldId id="323" r:id="rId64"/>
    <p:sldId id="325" r:id="rId65"/>
    <p:sldId id="333" r:id="rId66"/>
    <p:sldId id="332" r:id="rId67"/>
    <p:sldId id="326" r:id="rId68"/>
    <p:sldId id="334" r:id="rId69"/>
    <p:sldId id="327" r:id="rId70"/>
    <p:sldId id="328" r:id="rId71"/>
    <p:sldId id="329" r:id="rId72"/>
    <p:sldId id="374" r:id="rId73"/>
    <p:sldId id="331" r:id="rId74"/>
    <p:sldId id="336" r:id="rId75"/>
    <p:sldId id="335" r:id="rId76"/>
    <p:sldId id="337" r:id="rId77"/>
    <p:sldId id="338" r:id="rId78"/>
    <p:sldId id="339" r:id="rId79"/>
    <p:sldId id="340" r:id="rId80"/>
    <p:sldId id="341" r:id="rId81"/>
    <p:sldId id="342" r:id="rId82"/>
    <p:sldId id="343" r:id="rId83"/>
    <p:sldId id="344" r:id="rId84"/>
    <p:sldId id="375" r:id="rId85"/>
    <p:sldId id="345" r:id="rId86"/>
    <p:sldId id="346" r:id="rId87"/>
    <p:sldId id="347" r:id="rId88"/>
    <p:sldId id="350" r:id="rId89"/>
    <p:sldId id="348" r:id="rId90"/>
    <p:sldId id="351" r:id="rId91"/>
    <p:sldId id="349" r:id="rId92"/>
    <p:sldId id="352" r:id="rId93"/>
    <p:sldId id="353" r:id="rId94"/>
    <p:sldId id="354" r:id="rId95"/>
    <p:sldId id="376" r:id="rId96"/>
    <p:sldId id="355" r:id="rId97"/>
    <p:sldId id="356" r:id="rId98"/>
    <p:sldId id="357" r:id="rId99"/>
    <p:sldId id="360" r:id="rId100"/>
    <p:sldId id="358" r:id="rId101"/>
    <p:sldId id="361" r:id="rId102"/>
    <p:sldId id="363" r:id="rId103"/>
    <p:sldId id="359" r:id="rId104"/>
    <p:sldId id="364" r:id="rId105"/>
    <p:sldId id="365" r:id="rId106"/>
    <p:sldId id="367" r:id="rId107"/>
    <p:sldId id="368" r:id="rId108"/>
    <p:sldId id="431" r:id="rId109"/>
    <p:sldId id="369" r:id="rId110"/>
    <p:sldId id="377" r:id="rId111"/>
    <p:sldId id="378" r:id="rId112"/>
    <p:sldId id="379" r:id="rId113"/>
    <p:sldId id="380" r:id="rId114"/>
    <p:sldId id="381" r:id="rId115"/>
    <p:sldId id="382" r:id="rId116"/>
    <p:sldId id="383" r:id="rId117"/>
    <p:sldId id="385" r:id="rId118"/>
    <p:sldId id="384" r:id="rId119"/>
    <p:sldId id="386" r:id="rId120"/>
    <p:sldId id="389" r:id="rId121"/>
    <p:sldId id="387" r:id="rId122"/>
    <p:sldId id="388" r:id="rId123"/>
    <p:sldId id="390" r:id="rId124"/>
    <p:sldId id="394" r:id="rId125"/>
    <p:sldId id="391" r:id="rId126"/>
    <p:sldId id="392" r:id="rId127"/>
    <p:sldId id="393" r:id="rId128"/>
    <p:sldId id="395" r:id="rId129"/>
    <p:sldId id="396" r:id="rId130"/>
    <p:sldId id="397" r:id="rId131"/>
    <p:sldId id="398" r:id="rId132"/>
    <p:sldId id="399" r:id="rId133"/>
    <p:sldId id="400" r:id="rId134"/>
    <p:sldId id="402" r:id="rId135"/>
    <p:sldId id="403" r:id="rId136"/>
    <p:sldId id="404" r:id="rId137"/>
    <p:sldId id="405" r:id="rId138"/>
    <p:sldId id="406" r:id="rId139"/>
    <p:sldId id="407" r:id="rId140"/>
    <p:sldId id="408" r:id="rId141"/>
    <p:sldId id="409" r:id="rId142"/>
    <p:sldId id="410" r:id="rId143"/>
    <p:sldId id="411" r:id="rId144"/>
    <p:sldId id="412" r:id="rId145"/>
    <p:sldId id="416" r:id="rId146"/>
    <p:sldId id="413" r:id="rId147"/>
    <p:sldId id="414" r:id="rId148"/>
    <p:sldId id="415" r:id="rId149"/>
    <p:sldId id="417" r:id="rId150"/>
    <p:sldId id="418" r:id="rId151"/>
    <p:sldId id="419" r:id="rId152"/>
    <p:sldId id="420" r:id="rId153"/>
    <p:sldId id="421" r:id="rId154"/>
    <p:sldId id="422" r:id="rId155"/>
    <p:sldId id="424" r:id="rId156"/>
    <p:sldId id="423" r:id="rId157"/>
    <p:sldId id="425" r:id="rId158"/>
    <p:sldId id="426" r:id="rId159"/>
    <p:sldId id="427" r:id="rId160"/>
    <p:sldId id="428" r:id="rId161"/>
    <p:sldId id="429" r:id="rId162"/>
    <p:sldId id="430"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52897" autoAdjust="0"/>
  </p:normalViewPr>
  <p:slideViewPr>
    <p:cSldViewPr>
      <p:cViewPr varScale="1">
        <p:scale>
          <a:sx n="74" d="100"/>
          <a:sy n="74" d="100"/>
        </p:scale>
        <p:origin x="-12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F7710BE-2276-4A55-99F5-5596DFDFE91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7710BE-2276-4A55-99F5-5596DFDFE91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F7710BE-2276-4A55-99F5-5596DFDFE91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214AE1-CE80-49C9-9478-43C51F428ECB}" type="datetimeFigureOut">
              <a:rPr lang="en-US" smtClean="0"/>
              <a:pPr/>
              <a:t>5/26/2024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F7710BE-2276-4A55-99F5-5596DFDFE9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A214AE1-CE80-49C9-9478-43C51F428ECB}" type="datetimeFigureOut">
              <a:rPr lang="en-US" smtClean="0"/>
              <a:pPr/>
              <a:t>5/26/2024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F7710BE-2276-4A55-99F5-5596DFDFE9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A214AE1-CE80-49C9-9478-43C51F428ECB}" type="datetimeFigureOut">
              <a:rPr lang="en-US" smtClean="0"/>
              <a:pPr/>
              <a:t>5/26/2024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F7710BE-2276-4A55-99F5-5596DFDFE9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676400"/>
            <a:ext cx="7772400" cy="1975104"/>
          </a:xfrm>
        </p:spPr>
        <p:txBody>
          <a:bodyPr/>
          <a:lstStyle/>
          <a:p>
            <a:r>
              <a:rPr lang="en-US" sz="5400" dirty="0" smtClean="0">
                <a:latin typeface="Arial" pitchFamily="34" charset="0"/>
                <a:cs typeface="Arial" pitchFamily="34" charset="0"/>
              </a:rPr>
              <a:t>NUTRITIONAL DISORDERS AFFECTING THE SKIN</a:t>
            </a:r>
            <a:endParaRPr lang="en-US" sz="5400" dirty="0">
              <a:latin typeface="Arial" pitchFamily="34" charset="0"/>
              <a:cs typeface="Arial" pitchFamily="34" charset="0"/>
            </a:endParaRPr>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MARASMUS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Globally decreased intake of all macronutrients, including carbohydrate, protein and fat. </a:t>
            </a:r>
          </a:p>
          <a:p>
            <a:r>
              <a:rPr lang="en-US" sz="2400" dirty="0" smtClean="0">
                <a:latin typeface="Arial" pitchFamily="34" charset="0"/>
                <a:cs typeface="Arial" pitchFamily="34" charset="0"/>
              </a:rPr>
              <a:t>Growth retardation. </a:t>
            </a:r>
          </a:p>
          <a:p>
            <a:r>
              <a:rPr lang="en-US" sz="2400" dirty="0" smtClean="0">
                <a:latin typeface="Arial" pitchFamily="34" charset="0"/>
                <a:cs typeface="Arial" pitchFamily="34" charset="0"/>
              </a:rPr>
              <a:t>No hypoproteinaemia or oedema.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buFont typeface="Wingdings" pitchFamily="2" charset="2"/>
              <a:buChar char="Ø"/>
            </a:pPr>
            <a:r>
              <a:rPr lang="en-US" sz="2400" dirty="0" smtClean="0">
                <a:latin typeface="Arial" pitchFamily="34" charset="0"/>
                <a:cs typeface="Arial" pitchFamily="34" charset="0"/>
              </a:rPr>
              <a:t>Dorsal hands are most comonly affected .</a:t>
            </a:r>
          </a:p>
          <a:p>
            <a:pPr lvl="1">
              <a:buFont typeface="Wingdings" pitchFamily="2" charset="2"/>
              <a:buChar char="Ø"/>
            </a:pPr>
            <a:r>
              <a:rPr lang="en-US" sz="2400" dirty="0" smtClean="0">
                <a:latin typeface="Arial" pitchFamily="34" charset="0"/>
                <a:cs typeface="Arial" pitchFamily="34" charset="0"/>
              </a:rPr>
              <a:t>Facial involvement  in a butterﬂy distribution.</a:t>
            </a:r>
          </a:p>
          <a:p>
            <a:pPr lvl="1">
              <a:buFont typeface="Wingdings" pitchFamily="2" charset="2"/>
              <a:buChar char="Ø"/>
            </a:pPr>
            <a:r>
              <a:rPr lang="en-US" sz="2400" dirty="0" smtClean="0">
                <a:latin typeface="Arial" pitchFamily="34" charset="0"/>
                <a:cs typeface="Arial" pitchFamily="34" charset="0"/>
              </a:rPr>
              <a:t>Neck and upper chest = Casal necklace.</a:t>
            </a:r>
          </a:p>
          <a:p>
            <a:pPr lvl="1">
              <a:buFont typeface="Wingdings" pitchFamily="2" charset="2"/>
              <a:buChar char="Ø"/>
            </a:pPr>
            <a:r>
              <a:rPr lang="en-US" sz="2400" dirty="0" smtClean="0">
                <a:latin typeface="Arial" pitchFamily="34" charset="0"/>
                <a:cs typeface="Arial" pitchFamily="34" charset="0"/>
              </a:rPr>
              <a:t>Angular stomatitis, cheilitis, glossitis and oral or perirectal ulcers. </a:t>
            </a:r>
          </a:p>
          <a:p>
            <a:pPr lvl="1">
              <a:buFont typeface="Wingdings" pitchFamily="2" charset="2"/>
              <a:buChar char="Ø"/>
            </a:pPr>
            <a:r>
              <a:rPr lang="en-US" sz="2400" dirty="0" smtClean="0">
                <a:latin typeface="Arial" pitchFamily="34" charset="0"/>
                <a:cs typeface="Arial" pitchFamily="34" charset="0"/>
              </a:rPr>
              <a:t>Half and half nails.</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necklace-e1308545402535.jpg"/>
          <p:cNvPicPr>
            <a:picLocks noGrp="1" noChangeAspect="1"/>
          </p:cNvPicPr>
          <p:nvPr>
            <p:ph idx="1"/>
          </p:nvPr>
        </p:nvPicPr>
        <p:blipFill>
          <a:blip r:embed="rId2" cstate="print"/>
          <a:stretch>
            <a:fillRect/>
          </a:stretch>
        </p:blipFill>
        <p:spPr>
          <a:xfrm>
            <a:off x="0" y="0"/>
            <a:ext cx="4419600" cy="4114800"/>
          </a:xfrm>
        </p:spPr>
      </p:pic>
      <p:pic>
        <p:nvPicPr>
          <p:cNvPr id="7" name="Picture 6" descr="c5bf10ffdb908027bb7804c105db677b_big.jpg"/>
          <p:cNvPicPr>
            <a:picLocks noChangeAspect="1"/>
          </p:cNvPicPr>
          <p:nvPr/>
        </p:nvPicPr>
        <p:blipFill>
          <a:blip r:embed="rId3" cstate="print"/>
          <a:stretch>
            <a:fillRect/>
          </a:stretch>
        </p:blipFill>
        <p:spPr>
          <a:xfrm>
            <a:off x="4419600" y="2895600"/>
            <a:ext cx="4724399" cy="396240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24000"/>
            <a:ext cx="7772400" cy="4572000"/>
          </a:xfrm>
        </p:spPr>
        <p:txBody>
          <a:bodyPr/>
          <a:lstStyle/>
          <a:p>
            <a:r>
              <a:rPr lang="en-US" sz="2400" dirty="0" smtClean="0">
                <a:latin typeface="Arial" pitchFamily="34" charset="0"/>
                <a:cs typeface="Arial" pitchFamily="34" charset="0"/>
              </a:rPr>
              <a:t>Gastrointestinal symptoms </a:t>
            </a:r>
          </a:p>
          <a:p>
            <a:pPr lvl="1">
              <a:buFont typeface="Wingdings" pitchFamily="2" charset="2"/>
              <a:buChar char="Ø"/>
            </a:pPr>
            <a:r>
              <a:rPr lang="en-US" sz="2400" dirty="0" smtClean="0">
                <a:latin typeface="Arial" pitchFamily="34" charset="0"/>
                <a:cs typeface="Arial" pitchFamily="34" charset="0"/>
              </a:rPr>
              <a:t>Abdominal pain</a:t>
            </a:r>
          </a:p>
          <a:p>
            <a:pPr lvl="1">
              <a:buFont typeface="Wingdings" pitchFamily="2" charset="2"/>
              <a:buChar char="Ø"/>
            </a:pPr>
            <a:r>
              <a:rPr lang="en-US" sz="2400" dirty="0" smtClean="0">
                <a:latin typeface="Arial" pitchFamily="34" charset="0"/>
                <a:cs typeface="Arial" pitchFamily="34" charset="0"/>
              </a:rPr>
              <a:t>Anorexia</a:t>
            </a:r>
          </a:p>
          <a:p>
            <a:pPr lvl="1">
              <a:buFont typeface="Wingdings" pitchFamily="2" charset="2"/>
              <a:buChar char="Ø"/>
            </a:pPr>
            <a:r>
              <a:rPr lang="en-US" sz="2400" dirty="0" smtClean="0">
                <a:latin typeface="Arial" pitchFamily="34" charset="0"/>
                <a:cs typeface="Arial" pitchFamily="34" charset="0"/>
              </a:rPr>
              <a:t>Nausea, vomiting </a:t>
            </a:r>
          </a:p>
          <a:p>
            <a:pPr lvl="1">
              <a:buFont typeface="Wingdings" pitchFamily="2" charset="2"/>
              <a:buChar char="Ø"/>
            </a:pPr>
            <a:r>
              <a:rPr lang="en-US" sz="2400" dirty="0" smtClean="0">
                <a:latin typeface="Arial" pitchFamily="34" charset="0"/>
                <a:cs typeface="Arial" pitchFamily="34" charset="0"/>
              </a:rPr>
              <a:t>Diarrhoea.</a:t>
            </a:r>
          </a:p>
          <a:p>
            <a:r>
              <a:rPr lang="en-US" sz="2400" dirty="0" smtClean="0">
                <a:latin typeface="Arial" pitchFamily="34" charset="0"/>
                <a:cs typeface="Arial" pitchFamily="34" charset="0"/>
              </a:rPr>
              <a:t>Neurological symptoms</a:t>
            </a:r>
          </a:p>
          <a:p>
            <a:pPr lvl="1">
              <a:buFont typeface="Wingdings" pitchFamily="2" charset="2"/>
              <a:buChar char="Ø"/>
            </a:pPr>
            <a:r>
              <a:rPr lang="en-US" sz="2400" dirty="0" smtClean="0">
                <a:latin typeface="Arial" pitchFamily="34" charset="0"/>
                <a:cs typeface="Arial" pitchFamily="34" charset="0"/>
              </a:rPr>
              <a:t>Headache, anxiety, irritability, fatigue, insomnia, apathy, depression and impaired memory, can ultimately progress to psychosis</a:t>
            </a:r>
            <a:br>
              <a:rPr lang="en-US" sz="2400" dirty="0" smtClean="0">
                <a:latin typeface="Arial" pitchFamily="34" charset="0"/>
                <a:cs typeface="Arial" pitchFamily="34" charset="0"/>
              </a:rPr>
            </a:br>
            <a:r>
              <a:rPr lang="en-US" sz="2400" dirty="0" smtClean="0">
                <a:latin typeface="Arial" pitchFamily="34" charset="0"/>
                <a:cs typeface="Arial" pitchFamily="34" charset="0"/>
              </a:rPr>
              <a:t>and Dementia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DIFFERENTIAL DIAGNOSIS</a:t>
            </a:r>
          </a:p>
          <a:p>
            <a:r>
              <a:rPr lang="en-US" sz="2400" dirty="0" smtClean="0">
                <a:latin typeface="Arial" pitchFamily="34" charset="0"/>
                <a:cs typeface="Arial" pitchFamily="34" charset="0"/>
              </a:rPr>
              <a:t>Pyridoxine defciency</a:t>
            </a:r>
          </a:p>
          <a:p>
            <a:r>
              <a:rPr lang="en-US" sz="2400" dirty="0" smtClean="0">
                <a:latin typeface="Arial" pitchFamily="34" charset="0"/>
                <a:cs typeface="Arial" pitchFamily="34" charset="0"/>
              </a:rPr>
              <a:t>Photosensitive dermatoses</a:t>
            </a:r>
          </a:p>
          <a:p>
            <a:pPr lvl="1">
              <a:buFont typeface="Wingdings" pitchFamily="2" charset="2"/>
              <a:buChar char="Ø"/>
            </a:pPr>
            <a:r>
              <a:rPr lang="en-US" sz="2400" dirty="0" smtClean="0">
                <a:latin typeface="Arial" pitchFamily="34" charset="0"/>
                <a:cs typeface="Arial" pitchFamily="34" charset="0"/>
              </a:rPr>
              <a:t>Porphyrias</a:t>
            </a:r>
          </a:p>
          <a:p>
            <a:pPr lvl="1">
              <a:buFont typeface="Wingdings" pitchFamily="2" charset="2"/>
              <a:buChar char="Ø"/>
            </a:pPr>
            <a:r>
              <a:rPr lang="en-US" sz="2400" dirty="0" smtClean="0">
                <a:latin typeface="Arial" pitchFamily="34" charset="0"/>
                <a:cs typeface="Arial" pitchFamily="34" charset="0"/>
              </a:rPr>
              <a:t>polymorphic light eruption</a:t>
            </a:r>
          </a:p>
          <a:p>
            <a:pPr lvl="1">
              <a:buFont typeface="Wingdings" pitchFamily="2" charset="2"/>
              <a:buChar char="Ø"/>
            </a:pPr>
            <a:r>
              <a:rPr lang="en-US" sz="2400" dirty="0" smtClean="0">
                <a:latin typeface="Arial" pitchFamily="34" charset="0"/>
                <a:cs typeface="Arial" pitchFamily="34" charset="0"/>
              </a:rPr>
              <a:t>chronic actinic dermatitis</a:t>
            </a:r>
          </a:p>
          <a:p>
            <a:pPr lvl="1">
              <a:buFont typeface="Wingdings" pitchFamily="2" charset="2"/>
              <a:buChar char="Ø"/>
            </a:pPr>
            <a:r>
              <a:rPr lang="en-US" sz="2400" dirty="0" smtClean="0">
                <a:latin typeface="Arial" pitchFamily="34" charset="0"/>
                <a:cs typeface="Arial" pitchFamily="34" charset="0"/>
              </a:rPr>
              <a:t>photosensitive drug eruptions</a:t>
            </a:r>
          </a:p>
          <a:p>
            <a:pPr lvl="1">
              <a:buFont typeface="Wingdings" pitchFamily="2" charset="2"/>
              <a:buChar char="Ø"/>
            </a:pPr>
            <a:r>
              <a:rPr lang="en-US" sz="2400" dirty="0" smtClean="0">
                <a:latin typeface="Arial" pitchFamily="34" charset="0"/>
                <a:cs typeface="Arial" pitchFamily="34" charset="0"/>
              </a:rPr>
              <a:t>cutaneous lupus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COMPLICATIONS</a:t>
            </a:r>
            <a:endParaRPr lang="en-US" sz="2800" b="1"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Severe neurological decompensation </a:t>
            </a:r>
          </a:p>
          <a:p>
            <a:pPr>
              <a:buFont typeface="Wingdings" pitchFamily="2" charset="2"/>
              <a:buChar char="§"/>
            </a:pPr>
            <a:r>
              <a:rPr lang="en-US" sz="2400" dirty="0" smtClean="0">
                <a:latin typeface="Arial" pitchFamily="34" charset="0"/>
                <a:cs typeface="Arial" pitchFamily="34" charset="0"/>
              </a:rPr>
              <a:t>Stupor</a:t>
            </a:r>
          </a:p>
          <a:p>
            <a:pPr>
              <a:buFont typeface="Wingdings" pitchFamily="2" charset="2"/>
              <a:buChar char="§"/>
            </a:pPr>
            <a:r>
              <a:rPr lang="en-US" sz="2400" dirty="0" smtClean="0">
                <a:latin typeface="Arial" pitchFamily="34" charset="0"/>
                <a:cs typeface="Arial" pitchFamily="34" charset="0"/>
              </a:rPr>
              <a:t>Coma</a:t>
            </a:r>
          </a:p>
          <a:p>
            <a:pPr>
              <a:buFont typeface="Wingdings" pitchFamily="2" charset="2"/>
              <a:buChar char="§"/>
            </a:pPr>
            <a:r>
              <a:rPr lang="en-US" sz="2400" dirty="0" smtClean="0">
                <a:latin typeface="Arial" pitchFamily="34" charset="0"/>
                <a:cs typeface="Arial" pitchFamily="34" charset="0"/>
              </a:rPr>
              <a:t>Death</a:t>
            </a:r>
            <a:br>
              <a:rPr lang="en-US" sz="2400" dirty="0" smtClean="0">
                <a:latin typeface="Arial" pitchFamily="34" charset="0"/>
                <a:cs typeface="Arial" pitchFamily="34" charset="0"/>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a:t>
            </a: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Mainly a clinical diagnosis. </a:t>
            </a:r>
          </a:p>
          <a:p>
            <a:r>
              <a:rPr lang="en-US" sz="2400" dirty="0" smtClean="0">
                <a:latin typeface="Arial" pitchFamily="34" charset="0"/>
                <a:cs typeface="Arial" pitchFamily="34" charset="0"/>
              </a:rPr>
              <a:t>Reduced niacin urinary metabolites, such as </a:t>
            </a:r>
            <a:r>
              <a:rPr lang="en-US" sz="2400" i="1" dirty="0" smtClean="0">
                <a:latin typeface="Arial" pitchFamily="34" charset="0"/>
                <a:cs typeface="Arial" pitchFamily="34" charset="0"/>
              </a:rPr>
              <a:t>N</a:t>
            </a:r>
            <a:r>
              <a:rPr lang="en-US" sz="2400" dirty="0" smtClean="0">
                <a:latin typeface="Arial" pitchFamily="34" charset="0"/>
                <a:cs typeface="Arial" pitchFamily="34" charset="0"/>
              </a:rPr>
              <a:t>‐methylnicotinamide and 2‐pyridone, can be helpful in confirming diagnosis.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RDA of niacin is 13–20 mg, depending</a:t>
            </a:r>
            <a:br>
              <a:rPr lang="en-US" sz="2400" dirty="0" smtClean="0">
                <a:latin typeface="Arial" pitchFamily="34" charset="0"/>
                <a:cs typeface="Arial" pitchFamily="34" charset="0"/>
              </a:rPr>
            </a:br>
            <a:r>
              <a:rPr lang="en-US" sz="2400" dirty="0" smtClean="0">
                <a:latin typeface="Arial" pitchFamily="34" charset="0"/>
                <a:cs typeface="Arial" pitchFamily="34" charset="0"/>
              </a:rPr>
              <a:t>on age and gender.</a:t>
            </a:r>
          </a:p>
          <a:p>
            <a:r>
              <a:rPr lang="en-US" sz="2400" dirty="0" smtClean="0">
                <a:latin typeface="Arial" pitchFamily="34" charset="0"/>
                <a:cs typeface="Arial" pitchFamily="34" charset="0"/>
              </a:rPr>
              <a:t>500 mg/day of nicotinamide or nicotinic</a:t>
            </a:r>
            <a:br>
              <a:rPr lang="en-US" sz="2400" dirty="0" smtClean="0">
                <a:latin typeface="Arial" pitchFamily="34" charset="0"/>
                <a:cs typeface="Arial" pitchFamily="34" charset="0"/>
              </a:rPr>
            </a:br>
            <a:r>
              <a:rPr lang="en-US" sz="2400" dirty="0" smtClean="0">
                <a:latin typeface="Arial" pitchFamily="34" charset="0"/>
                <a:cs typeface="Arial" pitchFamily="34" charset="0"/>
              </a:rPr>
              <a:t>acid over several weeks. </a:t>
            </a:r>
          </a:p>
          <a:p>
            <a:r>
              <a:rPr lang="en-US" sz="2400" dirty="0" smtClean="0">
                <a:latin typeface="Arial" pitchFamily="34" charset="0"/>
                <a:cs typeface="Arial" pitchFamily="34" charset="0"/>
              </a:rPr>
              <a:t>Nicotinamide is preferred because nicotinic acid can cause headaches and ﬂushing. </a:t>
            </a:r>
          </a:p>
          <a:p>
            <a:r>
              <a:rPr lang="en-US" sz="2400" dirty="0" smtClean="0">
                <a:latin typeface="Arial" pitchFamily="34" charset="0"/>
                <a:cs typeface="Arial" pitchFamily="34" charset="0"/>
              </a:rPr>
              <a:t>Avoidance of sun exposure</a:t>
            </a:r>
          </a:p>
          <a:p>
            <a:r>
              <a:rPr lang="en-US" sz="2400" smtClean="0">
                <a:latin typeface="Arial" pitchFamily="34" charset="0"/>
                <a:cs typeface="Arial" pitchFamily="34" charset="0"/>
              </a:rPr>
              <a:t>Topical emollients for skin lesions</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Sunscreen</a:t>
            </a:r>
          </a:p>
          <a:p>
            <a:r>
              <a:rPr lang="en-US" sz="2400" dirty="0" smtClean="0">
                <a:latin typeface="Arial" pitchFamily="34" charset="0"/>
                <a:cs typeface="Arial" pitchFamily="34" charset="0"/>
              </a:rPr>
              <a:t>High protein diet</a:t>
            </a:r>
          </a:p>
          <a:p>
            <a:r>
              <a:rPr lang="en-US" sz="2400" dirty="0" smtClean="0">
                <a:latin typeface="Arial" pitchFamily="34" charset="0"/>
                <a:cs typeface="Arial" pitchFamily="34" charset="0"/>
              </a:rPr>
              <a:t>Vit B complex supplementation</a:t>
            </a:r>
          </a:p>
          <a:p>
            <a:r>
              <a:rPr lang="en-US" sz="2400" dirty="0" smtClean="0">
                <a:latin typeface="Arial" pitchFamily="34" charset="0"/>
                <a:cs typeface="Arial" pitchFamily="34" charset="0"/>
              </a:rPr>
              <a:t>Complete rest till recovery</a:t>
            </a:r>
          </a:p>
          <a:p>
            <a:r>
              <a:rPr lang="en-US" sz="2400" dirty="0" smtClean="0">
                <a:latin typeface="Arial" pitchFamily="34" charset="0"/>
                <a:cs typeface="Arial" pitchFamily="34" charset="0"/>
              </a:rPr>
              <a:t>Regular follow ups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PROGNOSIS</a:t>
            </a:r>
          </a:p>
          <a:p>
            <a:r>
              <a:rPr lang="en-US" sz="2400" dirty="0" smtClean="0">
                <a:latin typeface="Arial" pitchFamily="34" charset="0"/>
                <a:cs typeface="Arial" pitchFamily="34" charset="0"/>
              </a:rPr>
              <a:t>Neuropsychiatric symptoms improve within the frst 24–48 h of treatment</a:t>
            </a:r>
          </a:p>
          <a:p>
            <a:r>
              <a:rPr lang="en-US" sz="2400" dirty="0" smtClean="0">
                <a:latin typeface="Arial" pitchFamily="34" charset="0"/>
                <a:cs typeface="Arial" pitchFamily="34" charset="0"/>
              </a:rPr>
              <a:t>Cutaneous disease may require weeks to remit </a:t>
            </a:r>
          </a:p>
          <a:p>
            <a:r>
              <a:rPr lang="en-US" sz="2400" dirty="0" smtClean="0">
                <a:latin typeface="Arial" pitchFamily="34" charset="0"/>
                <a:cs typeface="Arial" pitchFamily="34" charset="0"/>
              </a:rPr>
              <a:t>Pellagra is progressive and can be fatal if not treated. </a:t>
            </a:r>
          </a:p>
          <a:p>
            <a:r>
              <a:rPr lang="en-US" sz="2400" dirty="0" smtClean="0">
                <a:latin typeface="Arial" pitchFamily="34" charset="0"/>
                <a:cs typeface="Arial" pitchFamily="34" charset="0"/>
              </a:rPr>
              <a:t>Death can occur within 4–5 years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MARASMIC KWASHIORKOR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Variant state in which those affected are not only signifcantly growth retarded (stunting) as in marasmus, but also show evidence of hypoproteinaemia and oedema as in kwashiorkor.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B6 (PYRIDOXINE)</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Water‐soluble B‐complex vitamin </a:t>
            </a:r>
          </a:p>
          <a:p>
            <a:r>
              <a:rPr lang="en-US" sz="2400" dirty="0" smtClean="0">
                <a:latin typeface="Arial" pitchFamily="34" charset="0"/>
                <a:cs typeface="Arial" pitchFamily="34" charset="0"/>
              </a:rPr>
              <a:t>essential co‐enzyme for various metabolic processes including </a:t>
            </a:r>
          </a:p>
          <a:p>
            <a:pPr lvl="1">
              <a:buFont typeface="Wingdings" pitchFamily="2" charset="2"/>
              <a:buChar char="Ø"/>
            </a:pPr>
            <a:r>
              <a:rPr lang="en-US" sz="2400" dirty="0" smtClean="0">
                <a:latin typeface="Arial" pitchFamily="34" charset="0"/>
                <a:cs typeface="Arial" pitchFamily="34" charset="0"/>
              </a:rPr>
              <a:t>Conversion of tryptophan to niacin</a:t>
            </a:r>
          </a:p>
          <a:p>
            <a:pPr lvl="1">
              <a:buFont typeface="Wingdings" pitchFamily="2" charset="2"/>
              <a:buChar char="Ø"/>
            </a:pPr>
            <a:r>
              <a:rPr lang="en-US" sz="2400" dirty="0" smtClean="0">
                <a:latin typeface="Arial" pitchFamily="34" charset="0"/>
                <a:cs typeface="Arial" pitchFamily="34" charset="0"/>
              </a:rPr>
              <a:t>Fatty acid metabolism</a:t>
            </a:r>
          </a:p>
          <a:p>
            <a:pPr lvl="1">
              <a:buFont typeface="Wingdings" pitchFamily="2" charset="2"/>
              <a:buChar char="Ø"/>
            </a:pPr>
            <a:r>
              <a:rPr lang="en-US" sz="2400" dirty="0" smtClean="0">
                <a:latin typeface="Arial" pitchFamily="34" charset="0"/>
                <a:cs typeface="Arial" pitchFamily="34" charset="0"/>
              </a:rPr>
              <a:t>Gluconeogenesis, </a:t>
            </a:r>
          </a:p>
          <a:p>
            <a:pPr lvl="1">
              <a:buFont typeface="Wingdings" pitchFamily="2" charset="2"/>
              <a:buChar char="Ø"/>
            </a:pPr>
            <a:r>
              <a:rPr lang="en-US" sz="2400" dirty="0" smtClean="0">
                <a:latin typeface="Arial" pitchFamily="34" charset="0"/>
                <a:cs typeface="Arial" pitchFamily="34" charset="0"/>
              </a:rPr>
              <a:t>Decarboxylation and transamination of amino acids,</a:t>
            </a:r>
          </a:p>
          <a:p>
            <a:pPr lvl="1">
              <a:buFont typeface="Wingdings" pitchFamily="2" charset="2"/>
              <a:buChar char="Ø"/>
            </a:pPr>
            <a:r>
              <a:rPr lang="en-US" sz="2400" dirty="0" smtClean="0">
                <a:latin typeface="Arial" pitchFamily="34" charset="0"/>
                <a:cs typeface="Arial" pitchFamily="34" charset="0"/>
              </a:rPr>
              <a:t>Prostaglandin and neurotransmitter synthesis.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3 forms</a:t>
            </a:r>
          </a:p>
          <a:p>
            <a:pPr lvl="1">
              <a:buFont typeface="Wingdings" pitchFamily="2" charset="2"/>
              <a:buChar char="Ø"/>
            </a:pPr>
            <a:r>
              <a:rPr lang="en-US" sz="2400" dirty="0" smtClean="0">
                <a:latin typeface="Arial" pitchFamily="34" charset="0"/>
                <a:cs typeface="Arial" pitchFamily="34" charset="0"/>
              </a:rPr>
              <a:t>Pyridoxine</a:t>
            </a:r>
          </a:p>
          <a:p>
            <a:pPr lvl="1">
              <a:buFont typeface="Wingdings" pitchFamily="2" charset="2"/>
              <a:buChar char="Ø"/>
            </a:pPr>
            <a:r>
              <a:rPr lang="en-US" sz="2400" dirty="0" smtClean="0">
                <a:latin typeface="Arial" pitchFamily="34" charset="0"/>
                <a:cs typeface="Arial" pitchFamily="34" charset="0"/>
              </a:rPr>
              <a:t>Pyridoxamine </a:t>
            </a:r>
          </a:p>
          <a:p>
            <a:pPr lvl="1">
              <a:buFont typeface="Wingdings" pitchFamily="2" charset="2"/>
              <a:buChar char="Ø"/>
            </a:pPr>
            <a:r>
              <a:rPr lang="en-US" sz="2400" dirty="0" smtClean="0">
                <a:latin typeface="Arial" pitchFamily="34" charset="0"/>
                <a:cs typeface="Arial" pitchFamily="34" charset="0"/>
              </a:rPr>
              <a:t>Pyridoxal </a:t>
            </a:r>
          </a:p>
          <a:p>
            <a:r>
              <a:rPr lang="en-US" sz="2400" dirty="0" smtClean="0">
                <a:latin typeface="Arial" pitchFamily="34" charset="0"/>
                <a:cs typeface="Arial" pitchFamily="34" charset="0"/>
              </a:rPr>
              <a:t>They are available in meats, vegetables, nuts and whole grains.</a:t>
            </a:r>
          </a:p>
          <a:p>
            <a:r>
              <a:rPr lang="en-US" sz="2400" dirty="0" smtClean="0">
                <a:latin typeface="Arial" pitchFamily="34" charset="0"/>
                <a:cs typeface="Arial" pitchFamily="34" charset="0"/>
              </a:rPr>
              <a:t>After dephosphorylation, absorbed in the jejunum and ileum, transported to the liver and rephosphorylated to their active forms.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Defciency results in </a:t>
            </a:r>
          </a:p>
          <a:p>
            <a:pPr lvl="1">
              <a:buFont typeface="Wingdings" pitchFamily="2" charset="2"/>
              <a:buChar char="Ø"/>
            </a:pPr>
            <a:r>
              <a:rPr lang="en-US" sz="2400" dirty="0" smtClean="0">
                <a:latin typeface="Arial" pitchFamily="34" charset="0"/>
                <a:cs typeface="Arial" pitchFamily="34" charset="0"/>
              </a:rPr>
              <a:t>Cutaneous</a:t>
            </a:r>
          </a:p>
          <a:p>
            <a:pPr lvl="1">
              <a:buFont typeface="Wingdings" pitchFamily="2" charset="2"/>
              <a:buChar char="Ø"/>
            </a:pPr>
            <a:r>
              <a:rPr lang="en-US" sz="2400" dirty="0" smtClean="0">
                <a:latin typeface="Arial" pitchFamily="34" charset="0"/>
                <a:cs typeface="Arial" pitchFamily="34" charset="0"/>
              </a:rPr>
              <a:t>Neurological </a:t>
            </a:r>
          </a:p>
          <a:p>
            <a:pPr lvl="1">
              <a:buFont typeface="Wingdings" pitchFamily="2" charset="2"/>
              <a:buChar char="Ø"/>
            </a:pPr>
            <a:r>
              <a:rPr lang="en-US" sz="2400" dirty="0" smtClean="0">
                <a:latin typeface="Arial" pitchFamily="34" charset="0"/>
                <a:cs typeface="Arial" pitchFamily="34" charset="0"/>
              </a:rPr>
              <a:t>Haematological manifestations. </a:t>
            </a:r>
          </a:p>
          <a:p>
            <a:r>
              <a:rPr lang="en-US" sz="2400" dirty="0" smtClean="0">
                <a:latin typeface="Arial" pitchFamily="34" charset="0"/>
                <a:cs typeface="Arial" pitchFamily="34" charset="0"/>
              </a:rPr>
              <a:t>Features of B6 defciency may overlap with those of niacin defciency.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sz="2800" u="sng" dirty="0" smtClean="0">
                <a:latin typeface="Arial" pitchFamily="34" charset="0"/>
                <a:cs typeface="Arial" pitchFamily="34" charset="0"/>
              </a:rPr>
              <a:t>PREDISPOSING FACTORS</a:t>
            </a:r>
            <a:endParaRPr lang="en-US" b="1" dirty="0" smtClean="0"/>
          </a:p>
          <a:p>
            <a:r>
              <a:rPr lang="en-US" sz="2400" dirty="0" smtClean="0">
                <a:latin typeface="Arial" pitchFamily="34" charset="0"/>
                <a:cs typeface="Arial" pitchFamily="34" charset="0"/>
              </a:rPr>
              <a:t>Decreased dietary intake</a:t>
            </a:r>
          </a:p>
          <a:p>
            <a:r>
              <a:rPr lang="en-US" sz="2400" dirty="0" smtClean="0">
                <a:latin typeface="Arial" pitchFamily="34" charset="0"/>
                <a:cs typeface="Arial" pitchFamily="34" charset="0"/>
              </a:rPr>
              <a:t>Malabsorption  </a:t>
            </a:r>
          </a:p>
          <a:p>
            <a:r>
              <a:rPr lang="en-US" sz="2400" dirty="0" smtClean="0">
                <a:latin typeface="Arial" pitchFamily="34" charset="0"/>
                <a:cs typeface="Arial" pitchFamily="34" charset="0"/>
              </a:rPr>
              <a:t>Medications. </a:t>
            </a:r>
          </a:p>
          <a:p>
            <a:pPr lvl="1">
              <a:buFont typeface="Wingdings" pitchFamily="2" charset="2"/>
              <a:buChar char="Ø"/>
            </a:pPr>
            <a:r>
              <a:rPr lang="en-US" sz="2400" dirty="0" smtClean="0">
                <a:latin typeface="Arial" pitchFamily="34" charset="0"/>
                <a:cs typeface="Arial" pitchFamily="34" charset="0"/>
              </a:rPr>
              <a:t>Isoniazid</a:t>
            </a:r>
          </a:p>
          <a:p>
            <a:pPr lvl="1">
              <a:buFont typeface="Wingdings" pitchFamily="2" charset="2"/>
              <a:buChar char="Ø"/>
            </a:pPr>
            <a:r>
              <a:rPr lang="en-US" sz="2400" dirty="0" smtClean="0">
                <a:latin typeface="Arial" pitchFamily="34" charset="0"/>
                <a:cs typeface="Arial" pitchFamily="34" charset="0"/>
              </a:rPr>
              <a:t>Hydralazine </a:t>
            </a:r>
          </a:p>
          <a:p>
            <a:pPr lvl="1">
              <a:buFont typeface="Wingdings" pitchFamily="2" charset="2"/>
              <a:buChar char="Ø"/>
            </a:pPr>
            <a:r>
              <a:rPr lang="en-US" sz="2400" dirty="0" smtClean="0">
                <a:latin typeface="Arial" pitchFamily="34" charset="0"/>
                <a:cs typeface="Arial" pitchFamily="34" charset="0"/>
              </a:rPr>
              <a:t>Penicillamine </a:t>
            </a:r>
          </a:p>
          <a:p>
            <a:pPr lvl="1">
              <a:buFont typeface="Wingdings" pitchFamily="2" charset="2"/>
              <a:buChar char="Ø"/>
            </a:pPr>
            <a:r>
              <a:rPr lang="en-US" sz="2400" dirty="0" smtClean="0">
                <a:latin typeface="Arial" pitchFamily="34" charset="0"/>
                <a:cs typeface="Arial" pitchFamily="34" charset="0"/>
              </a:rPr>
              <a:t>Oral contraceptives </a:t>
            </a:r>
          </a:p>
          <a:p>
            <a:pPr lvl="1">
              <a:buFont typeface="Wingdings" pitchFamily="2" charset="2"/>
              <a:buChar char="Ø"/>
            </a:pPr>
            <a:r>
              <a:rPr lang="en-US" sz="2400" dirty="0" smtClean="0">
                <a:latin typeface="Arial" pitchFamily="34" charset="0"/>
                <a:cs typeface="Arial" pitchFamily="34" charset="0"/>
              </a:rPr>
              <a:t>Haemodialysis patients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600200"/>
            <a:ext cx="7772400" cy="4572000"/>
          </a:xfrm>
        </p:spPr>
        <p:txBody>
          <a:bodyPr>
            <a:normAutofit lnSpcReduction="10000"/>
          </a:bodyPr>
          <a:lstStyle/>
          <a:p>
            <a:pPr>
              <a:buNone/>
            </a:pPr>
            <a:r>
              <a:rPr lang="en-US" sz="2800" u="sng" dirty="0" smtClean="0">
                <a:latin typeface="Arial" pitchFamily="34" charset="0"/>
                <a:cs typeface="Arial" pitchFamily="34" charset="0"/>
              </a:rPr>
              <a:t>PRESENTATION</a:t>
            </a:r>
            <a:endParaRPr lang="en-US" b="1" u="sng" dirty="0" smtClean="0">
              <a:latin typeface="Arial" pitchFamily="34" charset="0"/>
              <a:cs typeface="Arial" pitchFamily="34" charset="0"/>
            </a:endParaRPr>
          </a:p>
          <a:p>
            <a:r>
              <a:rPr lang="en-US" sz="2400" dirty="0" smtClean="0">
                <a:latin typeface="Arial" pitchFamily="34" charset="0"/>
                <a:cs typeface="Arial" pitchFamily="34" charset="0"/>
              </a:rPr>
              <a:t>Seborrhoeic dermatitis‐like eruption</a:t>
            </a:r>
          </a:p>
          <a:p>
            <a:pPr lvl="1">
              <a:buFont typeface="Wingdings" pitchFamily="2" charset="2"/>
              <a:buChar char="Ø"/>
            </a:pPr>
            <a:r>
              <a:rPr lang="en-US" sz="2400" dirty="0" smtClean="0">
                <a:latin typeface="Arial" pitchFamily="34" charset="0"/>
                <a:cs typeface="Arial" pitchFamily="34" charset="0"/>
              </a:rPr>
              <a:t>Face</a:t>
            </a:r>
          </a:p>
          <a:p>
            <a:pPr lvl="1">
              <a:buFont typeface="Wingdings" pitchFamily="2" charset="2"/>
              <a:buChar char="Ø"/>
            </a:pPr>
            <a:r>
              <a:rPr lang="en-US" sz="2400" dirty="0" smtClean="0">
                <a:latin typeface="Arial" pitchFamily="34" charset="0"/>
                <a:cs typeface="Arial" pitchFamily="34" charset="0"/>
              </a:rPr>
              <a:t>Scalp</a:t>
            </a:r>
          </a:p>
          <a:p>
            <a:pPr lvl="1">
              <a:buFont typeface="Wingdings" pitchFamily="2" charset="2"/>
              <a:buChar char="Ø"/>
            </a:pPr>
            <a:r>
              <a:rPr lang="en-US" sz="2400" dirty="0" smtClean="0">
                <a:latin typeface="Arial" pitchFamily="34" charset="0"/>
                <a:cs typeface="Arial" pitchFamily="34" charset="0"/>
              </a:rPr>
              <a:t>Neck</a:t>
            </a:r>
          </a:p>
          <a:p>
            <a:pPr lvl="1">
              <a:buFont typeface="Wingdings" pitchFamily="2" charset="2"/>
              <a:buChar char="Ø"/>
            </a:pPr>
            <a:r>
              <a:rPr lang="en-US" sz="2400" dirty="0" smtClean="0">
                <a:latin typeface="Arial" pitchFamily="34" charset="0"/>
                <a:cs typeface="Arial" pitchFamily="34" charset="0"/>
              </a:rPr>
              <a:t>Shoulders</a:t>
            </a:r>
          </a:p>
          <a:p>
            <a:pPr lvl="1">
              <a:buFont typeface="Wingdings" pitchFamily="2" charset="2"/>
              <a:buChar char="Ø"/>
            </a:pPr>
            <a:r>
              <a:rPr lang="en-US" sz="2400" dirty="0" smtClean="0">
                <a:latin typeface="Arial" pitchFamily="34" charset="0"/>
                <a:cs typeface="Arial" pitchFamily="34" charset="0"/>
              </a:rPr>
              <a:t>Buttocks and perineum. </a:t>
            </a:r>
          </a:p>
          <a:p>
            <a:r>
              <a:rPr lang="en-US" sz="2400" dirty="0" smtClean="0">
                <a:latin typeface="Arial" pitchFamily="34" charset="0"/>
                <a:cs typeface="Arial" pitchFamily="34" charset="0"/>
              </a:rPr>
              <a:t>Angular stomatitis, glossitis and cheilitis</a:t>
            </a:r>
          </a:p>
          <a:p>
            <a:r>
              <a:rPr lang="en-US" sz="2400" dirty="0" smtClean="0">
                <a:latin typeface="Arial" pitchFamily="34" charset="0"/>
                <a:cs typeface="Arial" pitchFamily="34" charset="0"/>
              </a:rPr>
              <a:t>Pellagra‐like dermatitis has been reported</a:t>
            </a:r>
          </a:p>
          <a:p>
            <a:r>
              <a:rPr lang="en-US" sz="2400" dirty="0" smtClean="0">
                <a:latin typeface="Arial" pitchFamily="34" charset="0"/>
                <a:cs typeface="Arial" pitchFamily="34" charset="0"/>
              </a:rPr>
              <a:t>Hypochromic microcytic anaemia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Neuropsychiatric symptoms </a:t>
            </a:r>
          </a:p>
          <a:p>
            <a:pPr lvl="1">
              <a:buFont typeface="Wingdings" pitchFamily="2" charset="2"/>
              <a:buChar char="Ø"/>
            </a:pPr>
            <a:r>
              <a:rPr lang="en-US" sz="2400" dirty="0" smtClean="0">
                <a:latin typeface="Arial" pitchFamily="34" charset="0"/>
                <a:cs typeface="Arial" pitchFamily="34" charset="0"/>
              </a:rPr>
              <a:t>Confusion</a:t>
            </a:r>
          </a:p>
          <a:p>
            <a:pPr lvl="1">
              <a:buFont typeface="Wingdings" pitchFamily="2" charset="2"/>
              <a:buChar char="Ø"/>
            </a:pPr>
            <a:r>
              <a:rPr lang="en-US" sz="2400" dirty="0" smtClean="0">
                <a:latin typeface="Arial" pitchFamily="34" charset="0"/>
                <a:cs typeface="Arial" pitchFamily="34" charset="0"/>
              </a:rPr>
              <a:t>Somnolence</a:t>
            </a:r>
          </a:p>
          <a:p>
            <a:pPr lvl="1">
              <a:buFont typeface="Wingdings" pitchFamily="2" charset="2"/>
              <a:buChar char="Ø"/>
            </a:pPr>
            <a:r>
              <a:rPr lang="en-US" sz="2400" dirty="0" smtClean="0">
                <a:latin typeface="Arial" pitchFamily="34" charset="0"/>
                <a:cs typeface="Arial" pitchFamily="34" charset="0"/>
              </a:rPr>
              <a:t>Weakness</a:t>
            </a:r>
          </a:p>
          <a:p>
            <a:pPr lvl="1">
              <a:buFont typeface="Wingdings" pitchFamily="2" charset="2"/>
              <a:buChar char="Ø"/>
            </a:pPr>
            <a:r>
              <a:rPr lang="en-US" sz="2400" dirty="0" smtClean="0">
                <a:latin typeface="Arial" pitchFamily="34" charset="0"/>
                <a:cs typeface="Arial" pitchFamily="34" charset="0"/>
              </a:rPr>
              <a:t>Depression</a:t>
            </a:r>
          </a:p>
          <a:p>
            <a:pPr lvl="1">
              <a:buFont typeface="Wingdings" pitchFamily="2" charset="2"/>
              <a:buChar char="Ø"/>
            </a:pPr>
            <a:r>
              <a:rPr lang="en-US" sz="2400" dirty="0" smtClean="0">
                <a:latin typeface="Arial" pitchFamily="34" charset="0"/>
                <a:cs typeface="Arial" pitchFamily="34" charset="0"/>
              </a:rPr>
              <a:t>Paraesthesias and peripheral neuropathy </a:t>
            </a:r>
            <a:br>
              <a:rPr lang="en-US" sz="2400" dirty="0" smtClean="0">
                <a:latin typeface="Arial" pitchFamily="34" charset="0"/>
                <a:cs typeface="Arial" pitchFamily="34" charset="0"/>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a:t>
            </a:r>
            <a:endParaRPr lang="en-US" b="1" u="sng" dirty="0" smtClean="0">
              <a:latin typeface="Arial" pitchFamily="34" charset="0"/>
              <a:cs typeface="Arial" pitchFamily="34" charset="0"/>
            </a:endParaRPr>
          </a:p>
          <a:p>
            <a:r>
              <a:rPr lang="en-US" sz="2400" dirty="0" smtClean="0">
                <a:latin typeface="Arial" pitchFamily="34" charset="0"/>
                <a:cs typeface="Arial" pitchFamily="34" charset="0"/>
              </a:rPr>
              <a:t>Low plasma pyridoxal‐5‐phosphate is indicative of vitamin B6 defciency. </a:t>
            </a:r>
          </a:p>
          <a:p>
            <a:r>
              <a:rPr lang="en-US" sz="2400" dirty="0" smtClean="0">
                <a:latin typeface="Arial" pitchFamily="34" charset="0"/>
                <a:cs typeface="Arial" pitchFamily="34" charset="0"/>
              </a:rPr>
              <a:t>Indirect tests, such as a tryptophan load test or measurement of erythrocyte aminotransferase activity, may be useful [93].</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200"/>
            <a:ext cx="7772400" cy="4572000"/>
          </a:xfrm>
        </p:spPr>
        <p:txBody>
          <a:bodyPr/>
          <a:lstStyle/>
          <a:p>
            <a:pPr>
              <a:buNone/>
            </a:pPr>
            <a:r>
              <a:rPr lang="en-US" sz="2800" u="sng" dirty="0" smtClean="0">
                <a:latin typeface="Arial" pitchFamily="34" charset="0"/>
                <a:cs typeface="Arial" pitchFamily="34" charset="0"/>
              </a:rPr>
              <a:t>DIFFERENTIAL DIAGNOSIS</a:t>
            </a:r>
            <a:r>
              <a:rPr lang="en-US" b="1" dirty="0" smtClean="0"/>
              <a:t/>
            </a:r>
            <a:br>
              <a:rPr lang="en-US" b="1" dirty="0" smtClean="0"/>
            </a:br>
            <a:r>
              <a:rPr lang="en-US" sz="2400" dirty="0" smtClean="0">
                <a:latin typeface="Arial" pitchFamily="34" charset="0"/>
                <a:cs typeface="Arial" pitchFamily="34" charset="0"/>
              </a:rPr>
              <a:t>Niacin defciency also manifests with similar neuropsychiatric and cutaneous symptoms</a:t>
            </a:r>
            <a:r>
              <a:rPr lang="en-US" dirty="0" smtClean="0"/>
              <a: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r>
              <a:rPr lang="en-US" dirty="0" smtClean="0">
                <a:latin typeface="Arial" pitchFamily="34" charset="0"/>
                <a:cs typeface="Arial" pitchFamily="34" charset="0"/>
              </a:rPr>
              <a:t>T</a:t>
            </a:r>
          </a:p>
          <a:p>
            <a:r>
              <a:rPr lang="en-US" sz="2400" dirty="0" smtClean="0">
                <a:latin typeface="Arial" pitchFamily="34" charset="0"/>
                <a:cs typeface="Arial" pitchFamily="34" charset="0"/>
              </a:rPr>
              <a:t>RDA vitamin B6 is 0.1–2 mg </a:t>
            </a:r>
          </a:p>
          <a:p>
            <a:r>
              <a:rPr lang="en-US" sz="2400" dirty="0" smtClean="0">
                <a:latin typeface="Arial" pitchFamily="34" charset="0"/>
                <a:cs typeface="Arial" pitchFamily="34" charset="0"/>
              </a:rPr>
              <a:t>stop inciting medications and supplement  with pyridoxine 100 mg daily. </a:t>
            </a:r>
          </a:p>
          <a:p>
            <a:r>
              <a:rPr lang="en-US" sz="2400" dirty="0" smtClean="0">
                <a:latin typeface="Arial" pitchFamily="34" charset="0"/>
                <a:cs typeface="Arial" pitchFamily="34" charset="0"/>
              </a:rPr>
              <a:t>Mucosal lesions resolve within days, while cutaneous and haematological manifestations improve over weeks and neurological sequelae over months.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B7 (BIOTIN)</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Essential co‐factor for enzymes</a:t>
            </a:r>
            <a:br>
              <a:rPr lang="en-US" sz="2400" dirty="0" smtClean="0">
                <a:latin typeface="Arial" pitchFamily="34" charset="0"/>
                <a:cs typeface="Arial" pitchFamily="34" charset="0"/>
              </a:rPr>
            </a:br>
            <a:r>
              <a:rPr lang="en-US" sz="2400" dirty="0" smtClean="0">
                <a:latin typeface="Arial" pitchFamily="34" charset="0"/>
                <a:cs typeface="Arial" pitchFamily="34" charset="0"/>
              </a:rPr>
              <a:t>involved in fatty acid synthesis and lipogenesis , gluconeogenesis and amino</a:t>
            </a:r>
            <a:br>
              <a:rPr lang="en-US" sz="2400" dirty="0" smtClean="0">
                <a:latin typeface="Arial" pitchFamily="34" charset="0"/>
                <a:cs typeface="Arial" pitchFamily="34" charset="0"/>
              </a:rPr>
            </a:br>
            <a:r>
              <a:rPr lang="en-US" sz="2400" dirty="0" smtClean="0">
                <a:latin typeface="Arial" pitchFamily="34" charset="0"/>
                <a:cs typeface="Arial" pitchFamily="34" charset="0"/>
              </a:rPr>
              <a:t>acid catabolism.</a:t>
            </a:r>
            <a:endParaRPr lang="en-US" sz="2400" b="1" dirty="0" smtClean="0">
              <a:latin typeface="Arial" pitchFamily="34" charset="0"/>
              <a:cs typeface="Arial" pitchFamily="34" charset="0"/>
            </a:endParaRPr>
          </a:p>
          <a:p>
            <a:r>
              <a:rPr lang="en-US" sz="2400" dirty="0" smtClean="0">
                <a:latin typeface="Arial" pitchFamily="34" charset="0"/>
                <a:cs typeface="Arial" pitchFamily="34" charset="0"/>
              </a:rPr>
              <a:t>Synthesized by intestinal bacteria and also obtained through dietary sources.</a:t>
            </a:r>
          </a:p>
          <a:p>
            <a:r>
              <a:rPr lang="en-US" sz="2400" dirty="0" smtClean="0">
                <a:latin typeface="Arial" pitchFamily="34" charset="0"/>
                <a:cs typeface="Arial" pitchFamily="34" charset="0"/>
              </a:rPr>
              <a:t>Sources are eggs, cow’s milk, soybeans, liver, mushrooms, peanuts, hazelnuts and walnuts.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PATHOPHYSIOLOGY</a:t>
            </a:r>
            <a:endParaRPr lang="en-US" dirty="0"/>
          </a:p>
        </p:txBody>
      </p:sp>
      <p:graphicFrame>
        <p:nvGraphicFramePr>
          <p:cNvPr id="4" name="Content Placeholder 3"/>
          <p:cNvGraphicFramePr>
            <a:graphicFrameLocks noGrp="1"/>
          </p:cNvGraphicFramePr>
          <p:nvPr>
            <p:ph idx="1"/>
          </p:nvPr>
        </p:nvGraphicFramePr>
        <p:xfrm>
          <a:off x="152400" y="533399"/>
          <a:ext cx="8991600" cy="6522720"/>
        </p:xfrm>
        <a:graphic>
          <a:graphicData uri="http://schemas.openxmlformats.org/drawingml/2006/table">
            <a:tbl>
              <a:tblPr firstRow="1" bandRow="1">
                <a:tableStyleId>{073A0DAA-6AF3-43AB-8588-CEC1D06C72B9}</a:tableStyleId>
              </a:tblPr>
              <a:tblGrid>
                <a:gridCol w="4455763"/>
                <a:gridCol w="4535837"/>
              </a:tblGrid>
              <a:tr h="365475">
                <a:tc>
                  <a:txBody>
                    <a:bodyPr/>
                    <a:lstStyle/>
                    <a:p>
                      <a:r>
                        <a:rPr lang="en-US" sz="2000" dirty="0" smtClean="0">
                          <a:latin typeface="Arial" pitchFamily="34" charset="0"/>
                          <a:cs typeface="Arial" pitchFamily="34" charset="0"/>
                        </a:rPr>
                        <a:t>kwashiorkor</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Marasmus</a:t>
                      </a:r>
                      <a:endParaRPr lang="en-US" sz="2000" dirty="0">
                        <a:latin typeface="Arial" pitchFamily="34" charset="0"/>
                        <a:cs typeface="Arial" pitchFamily="34" charset="0"/>
                      </a:endParaRPr>
                    </a:p>
                  </a:txBody>
                  <a:tcPr/>
                </a:tc>
              </a:tr>
              <a:tr h="5984944">
                <a:tc>
                  <a:txBody>
                    <a:bodyPr/>
                    <a:lstStyle/>
                    <a:p>
                      <a:pPr>
                        <a:buFont typeface="Wingdings" pitchFamily="2" charset="2"/>
                        <a:buChar char="§"/>
                      </a:pPr>
                      <a:r>
                        <a:rPr lang="en-US" sz="2000" dirty="0" smtClean="0">
                          <a:latin typeface="Arial" pitchFamily="34" charset="0"/>
                          <a:cs typeface="Arial" pitchFamily="34" charset="0"/>
                        </a:rPr>
                        <a:t>Excess carbohydrate without signifcant protein intake suppresses insulin production, resulting in the inhibition of protein synthesis.</a:t>
                      </a:r>
                    </a:p>
                    <a:p>
                      <a:pPr>
                        <a:buFont typeface="Wingdings" pitchFamily="2" charset="2"/>
                        <a:buNone/>
                      </a:pPr>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Clinically signs of hypoproteinaemia, including oedema and fatty infltration of the liver due to defciencies in lipoproteins.</a:t>
                      </a:r>
                    </a:p>
                    <a:p>
                      <a:pPr>
                        <a:buFont typeface="Wingdings" pitchFamily="2" charset="2"/>
                        <a:buNone/>
                      </a:pPr>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Immune suppression due to decreased production</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immunoglobulins and are therefore at risk for opportunistic infections.</a:t>
                      </a:r>
                    </a:p>
                    <a:p>
                      <a:pPr>
                        <a:buFont typeface="Wingdings" pitchFamily="2" charset="2"/>
                        <a:buNone/>
                      </a:pPr>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Growth retardation is noted but typically falls between 60 and 80% of ideal body weight.</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endParaRPr lang="en-US" dirty="0">
                        <a:latin typeface="Arial" pitchFamily="34" charset="0"/>
                        <a:cs typeface="Arial" pitchFamily="34" charset="0"/>
                      </a:endParaRPr>
                    </a:p>
                  </a:txBody>
                  <a:tcPr/>
                </a:tc>
                <a:tc>
                  <a:txBody>
                    <a:bodyPr/>
                    <a:lstStyle/>
                    <a:p>
                      <a:pPr>
                        <a:buFont typeface="Wingdings" pitchFamily="2" charset="2"/>
                        <a:buChar char="§"/>
                      </a:pPr>
                      <a:r>
                        <a:rPr kumimoji="0" lang="en-US" sz="2000" b="0" i="0" kern="1200" dirty="0" smtClean="0">
                          <a:solidFill>
                            <a:schemeClr val="dk1"/>
                          </a:solidFill>
                          <a:latin typeface="Arial" pitchFamily="34" charset="0"/>
                          <a:ea typeface="+mn-ea"/>
                          <a:cs typeface="Arial" pitchFamily="34" charset="0"/>
                        </a:rPr>
                        <a:t>Because global macronutrient intake is decreased,</a:t>
                      </a:r>
                      <a:r>
                        <a:rPr kumimoji="0" lang="en-US" sz="2000" b="0" i="0" kern="1200" baseline="0" dirty="0" smtClean="0">
                          <a:solidFill>
                            <a:schemeClr val="dk1"/>
                          </a:solidFill>
                          <a:latin typeface="Arial" pitchFamily="34" charset="0"/>
                          <a:ea typeface="+mn-ea"/>
                          <a:cs typeface="Arial" pitchFamily="34" charset="0"/>
                        </a:rPr>
                        <a:t> </a:t>
                      </a:r>
                      <a:r>
                        <a:rPr kumimoji="0" lang="en-US" sz="2000" b="0" i="0" kern="1200" dirty="0" smtClean="0">
                          <a:solidFill>
                            <a:schemeClr val="dk1"/>
                          </a:solidFill>
                          <a:latin typeface="Arial" pitchFamily="34" charset="0"/>
                          <a:ea typeface="+mn-ea"/>
                          <a:cs typeface="Arial" pitchFamily="34" charset="0"/>
                        </a:rPr>
                        <a:t>the catabolic state leads to fat breakdown and growth</a:t>
                      </a:r>
                      <a:r>
                        <a:rPr kumimoji="0" lang="en-US" sz="2000" b="0" i="0" kern="1200" baseline="0" dirty="0" smtClean="0">
                          <a:solidFill>
                            <a:schemeClr val="dk1"/>
                          </a:solidFill>
                          <a:latin typeface="Arial" pitchFamily="34" charset="0"/>
                          <a:ea typeface="+mn-ea"/>
                          <a:cs typeface="Arial" pitchFamily="34" charset="0"/>
                        </a:rPr>
                        <a:t> </a:t>
                      </a:r>
                      <a:r>
                        <a:rPr kumimoji="0" lang="en-US" sz="2000" b="0" i="0" kern="1200" dirty="0" smtClean="0">
                          <a:solidFill>
                            <a:schemeClr val="dk1"/>
                          </a:solidFill>
                          <a:latin typeface="Arial" pitchFamily="34" charset="0"/>
                          <a:ea typeface="+mn-ea"/>
                          <a:cs typeface="Arial" pitchFamily="34" charset="0"/>
                        </a:rPr>
                        <a:t>retardation</a:t>
                      </a:r>
                    </a:p>
                    <a:p>
                      <a:pPr>
                        <a:buFont typeface="Wingdings" pitchFamily="2" charset="2"/>
                        <a:buNone/>
                      </a:pPr>
                      <a:endParaRPr kumimoji="0" lang="en-US" sz="2000" b="0" i="0" kern="1200" dirty="0" smtClean="0">
                        <a:solidFill>
                          <a:schemeClr val="dk1"/>
                        </a:solidFill>
                        <a:latin typeface="Arial" pitchFamily="34" charset="0"/>
                        <a:ea typeface="+mn-ea"/>
                        <a:cs typeface="Arial" pitchFamily="34" charset="0"/>
                      </a:endParaRPr>
                    </a:p>
                    <a:p>
                      <a:pPr>
                        <a:buFont typeface="Wingdings" pitchFamily="2" charset="2"/>
                        <a:buChar char="§"/>
                      </a:pPr>
                      <a:r>
                        <a:rPr kumimoji="0" lang="en-US" sz="2000" b="0" i="0" kern="1200" dirty="0" smtClean="0">
                          <a:solidFill>
                            <a:schemeClr val="dk1"/>
                          </a:solidFill>
                          <a:latin typeface="Arial" pitchFamily="34" charset="0"/>
                          <a:ea typeface="+mn-ea"/>
                          <a:cs typeface="Arial" pitchFamily="34" charset="0"/>
                        </a:rPr>
                        <a:t>Growth</a:t>
                      </a:r>
                      <a:r>
                        <a:rPr kumimoji="0" lang="en-US" sz="2000" b="0" i="0" kern="1200" baseline="0" dirty="0" smtClean="0">
                          <a:solidFill>
                            <a:schemeClr val="dk1"/>
                          </a:solidFill>
                          <a:latin typeface="Arial" pitchFamily="34" charset="0"/>
                          <a:ea typeface="+mn-ea"/>
                          <a:cs typeface="Arial" pitchFamily="34" charset="0"/>
                        </a:rPr>
                        <a:t> retardation </a:t>
                      </a:r>
                      <a:r>
                        <a:rPr kumimoji="0" lang="en-US" sz="2000" b="0" i="0" kern="1200" dirty="0" smtClean="0">
                          <a:solidFill>
                            <a:schemeClr val="dk1"/>
                          </a:solidFill>
                          <a:latin typeface="Arial" pitchFamily="34" charset="0"/>
                          <a:ea typeface="+mn-ea"/>
                          <a:cs typeface="Arial" pitchFamily="34" charset="0"/>
                        </a:rPr>
                        <a:t>&lt;60% of ideal body weight .</a:t>
                      </a:r>
                      <a:r>
                        <a:rPr kumimoji="0" lang="en-US" sz="1800" b="0" i="0" kern="1200" dirty="0" smtClean="0">
                          <a:solidFill>
                            <a:schemeClr val="dk1"/>
                          </a:solidFill>
                          <a:latin typeface="Arial" pitchFamily="34" charset="0"/>
                          <a:ea typeface="+mn-ea"/>
                          <a:cs typeface="Arial" pitchFamily="34" charset="0"/>
                        </a:rPr>
                        <a:t/>
                      </a:r>
                      <a:br>
                        <a:rPr kumimoji="0" lang="en-US" sz="1800" b="0" i="0" kern="1200" dirty="0" smtClean="0">
                          <a:solidFill>
                            <a:schemeClr val="dk1"/>
                          </a:solidFill>
                          <a:latin typeface="Arial" pitchFamily="34" charset="0"/>
                          <a:ea typeface="+mn-ea"/>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endParaRPr lang="en-US"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Metabolism</a:t>
            </a:r>
          </a:p>
          <a:p>
            <a:pPr lvl="1">
              <a:buFont typeface="Wingdings" pitchFamily="2" charset="2"/>
              <a:buChar char="Ø"/>
            </a:pPr>
            <a:r>
              <a:rPr lang="en-US" sz="2400" dirty="0" smtClean="0">
                <a:latin typeface="Arial" pitchFamily="34" charset="0"/>
                <a:cs typeface="Arial" pitchFamily="34" charset="0"/>
              </a:rPr>
              <a:t>Pancreatic biotinidase releases biotin from dietary proteins. </a:t>
            </a:r>
          </a:p>
          <a:p>
            <a:pPr lvl="1">
              <a:buFont typeface="Wingdings" pitchFamily="2" charset="2"/>
              <a:buChar char="Ø"/>
            </a:pPr>
            <a:r>
              <a:rPr lang="en-US" sz="2400" dirty="0" smtClean="0">
                <a:latin typeface="Arial" pitchFamily="34" charset="0"/>
                <a:cs typeface="Arial" pitchFamily="34" charset="0"/>
              </a:rPr>
              <a:t>Biotin diffuses across the gut epithelium, binds</a:t>
            </a:r>
            <a:br>
              <a:rPr lang="en-US" sz="2400" dirty="0" smtClean="0">
                <a:latin typeface="Arial" pitchFamily="34" charset="0"/>
                <a:cs typeface="Arial" pitchFamily="34" charset="0"/>
              </a:rPr>
            </a:br>
            <a:r>
              <a:rPr lang="en-US" sz="2400" dirty="0" smtClean="0">
                <a:latin typeface="Arial" pitchFamily="34" charset="0"/>
                <a:cs typeface="Arial" pitchFamily="34" charset="0"/>
              </a:rPr>
              <a:t>to plasma proteins, and travels to the liver where it complexes  with various carboxylase enzymes via holocarboxylase synthetase. </a:t>
            </a:r>
          </a:p>
          <a:p>
            <a:pPr lvl="1">
              <a:buFont typeface="Wingdings" pitchFamily="2" charset="2"/>
              <a:buChar char="Ø"/>
            </a:pPr>
            <a:r>
              <a:rPr lang="en-US" sz="2400" dirty="0" smtClean="0">
                <a:latin typeface="Arial" pitchFamily="34" charset="0"/>
                <a:cs typeface="Arial" pitchFamily="34" charset="0"/>
              </a:rPr>
              <a:t>Endogenous biotin is recycled by biotinidase.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lvl="1"/>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914400" y="1371600"/>
            <a:ext cx="7772400" cy="4572000"/>
          </a:xfrm>
        </p:spPr>
        <p:txBody>
          <a:bodyPr>
            <a:normAutofit/>
          </a:bodyPr>
          <a:lstStyle/>
          <a:p>
            <a:r>
              <a:rPr lang="en-US" sz="2400" dirty="0" smtClean="0">
                <a:latin typeface="Arial" pitchFamily="34" charset="0"/>
                <a:cs typeface="Arial" pitchFamily="34" charset="0"/>
              </a:rPr>
              <a:t>Biotin defciency can be </a:t>
            </a:r>
          </a:p>
          <a:p>
            <a:pPr lvl="1">
              <a:buFont typeface="Wingdings" pitchFamily="2" charset="2"/>
              <a:buChar char="Ø"/>
            </a:pPr>
            <a:r>
              <a:rPr lang="en-US" sz="2400" dirty="0" smtClean="0">
                <a:latin typeface="Arial" pitchFamily="34" charset="0"/>
                <a:cs typeface="Arial" pitchFamily="34" charset="0"/>
              </a:rPr>
              <a:t>Acquired  </a:t>
            </a:r>
          </a:p>
          <a:p>
            <a:pPr lvl="1">
              <a:buFont typeface="Wingdings" pitchFamily="2" charset="2"/>
              <a:buChar char="Ø"/>
            </a:pPr>
            <a:r>
              <a:rPr lang="en-US" sz="2400" dirty="0" smtClean="0">
                <a:latin typeface="Arial" pitchFamily="34" charset="0"/>
                <a:cs typeface="Arial" pitchFamily="34" charset="0"/>
              </a:rPr>
              <a:t>Inherited. </a:t>
            </a:r>
          </a:p>
          <a:p>
            <a:pPr>
              <a:buFont typeface="Wingdings" pitchFamily="2" charset="2"/>
              <a:buChar char="§"/>
            </a:pPr>
            <a:r>
              <a:rPr lang="en-US" sz="2400" dirty="0" smtClean="0">
                <a:latin typeface="Arial" pitchFamily="34" charset="0"/>
                <a:cs typeface="Arial" pitchFamily="34" charset="0"/>
              </a:rPr>
              <a:t>Acquired biotin defciency can affect all ages.</a:t>
            </a:r>
          </a:p>
          <a:p>
            <a:pPr>
              <a:buFont typeface="Wingdings" pitchFamily="2" charset="2"/>
              <a:buChar char="§"/>
            </a:pPr>
            <a:r>
              <a:rPr lang="en-US" sz="2400" dirty="0" smtClean="0">
                <a:latin typeface="Arial" pitchFamily="34" charset="0"/>
                <a:cs typeface="Arial" pitchFamily="34" charset="0"/>
              </a:rPr>
              <a:t>heridetary Holocarboxylase synthetase defciency presents within the 6wks of age. </a:t>
            </a:r>
          </a:p>
          <a:p>
            <a:pPr>
              <a:buFont typeface="Wingdings" pitchFamily="2" charset="2"/>
              <a:buChar char="§"/>
            </a:pPr>
            <a:r>
              <a:rPr lang="en-US" sz="2400" dirty="0" smtClean="0">
                <a:latin typeface="Arial" pitchFamily="34" charset="0"/>
                <a:cs typeface="Arial" pitchFamily="34" charset="0"/>
              </a:rPr>
              <a:t>Biotinidase defciency presents in infancy or early childhood,  after 3 months of age.</a:t>
            </a:r>
          </a:p>
          <a:p>
            <a:pPr>
              <a:buFont typeface="Wingdings" pitchFamily="2" charset="2"/>
              <a:buChar char="§"/>
            </a:pPr>
            <a:r>
              <a:rPr lang="en-US" sz="2400" dirty="0" smtClean="0">
                <a:latin typeface="Arial" pitchFamily="34" charset="0"/>
                <a:cs typeface="Arial" pitchFamily="34" charset="0"/>
              </a:rPr>
              <a:t>Both heriditary forms are autpsomal recessive.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PREDISPOSING FACTORS</a:t>
            </a: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Excessive intake of raw egg white . </a:t>
            </a:r>
          </a:p>
          <a:p>
            <a:pPr lvl="1">
              <a:buFont typeface="Wingdings" pitchFamily="2" charset="2"/>
              <a:buChar char="Ø"/>
            </a:pPr>
            <a:r>
              <a:rPr lang="en-US" sz="2400" dirty="0" smtClean="0">
                <a:latin typeface="Arial" pitchFamily="34" charset="0"/>
                <a:cs typeface="Arial" pitchFamily="34" charset="0"/>
              </a:rPr>
              <a:t>Avidin is a glycoprotein found</a:t>
            </a:r>
            <a:br>
              <a:rPr lang="en-US" sz="2400" dirty="0" smtClean="0">
                <a:latin typeface="Arial" pitchFamily="34" charset="0"/>
                <a:cs typeface="Arial" pitchFamily="34" charset="0"/>
              </a:rPr>
            </a:br>
            <a:r>
              <a:rPr lang="en-US" sz="2400" dirty="0" smtClean="0">
                <a:latin typeface="Arial" pitchFamily="34" charset="0"/>
                <a:cs typeface="Arial" pitchFamily="34" charset="0"/>
              </a:rPr>
              <a:t>in egg whites which binds to free biotin and prevents its absorption. </a:t>
            </a:r>
          </a:p>
          <a:p>
            <a:r>
              <a:rPr lang="en-US" sz="2400" dirty="0" smtClean="0">
                <a:latin typeface="Arial" pitchFamily="34" charset="0"/>
                <a:cs typeface="Arial" pitchFamily="34" charset="0"/>
              </a:rPr>
              <a:t>Receiving unsupplemented parenteral nutrition.</a:t>
            </a:r>
          </a:p>
          <a:p>
            <a:r>
              <a:rPr lang="en-US" sz="2400" dirty="0" smtClean="0">
                <a:latin typeface="Arial" pitchFamily="34" charset="0"/>
                <a:cs typeface="Arial" pitchFamily="34" charset="0"/>
              </a:rPr>
              <a:t>Unsupplemented infant formula </a:t>
            </a:r>
          </a:p>
          <a:p>
            <a:r>
              <a:rPr lang="en-US" sz="2400" dirty="0" smtClean="0">
                <a:latin typeface="Arial" pitchFamily="34" charset="0"/>
                <a:cs typeface="Arial" pitchFamily="34" charset="0"/>
              </a:rPr>
              <a:t>Prolonged antibiotic course</a:t>
            </a:r>
          </a:p>
          <a:p>
            <a:r>
              <a:rPr lang="en-US" sz="2400" dirty="0" smtClean="0">
                <a:latin typeface="Arial" pitchFamily="34" charset="0"/>
                <a:cs typeface="Arial" pitchFamily="34" charset="0"/>
              </a:rPr>
              <a:t>Long‐term anticonvulsants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PRESENTATION</a:t>
            </a:r>
            <a:endParaRPr lang="en-US" b="1" dirty="0" smtClean="0"/>
          </a:p>
          <a:p>
            <a:r>
              <a:rPr lang="en-US" sz="2400" dirty="0" smtClean="0">
                <a:latin typeface="Arial" pitchFamily="34" charset="0"/>
                <a:cs typeface="Arial" pitchFamily="34" charset="0"/>
              </a:rPr>
              <a:t>Similar to acrodermatitis enteropathica and essential fatty acid defciency. </a:t>
            </a:r>
          </a:p>
          <a:p>
            <a:r>
              <a:rPr lang="en-US" sz="2400" dirty="0" smtClean="0">
                <a:latin typeface="Arial" pitchFamily="34" charset="0"/>
                <a:cs typeface="Arial" pitchFamily="34" charset="0"/>
              </a:rPr>
              <a:t>Erythematous and scaly periorifcial dermatitis.</a:t>
            </a:r>
          </a:p>
          <a:p>
            <a:r>
              <a:rPr lang="en-US" sz="2400" dirty="0" smtClean="0">
                <a:latin typeface="Arial" pitchFamily="34" charset="0"/>
                <a:cs typeface="Arial" pitchFamily="34" charset="0"/>
              </a:rPr>
              <a:t> Alopecia, glossitis and conjunctivitis have also been observed. </a:t>
            </a:r>
          </a:p>
          <a:p>
            <a:r>
              <a:rPr lang="en-US" sz="2400" dirty="0" smtClean="0">
                <a:latin typeface="Arial" pitchFamily="34" charset="0"/>
                <a:cs typeface="Arial" pitchFamily="34" charset="0"/>
              </a:rPr>
              <a:t>Affected individuals present with a collodion membrane and subsequent ichthyosis</a:t>
            </a:r>
            <a:r>
              <a:rPr lang="en-US" dirty="0" smtClean="0"/>
              <a:t>.</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Inherited deficiencies presents with</a:t>
            </a:r>
          </a:p>
          <a:p>
            <a:pPr lvl="1">
              <a:buFont typeface="Wingdings" pitchFamily="2" charset="2"/>
              <a:buChar char="Ø"/>
            </a:pPr>
            <a:r>
              <a:rPr lang="en-US" sz="2400" dirty="0" smtClean="0">
                <a:latin typeface="Arial" pitchFamily="34" charset="0"/>
                <a:cs typeface="Arial" pitchFamily="34" charset="0"/>
              </a:rPr>
              <a:t>Metabolic acidosis</a:t>
            </a:r>
          </a:p>
          <a:p>
            <a:pPr lvl="1">
              <a:buFont typeface="Wingdings" pitchFamily="2" charset="2"/>
              <a:buChar char="Ø"/>
            </a:pPr>
            <a:r>
              <a:rPr lang="en-US" sz="2400" dirty="0" smtClean="0">
                <a:latin typeface="Arial" pitchFamily="34" charset="0"/>
                <a:cs typeface="Arial" pitchFamily="34" charset="0"/>
              </a:rPr>
              <a:t>Hyperammonemia</a:t>
            </a:r>
          </a:p>
          <a:p>
            <a:pPr lvl="1">
              <a:buFont typeface="Wingdings" pitchFamily="2" charset="2"/>
              <a:buChar char="Ø"/>
            </a:pPr>
            <a:r>
              <a:rPr lang="en-US" sz="2400" dirty="0" smtClean="0">
                <a:latin typeface="Arial" pitchFamily="34" charset="0"/>
                <a:cs typeface="Arial" pitchFamily="34" charset="0"/>
              </a:rPr>
              <a:t>Organic aciduria.</a:t>
            </a:r>
          </a:p>
          <a:p>
            <a:pPr lvl="1">
              <a:buFont typeface="Wingdings" pitchFamily="2" charset="2"/>
              <a:buChar char="Ø"/>
            </a:pPr>
            <a:r>
              <a:rPr lang="en-US" sz="2400" dirty="0" smtClean="0">
                <a:latin typeface="Arial" pitchFamily="34" charset="0"/>
                <a:cs typeface="Arial" pitchFamily="34" charset="0"/>
              </a:rPr>
              <a:t>Hypotonia</a:t>
            </a:r>
          </a:p>
          <a:p>
            <a:pPr lvl="1">
              <a:buFont typeface="Wingdings" pitchFamily="2" charset="2"/>
              <a:buChar char="Ø"/>
            </a:pPr>
            <a:r>
              <a:rPr lang="en-US" sz="2400" dirty="0" smtClean="0">
                <a:latin typeface="Arial" pitchFamily="34" charset="0"/>
                <a:cs typeface="Arial" pitchFamily="34" charset="0"/>
              </a:rPr>
              <a:t>Ataxia</a:t>
            </a:r>
          </a:p>
          <a:p>
            <a:pPr lvl="1">
              <a:buFont typeface="Wingdings" pitchFamily="2" charset="2"/>
              <a:buChar char="Ø"/>
            </a:pPr>
            <a:r>
              <a:rPr lang="en-US" sz="2400" dirty="0" smtClean="0">
                <a:latin typeface="Arial" pitchFamily="34" charset="0"/>
                <a:cs typeface="Arial" pitchFamily="34" charset="0"/>
              </a:rPr>
              <a:t>Seizures</a:t>
            </a:r>
          </a:p>
          <a:p>
            <a:pPr lvl="1">
              <a:buFont typeface="Wingdings" pitchFamily="2" charset="2"/>
              <a:buChar char="Ø"/>
            </a:pPr>
            <a:r>
              <a:rPr lang="en-US" sz="2400" dirty="0" smtClean="0">
                <a:latin typeface="Arial" pitchFamily="34" charset="0"/>
                <a:cs typeface="Arial" pitchFamily="34" charset="0"/>
              </a:rPr>
              <a:t>Developmental delay</a:t>
            </a:r>
          </a:p>
          <a:p>
            <a:pPr lvl="1">
              <a:buFont typeface="Wingdings" pitchFamily="2" charset="2"/>
              <a:buChar char="Ø"/>
            </a:pPr>
            <a:endParaRPr lang="en-US" dirty="0" smtClean="0"/>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DIFFERENTIAL DIAGNOSIS</a:t>
            </a:r>
            <a:endParaRPr lang="en-US" b="1" dirty="0" smtClean="0"/>
          </a:p>
          <a:p>
            <a:r>
              <a:rPr lang="en-US" sz="2400" dirty="0" smtClean="0">
                <a:latin typeface="Arial" pitchFamily="34" charset="0"/>
                <a:cs typeface="Arial" pitchFamily="34" charset="0"/>
              </a:rPr>
              <a:t>zinc defciency</a:t>
            </a:r>
          </a:p>
          <a:p>
            <a:r>
              <a:rPr lang="en-US" sz="2400" dirty="0" smtClean="0">
                <a:latin typeface="Arial" pitchFamily="34" charset="0"/>
                <a:cs typeface="Arial" pitchFamily="34" charset="0"/>
              </a:rPr>
              <a:t>Essential fatty acid defciency</a:t>
            </a:r>
          </a:p>
          <a:p>
            <a:pPr>
              <a:buNone/>
            </a:pP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COMPLICATIONS AND CO‐MORBIDITIES</a:t>
            </a:r>
          </a:p>
          <a:p>
            <a:r>
              <a:rPr lang="en-US" sz="2400" dirty="0" smtClean="0">
                <a:latin typeface="Arial" pitchFamily="34" charset="0"/>
                <a:cs typeface="Arial" pitchFamily="34" charset="0"/>
              </a:rPr>
              <a:t>Patients with multiple carboxylase defciency may develop permanent neurodevelopmental deficits.</a:t>
            </a:r>
          </a:p>
          <a:p>
            <a:pPr>
              <a:buNone/>
            </a:pPr>
            <a:r>
              <a:rPr lang="en-US" sz="2800" u="sng" dirty="0" smtClean="0">
                <a:latin typeface="Arial" pitchFamily="34" charset="0"/>
                <a:cs typeface="Arial" pitchFamily="34" charset="0"/>
              </a:rPr>
              <a:t>DISEASE COURSE AND PROGNOSIS</a:t>
            </a: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Good with early diagnosis and treatment.</a:t>
            </a:r>
          </a:p>
          <a:p>
            <a:r>
              <a:rPr lang="en-US" sz="2400" dirty="0" smtClean="0">
                <a:latin typeface="Arial" pitchFamily="34" charset="0"/>
                <a:cs typeface="Arial" pitchFamily="34" charset="0"/>
              </a:rPr>
              <a:t>Mortality rate is close to 100% with untreated holocarboxylase defciency.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 </a:t>
            </a:r>
          </a:p>
          <a:p>
            <a:r>
              <a:rPr lang="en-US" sz="2800" dirty="0" smtClean="0">
                <a:latin typeface="Arial" pitchFamily="34" charset="0"/>
                <a:cs typeface="Arial" pitchFamily="34" charset="0"/>
              </a:rPr>
              <a:t>serum biotin levels</a:t>
            </a:r>
          </a:p>
          <a:p>
            <a:r>
              <a:rPr lang="en-US" sz="2800" dirty="0" smtClean="0">
                <a:latin typeface="Arial" pitchFamily="34" charset="0"/>
                <a:cs typeface="Arial" pitchFamily="34" charset="0"/>
              </a:rPr>
              <a:t>ammonia, serum amino acids, and urine organic acids</a:t>
            </a:r>
          </a:p>
          <a:p>
            <a:r>
              <a:rPr lang="en-US" sz="2800" dirty="0" smtClean="0">
                <a:latin typeface="Arial" pitchFamily="34" charset="0"/>
                <a:cs typeface="Arial" pitchFamily="34" charset="0"/>
              </a:rPr>
              <a:t>Urinary biotin metabolites</a:t>
            </a:r>
          </a:p>
          <a:p>
            <a:r>
              <a:rPr lang="en-US" sz="2800" dirty="0" smtClean="0">
                <a:latin typeface="Arial" pitchFamily="34" charset="0"/>
                <a:cs typeface="Arial" pitchFamily="34" charset="0"/>
              </a:rPr>
              <a:t> Decreased biotinidase activity in serum, leukocytes or cultured skin fbroblasts is indicative of biotinidase defciency.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MANAGEMENT</a:t>
            </a: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The recommended daily intake of biotin is 5–35 ug, depending on age.</a:t>
            </a:r>
          </a:p>
          <a:p>
            <a:r>
              <a:rPr lang="en-US" sz="2400" dirty="0" smtClean="0">
                <a:latin typeface="Arial" pitchFamily="34" charset="0"/>
                <a:cs typeface="Arial" pitchFamily="34" charset="0"/>
              </a:rPr>
              <a:t>Acquired biotin defciency is treated with 150 ug of biotin daily until symptoms resolve.</a:t>
            </a:r>
          </a:p>
          <a:p>
            <a:r>
              <a:rPr lang="en-US" sz="2400" dirty="0" smtClean="0">
                <a:latin typeface="Arial" pitchFamily="34" charset="0"/>
                <a:cs typeface="Arial" pitchFamily="34" charset="0"/>
              </a:rPr>
              <a:t>Biotinidase defciency often responds</a:t>
            </a:r>
            <a:br>
              <a:rPr lang="en-US" sz="2400" dirty="0" smtClean="0">
                <a:latin typeface="Arial" pitchFamily="34" charset="0"/>
                <a:cs typeface="Arial" pitchFamily="34" charset="0"/>
              </a:rPr>
            </a:br>
            <a:r>
              <a:rPr lang="en-US" sz="2400" dirty="0" smtClean="0">
                <a:latin typeface="Arial" pitchFamily="34" charset="0"/>
                <a:cs typeface="Arial" pitchFamily="34" charset="0"/>
              </a:rPr>
              <a:t>well to 5–10 mg of biotin daily</a:t>
            </a:r>
          </a:p>
          <a:p>
            <a:r>
              <a:rPr lang="en-US" sz="2400" dirty="0" smtClean="0">
                <a:latin typeface="Arial" pitchFamily="34" charset="0"/>
                <a:cs typeface="Arial" pitchFamily="34" charset="0"/>
              </a:rPr>
              <a:t>holocarboxylase synthetase defciency requires at least 10–40 mg daily, with higher doses frequently needed.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B9 (FOLATE)</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Water‐soluble. </a:t>
            </a:r>
          </a:p>
          <a:p>
            <a:r>
              <a:rPr lang="en-US" sz="2400" dirty="0" smtClean="0">
                <a:latin typeface="Arial" pitchFamily="34" charset="0"/>
                <a:cs typeface="Arial" pitchFamily="34" charset="0"/>
              </a:rPr>
              <a:t>Important co‐enzyme for amino acid, purine and pyrimidine metabolism.</a:t>
            </a:r>
          </a:p>
          <a:p>
            <a:r>
              <a:rPr lang="en-US" sz="2400" dirty="0" smtClean="0">
                <a:latin typeface="Arial" pitchFamily="34" charset="0"/>
                <a:cs typeface="Arial" pitchFamily="34" charset="0"/>
              </a:rPr>
              <a:t>Tetrahydrofolate is  biologically active co‐enzyme form.</a:t>
            </a:r>
          </a:p>
          <a:p>
            <a:r>
              <a:rPr lang="en-US" sz="2400" dirty="0" smtClean="0">
                <a:latin typeface="Arial" pitchFamily="34" charset="0"/>
                <a:cs typeface="Arial" pitchFamily="34" charset="0"/>
              </a:rPr>
              <a:t>Available in  leafy green vegetables,dried beans, liver and grains.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PRESENTATION</a:t>
            </a:r>
            <a:endParaRPr lang="en-US" dirty="0">
              <a:latin typeface="Arial" pitchFamily="34" charset="0"/>
              <a:cs typeface="Arial" pitchFamily="34" charset="0"/>
            </a:endParaRPr>
          </a:p>
        </p:txBody>
      </p:sp>
      <p:sp>
        <p:nvSpPr>
          <p:cNvPr id="5" name="Content Placeholder 4"/>
          <p:cNvSpPr>
            <a:spLocks noGrp="1"/>
          </p:cNvSpPr>
          <p:nvPr>
            <p:ph idx="1"/>
          </p:nvPr>
        </p:nvSpPr>
        <p:spPr>
          <a:xfrm>
            <a:off x="914400" y="1219200"/>
            <a:ext cx="7772400" cy="5105400"/>
          </a:xfrm>
        </p:spPr>
        <p:txBody>
          <a:bodyPr>
            <a:normAutofit fontScale="32500" lnSpcReduction="20000"/>
          </a:bodyPr>
          <a:lstStyle/>
          <a:p>
            <a:r>
              <a:rPr lang="en-US" sz="8600" u="sng" dirty="0" smtClean="0">
                <a:latin typeface="Arial" pitchFamily="34" charset="0"/>
                <a:cs typeface="Arial" pitchFamily="34" charset="0"/>
              </a:rPr>
              <a:t>KWASHIORKOR</a:t>
            </a:r>
          </a:p>
          <a:p>
            <a:pPr lvl="1">
              <a:buFont typeface="Wingdings" pitchFamily="2" charset="2"/>
              <a:buChar char="Ø"/>
            </a:pPr>
            <a:r>
              <a:rPr lang="en-US" sz="7400" dirty="0" smtClean="0">
                <a:latin typeface="Arial" pitchFamily="34" charset="0"/>
                <a:cs typeface="Arial" pitchFamily="34" charset="0"/>
              </a:rPr>
              <a:t>Failure to thrive</a:t>
            </a:r>
          </a:p>
          <a:p>
            <a:pPr lvl="1">
              <a:buFont typeface="Wingdings" pitchFamily="2" charset="2"/>
              <a:buChar char="Ø"/>
            </a:pPr>
            <a:r>
              <a:rPr lang="en-US" sz="7400" dirty="0" smtClean="0">
                <a:latin typeface="Arial" pitchFamily="34" charset="0"/>
                <a:cs typeface="Arial" pitchFamily="34" charset="0"/>
              </a:rPr>
              <a:t>Growth retardation</a:t>
            </a:r>
          </a:p>
          <a:p>
            <a:pPr lvl="1">
              <a:buFont typeface="Wingdings" pitchFamily="2" charset="2"/>
              <a:buChar char="Ø"/>
            </a:pPr>
            <a:r>
              <a:rPr lang="en-US" sz="7400" dirty="0" smtClean="0">
                <a:latin typeface="Arial" pitchFamily="34" charset="0"/>
                <a:cs typeface="Arial" pitchFamily="34" charset="0"/>
              </a:rPr>
              <a:t>Loss of subcutaneous fat. </a:t>
            </a:r>
          </a:p>
          <a:p>
            <a:pPr lvl="1">
              <a:buFont typeface="Wingdings" pitchFamily="2" charset="2"/>
              <a:buChar char="Ø"/>
            </a:pPr>
            <a:r>
              <a:rPr lang="en-US" sz="7400" dirty="0" smtClean="0">
                <a:latin typeface="Arial" pitchFamily="34" charset="0"/>
                <a:cs typeface="Arial" pitchFamily="34" charset="0"/>
              </a:rPr>
              <a:t>Peripheral oedema.</a:t>
            </a:r>
          </a:p>
          <a:p>
            <a:pPr lvl="1">
              <a:buFont typeface="Wingdings" pitchFamily="2" charset="2"/>
              <a:buChar char="Ø"/>
            </a:pPr>
            <a:r>
              <a:rPr lang="en-US" sz="7400" dirty="0" smtClean="0">
                <a:latin typeface="Arial" pitchFamily="34" charset="0"/>
                <a:cs typeface="Arial" pitchFamily="34" charset="0"/>
              </a:rPr>
              <a:t>Abdominal distention owing to hepatomegaly</a:t>
            </a:r>
          </a:p>
          <a:p>
            <a:pPr lvl="1">
              <a:buFont typeface="Wingdings" pitchFamily="2" charset="2"/>
              <a:buChar char="Ø"/>
            </a:pPr>
            <a:r>
              <a:rPr lang="en-US" sz="7400" dirty="0" smtClean="0">
                <a:latin typeface="Arial" pitchFamily="34" charset="0"/>
                <a:cs typeface="Arial" pitchFamily="34" charset="0"/>
              </a:rPr>
              <a:t>‘Cracked skin’, ‘peeling paint’, ‘enamel paint’, ‘ﬂaky paint’ or ‘crazy paving’ due to the typical scale and irregular fissuring over time.</a:t>
            </a:r>
          </a:p>
          <a:p>
            <a:pPr lvl="1">
              <a:buFont typeface="Wingdings" pitchFamily="2" charset="2"/>
              <a:buChar char="Ø"/>
            </a:pPr>
            <a:r>
              <a:rPr lang="en-US" sz="7400" dirty="0" smtClean="0">
                <a:latin typeface="Arial" pitchFamily="34" charset="0"/>
                <a:cs typeface="Arial" pitchFamily="34" charset="0"/>
              </a:rPr>
              <a:t>More defined plaques may arise that may be more concentrated in areas of friction such as the intertriginous areas. </a:t>
            </a:r>
            <a:br>
              <a:rPr lang="en-US" sz="7400" dirty="0" smtClean="0">
                <a:latin typeface="Arial" pitchFamily="34" charset="0"/>
                <a:cs typeface="Arial" pitchFamily="34" charset="0"/>
              </a:rPr>
            </a:br>
            <a:endParaRPr lang="en-US" sz="74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sz="2800" u="sng" dirty="0" smtClean="0">
                <a:latin typeface="Arial" pitchFamily="34" charset="0"/>
                <a:cs typeface="Arial" pitchFamily="34" charset="0"/>
              </a:rPr>
              <a:t>DEFCIENCY</a:t>
            </a:r>
          </a:p>
          <a:p>
            <a:r>
              <a:rPr lang="en-US" sz="2400" dirty="0" smtClean="0">
                <a:latin typeface="Arial" pitchFamily="34" charset="0"/>
                <a:cs typeface="Arial" pitchFamily="34" charset="0"/>
              </a:rPr>
              <a:t>Manifests with both haematological and mucocutaneous disease.</a:t>
            </a:r>
          </a:p>
          <a:p>
            <a:r>
              <a:rPr lang="en-US" sz="2400" dirty="0" smtClean="0">
                <a:latin typeface="Arial" pitchFamily="34" charset="0"/>
                <a:cs typeface="Arial" pitchFamily="34" charset="0"/>
              </a:rPr>
              <a:t>All age groups.</a:t>
            </a:r>
          </a:p>
          <a:p>
            <a:r>
              <a:rPr lang="en-US" sz="2400" dirty="0" smtClean="0">
                <a:latin typeface="Arial" pitchFamily="34" charset="0"/>
                <a:cs typeface="Arial" pitchFamily="34" charset="0"/>
              </a:rPr>
              <a:t>˃ Pregnant women due to increased requirement.</a:t>
            </a:r>
          </a:p>
          <a:p>
            <a:r>
              <a:rPr lang="en-US" sz="2400" dirty="0" smtClean="0">
                <a:latin typeface="Arial" pitchFamily="34" charset="0"/>
                <a:cs typeface="Arial" pitchFamily="34" charset="0"/>
              </a:rPr>
              <a:t>Associated with elevated homocysteine levels, cardiovascular disease, neuropsychiatric disease and certain cancers.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t/>
            </a:r>
            <a:br>
              <a:rPr lang="en-US" sz="2400" dirty="0" smtClean="0"/>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PREDISPOSING FACTORS</a:t>
            </a:r>
            <a:endParaRPr lang="en-US" b="1" dirty="0" smtClean="0"/>
          </a:p>
          <a:p>
            <a:r>
              <a:rPr lang="en-US" sz="2400" dirty="0" smtClean="0">
                <a:latin typeface="Arial" pitchFamily="34" charset="0"/>
                <a:cs typeface="Arial" pitchFamily="34" charset="0"/>
              </a:rPr>
              <a:t>Defcient intake of folate </a:t>
            </a:r>
          </a:p>
          <a:p>
            <a:pPr lvl="1">
              <a:buFont typeface="Wingdings" pitchFamily="2" charset="2"/>
              <a:buChar char="Ø"/>
            </a:pPr>
            <a:r>
              <a:rPr lang="en-US" sz="2400" dirty="0" smtClean="0">
                <a:latin typeface="Arial" pitchFamily="34" charset="0"/>
                <a:cs typeface="Arial" pitchFamily="34" charset="0"/>
              </a:rPr>
              <a:t>overly boiled cow’s milk or being fed goat’s milk</a:t>
            </a:r>
            <a:br>
              <a:rPr lang="en-US" sz="2400" dirty="0" smtClean="0">
                <a:latin typeface="Arial" pitchFamily="34" charset="0"/>
                <a:cs typeface="Arial" pitchFamily="34" charset="0"/>
              </a:rPr>
            </a:br>
            <a:r>
              <a:rPr lang="en-US" sz="2400" dirty="0" smtClean="0">
                <a:latin typeface="Arial" pitchFamily="34" charset="0"/>
                <a:cs typeface="Arial" pitchFamily="34" charset="0"/>
              </a:rPr>
              <a:t>exclusively . </a:t>
            </a:r>
          </a:p>
          <a:p>
            <a:pPr lvl="1">
              <a:buFont typeface="Wingdings" pitchFamily="2" charset="2"/>
              <a:buChar char="Ø"/>
            </a:pPr>
            <a:r>
              <a:rPr lang="en-US" sz="2400" dirty="0" smtClean="0">
                <a:latin typeface="Arial" pitchFamily="34" charset="0"/>
                <a:cs typeface="Arial" pitchFamily="34" charset="0"/>
              </a:rPr>
              <a:t>Alcoholics.</a:t>
            </a:r>
          </a:p>
          <a:p>
            <a:r>
              <a:rPr lang="en-US" sz="2400" dirty="0" smtClean="0">
                <a:latin typeface="Arial" pitchFamily="34" charset="0"/>
                <a:cs typeface="Arial" pitchFamily="34" charset="0"/>
              </a:rPr>
              <a:t>Malabsorption due to </a:t>
            </a:r>
          </a:p>
          <a:p>
            <a:pPr lvl="1">
              <a:buFont typeface="Wingdings" pitchFamily="2" charset="2"/>
              <a:buChar char="Ø"/>
            </a:pPr>
            <a:r>
              <a:rPr lang="en-US" sz="2400" dirty="0" smtClean="0">
                <a:latin typeface="Arial" pitchFamily="34" charset="0"/>
                <a:cs typeface="Arial" pitchFamily="34" charset="0"/>
              </a:rPr>
              <a:t>coeliac disease </a:t>
            </a:r>
          </a:p>
          <a:p>
            <a:pPr lvl="1">
              <a:buFont typeface="Wingdings" pitchFamily="2" charset="2"/>
              <a:buChar char="Ø"/>
            </a:pPr>
            <a:r>
              <a:rPr lang="en-US" sz="2400" dirty="0" smtClean="0">
                <a:latin typeface="Arial" pitchFamily="34" charset="0"/>
                <a:cs typeface="Arial" pitchFamily="34" charset="0"/>
              </a:rPr>
              <a:t>chronic diarrhoea </a:t>
            </a:r>
          </a:p>
          <a:p>
            <a:pPr lvl="1">
              <a:buFont typeface="Wingdings" pitchFamily="2" charset="2"/>
              <a:buChar char="Ø"/>
            </a:pPr>
            <a:r>
              <a:rPr lang="en-US" sz="2400" dirty="0" smtClean="0">
                <a:latin typeface="Arial" pitchFamily="34" charset="0"/>
                <a:cs typeface="Arial" pitchFamily="34" charset="0"/>
              </a:rPr>
              <a:t>gastrectomy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11480" lvl="1" indent="-342900">
              <a:spcBef>
                <a:spcPts val="700"/>
              </a:spcBef>
              <a:buClr>
                <a:schemeClr val="tx2"/>
              </a:buClr>
              <a:buSzPct val="95000"/>
              <a:buFont typeface="Wingdings"/>
              <a:buChar char=""/>
            </a:pPr>
            <a:r>
              <a:rPr lang="en-US" sz="2400" dirty="0" smtClean="0">
                <a:latin typeface="Arial" pitchFamily="34" charset="0"/>
                <a:cs typeface="Arial" pitchFamily="34" charset="0"/>
              </a:rPr>
              <a:t>Antifolate medications such as </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Methotrexate.</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Trimethoprim.</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Pyrimethamine. </a:t>
            </a:r>
          </a:p>
          <a:p>
            <a:pPr marL="411480" lvl="1" indent="-342900">
              <a:spcBef>
                <a:spcPts val="700"/>
              </a:spcBef>
              <a:buSzPct val="95000"/>
              <a:buFont typeface="Wingdings" pitchFamily="2" charset="2"/>
              <a:buChar char="§"/>
            </a:pPr>
            <a:r>
              <a:rPr lang="en-US" sz="2400" dirty="0" smtClean="0">
                <a:latin typeface="Arial" pitchFamily="34" charset="0"/>
                <a:cs typeface="Arial" pitchFamily="34" charset="0"/>
              </a:rPr>
              <a:t>Oral contraceptive </a:t>
            </a:r>
          </a:p>
          <a:p>
            <a:pPr marL="411480" lvl="1" indent="-342900">
              <a:spcBef>
                <a:spcPts val="700"/>
              </a:spcBef>
              <a:buSzPct val="95000"/>
              <a:buFont typeface="Wingdings" pitchFamily="2" charset="2"/>
              <a:buChar char="§"/>
            </a:pPr>
            <a:r>
              <a:rPr lang="en-US" sz="2400" dirty="0" smtClean="0">
                <a:latin typeface="Arial" pitchFamily="34" charset="0"/>
                <a:cs typeface="Arial" pitchFamily="34" charset="0"/>
              </a:rPr>
              <a:t>Antiepileptic Medications;</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Phenobarbital, phenytoin and carbamazepine, </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Induce microsomal hepatic enzymes, thus diminishing folate stores </a:t>
            </a:r>
            <a:br>
              <a:rPr lang="en-US" dirty="0" smtClean="0">
                <a:latin typeface="Arial" pitchFamily="34" charset="0"/>
                <a:cs typeface="Arial" pitchFamily="34" charset="0"/>
              </a:rPr>
            </a:b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CLINICAL FEATURES</a:t>
            </a:r>
            <a:endParaRPr lang="en-US" b="1" dirty="0" smtClean="0"/>
          </a:p>
          <a:p>
            <a:r>
              <a:rPr lang="en-US" sz="2400" dirty="0" smtClean="0">
                <a:latin typeface="Arial" pitchFamily="34" charset="0"/>
                <a:cs typeface="Arial" pitchFamily="34" charset="0"/>
              </a:rPr>
              <a:t>Haematological</a:t>
            </a:r>
          </a:p>
          <a:p>
            <a:pPr lvl="1">
              <a:buFont typeface="Wingdings" pitchFamily="2" charset="2"/>
              <a:buChar char="Ø"/>
            </a:pPr>
            <a:r>
              <a:rPr lang="en-US" dirty="0" smtClean="0"/>
              <a:t>Megaloblastic anaemia. </a:t>
            </a:r>
          </a:p>
          <a:p>
            <a:pPr lvl="1">
              <a:buFont typeface="Wingdings" pitchFamily="2" charset="2"/>
              <a:buChar char="Ø"/>
            </a:pPr>
            <a:r>
              <a:rPr lang="en-US" dirty="0" smtClean="0"/>
              <a:t>Neutropenia and thrombocytopenia.</a:t>
            </a:r>
          </a:p>
          <a:p>
            <a:r>
              <a:rPr lang="en-US" dirty="0" smtClean="0"/>
              <a:t>Mucocutaneous </a:t>
            </a:r>
          </a:p>
          <a:p>
            <a:pPr lvl="1">
              <a:buFont typeface="Wingdings" pitchFamily="2" charset="2"/>
              <a:buChar char="Ø"/>
            </a:pPr>
            <a:r>
              <a:rPr lang="en-US" dirty="0" smtClean="0"/>
              <a:t>Glossitis withnatrophic fliform papillae (Hunter’s glossitis) </a:t>
            </a:r>
          </a:p>
          <a:p>
            <a:pPr lvl="1">
              <a:buFont typeface="Wingdings" pitchFamily="2" charset="2"/>
              <a:buChar char="Ø"/>
            </a:pPr>
            <a:r>
              <a:rPr lang="en-US" dirty="0" smtClean="0"/>
              <a:t>Angular cheilitis </a:t>
            </a:r>
          </a:p>
          <a:p>
            <a:pPr lvl="1">
              <a:buFont typeface="Wingdings" pitchFamily="2" charset="2"/>
              <a:buChar char="Ø"/>
            </a:pPr>
            <a:r>
              <a:rPr lang="en-US" dirty="0" smtClean="0"/>
              <a:t>Mucosal ulceration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Perineal seborrhoeic dermatitis.</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Localized or diffuse hair depigmentation.</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Mucocutaneous hyperpigmentation.</a:t>
            </a:r>
          </a:p>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Hyperpigmentation is frequently seen in the palmar creases and ﬂexural regions, but can also affect the oral mucosa.</a:t>
            </a:r>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11480" lvl="1" indent="-342900">
              <a:spcBef>
                <a:spcPts val="700"/>
              </a:spcBef>
              <a:buClr>
                <a:schemeClr val="tx2"/>
              </a:buClr>
              <a:buSzPct val="95000"/>
              <a:buFont typeface="Wingdings"/>
              <a:buChar char=""/>
            </a:pPr>
            <a:r>
              <a:rPr lang="en-US" sz="2400" dirty="0" smtClean="0">
                <a:latin typeface="Arial" pitchFamily="34" charset="0"/>
                <a:cs typeface="Arial" pitchFamily="34" charset="0"/>
              </a:rPr>
              <a:t>Vitamin B12 defciency can mimic folate defciency but in B12 defciency there is neurological involvement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Folate defciency in women of childbearing age may result in fetal neural tube defects.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a:t>
            </a:r>
            <a:endParaRPr lang="en-US" b="1" dirty="0" smtClean="0"/>
          </a:p>
          <a:p>
            <a:r>
              <a:rPr lang="en-US" dirty="0" smtClean="0"/>
              <a:t>Serum and red blood cell</a:t>
            </a:r>
            <a:br>
              <a:rPr lang="en-US" dirty="0" smtClean="0"/>
            </a:br>
            <a:r>
              <a:rPr lang="en-US" dirty="0" smtClean="0"/>
              <a:t>folate levels .</a:t>
            </a:r>
          </a:p>
          <a:p>
            <a:r>
              <a:rPr lang="en-US" dirty="0" smtClean="0"/>
              <a:t>Identifying a megaloblastic anaemia with</a:t>
            </a:r>
            <a:br>
              <a:rPr lang="en-US" dirty="0" smtClean="0"/>
            </a:br>
            <a:r>
              <a:rPr lang="en-US" dirty="0" smtClean="0"/>
              <a:t>hypersegmented neutrophils is also helpful.</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endParaRPr lang="en-US" b="1" dirty="0" smtClean="0"/>
          </a:p>
          <a:p>
            <a:r>
              <a:rPr lang="en-US" sz="2400" dirty="0" smtClean="0">
                <a:latin typeface="Arial" pitchFamily="34" charset="0"/>
                <a:cs typeface="Arial" pitchFamily="34" charset="0"/>
              </a:rPr>
              <a:t>RDA 65–600 μg/day, depending on age.</a:t>
            </a:r>
          </a:p>
          <a:p>
            <a:r>
              <a:rPr lang="en-US" sz="2400" dirty="0" smtClean="0">
                <a:latin typeface="Arial" pitchFamily="34" charset="0"/>
                <a:cs typeface="Arial" pitchFamily="34" charset="0"/>
              </a:rPr>
              <a:t>Treatment includes addressing any underlying causes of folate defciency.</a:t>
            </a:r>
          </a:p>
          <a:p>
            <a:r>
              <a:rPr lang="en-US" sz="2400" dirty="0" smtClean="0">
                <a:latin typeface="Arial" pitchFamily="34" charset="0"/>
                <a:cs typeface="Arial" pitchFamily="34" charset="0"/>
              </a:rPr>
              <a:t>1–5 mg of folate daily. </a:t>
            </a:r>
          </a:p>
          <a:p>
            <a:r>
              <a:rPr lang="en-US" sz="2400" dirty="0" smtClean="0">
                <a:latin typeface="Arial" pitchFamily="34" charset="0"/>
                <a:cs typeface="Arial" pitchFamily="34" charset="0"/>
              </a:rPr>
              <a:t>Concurrent vitamin B12 defciency should be ruled out prior to initiating treatment, as the haematological manifestations of vitamin B12 defciency will respond to folate, but the neurological symptoms will not.</a:t>
            </a:r>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B12 (COBALAMIN)</a:t>
            </a:r>
            <a:endParaRPr lang="en-US" dirty="0"/>
          </a:p>
        </p:txBody>
      </p:sp>
      <p:sp>
        <p:nvSpPr>
          <p:cNvPr id="3" name="Content Placeholder 2"/>
          <p:cNvSpPr>
            <a:spLocks noGrp="1"/>
          </p:cNvSpPr>
          <p:nvPr>
            <p:ph idx="1"/>
          </p:nvPr>
        </p:nvSpPr>
        <p:spPr/>
        <p:txBody>
          <a:bodyPr/>
          <a:lstStyle/>
          <a:p>
            <a:r>
              <a:rPr lang="en-US" dirty="0" smtClean="0"/>
              <a:t>Water‐soluble B‐complex .</a:t>
            </a:r>
          </a:p>
          <a:p>
            <a:r>
              <a:rPr lang="en-US" dirty="0" smtClean="0"/>
              <a:t>critical co‐enzyme involved in DNA, protein, lipid and carbohydrate metabolism.</a:t>
            </a:r>
          </a:p>
          <a:p>
            <a:r>
              <a:rPr lang="en-US" dirty="0" smtClean="0"/>
              <a:t>obtained through dietary sources such as eggs,milk, beef, liver and organ meats.</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ABSORPTION</a:t>
            </a:r>
          </a:p>
          <a:p>
            <a:r>
              <a:rPr lang="en-US" sz="2400" dirty="0" smtClean="0">
                <a:latin typeface="Arial" pitchFamily="34" charset="0"/>
                <a:cs typeface="Arial" pitchFamily="34" charset="0"/>
              </a:rPr>
              <a:t>Gastric acid dissociates vitamin B12 from food proteins. </a:t>
            </a:r>
          </a:p>
          <a:p>
            <a:r>
              <a:rPr lang="en-US" sz="2400" dirty="0" smtClean="0">
                <a:latin typeface="Arial" pitchFamily="34" charset="0"/>
                <a:cs typeface="Arial" pitchFamily="34" charset="0"/>
              </a:rPr>
              <a:t>Intrinsic factor in binds in the duodenum.</a:t>
            </a:r>
          </a:p>
          <a:p>
            <a:r>
              <a:rPr lang="en-US" sz="2400" dirty="0" smtClean="0">
                <a:latin typeface="Arial" pitchFamily="34" charset="0"/>
                <a:cs typeface="Arial" pitchFamily="34" charset="0"/>
              </a:rPr>
              <a:t>B12 actively taken up by terminal ileum.</a:t>
            </a:r>
          </a:p>
          <a:p>
            <a:r>
              <a:rPr lang="en-US" sz="2400" dirty="0" smtClean="0">
                <a:latin typeface="Arial" pitchFamily="34" charset="0"/>
                <a:cs typeface="Arial" pitchFamily="34" charset="0"/>
              </a:rPr>
              <a:t>1–5% of free vitamin B12 is absorbed via passive diffusion. </a:t>
            </a:r>
          </a:p>
          <a:p>
            <a:r>
              <a:rPr lang="en-US" sz="2400" dirty="0" smtClean="0">
                <a:latin typeface="Arial" pitchFamily="34" charset="0"/>
                <a:cs typeface="Arial" pitchFamily="34" charset="0"/>
              </a:rPr>
              <a:t>In the enterocyte, vitamin B12 separates from intrinsic factor, binds to transcobalamin II and is released into the portal circulation for transport to other tissues.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Biologically active forms are</a:t>
            </a:r>
          </a:p>
          <a:p>
            <a:pPr lvl="1">
              <a:buFont typeface="Wingdings" pitchFamily="2" charset="2"/>
              <a:buChar char="Ø"/>
            </a:pPr>
            <a:r>
              <a:rPr lang="en-US" dirty="0" smtClean="0"/>
              <a:t>methylcobalamin .</a:t>
            </a:r>
          </a:p>
          <a:p>
            <a:pPr lvl="1">
              <a:buFont typeface="Wingdings" pitchFamily="2" charset="2"/>
              <a:buChar char="Ø"/>
            </a:pPr>
            <a:r>
              <a:rPr lang="en-US" dirty="0" smtClean="0"/>
              <a:t>5’‐adenosylcobalamin.</a:t>
            </a:r>
          </a:p>
          <a:p>
            <a:pPr>
              <a:buFont typeface="Wingdings" pitchFamily="2" charset="2"/>
              <a:buChar char="§"/>
            </a:pPr>
            <a:r>
              <a:rPr lang="en-US" dirty="0" smtClean="0"/>
              <a:t>A defciency in vitamin B12 leads to a clinical profle similar to folate defciency, with mucocutaneous and haematological manifestations. </a:t>
            </a:r>
          </a:p>
          <a:p>
            <a:pPr>
              <a:buFont typeface="Wingdings" pitchFamily="2" charset="2"/>
              <a:buChar char="§"/>
            </a:pPr>
            <a:r>
              <a:rPr lang="en-US" dirty="0" smtClean="0"/>
              <a:t>The distinguishing feature of vitamin B12</a:t>
            </a:r>
            <a:br>
              <a:rPr lang="en-US" dirty="0" smtClean="0"/>
            </a:br>
            <a:r>
              <a:rPr lang="en-US" dirty="0" smtClean="0"/>
              <a:t>defciency is its important neurological fndings. </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dirty="0" smtClean="0"/>
              <a:t>Since the body is able to store a large amount of vitamin B12, symptoms of acquired</a:t>
            </a:r>
            <a:br>
              <a:rPr lang="en-US" dirty="0" smtClean="0"/>
            </a:br>
            <a:r>
              <a:rPr lang="en-US" dirty="0" smtClean="0"/>
              <a:t>defciency may take 3–6 years to develop. Vitamin B12 defciency can be associated with both congenital and acquired pernicious</a:t>
            </a:r>
            <a:br>
              <a:rPr lang="en-US" dirty="0" smtClean="0"/>
            </a:br>
            <a:r>
              <a:rPr lang="en-US" dirty="0" smtClean="0"/>
              <a:t>anaemia.</a:t>
            </a:r>
          </a:p>
          <a:p>
            <a:endParaRPr lang="en-US" dirty="0" smtClean="0"/>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219200"/>
            <a:ext cx="7772400" cy="5181600"/>
          </a:xfrm>
        </p:spPr>
        <p:txBody>
          <a:bodyPr>
            <a:normAutofit/>
          </a:bodyPr>
          <a:lstStyle/>
          <a:p>
            <a:pPr>
              <a:buNone/>
            </a:pPr>
            <a:r>
              <a:rPr lang="en-US" sz="2800" u="sng" dirty="0" smtClean="0">
                <a:latin typeface="Arial" pitchFamily="34" charset="0"/>
                <a:cs typeface="Arial" pitchFamily="34" charset="0"/>
              </a:rPr>
              <a:t>PREDISPOSING FACTORS</a:t>
            </a:r>
          </a:p>
          <a:p>
            <a:r>
              <a:rPr lang="en-US" sz="2400" dirty="0" smtClean="0">
                <a:latin typeface="Arial" pitchFamily="34" charset="0"/>
                <a:cs typeface="Arial" pitchFamily="34" charset="0"/>
              </a:rPr>
              <a:t>Inadequate intake </a:t>
            </a:r>
          </a:p>
          <a:p>
            <a:pPr lvl="1">
              <a:buFont typeface="Wingdings" pitchFamily="2" charset="2"/>
              <a:buChar char="Ø"/>
            </a:pPr>
            <a:r>
              <a:rPr lang="en-US" sz="2400" dirty="0" smtClean="0">
                <a:latin typeface="Arial" pitchFamily="34" charset="0"/>
                <a:cs typeface="Arial" pitchFamily="34" charset="0"/>
              </a:rPr>
              <a:t>Elderly</a:t>
            </a:r>
          </a:p>
          <a:p>
            <a:pPr lvl="1">
              <a:buFont typeface="Wingdings" pitchFamily="2" charset="2"/>
              <a:buChar char="Ø"/>
            </a:pPr>
            <a:r>
              <a:rPr lang="en-US" sz="2400" dirty="0" smtClean="0">
                <a:latin typeface="Arial" pitchFamily="34" charset="0"/>
                <a:cs typeface="Arial" pitchFamily="34" charset="0"/>
              </a:rPr>
              <a:t>Vegans and their breastfed infants. </a:t>
            </a:r>
          </a:p>
          <a:p>
            <a:pPr lvl="1">
              <a:buFont typeface="Wingdings" pitchFamily="2" charset="2"/>
              <a:buChar char="Ø"/>
            </a:pPr>
            <a:r>
              <a:rPr lang="en-US" sz="2400" dirty="0" smtClean="0">
                <a:latin typeface="Arial" pitchFamily="34" charset="0"/>
                <a:cs typeface="Arial" pitchFamily="34" charset="0"/>
              </a:rPr>
              <a:t>Individuals with psychiatric disease.</a:t>
            </a:r>
          </a:p>
          <a:p>
            <a:r>
              <a:rPr lang="en-US" sz="2400" dirty="0" smtClean="0">
                <a:latin typeface="Arial" pitchFamily="34" charset="0"/>
                <a:cs typeface="Arial" pitchFamily="34" charset="0"/>
              </a:rPr>
              <a:t>Malabsorption </a:t>
            </a:r>
          </a:p>
          <a:p>
            <a:pPr lvl="1">
              <a:buFont typeface="Wingdings" pitchFamily="2" charset="2"/>
              <a:buChar char="Ø"/>
            </a:pPr>
            <a:r>
              <a:rPr lang="en-US" sz="2400" dirty="0" smtClean="0">
                <a:latin typeface="Arial" pitchFamily="34" charset="0"/>
                <a:cs typeface="Arial" pitchFamily="34" charset="0"/>
              </a:rPr>
              <a:t> Decreased gastric acid production (chronic proton pump inhibitors and H2 histamine blockers). </a:t>
            </a:r>
          </a:p>
          <a:p>
            <a:pPr lvl="1">
              <a:buFont typeface="Wingdings" pitchFamily="2" charset="2"/>
              <a:buChar char="Ø"/>
            </a:pPr>
            <a:r>
              <a:rPr lang="en-US" sz="2400" dirty="0" smtClean="0">
                <a:latin typeface="Arial" pitchFamily="34" charset="0"/>
                <a:cs typeface="Arial" pitchFamily="34" charset="0"/>
              </a:rPr>
              <a:t>Decreased intrinsic factor (pernicious anaemia, atrophic gastritis, postgastrectomy).</a:t>
            </a:r>
          </a:p>
          <a:p>
            <a:pPr lvl="1">
              <a:buFont typeface="Wingdings" pitchFamily="2" charset="2"/>
              <a:buChar char="Ø"/>
            </a:pPr>
            <a:r>
              <a:rPr lang="en-US" sz="2400" dirty="0" smtClean="0">
                <a:latin typeface="Arial" pitchFamily="34" charset="0"/>
                <a:cs typeface="Arial" pitchFamily="34" charset="0"/>
              </a:rPr>
              <a:t>Inﬂammatory bowel disease, coeliac disease, Whipple disease and Zollinger–Ellison syndrome. </a:t>
            </a:r>
            <a:r>
              <a:rPr lang="en-US" sz="2400" dirty="0" smtClean="0"/>
              <a:t/>
            </a:r>
            <a:br>
              <a:rPr lang="en-US" sz="2400" dirty="0" smtClean="0"/>
            </a:br>
            <a:endParaRPr lang="en-US" sz="2400" dirty="0" smtClean="0">
              <a:latin typeface="Arial" pitchFamily="34" charset="0"/>
              <a:cs typeface="Arial" pitchFamily="34" charset="0"/>
            </a:endParaRPr>
          </a:p>
          <a:p>
            <a:endParaRPr lang="en-US" sz="2800" dirty="0" smtClean="0"/>
          </a:p>
          <a:p>
            <a:endParaRPr lang="en-US"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Inborn errors of transport and metabolism</a:t>
            </a:r>
          </a:p>
          <a:p>
            <a:pPr lvl="1">
              <a:buFont typeface="Wingdings" pitchFamily="2" charset="2"/>
              <a:buChar char="Ø"/>
            </a:pPr>
            <a:r>
              <a:rPr lang="en-US" sz="2400" dirty="0" smtClean="0">
                <a:latin typeface="Arial" pitchFamily="34" charset="0"/>
                <a:cs typeface="Arial" pitchFamily="34" charset="0"/>
              </a:rPr>
              <a:t>destruction of gastric parietal cells </a:t>
            </a:r>
          </a:p>
          <a:p>
            <a:pPr lvl="1">
              <a:buFont typeface="Wingdings" pitchFamily="2" charset="2"/>
              <a:buChar char="Ø"/>
            </a:pPr>
            <a:r>
              <a:rPr lang="en-US" sz="2400" dirty="0" smtClean="0">
                <a:latin typeface="Arial" pitchFamily="34" charset="0"/>
                <a:cs typeface="Arial" pitchFamily="34" charset="0"/>
              </a:rPr>
              <a:t>Loss of intrinsic factor</a:t>
            </a:r>
          </a:p>
          <a:p>
            <a:r>
              <a:rPr lang="en-US" sz="2400" dirty="0" smtClean="0">
                <a:latin typeface="Arial" pitchFamily="34" charset="0"/>
                <a:cs typeface="Arial" pitchFamily="34" charset="0"/>
              </a:rPr>
              <a:t> Bacterial overgrowth.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400" u="sng" dirty="0" smtClean="0">
                <a:latin typeface="Arial" pitchFamily="34" charset="0"/>
                <a:cs typeface="Arial" pitchFamily="34" charset="0"/>
              </a:rPr>
              <a:t>PRESENTATION</a:t>
            </a:r>
          </a:p>
          <a:p>
            <a:r>
              <a:rPr lang="en-US" sz="2400" dirty="0" smtClean="0">
                <a:latin typeface="Arial" pitchFamily="34" charset="0"/>
                <a:cs typeface="Arial" pitchFamily="34" charset="0"/>
              </a:rPr>
              <a:t>haematological manifestations,</a:t>
            </a:r>
          </a:p>
          <a:p>
            <a:pPr lvl="1">
              <a:buFont typeface="Wingdings" pitchFamily="2" charset="2"/>
              <a:buChar char="Ø"/>
            </a:pPr>
            <a:r>
              <a:rPr lang="en-US" sz="2400" dirty="0" smtClean="0">
                <a:latin typeface="Arial" pitchFamily="34" charset="0"/>
                <a:cs typeface="Arial" pitchFamily="34" charset="0"/>
              </a:rPr>
              <a:t>Megaloblastic anaemia </a:t>
            </a:r>
          </a:p>
          <a:p>
            <a:pPr lvl="1">
              <a:buFont typeface="Wingdings" pitchFamily="2" charset="2"/>
              <a:buChar char="Ø"/>
            </a:pPr>
            <a:r>
              <a:rPr lang="en-US" sz="2400" dirty="0" smtClean="0">
                <a:latin typeface="Arial" pitchFamily="34" charset="0"/>
                <a:cs typeface="Arial" pitchFamily="34" charset="0"/>
              </a:rPr>
              <a:t>Hypersegmented neutrophils</a:t>
            </a:r>
          </a:p>
          <a:p>
            <a:r>
              <a:rPr lang="en-US" sz="2400" dirty="0" smtClean="0">
                <a:latin typeface="Arial" pitchFamily="34" charset="0"/>
                <a:cs typeface="Arial" pitchFamily="34" charset="0"/>
              </a:rPr>
              <a:t>Mucocutaneous manifestations </a:t>
            </a:r>
          </a:p>
          <a:p>
            <a:pPr lvl="1">
              <a:buFont typeface="Wingdings" pitchFamily="2" charset="2"/>
              <a:buChar char="Ø"/>
            </a:pPr>
            <a:r>
              <a:rPr lang="en-US" sz="2400" dirty="0" smtClean="0">
                <a:latin typeface="Arial" pitchFamily="34" charset="0"/>
                <a:cs typeface="Arial" pitchFamily="34" charset="0"/>
              </a:rPr>
              <a:t>Hunter glossitis</a:t>
            </a:r>
          </a:p>
          <a:p>
            <a:pPr lvl="1">
              <a:buFont typeface="Wingdings" pitchFamily="2" charset="2"/>
              <a:buChar char="Ø"/>
            </a:pPr>
            <a:r>
              <a:rPr lang="en-US" sz="2400" dirty="0" smtClean="0">
                <a:latin typeface="Arial" pitchFamily="34" charset="0"/>
                <a:cs typeface="Arial" pitchFamily="34" charset="0"/>
              </a:rPr>
              <a:t>Angular cheilitis,</a:t>
            </a:r>
          </a:p>
          <a:p>
            <a:pPr lvl="1">
              <a:buFont typeface="Wingdings" pitchFamily="2" charset="2"/>
              <a:buChar char="Ø"/>
            </a:pPr>
            <a:r>
              <a:rPr lang="en-US" sz="2400" dirty="0" smtClean="0">
                <a:latin typeface="Arial" pitchFamily="34" charset="0"/>
                <a:cs typeface="Arial" pitchFamily="34" charset="0"/>
              </a:rPr>
              <a:t>Localized or diffuse hair depigmentation and cutaneous hyperpigmentation (of the face, nails, palmar creases and ﬂexural surfaces)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Neurological manifestations</a:t>
            </a:r>
          </a:p>
          <a:p>
            <a:pPr lvl="1">
              <a:buFont typeface="Wingdings" pitchFamily="2" charset="2"/>
              <a:buChar char="Ø"/>
            </a:pPr>
            <a:r>
              <a:rPr lang="en-US" dirty="0" smtClean="0"/>
              <a:t>Subacute combined degeneration of the</a:t>
            </a:r>
            <a:br>
              <a:rPr lang="en-US" dirty="0" smtClean="0"/>
            </a:br>
            <a:r>
              <a:rPr lang="en-US" dirty="0" smtClean="0"/>
              <a:t>dorsal and lateral spinal column, resulting in generalized weakness, paraesthesias, ataxia and symmetrical loss of vibration and proprioception.</a:t>
            </a:r>
          </a:p>
          <a:p>
            <a:pPr lvl="1">
              <a:buFont typeface="Wingdings" pitchFamily="2" charset="2"/>
              <a:buChar char="Ø"/>
            </a:pPr>
            <a:r>
              <a:rPr lang="en-US" dirty="0" smtClean="0"/>
              <a:t>Somnolence, irritability, apathy, memory loss, dementia and psychosis.</a:t>
            </a:r>
          </a:p>
          <a:p>
            <a:pPr lvl="1">
              <a:buFont typeface="Wingdings" pitchFamily="2" charset="2"/>
              <a:buChar char="Ø"/>
            </a:pPr>
            <a:r>
              <a:rPr lang="en-US" dirty="0" smtClean="0"/>
              <a:t>If left untreated, patients can develop spasticity,</a:t>
            </a:r>
            <a:br>
              <a:rPr lang="en-US" dirty="0" smtClean="0"/>
            </a:br>
            <a:r>
              <a:rPr lang="en-US" dirty="0" smtClean="0"/>
              <a:t>paraplegia and incontinence.</a:t>
            </a:r>
            <a:br>
              <a:rPr lang="en-US" dirty="0" smtClean="0"/>
            </a:b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a:t>
            </a:r>
            <a:endParaRPr lang="en-US" b="1" dirty="0" smtClean="0"/>
          </a:p>
          <a:p>
            <a:r>
              <a:rPr lang="en-US" sz="2400" dirty="0" smtClean="0">
                <a:latin typeface="Arial" pitchFamily="34" charset="0"/>
                <a:cs typeface="Arial" pitchFamily="34" charset="0"/>
              </a:rPr>
              <a:t>Serum cobalamin level &lt; 200 pg/mL. A serum cobalamin level of 200–300 pg/mL is</a:t>
            </a:r>
            <a:br>
              <a:rPr lang="en-US" sz="2400" dirty="0" smtClean="0">
                <a:latin typeface="Arial" pitchFamily="34" charset="0"/>
                <a:cs typeface="Arial" pitchFamily="34" charset="0"/>
              </a:rPr>
            </a:br>
            <a:r>
              <a:rPr lang="en-US" sz="2400" dirty="0" smtClean="0">
                <a:latin typeface="Arial" pitchFamily="34" charset="0"/>
                <a:cs typeface="Arial" pitchFamily="34" charset="0"/>
              </a:rPr>
              <a:t>borderline low.</a:t>
            </a:r>
          </a:p>
          <a:p>
            <a:r>
              <a:rPr lang="en-US" sz="2400" dirty="0" smtClean="0">
                <a:latin typeface="Arial" pitchFamily="34" charset="0"/>
                <a:cs typeface="Arial" pitchFamily="34" charset="0"/>
              </a:rPr>
              <a:t>Megaloblastic anaemia with hypersegmented</a:t>
            </a:r>
            <a:br>
              <a:rPr lang="en-US" sz="2400" dirty="0" smtClean="0">
                <a:latin typeface="Arial" pitchFamily="34" charset="0"/>
                <a:cs typeface="Arial" pitchFamily="34" charset="0"/>
              </a:rPr>
            </a:br>
            <a:r>
              <a:rPr lang="en-US" sz="2400" dirty="0" smtClean="0">
                <a:latin typeface="Arial" pitchFamily="34" charset="0"/>
                <a:cs typeface="Arial" pitchFamily="34" charset="0"/>
              </a:rPr>
              <a:t>neutrophils is also observed.</a:t>
            </a:r>
          </a:p>
          <a:p>
            <a:r>
              <a:rPr lang="en-US" sz="2400" dirty="0" smtClean="0">
                <a:latin typeface="Arial" pitchFamily="34" charset="0"/>
                <a:cs typeface="Arial" pitchFamily="34" charset="0"/>
              </a:rPr>
              <a:t>Schilling test </a:t>
            </a:r>
          </a:p>
          <a:p>
            <a:r>
              <a:rPr lang="en-US" sz="2400" dirty="0" smtClean="0">
                <a:latin typeface="Arial" pitchFamily="34" charset="0"/>
                <a:cs typeface="Arial" pitchFamily="34" charset="0"/>
              </a:rPr>
              <a:t>Serological antibodies to intrinsic factor and parietal cells.</a:t>
            </a:r>
          </a:p>
          <a:p>
            <a:r>
              <a:rPr lang="en-US" sz="2400" dirty="0" smtClean="0">
                <a:latin typeface="Arial" pitchFamily="34" charset="0"/>
                <a:cs typeface="Arial" pitchFamily="34" charset="0"/>
              </a:rPr>
              <a:t>Biopsies of the gastric mucosa.</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endParaRPr lang="en-US" b="1" dirty="0" smtClean="0"/>
          </a:p>
          <a:p>
            <a:r>
              <a:rPr lang="en-US" sz="2400" dirty="0" smtClean="0">
                <a:latin typeface="Arial" pitchFamily="34" charset="0"/>
                <a:cs typeface="Arial" pitchFamily="34" charset="0"/>
              </a:rPr>
              <a:t>RDA of B12 is 0.4–2.8 μg, depending on age.</a:t>
            </a:r>
          </a:p>
          <a:p>
            <a:r>
              <a:rPr lang="en-US" sz="2400" dirty="0" smtClean="0">
                <a:latin typeface="Arial" pitchFamily="34" charset="0"/>
                <a:cs typeface="Arial" pitchFamily="34" charset="0"/>
              </a:rPr>
              <a:t>Administered either parenterally or orally.</a:t>
            </a:r>
          </a:p>
          <a:p>
            <a:r>
              <a:rPr lang="en-US" sz="2400" dirty="0" smtClean="0">
                <a:latin typeface="Arial" pitchFamily="34" charset="0"/>
                <a:cs typeface="Arial" pitchFamily="34" charset="0"/>
              </a:rPr>
              <a:t>Parenterally, it is recommended that patients receive 8–10 1 mg loading doses spaced daily to weekly, then monthly 1 mg injections thereafter. </a:t>
            </a:r>
          </a:p>
          <a:p>
            <a:r>
              <a:rPr lang="en-US" sz="2400" dirty="0" smtClean="0">
                <a:latin typeface="Arial" pitchFamily="34" charset="0"/>
                <a:cs typeface="Arial" pitchFamily="34" charset="0"/>
              </a:rPr>
              <a:t>Orally, 1–2 mg daily is considered to</a:t>
            </a:r>
            <a:br>
              <a:rPr lang="en-US" sz="2400" dirty="0" smtClean="0">
                <a:latin typeface="Arial" pitchFamily="34" charset="0"/>
                <a:cs typeface="Arial" pitchFamily="34" charset="0"/>
              </a:rPr>
            </a:br>
            <a:r>
              <a:rPr lang="en-US" sz="2400" dirty="0" smtClean="0">
                <a:latin typeface="Arial" pitchFamily="34" charset="0"/>
                <a:cs typeface="Arial" pitchFamily="34" charset="0"/>
              </a:rPr>
              <a:t>be effective therapy.</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C (ASCORBIC ACID)</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Water‐soluble </a:t>
            </a:r>
          </a:p>
          <a:p>
            <a:r>
              <a:rPr lang="en-US" sz="2400" dirty="0" smtClean="0">
                <a:latin typeface="Arial" pitchFamily="34" charset="0"/>
                <a:cs typeface="Arial" pitchFamily="34" charset="0"/>
              </a:rPr>
              <a:t>Antioxidant and essential co‐factor for collagen biosynthesis and dietary iron absorption.</a:t>
            </a:r>
          </a:p>
          <a:p>
            <a:r>
              <a:rPr lang="en-US" sz="2400" dirty="0" smtClean="0">
                <a:latin typeface="Arial" pitchFamily="34" charset="0"/>
                <a:cs typeface="Arial" pitchFamily="34" charset="0"/>
              </a:rPr>
              <a:t>Required for hydroxylation of proline residues on procollagen, in turn making it necessary for triple‐helix formation of mature collagen.</a:t>
            </a:r>
          </a:p>
          <a:p>
            <a:r>
              <a:rPr lang="en-US" sz="2400" dirty="0" smtClean="0">
                <a:latin typeface="Arial" pitchFamily="34" charset="0"/>
                <a:cs typeface="Arial" pitchFamily="34" charset="0"/>
              </a:rPr>
              <a:t>The lack of a stable triple helical structure compromises the integrity of the skin, mucous membranes, blood vessels and</a:t>
            </a:r>
            <a:br>
              <a:rPr lang="en-US" sz="2400" dirty="0" smtClean="0">
                <a:latin typeface="Arial" pitchFamily="34" charset="0"/>
                <a:cs typeface="Arial" pitchFamily="34" charset="0"/>
              </a:rPr>
            </a:br>
            <a:r>
              <a:rPr lang="en-US" sz="2400" dirty="0" smtClean="0">
                <a:latin typeface="Arial" pitchFamily="34" charset="0"/>
                <a:cs typeface="Arial" pitchFamily="34" charset="0"/>
              </a:rPr>
              <a:t>bone.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Humans are unable to synthesize vitamin C.</a:t>
            </a:r>
          </a:p>
          <a:p>
            <a:r>
              <a:rPr lang="en-US" sz="2400" dirty="0" smtClean="0">
                <a:latin typeface="Arial" pitchFamily="34" charset="0"/>
                <a:cs typeface="Arial" pitchFamily="34" charset="0"/>
              </a:rPr>
              <a:t>Citrus fruits, berries, tomatoes, potatoes and green leafy vegetables.</a:t>
            </a:r>
          </a:p>
          <a:p>
            <a:r>
              <a:rPr lang="en-US" sz="2400" dirty="0" smtClean="0">
                <a:latin typeface="Arial" pitchFamily="34" charset="0"/>
                <a:cs typeface="Arial" pitchFamily="34" charset="0"/>
              </a:rPr>
              <a:t>Defciency in vitamin C results in scurvy,</a:t>
            </a:r>
            <a:br>
              <a:rPr lang="en-US" sz="2400" dirty="0" smtClean="0">
                <a:latin typeface="Arial" pitchFamily="34" charset="0"/>
                <a:cs typeface="Arial" pitchFamily="34" charset="0"/>
              </a:rPr>
            </a:br>
            <a:r>
              <a:rPr lang="en-US" sz="2400" dirty="0" smtClean="0">
                <a:latin typeface="Arial" pitchFamily="34" charset="0"/>
                <a:cs typeface="Arial" pitchFamily="34" charset="0"/>
              </a:rPr>
              <a:t>which is comprised </a:t>
            </a:r>
          </a:p>
          <a:p>
            <a:pPr lvl="1">
              <a:buFont typeface="Wingdings" pitchFamily="2" charset="2"/>
              <a:buChar char="Ø"/>
            </a:pPr>
            <a:r>
              <a:rPr lang="en-US" sz="2400" dirty="0" smtClean="0">
                <a:latin typeface="Arial" pitchFamily="34" charset="0"/>
                <a:cs typeface="Arial" pitchFamily="34" charset="0"/>
              </a:rPr>
              <a:t>Haemorrhage.</a:t>
            </a:r>
          </a:p>
          <a:p>
            <a:pPr lvl="1">
              <a:buFont typeface="Wingdings" pitchFamily="2" charset="2"/>
              <a:buChar char="Ø"/>
            </a:pPr>
            <a:r>
              <a:rPr lang="en-US" sz="2400" dirty="0" smtClean="0">
                <a:latin typeface="Arial" pitchFamily="34" charset="0"/>
                <a:cs typeface="Arial" pitchFamily="34" charset="0"/>
              </a:rPr>
              <a:t>Hyperkeratosis .</a:t>
            </a:r>
          </a:p>
          <a:p>
            <a:pPr lvl="1">
              <a:buFont typeface="Wingdings" pitchFamily="2" charset="2"/>
              <a:buChar char="Ø"/>
            </a:pPr>
            <a:r>
              <a:rPr lang="en-US" sz="2400" dirty="0" smtClean="0">
                <a:latin typeface="Arial" pitchFamily="34" charset="0"/>
                <a:cs typeface="Arial" pitchFamily="34" charset="0"/>
              </a:rPr>
              <a:t>Haematological abnormalities.</a:t>
            </a:r>
          </a:p>
          <a:p>
            <a:r>
              <a:rPr lang="en-US" sz="2400" dirty="0" smtClean="0">
                <a:latin typeface="Arial" pitchFamily="34" charset="0"/>
                <a:cs typeface="Arial" pitchFamily="34" charset="0"/>
              </a:rPr>
              <a:t>Associated with both folate and iron deficiency.</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PREDISPOSING FACTORS</a:t>
            </a:r>
          </a:p>
          <a:p>
            <a:r>
              <a:rPr lang="en-US" sz="2800" dirty="0" smtClean="0"/>
              <a:t>Decreased intake</a:t>
            </a:r>
          </a:p>
          <a:p>
            <a:pPr lvl="1">
              <a:buFont typeface="Wingdings" pitchFamily="2" charset="2"/>
              <a:buChar char="Ø"/>
            </a:pPr>
            <a:r>
              <a:rPr lang="en-US" sz="2400" dirty="0" smtClean="0"/>
              <a:t>Elderly</a:t>
            </a:r>
          </a:p>
          <a:p>
            <a:pPr lvl="1">
              <a:buFont typeface="Wingdings" pitchFamily="2" charset="2"/>
              <a:buChar char="Ø"/>
            </a:pPr>
            <a:r>
              <a:rPr lang="en-US" sz="2400" dirty="0" smtClean="0"/>
              <a:t>Alcoholics </a:t>
            </a:r>
          </a:p>
          <a:p>
            <a:pPr lvl="1">
              <a:buFont typeface="Wingdings" pitchFamily="2" charset="2"/>
              <a:buChar char="Ø"/>
            </a:pPr>
            <a:r>
              <a:rPr lang="en-US" sz="2400" dirty="0" smtClean="0"/>
              <a:t>Food faddists </a:t>
            </a:r>
          </a:p>
          <a:p>
            <a:pPr lvl="1">
              <a:buFont typeface="Wingdings" pitchFamily="2" charset="2"/>
              <a:buChar char="Ø"/>
            </a:pPr>
            <a:r>
              <a:rPr lang="en-US" sz="2400" dirty="0" smtClean="0"/>
              <a:t>Anorexics </a:t>
            </a:r>
          </a:p>
          <a:p>
            <a:pPr lvl="1">
              <a:buFont typeface="Wingdings" pitchFamily="2" charset="2"/>
              <a:buChar char="Ø"/>
            </a:pPr>
            <a:r>
              <a:rPr lang="en-US" sz="2400" dirty="0" smtClean="0"/>
              <a:t>Cancer patients</a:t>
            </a:r>
          </a:p>
          <a:p>
            <a:pPr lvl="1">
              <a:buFont typeface="Wingdings" pitchFamily="2" charset="2"/>
              <a:buChar char="Ø"/>
            </a:pPr>
            <a:r>
              <a:rPr lang="en-US" sz="2400" dirty="0" smtClean="0"/>
              <a:t> Presumed food allergies  </a:t>
            </a:r>
          </a:p>
          <a:p>
            <a:pPr lvl="1">
              <a:buFont typeface="Wingdings" pitchFamily="2" charset="2"/>
              <a:buChar char="Ø"/>
            </a:pPr>
            <a:r>
              <a:rPr lang="en-US" sz="2400" dirty="0" smtClean="0"/>
              <a:t>Unsupplemented parenteral nutrition</a:t>
            </a:r>
          </a:p>
          <a:p>
            <a:endParaRPr lang="en-US"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447800"/>
            <a:ext cx="7772400" cy="4572000"/>
          </a:xfrm>
        </p:spPr>
        <p:txBody>
          <a:bodyPr>
            <a:noAutofit/>
          </a:bodyPr>
          <a:lstStyle/>
          <a:p>
            <a:pPr marL="667512" lvl="2" indent="-342900">
              <a:spcBef>
                <a:spcPts val="700"/>
              </a:spcBef>
              <a:buSzPct val="95000"/>
              <a:buFont typeface="Wingdings" pitchFamily="2" charset="2"/>
              <a:buChar char="Ø"/>
            </a:pPr>
            <a:r>
              <a:rPr lang="en-US" dirty="0" smtClean="0">
                <a:latin typeface="Arial" pitchFamily="34" charset="0"/>
                <a:cs typeface="Arial" pitchFamily="34" charset="0"/>
              </a:rPr>
              <a:t>restricted diets secondary to IBD, GERD or Whipple disease</a:t>
            </a:r>
          </a:p>
          <a:p>
            <a:pPr marL="411480" lvl="1" indent="-342900">
              <a:spcBef>
                <a:spcPts val="700"/>
              </a:spcBef>
              <a:buClr>
                <a:schemeClr val="tx2"/>
              </a:buClr>
              <a:buSzPct val="95000"/>
            </a:pPr>
            <a:r>
              <a:rPr lang="en-US" sz="2400" dirty="0" smtClean="0">
                <a:latin typeface="Arial" pitchFamily="34" charset="0"/>
                <a:cs typeface="Arial" pitchFamily="34" charset="0"/>
              </a:rPr>
              <a:t>Increased requirements </a:t>
            </a:r>
          </a:p>
          <a:p>
            <a:pPr lvl="1">
              <a:buFont typeface="Wingdings" pitchFamily="2" charset="2"/>
              <a:buChar char="Ø"/>
            </a:pPr>
            <a:r>
              <a:rPr lang="en-US" sz="2400" dirty="0" smtClean="0">
                <a:latin typeface="Arial" pitchFamily="34" charset="0"/>
                <a:cs typeface="Arial" pitchFamily="34" charset="0"/>
              </a:rPr>
              <a:t>tobacco smoking</a:t>
            </a:r>
          </a:p>
          <a:p>
            <a:pPr lvl="1">
              <a:buFont typeface="Wingdings" pitchFamily="2" charset="2"/>
              <a:buChar char="Ø"/>
            </a:pPr>
            <a:r>
              <a:rPr lang="en-US" sz="2400" dirty="0" smtClean="0">
                <a:latin typeface="Arial" pitchFamily="34" charset="0"/>
                <a:cs typeface="Arial" pitchFamily="34" charset="0"/>
              </a:rPr>
              <a:t>Medications including aspirin, indometacin, oral contraceptives, tetracyclines and corticosteroids.</a:t>
            </a:r>
          </a:p>
          <a:p>
            <a:r>
              <a:rPr lang="en-US" sz="2400" dirty="0" smtClean="0">
                <a:latin typeface="Arial" pitchFamily="34" charset="0"/>
                <a:cs typeface="Arial" pitchFamily="34" charset="0"/>
              </a:rPr>
              <a:t> losses</a:t>
            </a:r>
          </a:p>
          <a:p>
            <a:pPr lvl="1">
              <a:buFont typeface="Wingdings" pitchFamily="2" charset="2"/>
              <a:buChar char="Ø"/>
            </a:pPr>
            <a:r>
              <a:rPr lang="en-US" sz="2400" dirty="0" smtClean="0">
                <a:latin typeface="Arial" pitchFamily="34" charset="0"/>
                <a:cs typeface="Arial" pitchFamily="34" charset="0"/>
              </a:rPr>
              <a:t>Renal failure patients are prone to scurvy due to fltration of water‐soluble vitamin C during dialysis.</a:t>
            </a:r>
          </a:p>
          <a:p>
            <a:pPr lvl="1">
              <a:buFont typeface="Wingdings" pitchFamily="2" charset="2"/>
              <a:buChar char="Ø"/>
            </a:pPr>
            <a:r>
              <a:rPr lang="en-US" sz="2400" dirty="0" smtClean="0">
                <a:latin typeface="Arial" pitchFamily="34" charset="0"/>
                <a:cs typeface="Arial" pitchFamily="34" charset="0"/>
              </a:rPr>
              <a:t>Scurvy has been reported as a complication of interleukin‐2 treatment of metastatic renal cell carcinoma and among patients receiving liver transplants.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447800"/>
            <a:ext cx="7772400" cy="4572000"/>
          </a:xfrm>
        </p:spPr>
        <p:txBody>
          <a:bodyPr>
            <a:normAutofit/>
          </a:bodyPr>
          <a:lstStyle/>
          <a:p>
            <a:pPr>
              <a:buNone/>
            </a:pPr>
            <a:r>
              <a:rPr lang="en-US" sz="2800" u="sng" dirty="0" smtClean="0">
                <a:latin typeface="Arial" pitchFamily="34" charset="0"/>
                <a:cs typeface="Arial" pitchFamily="34" charset="0"/>
              </a:rPr>
              <a:t>PRESENTTION</a:t>
            </a:r>
            <a:endParaRPr lang="en-US" sz="2800" b="1" dirty="0" smtClean="0"/>
          </a:p>
          <a:p>
            <a:r>
              <a:rPr lang="en-US" sz="2400" dirty="0" smtClean="0">
                <a:latin typeface="Arial" pitchFamily="34" charset="0"/>
                <a:cs typeface="Arial" pitchFamily="34" charset="0"/>
              </a:rPr>
              <a:t>Lethargy, fatigue, malaise</a:t>
            </a:r>
          </a:p>
          <a:p>
            <a:r>
              <a:rPr lang="en-US" sz="2400" dirty="0" smtClean="0">
                <a:latin typeface="Arial" pitchFamily="34" charset="0"/>
                <a:cs typeface="Arial" pitchFamily="34" charset="0"/>
              </a:rPr>
              <a:t>Emotional lability</a:t>
            </a:r>
          </a:p>
          <a:p>
            <a:r>
              <a:rPr lang="en-US" sz="2400" dirty="0" smtClean="0">
                <a:latin typeface="Arial" pitchFamily="34" charset="0"/>
                <a:cs typeface="Arial" pitchFamily="34" charset="0"/>
              </a:rPr>
              <a:t>Arthralgias </a:t>
            </a:r>
          </a:p>
          <a:p>
            <a:r>
              <a:rPr lang="en-US" sz="2400" dirty="0" smtClean="0">
                <a:latin typeface="Arial" pitchFamily="34" charset="0"/>
                <a:cs typeface="Arial" pitchFamily="34" charset="0"/>
              </a:rPr>
              <a:t>Anorexia ,weight loss and diarrhoea. </a:t>
            </a:r>
          </a:p>
          <a:p>
            <a:r>
              <a:rPr lang="en-US" sz="2400" dirty="0" smtClean="0">
                <a:latin typeface="Arial" pitchFamily="34" charset="0"/>
                <a:cs typeface="Arial" pitchFamily="34" charset="0"/>
              </a:rPr>
              <a:t>Easy bleeding, bruising and poor wound healing.</a:t>
            </a:r>
          </a:p>
          <a:p>
            <a:r>
              <a:rPr lang="en-US" sz="2400" dirty="0" smtClean="0">
                <a:latin typeface="Arial" pitchFamily="34" charset="0"/>
                <a:cs typeface="Arial" pitchFamily="34" charset="0"/>
              </a:rPr>
              <a:t>Phrynoderma ,enlarged hyperkeratotic hair follicles, initially presents on the posterolateral arms. It subsequently generalizes to involve the buttocks, posterior thighs, calves, shins and back.</a:t>
            </a:r>
          </a:p>
          <a:p>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Corkscrew hairs,  fractured and coiled hairs due to impaired keratin cross‐links by disulfde bonds. With time, signifcant vascularcongestion occurs perifollicular haemorrhage and purpura,</a:t>
            </a:r>
          </a:p>
          <a:p>
            <a:r>
              <a:rPr lang="en-US" sz="2400" dirty="0" smtClean="0">
                <a:latin typeface="Arial" pitchFamily="34" charset="0"/>
                <a:cs typeface="Arial" pitchFamily="34" charset="0"/>
              </a:rPr>
              <a:t>Oedema of the lower extremities and splinter haemorrhages particularly in the lower extremities, leading to perifollicular haemorrhage and oedema .This purpura is occasionally palpable, mimicking a cutaneous vasculitis.</a:t>
            </a:r>
          </a:p>
          <a:p>
            <a:r>
              <a:rPr lang="en-US" sz="2400" dirty="0" smtClean="0">
                <a:latin typeface="Arial" pitchFamily="34" charset="0"/>
                <a:cs typeface="Arial" pitchFamily="34" charset="0"/>
              </a:rPr>
              <a:t>Blood vessel wall fragility also results in splinter haemorrhages of the nail bed.</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Haemorrhagic gingivitis, gingiva is initially red, swollen and shiny, and later becomes purple, necrotic and prone to bleeding.</a:t>
            </a:r>
          </a:p>
          <a:p>
            <a:r>
              <a:rPr lang="en-US" sz="2400" dirty="0" smtClean="0">
                <a:latin typeface="Arial" pitchFamily="34" charset="0"/>
                <a:cs typeface="Arial" pitchFamily="34" charset="0"/>
              </a:rPr>
              <a:t>Musculoskeletal disease is frequently seen in children. Haemorrhage can be intramuscular, intra‐articular or subperiosteal, leading to pain and pseudoparalysis. </a:t>
            </a:r>
          </a:p>
          <a:p>
            <a:r>
              <a:rPr lang="en-US" sz="2400" dirty="0" smtClean="0">
                <a:latin typeface="Arial" pitchFamily="34" charset="0"/>
                <a:cs typeface="Arial" pitchFamily="34" charset="0"/>
              </a:rPr>
              <a:t>Bowing of the long bones,depression of the sternum, and swelling of the costochondral junctions are noted on physical examination.</a:t>
            </a:r>
          </a:p>
          <a:p>
            <a:endParaRPr lang="en-US" sz="2400" dirty="0" smtClean="0">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DIFFERENTIAL DIAGNOSIS</a:t>
            </a:r>
            <a:endParaRPr lang="en-US" b="1" dirty="0" smtClean="0"/>
          </a:p>
          <a:p>
            <a:r>
              <a:rPr lang="en-US" dirty="0" smtClean="0"/>
              <a:t>Trauma</a:t>
            </a:r>
          </a:p>
          <a:p>
            <a:r>
              <a:rPr lang="en-US" dirty="0" smtClean="0"/>
              <a:t>Medications</a:t>
            </a:r>
          </a:p>
          <a:p>
            <a:r>
              <a:rPr lang="en-US" dirty="0" smtClean="0"/>
              <a:t>Haematological abnormalities</a:t>
            </a:r>
          </a:p>
          <a:p>
            <a:r>
              <a:rPr lang="en-US" dirty="0" smtClean="0"/>
              <a:t>collagen vascular diseases </a:t>
            </a:r>
          </a:p>
          <a:p>
            <a:r>
              <a:rPr lang="en-US" dirty="0" smtClean="0"/>
              <a:t>Infections can cause large ecchymoses and be</a:t>
            </a:r>
            <a:br>
              <a:rPr lang="en-US" dirty="0" smtClean="0"/>
            </a:br>
            <a:r>
              <a:rPr lang="en-US" dirty="0" smtClean="0"/>
              <a:t>confused with scurvy</a:t>
            </a:r>
            <a:br>
              <a:rPr lang="en-US" dirty="0" smtClean="0"/>
            </a:b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KJJ.jpg"/>
          <p:cNvPicPr>
            <a:picLocks noGrp="1" noChangeAspect="1"/>
          </p:cNvPicPr>
          <p:nvPr>
            <p:ph idx="1"/>
          </p:nvPr>
        </p:nvPicPr>
        <p:blipFill>
          <a:blip r:embed="rId2" cstate="print"/>
          <a:stretch>
            <a:fillRect/>
          </a:stretch>
        </p:blipFill>
        <p:spPr>
          <a:xfrm>
            <a:off x="228600" y="762000"/>
            <a:ext cx="8610600" cy="6096000"/>
          </a:xfr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u="sng" dirty="0" smtClean="0">
                <a:latin typeface="Arial" pitchFamily="34" charset="0"/>
                <a:cs typeface="Arial" pitchFamily="34" charset="0"/>
              </a:rPr>
              <a:t>COMPLICATIONS AND CO‐MORBIDITIES</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dirty="0" smtClean="0">
                <a:latin typeface="Arial" pitchFamily="34" charset="0"/>
                <a:cs typeface="Arial" pitchFamily="34" charset="0"/>
              </a:rPr>
              <a:t>The major complication associated with scurvy is haemorrhage into various tissue sites, which has the potential to result in permanent functional defcits.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a:buFont typeface="Wingdings" pitchFamily="2" charset="2"/>
              <a:buChar char="Ø"/>
            </a:pPr>
            <a:r>
              <a:rPr lang="en-US" dirty="0" smtClean="0">
                <a:latin typeface="Arial" pitchFamily="34" charset="0"/>
                <a:cs typeface="Arial" pitchFamily="34" charset="0"/>
              </a:rPr>
              <a:t>Hair and nails grow slowly and may be brittle</a:t>
            </a:r>
          </a:p>
          <a:p>
            <a:pPr lvl="1">
              <a:buFont typeface="Wingdings" pitchFamily="2" charset="2"/>
              <a:buChar char="Ø"/>
            </a:pPr>
            <a:r>
              <a:rPr lang="en-US" dirty="0" smtClean="0">
                <a:latin typeface="Arial" pitchFamily="34" charset="0"/>
                <a:cs typeface="Arial" pitchFamily="34" charset="0"/>
              </a:rPr>
              <a:t> Flag Sign = Hair develop a lustreless, red‐brown colour that may show alternation with more normal colour. corresponds to alternating periods of signifcant undernutrition and improved  nutrition.</a:t>
            </a:r>
          </a:p>
          <a:p>
            <a:pPr lvl="1">
              <a:buFont typeface="Wingdings" pitchFamily="2" charset="2"/>
              <a:buChar char="Ø"/>
            </a:pPr>
            <a:r>
              <a:rPr lang="en-US" dirty="0" smtClean="0">
                <a:latin typeface="Arial" pitchFamily="34" charset="0"/>
                <a:cs typeface="Arial" pitchFamily="34" charset="0"/>
              </a:rPr>
              <a:t> Inﬂammatory changes of the mucous membranes – xerophthalmia, cheilitis, stomatitis and</a:t>
            </a:r>
            <a:br>
              <a:rPr lang="en-US" dirty="0" smtClean="0">
                <a:latin typeface="Arial" pitchFamily="34" charset="0"/>
                <a:cs typeface="Arial" pitchFamily="34" charset="0"/>
              </a:rPr>
            </a:br>
            <a:r>
              <a:rPr lang="en-US" dirty="0" smtClean="0">
                <a:latin typeface="Arial" pitchFamily="34" charset="0"/>
                <a:cs typeface="Arial" pitchFamily="34" charset="0"/>
              </a:rPr>
              <a:t>vulvovaginitis – may arise in association with other co‐morbid vitamin and mineral micronutrient defciencies .</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u="sng" dirty="0" smtClean="0">
                <a:latin typeface="Arial" pitchFamily="34" charset="0"/>
                <a:cs typeface="Arial" pitchFamily="34" charset="0"/>
              </a:rPr>
              <a:t>INVESTIGATIONS</a:t>
            </a:r>
            <a:endParaRPr lang="en-US" b="1" dirty="0" smtClean="0"/>
          </a:p>
          <a:p>
            <a:r>
              <a:rPr lang="en-US" sz="2400" dirty="0" smtClean="0">
                <a:latin typeface="Arial" pitchFamily="34" charset="0"/>
                <a:cs typeface="Arial" pitchFamily="34" charset="0"/>
              </a:rPr>
              <a:t>Scurvy is largely a clinical diagnosis. </a:t>
            </a:r>
          </a:p>
          <a:p>
            <a:r>
              <a:rPr lang="en-US" sz="2400" dirty="0" smtClean="0">
                <a:latin typeface="Arial" pitchFamily="34" charset="0"/>
                <a:cs typeface="Arial" pitchFamily="34" charset="0"/>
              </a:rPr>
              <a:t>leukocyte ascorbic acid</a:t>
            </a:r>
          </a:p>
          <a:p>
            <a:r>
              <a:rPr lang="en-US" sz="2400" dirty="0" smtClean="0">
                <a:latin typeface="Arial" pitchFamily="34" charset="0"/>
                <a:cs typeface="Arial" pitchFamily="34" charset="0"/>
              </a:rPr>
              <a:t>A normochromic normocytic anaemia is common resulting from blood loss, folate defciency and iron defciency. </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Radiography</a:t>
            </a:r>
          </a:p>
          <a:p>
            <a:pPr lvl="1">
              <a:buFont typeface="Wingdings" pitchFamily="2" charset="2"/>
              <a:buChar char="Ø"/>
            </a:pPr>
            <a:r>
              <a:rPr lang="en-US" sz="2400" dirty="0" smtClean="0">
                <a:latin typeface="Arial" pitchFamily="34" charset="0"/>
                <a:cs typeface="Arial" pitchFamily="34" charset="0"/>
              </a:rPr>
              <a:t>Transverse metaphyseal radiolucent band (scurvy line or Trummerfeld zone) </a:t>
            </a:r>
          </a:p>
          <a:p>
            <a:pPr lvl="1">
              <a:buFont typeface="Wingdings" pitchFamily="2" charset="2"/>
              <a:buChar char="Ø"/>
            </a:pPr>
            <a:r>
              <a:rPr lang="en-US" sz="2400" dirty="0" smtClean="0">
                <a:latin typeface="Arial" pitchFamily="34" charset="0"/>
                <a:cs typeface="Arial" pitchFamily="34" charset="0"/>
              </a:rPr>
              <a:t>widening at the zone of calcifcation (white</a:t>
            </a:r>
            <a:br>
              <a:rPr lang="en-US" sz="2400" dirty="0" smtClean="0">
                <a:latin typeface="Arial" pitchFamily="34" charset="0"/>
                <a:cs typeface="Arial" pitchFamily="34" charset="0"/>
              </a:rPr>
            </a:br>
            <a:r>
              <a:rPr lang="en-US" sz="2400" dirty="0" smtClean="0">
                <a:latin typeface="Arial" pitchFamily="34" charset="0"/>
                <a:cs typeface="Arial" pitchFamily="34" charset="0"/>
              </a:rPr>
              <a:t>line of Frankel), </a:t>
            </a:r>
          </a:p>
          <a:p>
            <a:pPr lvl="1">
              <a:buFont typeface="Wingdings" pitchFamily="2" charset="2"/>
              <a:buChar char="Ø"/>
            </a:pPr>
            <a:r>
              <a:rPr lang="en-US" sz="2400" dirty="0" smtClean="0">
                <a:latin typeface="Arial" pitchFamily="34" charset="0"/>
                <a:cs typeface="Arial" pitchFamily="34" charset="0"/>
              </a:rPr>
              <a:t> Ring of increased density around the epiphysis</a:t>
            </a:r>
            <a:br>
              <a:rPr lang="en-US" sz="2400" dirty="0" smtClean="0">
                <a:latin typeface="Arial" pitchFamily="34" charset="0"/>
                <a:cs typeface="Arial" pitchFamily="34" charset="0"/>
              </a:rPr>
            </a:br>
            <a:r>
              <a:rPr lang="en-US" sz="2400" dirty="0" smtClean="0">
                <a:latin typeface="Arial" pitchFamily="34" charset="0"/>
                <a:cs typeface="Arial" pitchFamily="34" charset="0"/>
              </a:rPr>
              <a:t>(Wimberger ring) and </a:t>
            </a:r>
          </a:p>
          <a:p>
            <a:pPr lvl="1">
              <a:buFont typeface="Wingdings" pitchFamily="2" charset="2"/>
              <a:buChar char="Ø"/>
            </a:pPr>
            <a:r>
              <a:rPr lang="en-US" sz="2400" dirty="0" smtClean="0">
                <a:latin typeface="Arial" pitchFamily="34" charset="0"/>
                <a:cs typeface="Arial" pitchFamily="34" charset="0"/>
              </a:rPr>
              <a:t>Metaphyseal spurs with marginal fractures</a:t>
            </a:r>
            <a:br>
              <a:rPr lang="en-US" sz="2400" dirty="0" smtClean="0">
                <a:latin typeface="Arial" pitchFamily="34" charset="0"/>
                <a:cs typeface="Arial" pitchFamily="34" charset="0"/>
              </a:rPr>
            </a:br>
            <a:r>
              <a:rPr lang="en-US" sz="2400" dirty="0" smtClean="0">
                <a:latin typeface="Arial" pitchFamily="34" charset="0"/>
                <a:cs typeface="Arial" pitchFamily="34" charset="0"/>
              </a:rPr>
              <a:t>(Pelkan spurs) </a:t>
            </a: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p>
          <a:p>
            <a:r>
              <a:rPr lang="en-US" sz="2400" dirty="0" smtClean="0">
                <a:latin typeface="Arial" pitchFamily="34" charset="0"/>
                <a:cs typeface="Arial" pitchFamily="34" charset="0"/>
              </a:rPr>
              <a:t>RDA is 40–120 mg, depending on age and sex</a:t>
            </a:r>
          </a:p>
          <a:p>
            <a:r>
              <a:rPr lang="en-US" sz="2400" dirty="0" smtClean="0">
                <a:latin typeface="Arial" pitchFamily="34" charset="0"/>
                <a:cs typeface="Arial" pitchFamily="34" charset="0"/>
              </a:rPr>
              <a:t>Ascorbic acid 100–300 mg daily until</a:t>
            </a:r>
            <a:br>
              <a:rPr lang="en-US" sz="2400" dirty="0" smtClean="0">
                <a:latin typeface="Arial" pitchFamily="34" charset="0"/>
                <a:cs typeface="Arial" pitchFamily="34" charset="0"/>
              </a:rPr>
            </a:br>
            <a:r>
              <a:rPr lang="en-US" sz="2400" dirty="0" smtClean="0">
                <a:latin typeface="Arial" pitchFamily="34" charset="0"/>
                <a:cs typeface="Arial" pitchFamily="34" charset="0"/>
              </a:rPr>
              <a:t>symptoms remit. </a:t>
            </a:r>
          </a:p>
          <a:p>
            <a:r>
              <a:rPr lang="en-US" sz="2400" dirty="0" smtClean="0">
                <a:latin typeface="Arial" pitchFamily="34" charset="0"/>
                <a:cs typeface="Arial" pitchFamily="34" charset="0"/>
              </a:rPr>
              <a:t>Clinical improvement is noted within the frst</a:t>
            </a:r>
            <a:br>
              <a:rPr lang="en-US" sz="2400" dirty="0" smtClean="0">
                <a:latin typeface="Arial" pitchFamily="34" charset="0"/>
                <a:cs typeface="Arial" pitchFamily="34" charset="0"/>
              </a:rPr>
            </a:br>
            <a:r>
              <a:rPr lang="en-US" sz="2400" dirty="0" smtClean="0">
                <a:latin typeface="Arial" pitchFamily="34" charset="0"/>
                <a:cs typeface="Arial" pitchFamily="34" charset="0"/>
              </a:rPr>
              <a:t>1–2 weeks, with resolution of fatigue, joint swelling and ecchymoses, and healing of the gingiva. </a:t>
            </a:r>
          </a:p>
          <a:p>
            <a:r>
              <a:rPr lang="en-US" sz="2400" dirty="0" smtClean="0">
                <a:latin typeface="Arial" pitchFamily="34" charset="0"/>
                <a:cs typeface="Arial" pitchFamily="34" charset="0"/>
              </a:rPr>
              <a:t>Complete recovery frequently occurs within 3 months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3.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PRESENTATION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sz="4000" u="sng" dirty="0" smtClean="0">
                <a:latin typeface="Arial" pitchFamily="34" charset="0"/>
                <a:cs typeface="Arial" pitchFamily="34" charset="0"/>
              </a:rPr>
              <a:t>MARASMUS</a:t>
            </a:r>
          </a:p>
          <a:p>
            <a:pPr lvl="1">
              <a:buFont typeface="Wingdings" pitchFamily="2" charset="2"/>
              <a:buChar char="Ø"/>
            </a:pPr>
            <a:r>
              <a:rPr lang="en-US" sz="3400" dirty="0" smtClean="0">
                <a:latin typeface="Arial" pitchFamily="34" charset="0"/>
                <a:cs typeface="Arial" pitchFamily="34" charset="0"/>
              </a:rPr>
              <a:t>Failure to thrive</a:t>
            </a:r>
          </a:p>
          <a:p>
            <a:pPr lvl="1">
              <a:buFont typeface="Wingdings" pitchFamily="2" charset="2"/>
              <a:buChar char="Ø"/>
            </a:pPr>
            <a:r>
              <a:rPr lang="en-US" sz="3400" dirty="0" smtClean="0">
                <a:latin typeface="Arial" pitchFamily="34" charset="0"/>
                <a:cs typeface="Arial" pitchFamily="34" charset="0"/>
              </a:rPr>
              <a:t>Growth retardation</a:t>
            </a:r>
          </a:p>
          <a:p>
            <a:pPr lvl="1">
              <a:buFont typeface="Wingdings" pitchFamily="2" charset="2"/>
              <a:buChar char="Ø"/>
            </a:pPr>
            <a:r>
              <a:rPr lang="en-US" sz="3400" dirty="0" smtClean="0">
                <a:latin typeface="Arial" pitchFamily="34" charset="0"/>
                <a:cs typeface="Arial" pitchFamily="34" charset="0"/>
              </a:rPr>
              <a:t>loss of subcutaneous fat which may result in a wizened or prematurely aged appearance when the buccal fat pads are affected. </a:t>
            </a:r>
          </a:p>
          <a:p>
            <a:pPr lvl="1">
              <a:buFont typeface="Wingdings" pitchFamily="2" charset="2"/>
              <a:buChar char="Ø"/>
            </a:pPr>
            <a:r>
              <a:rPr lang="en-US" sz="3400" dirty="0" smtClean="0">
                <a:latin typeface="Arial" pitchFamily="34" charset="0"/>
                <a:cs typeface="Arial" pitchFamily="34" charset="0"/>
              </a:rPr>
              <a:t>Loss of perianal fat can result in rectal or anal prolapse. </a:t>
            </a:r>
          </a:p>
          <a:p>
            <a:pPr lvl="1">
              <a:buFont typeface="Wingdings" pitchFamily="2" charset="2"/>
              <a:buChar char="Ø"/>
            </a:pPr>
            <a:r>
              <a:rPr lang="en-US" sz="3400" dirty="0" smtClean="0">
                <a:latin typeface="Arial" pitchFamily="34" charset="0"/>
                <a:cs typeface="Arial" pitchFamily="34" charset="0"/>
              </a:rPr>
              <a:t>The abdomen may become distended due to hypotonia of the abdominal musculature.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Wingdings" pitchFamily="2" charset="2"/>
              <a:buChar char="Ø"/>
            </a:pPr>
            <a:r>
              <a:rPr lang="en-US" sz="2400" dirty="0" smtClean="0">
                <a:latin typeface="Arial" pitchFamily="34" charset="0"/>
                <a:cs typeface="Arial" pitchFamily="34" charset="0"/>
              </a:rPr>
              <a:t>The skin is typically wrinkled, loose and dry . </a:t>
            </a:r>
          </a:p>
          <a:p>
            <a:pPr lvl="1">
              <a:buFont typeface="Wingdings" pitchFamily="2" charset="2"/>
              <a:buChar char="Ø"/>
            </a:pPr>
            <a:r>
              <a:rPr lang="en-US" sz="2400" dirty="0" smtClean="0">
                <a:latin typeface="Arial" pitchFamily="34" charset="0"/>
                <a:cs typeface="Arial" pitchFamily="34" charset="0"/>
              </a:rPr>
              <a:t>The hair and nails often grow slowly and may show brittleness. The hair often falls out easily and areas of alopecia may be evident.</a:t>
            </a:r>
          </a:p>
          <a:p>
            <a:pPr lvl="1">
              <a:buFont typeface="Wingdings" pitchFamily="2" charset="2"/>
              <a:buChar char="Ø"/>
            </a:pPr>
            <a:r>
              <a:rPr lang="en-US" sz="2400" dirty="0" smtClean="0">
                <a:latin typeface="Arial" pitchFamily="34" charset="0"/>
                <a:cs typeface="Arial" pitchFamily="34" charset="0"/>
              </a:rPr>
              <a:t> Lanugo hair may be observed on the face and neck. </a:t>
            </a:r>
            <a:r>
              <a:rPr lang="en-US" sz="3400" dirty="0" smtClean="0">
                <a:latin typeface="Arial" pitchFamily="34" charset="0"/>
                <a:cs typeface="Arial" pitchFamily="34" charset="0"/>
              </a:rPr>
              <a:t/>
            </a:r>
            <a:br>
              <a:rPr lang="en-US" sz="3400" dirty="0" smtClean="0">
                <a:latin typeface="Arial" pitchFamily="34" charset="0"/>
                <a:cs typeface="Arial" pitchFamily="34" charset="0"/>
              </a:rPr>
            </a:br>
            <a:endParaRPr lang="en-US" sz="3400" dirty="0" smtClean="0">
              <a:latin typeface="Arial" pitchFamily="34" charset="0"/>
              <a:cs typeface="Arial" pitchFamily="34" charset="0"/>
            </a:endParaRPr>
          </a:p>
          <a:p>
            <a:pPr lvl="1">
              <a:buFont typeface="Wingdings" pitchFamily="2" charset="2"/>
              <a:buChar char="Ø"/>
            </a:pPr>
            <a:endParaRPr lang="en-US" sz="2800" u="sng"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SEQUENCE</a:t>
            </a:r>
            <a:endParaRPr lang="en-US" dirty="0">
              <a:latin typeface="Arial" pitchFamily="34" charset="0"/>
              <a:cs typeface="Arial" pitchFamily="34" charset="0"/>
            </a:endParaRPr>
          </a:p>
        </p:txBody>
      </p:sp>
      <p:sp>
        <p:nvSpPr>
          <p:cNvPr id="3" name="Content Placeholder 2"/>
          <p:cNvSpPr>
            <a:spLocks noGrp="1"/>
          </p:cNvSpPr>
          <p:nvPr>
            <p:ph idx="1"/>
          </p:nvPr>
        </p:nvSpPr>
        <p:spPr>
          <a:xfrm>
            <a:off x="914400" y="1143000"/>
            <a:ext cx="7772400" cy="5715000"/>
          </a:xfrm>
        </p:spPr>
        <p:txBody>
          <a:bodyPr>
            <a:normAutofit/>
          </a:bodyPr>
          <a:lstStyle/>
          <a:p>
            <a:r>
              <a:rPr lang="en-US" sz="2400" dirty="0" smtClean="0">
                <a:latin typeface="Arial" pitchFamily="34" charset="0"/>
                <a:cs typeface="Arial" pitchFamily="34" charset="0"/>
              </a:rPr>
              <a:t>Malnutrition</a:t>
            </a:r>
          </a:p>
          <a:p>
            <a:r>
              <a:rPr lang="en-US" sz="2400" dirty="0" smtClean="0">
                <a:latin typeface="Arial" pitchFamily="34" charset="0"/>
                <a:cs typeface="Arial" pitchFamily="34" charset="0"/>
              </a:rPr>
              <a:t>Vitamins</a:t>
            </a:r>
          </a:p>
          <a:p>
            <a:pPr lvl="1">
              <a:buFont typeface="Wingdings" pitchFamily="2" charset="2"/>
              <a:buChar char="Ø"/>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Vit</a:t>
            </a:r>
            <a:r>
              <a:rPr lang="en-US" sz="2400" dirty="0" smtClean="0">
                <a:latin typeface="Arial" pitchFamily="34" charset="0"/>
                <a:cs typeface="Arial" pitchFamily="34" charset="0"/>
              </a:rPr>
              <a:t> </a:t>
            </a:r>
            <a:r>
              <a:rPr lang="en-US" sz="2400" dirty="0" smtClean="0">
                <a:latin typeface="Arial" pitchFamily="34" charset="0"/>
                <a:cs typeface="Arial" pitchFamily="34" charset="0"/>
              </a:rPr>
              <a:t>A,D,E,K</a:t>
            </a:r>
          </a:p>
          <a:p>
            <a:pPr marL="454914" lvl="1" indent="0">
              <a:buNone/>
            </a:pPr>
            <a:endParaRPr lang="en-US" sz="2400" dirty="0" smtClean="0">
              <a:latin typeface="Arial" pitchFamily="34" charset="0"/>
              <a:cs typeface="Arial" pitchFamily="34" charset="0"/>
            </a:endParaRPr>
          </a:p>
          <a:p>
            <a:pPr lvl="1">
              <a:buFont typeface="Wingdings" pitchFamily="2" charset="2"/>
              <a:buChar char="Ø"/>
            </a:pPr>
            <a:r>
              <a:rPr lang="en-US" sz="2400" dirty="0" smtClean="0">
                <a:latin typeface="Arial" pitchFamily="34" charset="0"/>
                <a:cs typeface="Arial" pitchFamily="34" charset="0"/>
              </a:rPr>
              <a:t> Vit B1,B2,B3,B6,B7 ( Biotin </a:t>
            </a:r>
            <a:r>
              <a:rPr lang="en-US" sz="2400" smtClean="0">
                <a:latin typeface="Arial" pitchFamily="34" charset="0"/>
                <a:cs typeface="Arial" pitchFamily="34" charset="0"/>
              </a:rPr>
              <a:t>), </a:t>
            </a:r>
            <a:r>
              <a:rPr lang="en-US" sz="2400" smtClean="0">
                <a:latin typeface="Arial" pitchFamily="34" charset="0"/>
                <a:cs typeface="Arial" pitchFamily="34" charset="0"/>
              </a:rPr>
              <a:t>B9,B12</a:t>
            </a:r>
          </a:p>
          <a:p>
            <a:pPr marL="454914" lvl="1" indent="0">
              <a:buNone/>
            </a:pPr>
            <a:endParaRPr lang="en-US" sz="2400" dirty="0" smtClean="0">
              <a:latin typeface="Arial" pitchFamily="34" charset="0"/>
              <a:cs typeface="Arial" pitchFamily="34" charset="0"/>
            </a:endParaRPr>
          </a:p>
          <a:p>
            <a:pPr lvl="1">
              <a:buFont typeface="Wingdings" pitchFamily="2" charset="2"/>
              <a:buChar char="Ø"/>
            </a:pPr>
            <a:r>
              <a:rPr lang="en-US" sz="2400" dirty="0" err="1" smtClean="0">
                <a:latin typeface="Arial" pitchFamily="34" charset="0"/>
                <a:cs typeface="Arial" pitchFamily="34" charset="0"/>
              </a:rPr>
              <a:t>Vit</a:t>
            </a:r>
            <a:r>
              <a:rPr lang="en-US" sz="2400" dirty="0" smtClean="0">
                <a:latin typeface="Arial" pitchFamily="34" charset="0"/>
                <a:cs typeface="Arial" pitchFamily="34" charset="0"/>
              </a:rPr>
              <a:t> </a:t>
            </a:r>
            <a:r>
              <a:rPr lang="en-US" sz="2400" dirty="0" smtClean="0">
                <a:latin typeface="Arial" pitchFamily="34" charset="0"/>
                <a:cs typeface="Arial" pitchFamily="34" charset="0"/>
              </a:rPr>
              <a:t>C</a:t>
            </a:r>
            <a:endParaRPr lang="en-US" sz="24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pic>
        <p:nvPicPr>
          <p:cNvPr id="4" name="Picture 3" descr="Untitled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asmus-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DIFFERENTIAL DIAGNOSIS</a:t>
            </a:r>
            <a:endParaRPr lang="en-US" dirty="0">
              <a:latin typeface="Arial" pitchFamily="34" charset="0"/>
              <a:cs typeface="Arial" pitchFamily="34" charset="0"/>
            </a:endParaRPr>
          </a:p>
        </p:txBody>
      </p:sp>
      <p:sp>
        <p:nvSpPr>
          <p:cNvPr id="3" name="Content Placeholder 2"/>
          <p:cNvSpPr>
            <a:spLocks noGrp="1"/>
          </p:cNvSpPr>
          <p:nvPr>
            <p:ph idx="1"/>
          </p:nvPr>
        </p:nvSpPr>
        <p:spPr>
          <a:xfrm>
            <a:off x="914400" y="1371600"/>
            <a:ext cx="7772400" cy="4572000"/>
          </a:xfrm>
        </p:spPr>
        <p:txBody>
          <a:bodyPr>
            <a:noAutofit/>
          </a:bodyPr>
          <a:lstStyle/>
          <a:p>
            <a:r>
              <a:rPr lang="en-US" sz="2400" dirty="0" smtClean="0">
                <a:latin typeface="Arial" pitchFamily="34" charset="0"/>
                <a:cs typeface="Arial" pitchFamily="34" charset="0"/>
              </a:rPr>
              <a:t>Atopic eczema</a:t>
            </a:r>
          </a:p>
          <a:p>
            <a:r>
              <a:rPr lang="en-US" sz="2400" dirty="0" smtClean="0">
                <a:latin typeface="Arial" pitchFamily="34" charset="0"/>
                <a:cs typeface="Arial" pitchFamily="34" charset="0"/>
              </a:rPr>
              <a:t>seborrhoeic dermatitis </a:t>
            </a:r>
          </a:p>
          <a:p>
            <a:r>
              <a:rPr lang="en-US" sz="2400" dirty="0" smtClean="0">
                <a:latin typeface="Arial" pitchFamily="34" charset="0"/>
                <a:cs typeface="Arial" pitchFamily="34" charset="0"/>
              </a:rPr>
              <a:t>contact dermatitis.</a:t>
            </a:r>
          </a:p>
          <a:p>
            <a:r>
              <a:rPr lang="en-US" sz="2400" dirty="0" smtClean="0">
                <a:latin typeface="Arial" pitchFamily="34" charset="0"/>
                <a:cs typeface="Arial" pitchFamily="34" charset="0"/>
              </a:rPr>
              <a:t>Heavy metal toxicities related to mercury</a:t>
            </a:r>
            <a:br>
              <a:rPr lang="en-US" sz="2400" dirty="0" smtClean="0">
                <a:latin typeface="Arial" pitchFamily="34" charset="0"/>
                <a:cs typeface="Arial" pitchFamily="34" charset="0"/>
              </a:rPr>
            </a:br>
            <a:r>
              <a:rPr lang="en-US" sz="2400" dirty="0" smtClean="0">
                <a:latin typeface="Arial" pitchFamily="34" charset="0"/>
                <a:cs typeface="Arial" pitchFamily="34" charset="0"/>
              </a:rPr>
              <a:t>or selenium can present with erythroderma and oedema. </a:t>
            </a:r>
          </a:p>
          <a:p>
            <a:r>
              <a:rPr lang="en-US" sz="2400" dirty="0" smtClean="0">
                <a:latin typeface="Arial" pitchFamily="34" charset="0"/>
                <a:cs typeface="Arial" pitchFamily="34" charset="0"/>
              </a:rPr>
              <a:t>Other nutritional defciencies may resemble protein–energy malnutrition or may present as co‐morbid  skin conditions, particularly acrodermatitis enteropathica or acquired zinc defciency and pellagra.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COMPLICATIONS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Re-feeding Syndrome</a:t>
            </a:r>
          </a:p>
          <a:p>
            <a:r>
              <a:rPr lang="en-US" sz="2400" dirty="0" smtClean="0">
                <a:latin typeface="Arial" pitchFamily="34" charset="0"/>
                <a:cs typeface="Arial" pitchFamily="34" charset="0"/>
              </a:rPr>
              <a:t>Dental caries, periodontal disease , tooth loss particularly with associated malnutrition in renal disease </a:t>
            </a:r>
          </a:p>
          <a:p>
            <a:r>
              <a:rPr lang="en-US" sz="2400" dirty="0" smtClean="0">
                <a:latin typeface="Arial" pitchFamily="34" charset="0"/>
                <a:cs typeface="Arial" pitchFamily="34" charset="0"/>
              </a:rPr>
              <a:t> Personality and mood disturbances </a:t>
            </a:r>
          </a:p>
          <a:p>
            <a:r>
              <a:rPr lang="en-US" sz="2400" dirty="0" smtClean="0">
                <a:latin typeface="Arial" pitchFamily="34" charset="0"/>
                <a:cs typeface="Arial" pitchFamily="34" charset="0"/>
              </a:rPr>
              <a:t> Attention defcit disorder </a:t>
            </a:r>
          </a:p>
          <a:p>
            <a:r>
              <a:rPr lang="en-US" sz="2400" dirty="0" smtClean="0">
                <a:latin typeface="Arial" pitchFamily="34" charset="0"/>
                <a:cs typeface="Arial" pitchFamily="34" charset="0"/>
              </a:rPr>
              <a:t>Neurodevelopmental abnormalities including cerebellar development and motor coordination and externalizing behaviours.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INVESTIGATIONS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Monitoring of vital signs.</a:t>
            </a:r>
          </a:p>
          <a:p>
            <a:r>
              <a:rPr lang="en-US" sz="2400" dirty="0" smtClean="0">
                <a:latin typeface="Arial" pitchFamily="34" charset="0"/>
                <a:cs typeface="Arial" pitchFamily="34" charset="0"/>
              </a:rPr>
              <a:t>Complete blood count, to help evaluate for infection and assessthe degree of iron defciency.</a:t>
            </a:r>
          </a:p>
          <a:p>
            <a:r>
              <a:rPr lang="en-US" sz="2400" dirty="0" smtClean="0">
                <a:latin typeface="Arial" pitchFamily="34" charset="0"/>
                <a:cs typeface="Arial" pitchFamily="34" charset="0"/>
              </a:rPr>
              <a:t>Comprehensive metabolic panel (e.g. electrolytes, renal function, liver function including total protein and albumin); in addition to sodium, potassium, chloride and bicarbonate, calcium, phosphorus and magnesium should be monitored closely.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Infectious disease evaluation, </a:t>
            </a:r>
          </a:p>
          <a:p>
            <a:pPr lvl="1">
              <a:buFont typeface="Wingdings" pitchFamily="2" charset="2"/>
              <a:buChar char="Ø"/>
            </a:pPr>
            <a:r>
              <a:rPr lang="en-US" sz="2400" dirty="0" smtClean="0">
                <a:latin typeface="Arial" pitchFamily="34" charset="0"/>
                <a:cs typeface="Arial" pitchFamily="34" charset="0"/>
              </a:rPr>
              <a:t>Urine culture</a:t>
            </a:r>
          </a:p>
          <a:p>
            <a:pPr lvl="1">
              <a:buFont typeface="Wingdings" pitchFamily="2" charset="2"/>
              <a:buChar char="Ø"/>
            </a:pPr>
            <a:r>
              <a:rPr lang="en-US" sz="2400" dirty="0" smtClean="0">
                <a:latin typeface="Arial" pitchFamily="34" charset="0"/>
                <a:cs typeface="Arial" pitchFamily="34" charset="0"/>
              </a:rPr>
              <a:t>Stool for ova and parasites</a:t>
            </a:r>
          </a:p>
          <a:p>
            <a:pPr lvl="1">
              <a:buFont typeface="Wingdings" pitchFamily="2" charset="2"/>
              <a:buChar char="Ø"/>
            </a:pPr>
            <a:r>
              <a:rPr lang="en-US" sz="2400" dirty="0" smtClean="0">
                <a:latin typeface="Arial" pitchFamily="34" charset="0"/>
                <a:cs typeface="Arial" pitchFamily="34" charset="0"/>
              </a:rPr>
              <a:t>Chest X‐ray </a:t>
            </a:r>
          </a:p>
          <a:p>
            <a:pPr lvl="1">
              <a:buFont typeface="Wingdings" pitchFamily="2" charset="2"/>
              <a:buChar char="Ø"/>
            </a:pPr>
            <a:r>
              <a:rPr lang="en-US" sz="2400" dirty="0" smtClean="0">
                <a:latin typeface="Arial" pitchFamily="34" charset="0"/>
                <a:cs typeface="Arial" pitchFamily="34" charset="0"/>
              </a:rPr>
              <a:t>Testing for tuberculosis and HIV</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HISTOPATHOLOGICAL FEATURES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latin typeface="Arial" pitchFamily="34" charset="0"/>
                <a:cs typeface="Arial" pitchFamily="34" charset="0"/>
              </a:rPr>
              <a:t>Psoriasiform hyperplasia</a:t>
            </a:r>
          </a:p>
          <a:p>
            <a:pPr>
              <a:buFont typeface="Wingdings" pitchFamily="2" charset="2"/>
              <a:buChar char="§"/>
            </a:pPr>
            <a:r>
              <a:rPr lang="en-US" sz="2400" dirty="0" smtClean="0">
                <a:latin typeface="Arial" pitchFamily="34" charset="0"/>
                <a:cs typeface="Arial" pitchFamily="34" charset="0"/>
              </a:rPr>
              <a:t>Hyperkeratosis </a:t>
            </a:r>
          </a:p>
          <a:p>
            <a:pPr>
              <a:buFont typeface="Wingdings" pitchFamily="2" charset="2"/>
              <a:buChar char="§"/>
            </a:pPr>
            <a:r>
              <a:rPr lang="en-US" sz="2400" dirty="0" smtClean="0">
                <a:latin typeface="Arial" pitchFamily="34" charset="0"/>
                <a:cs typeface="Arial" pitchFamily="34" charset="0"/>
              </a:rPr>
              <a:t>Epidermal pigmentation or atrophy. </a:t>
            </a:r>
          </a:p>
          <a:p>
            <a:pPr>
              <a:buFont typeface="Wingdings" pitchFamily="2" charset="2"/>
              <a:buChar char="§"/>
            </a:pPr>
            <a:r>
              <a:rPr lang="en-US" sz="2400" dirty="0" smtClean="0">
                <a:latin typeface="Arial" pitchFamily="34" charset="0"/>
                <a:cs typeface="Arial" pitchFamily="34" charset="0"/>
              </a:rPr>
              <a:t>Focal dyskeratosis may be observed. </a:t>
            </a:r>
          </a:p>
          <a:p>
            <a:pPr>
              <a:buFont typeface="Wingdings" pitchFamily="2" charset="2"/>
              <a:buChar char="§"/>
            </a:pPr>
            <a:r>
              <a:rPr lang="en-US" sz="2400" dirty="0" smtClean="0">
                <a:latin typeface="Arial" pitchFamily="34" charset="0"/>
                <a:cs typeface="Arial" pitchFamily="34" charset="0"/>
              </a:rPr>
              <a:t>If there is accompanying micronutrient defciency, parakeratosis and epidermal pallor may also be present.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MANAGEMENT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sz="2400" dirty="0" smtClean="0">
                <a:latin typeface="Arial" pitchFamily="34" charset="0"/>
                <a:cs typeface="Arial" pitchFamily="34" charset="0"/>
              </a:rPr>
              <a:t>Treatment involves </a:t>
            </a:r>
          </a:p>
          <a:p>
            <a:pPr lvl="1">
              <a:buFont typeface="Wingdings" pitchFamily="2" charset="2"/>
              <a:buChar char="Ø"/>
            </a:pPr>
            <a:r>
              <a:rPr lang="en-US" sz="2400" dirty="0" smtClean="0">
                <a:latin typeface="Arial" pitchFamily="34" charset="0"/>
                <a:cs typeface="Arial" pitchFamily="34" charset="0"/>
              </a:rPr>
              <a:t>Gradual replenishment of nutrients to prevent refeeding syndrome and associated electrolyte and micronutrient depletion.</a:t>
            </a:r>
          </a:p>
          <a:p>
            <a:pPr lvl="1">
              <a:buFont typeface="Wingdings" pitchFamily="2" charset="2"/>
              <a:buChar char="Ø"/>
            </a:pPr>
            <a:r>
              <a:rPr lang="en-US" sz="2400" dirty="0" smtClean="0">
                <a:latin typeface="Arial" pitchFamily="34" charset="0"/>
                <a:cs typeface="Arial" pitchFamily="34" charset="0"/>
              </a:rPr>
              <a:t>Management of coexisting micronutrient defciencies, immune suppression and co‐morbid infections.</a:t>
            </a:r>
          </a:p>
          <a:p>
            <a:r>
              <a:rPr lang="en-US" sz="2800" dirty="0" smtClean="0">
                <a:latin typeface="Arial" pitchFamily="34" charset="0"/>
                <a:cs typeface="Arial" pitchFamily="34" charset="0"/>
              </a:rPr>
              <a:t> </a:t>
            </a:r>
            <a:r>
              <a:rPr lang="en-US" sz="2400" dirty="0" smtClean="0">
                <a:latin typeface="Arial" pitchFamily="34" charset="0"/>
                <a:cs typeface="Arial" pitchFamily="34" charset="0"/>
              </a:rPr>
              <a:t>In-patient care for</a:t>
            </a:r>
          </a:p>
          <a:p>
            <a:pPr lvl="1">
              <a:buFont typeface="Wingdings" pitchFamily="2" charset="2"/>
              <a:buChar char="Ø"/>
            </a:pPr>
            <a:r>
              <a:rPr lang="en-US" sz="2400" dirty="0" smtClean="0">
                <a:latin typeface="Arial" pitchFamily="34" charset="0"/>
                <a:cs typeface="Arial" pitchFamily="34" charset="0"/>
              </a:rPr>
              <a:t>Severe edema and malnutrition</a:t>
            </a:r>
          </a:p>
          <a:p>
            <a:pPr lvl="1">
              <a:buFont typeface="Wingdings" pitchFamily="2" charset="2"/>
              <a:buChar char="Ø"/>
            </a:pPr>
            <a:r>
              <a:rPr lang="en-US" sz="2400" dirty="0" smtClean="0">
                <a:latin typeface="Arial" pitchFamily="34" charset="0"/>
                <a:cs typeface="Arial" pitchFamily="34" charset="0"/>
              </a:rPr>
              <a:t>Mild to moderate edema with no appetite</a:t>
            </a:r>
          </a:p>
          <a:p>
            <a:pPr lvl="1">
              <a:buFont typeface="Wingdings" pitchFamily="2" charset="2"/>
              <a:buChar char="Ø"/>
            </a:pPr>
            <a:r>
              <a:rPr lang="en-US" sz="2400" dirty="0" smtClean="0">
                <a:latin typeface="Arial" pitchFamily="34" charset="0"/>
                <a:cs typeface="Arial" pitchFamily="34" charset="0"/>
              </a:rPr>
              <a:t>Other associated medical complications</a:t>
            </a:r>
          </a:p>
          <a:p>
            <a:pPr lvl="1">
              <a:buNone/>
            </a:pPr>
            <a:r>
              <a:rPr lang="en-US" sz="2400" dirty="0" smtClean="0">
                <a:latin typeface="Arial" pitchFamily="34" charset="0"/>
                <a:cs typeface="Arial" pitchFamily="34" charset="0"/>
              </a:rPr>
              <a:t> </a:t>
            </a:r>
          </a:p>
          <a:p>
            <a:pPr>
              <a:buNone/>
            </a:pPr>
            <a:endParaRPr lang="en-US" sz="2800" dirty="0" smtClean="0">
              <a:latin typeface="Arial" pitchFamily="34" charset="0"/>
              <a:cs typeface="Arial" pitchFamily="34" charset="0"/>
            </a:endParaRPr>
          </a:p>
          <a:p>
            <a:pPr lvl="1">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Antibiotic  therapy</a:t>
            </a:r>
          </a:p>
          <a:p>
            <a:pPr lvl="1">
              <a:buFont typeface="Wingdings" pitchFamily="2" charset="2"/>
              <a:buChar char="Ø"/>
            </a:pPr>
            <a:r>
              <a:rPr lang="en-US" sz="2400" dirty="0" smtClean="0">
                <a:latin typeface="Arial" pitchFamily="34" charset="0"/>
                <a:cs typeface="Arial" pitchFamily="34" charset="0"/>
              </a:rPr>
              <a:t>Moderate to severe malnutrition</a:t>
            </a:r>
          </a:p>
          <a:p>
            <a:pPr lvl="1">
              <a:buFont typeface="Wingdings" pitchFamily="2" charset="2"/>
              <a:buChar char="Ø"/>
            </a:pPr>
            <a:r>
              <a:rPr lang="en-US" sz="2400" dirty="0" smtClean="0">
                <a:latin typeface="Arial" pitchFamily="34" charset="0"/>
                <a:cs typeface="Arial" pitchFamily="34" charset="0"/>
              </a:rPr>
              <a:t>Treatment should be directed at identifed infections; otherwise, empirical therapy with amoxicillin should be given. </a:t>
            </a:r>
          </a:p>
          <a:p>
            <a:pPr lvl="1">
              <a:buFont typeface="Wingdings" pitchFamily="2" charset="2"/>
              <a:buChar char="Ø"/>
            </a:pPr>
            <a:r>
              <a:rPr lang="en-US" sz="2400" dirty="0" smtClean="0">
                <a:latin typeface="Arial" pitchFamily="34" charset="0"/>
                <a:cs typeface="Arial" pitchFamily="34" charset="0"/>
              </a:rPr>
              <a:t>Those with mild undernutrition without evidence of an infection should not receive routine antibiotic therapy.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PROGNOSIS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Left untreated, signifcantly increased mortality risk. </a:t>
            </a:r>
          </a:p>
          <a:p>
            <a:r>
              <a:rPr lang="en-US" sz="2400" dirty="0" smtClean="0">
                <a:latin typeface="Arial" pitchFamily="34" charset="0"/>
                <a:cs typeface="Arial" pitchFamily="34" charset="0"/>
              </a:rPr>
              <a:t>Severe malnutrition =  9X Inc risk of death than those with mild malnutrition . </a:t>
            </a:r>
          </a:p>
          <a:p>
            <a:r>
              <a:rPr lang="en-US" sz="2400" dirty="0" smtClean="0">
                <a:latin typeface="Arial" pitchFamily="34" charset="0"/>
                <a:cs typeface="Arial" pitchFamily="34" charset="0"/>
              </a:rPr>
              <a:t>uncomplicated cases &gt; 88% recovery rate  and &lt; 4% case fatality rate when treated appropriately .</a:t>
            </a:r>
          </a:p>
          <a:p>
            <a:r>
              <a:rPr lang="en-US" sz="2400" dirty="0" smtClean="0">
                <a:latin typeface="Arial" pitchFamily="34" charset="0"/>
                <a:cs typeface="Arial" pitchFamily="34" charset="0"/>
              </a:rPr>
              <a:t>Underlying co‐morbid disease states such as HIV have a signifcantly greater case fatality rate, particularly during the frst 4 days of treatment initiation.</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209800"/>
            <a:ext cx="7772400" cy="4059936"/>
          </a:xfrm>
        </p:spPr>
        <p:txBody>
          <a:bodyPr/>
          <a:lstStyle/>
          <a:p>
            <a:r>
              <a:rPr lang="en-US" sz="8000" dirty="0" smtClean="0">
                <a:latin typeface="Arial" pitchFamily="34" charset="0"/>
                <a:cs typeface="Arial" pitchFamily="34" charset="0"/>
              </a:rPr>
              <a:t>MALNUTRITION</a:t>
            </a:r>
            <a:endParaRPr lang="en-US" sz="8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590800"/>
            <a:ext cx="7772400" cy="914400"/>
          </a:xfrm>
        </p:spPr>
        <p:txBody>
          <a:bodyPr/>
          <a:lstStyle/>
          <a:p>
            <a:r>
              <a:rPr lang="en-US" sz="8000" dirty="0" smtClean="0">
                <a:latin typeface="Arial" pitchFamily="34" charset="0"/>
                <a:cs typeface="Arial" pitchFamily="34" charset="0"/>
              </a:rPr>
              <a:t>VITAMINS</a:t>
            </a:r>
            <a:endParaRPr lang="en-US" sz="8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7772400" cy="3221736"/>
          </a:xfrm>
        </p:spPr>
        <p:txBody>
          <a:bodyPr/>
          <a:lstStyle/>
          <a:p>
            <a:r>
              <a:rPr lang="en-US" sz="8800" dirty="0" smtClean="0">
                <a:latin typeface="Arial" pitchFamily="34" charset="0"/>
                <a:cs typeface="Arial" pitchFamily="34" charset="0"/>
              </a:rPr>
              <a:t>VITAMIN A</a:t>
            </a:r>
            <a:endParaRPr lang="en-US" sz="8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33400"/>
            <a:ext cx="7772400" cy="914400"/>
          </a:xfrm>
        </p:spPr>
        <p:txBody>
          <a:bodyPr/>
          <a:lstStyle/>
          <a:p>
            <a:endParaRPr lang="en-US" dirty="0"/>
          </a:p>
        </p:txBody>
      </p:sp>
      <p:sp>
        <p:nvSpPr>
          <p:cNvPr id="4" name="Content Placeholder 3"/>
          <p:cNvSpPr>
            <a:spLocks noGrp="1"/>
          </p:cNvSpPr>
          <p:nvPr>
            <p:ph idx="1"/>
          </p:nvPr>
        </p:nvSpPr>
        <p:spPr>
          <a:xfrm>
            <a:off x="762000" y="1752600"/>
            <a:ext cx="7772400" cy="4876800"/>
          </a:xfrm>
        </p:spPr>
        <p:txBody>
          <a:bodyPr>
            <a:noAutofit/>
          </a:bodyPr>
          <a:lstStyle/>
          <a:p>
            <a:r>
              <a:rPr lang="en-US" sz="2400" dirty="0" smtClean="0">
                <a:latin typeface="Arial" pitchFamily="34" charset="0"/>
                <a:cs typeface="Arial" pitchFamily="34" charset="0"/>
              </a:rPr>
              <a:t>Vitamin A is a fat‐soluble vitamin</a:t>
            </a:r>
          </a:p>
          <a:p>
            <a:r>
              <a:rPr lang="en-US" sz="2400" dirty="0" smtClean="0">
                <a:latin typeface="Arial" pitchFamily="34" charset="0"/>
                <a:cs typeface="Arial" pitchFamily="34" charset="0"/>
              </a:rPr>
              <a:t>keratinization, epithelial proliferation, vision and development.</a:t>
            </a:r>
          </a:p>
          <a:p>
            <a:r>
              <a:rPr lang="en-US" sz="2400" dirty="0" smtClean="0">
                <a:latin typeface="Arial" pitchFamily="34" charset="0"/>
                <a:cs typeface="Arial" pitchFamily="34" charset="0"/>
              </a:rPr>
              <a:t>primarily derived from precursors found in dietary plant and animal sources, where it exists as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carotene and retinyl esters respectively. </a:t>
            </a:r>
          </a:p>
          <a:p>
            <a:r>
              <a:rPr lang="en-US" sz="2400" dirty="0" smtClean="0">
                <a:latin typeface="Arial" pitchFamily="34" charset="0"/>
                <a:cs typeface="Arial" pitchFamily="34" charset="0"/>
              </a:rPr>
              <a:t>Rich sources are dark green leafy vegetables, brightly coloured fruits (e.g. carrot, tomato, mango, apricot),egg yolk, animal liver, fsh, red palm oil and fortifed milk.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Dietary carotenes and retinyl esters are converted to retinol, absorbed in the small intestine, transported via chylomicrons to the liver where they are either stored as retinyl esters or exported as retinol bound to retinol‐binding protein to various tissue sites.</a:t>
            </a:r>
          </a:p>
          <a:p>
            <a:r>
              <a:rPr lang="en-US" sz="2400" dirty="0" smtClean="0">
                <a:latin typeface="Arial" pitchFamily="34" charset="0"/>
                <a:cs typeface="Arial" pitchFamily="34" charset="0"/>
              </a:rPr>
              <a:t> Importantactive metabolites of vitamin A include retinal, which functions in rhodopsin generation, and retinoic acid, which modulates cell differentiation</a:t>
            </a:r>
          </a:p>
          <a:p>
            <a:r>
              <a:rPr lang="en-US" sz="2400" dirty="0" smtClean="0">
                <a:latin typeface="Arial" pitchFamily="34" charset="0"/>
                <a:cs typeface="Arial" pitchFamily="34" charset="0"/>
              </a:rPr>
              <a:t>Daily recommended dose is 1000-5000IU</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926-PB4-R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DEFICIENCY</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Ocular complications</a:t>
            </a:r>
          </a:p>
          <a:p>
            <a:r>
              <a:rPr lang="en-US" sz="2800" dirty="0" smtClean="0">
                <a:latin typeface="Arial" pitchFamily="34" charset="0"/>
                <a:cs typeface="Arial" pitchFamily="34" charset="0"/>
              </a:rPr>
              <a:t>Muco-cutaneous disease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447800"/>
            <a:ext cx="7772400" cy="4907760"/>
          </a:xfrm>
        </p:spPr>
        <p:txBody>
          <a:bodyPr>
            <a:normAutofit fontScale="92500" lnSpcReduction="20000"/>
          </a:bodyPr>
          <a:lstStyle/>
          <a:p>
            <a:pPr>
              <a:buNone/>
            </a:pPr>
            <a:r>
              <a:rPr lang="en-US" sz="3300" u="sng" dirty="0" smtClean="0">
                <a:latin typeface="Arial" pitchFamily="34" charset="0"/>
                <a:cs typeface="Arial" pitchFamily="34" charset="0"/>
              </a:rPr>
              <a:t>EPIDIMIOLOGY</a:t>
            </a:r>
          </a:p>
          <a:p>
            <a:pPr>
              <a:buNone/>
            </a:pPr>
            <a:endParaRPr lang="en-US" sz="4200" u="sng" dirty="0" smtClean="0">
              <a:latin typeface="Arial" pitchFamily="34" charset="0"/>
              <a:cs typeface="Arial" pitchFamily="34" charset="0"/>
            </a:endParaRPr>
          </a:p>
          <a:p>
            <a:r>
              <a:rPr lang="en-US" sz="2800" dirty="0" smtClean="0">
                <a:latin typeface="Arial" pitchFamily="34" charset="0"/>
                <a:cs typeface="Arial" pitchFamily="34" charset="0"/>
              </a:rPr>
              <a:t>WHO estimated globally that 5.2 million preschool‐aged children were affected with night blindness.</a:t>
            </a:r>
          </a:p>
          <a:p>
            <a:r>
              <a:rPr lang="en-US" sz="2800" dirty="0" smtClean="0">
                <a:latin typeface="Arial" pitchFamily="34" charset="0"/>
                <a:cs typeface="Arial" pitchFamily="34" charset="0"/>
              </a:rPr>
              <a:t>Can present at any age.</a:t>
            </a:r>
          </a:p>
          <a:p>
            <a:r>
              <a:rPr lang="en-US" sz="2800" dirty="0" smtClean="0">
                <a:latin typeface="Arial" pitchFamily="34" charset="0"/>
                <a:cs typeface="Arial" pitchFamily="34" charset="0"/>
              </a:rPr>
              <a:t>&gt; developing countries .</a:t>
            </a:r>
          </a:p>
          <a:p>
            <a:r>
              <a:rPr lang="en-US" sz="2800" dirty="0" smtClean="0">
                <a:latin typeface="Arial" pitchFamily="34" charset="0"/>
                <a:cs typeface="Arial" pitchFamily="34" charset="0"/>
              </a:rPr>
              <a:t>No predilection for gender and ethinicity</a:t>
            </a:r>
          </a:p>
          <a:p>
            <a:r>
              <a:rPr lang="en-US" sz="2800" dirty="0" smtClean="0">
                <a:latin typeface="Arial" pitchFamily="34" charset="0"/>
                <a:cs typeface="Arial" pitchFamily="34" charset="0"/>
              </a:rPr>
              <a:t>Deficiency can occur with other fat soluble vitamins.</a:t>
            </a:r>
            <a:br>
              <a:rPr lang="en-US" sz="2800" dirty="0" smtClean="0">
                <a:latin typeface="Arial" pitchFamily="34" charset="0"/>
                <a:cs typeface="Arial" pitchFamily="34" charset="0"/>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524000"/>
            <a:ext cx="7772400" cy="5562600"/>
          </a:xfrm>
        </p:spPr>
        <p:txBody>
          <a:bodyPr>
            <a:normAutofit fontScale="77500" lnSpcReduction="20000"/>
          </a:bodyPr>
          <a:lstStyle/>
          <a:p>
            <a:pPr>
              <a:buNone/>
            </a:pPr>
            <a:r>
              <a:rPr lang="en-US" sz="4000" u="sng" dirty="0" smtClean="0">
                <a:latin typeface="Arial" pitchFamily="34" charset="0"/>
                <a:cs typeface="Arial" pitchFamily="34" charset="0"/>
              </a:rPr>
              <a:t>PREDISPOSING FACTORS</a:t>
            </a:r>
            <a:endParaRPr lang="en-US" sz="4000" dirty="0" smtClean="0">
              <a:latin typeface="Arial" pitchFamily="34" charset="0"/>
              <a:cs typeface="Arial" pitchFamily="34" charset="0"/>
            </a:endParaRPr>
          </a:p>
          <a:p>
            <a:r>
              <a:rPr lang="en-US" sz="3400" dirty="0" smtClean="0">
                <a:latin typeface="Arial" pitchFamily="34" charset="0"/>
                <a:cs typeface="Arial" pitchFamily="34" charset="0"/>
              </a:rPr>
              <a:t>Inadequate dietary intake</a:t>
            </a:r>
          </a:p>
          <a:p>
            <a:pPr lvl="1">
              <a:buFont typeface="Wingdings" pitchFamily="2" charset="2"/>
              <a:buChar char="Ø"/>
            </a:pPr>
            <a:r>
              <a:rPr lang="en-US" sz="3400" dirty="0" smtClean="0">
                <a:latin typeface="Arial" pitchFamily="34" charset="0"/>
                <a:cs typeface="Arial" pitchFamily="34" charset="0"/>
              </a:rPr>
              <a:t> eating disorders</a:t>
            </a:r>
          </a:p>
          <a:p>
            <a:pPr lvl="1">
              <a:buFont typeface="Wingdings" pitchFamily="2" charset="2"/>
              <a:buChar char="Ø"/>
            </a:pPr>
            <a:r>
              <a:rPr lang="en-US" sz="3400" dirty="0" smtClean="0">
                <a:latin typeface="Arial" pitchFamily="34" charset="0"/>
                <a:cs typeface="Arial" pitchFamily="34" charset="0"/>
              </a:rPr>
              <a:t>restrictive diets i.e. vegan diet </a:t>
            </a:r>
          </a:p>
          <a:p>
            <a:pPr lvl="1">
              <a:buFont typeface="Wingdings" pitchFamily="2" charset="2"/>
              <a:buChar char="Ø"/>
            </a:pPr>
            <a:r>
              <a:rPr lang="en-US" sz="3400" dirty="0" smtClean="0">
                <a:latin typeface="Arial" pitchFamily="34" charset="0"/>
                <a:cs typeface="Arial" pitchFamily="34" charset="0"/>
              </a:rPr>
              <a:t>chronic illness </a:t>
            </a:r>
          </a:p>
          <a:p>
            <a:pPr lvl="1">
              <a:buFont typeface="Wingdings" pitchFamily="2" charset="2"/>
              <a:buChar char="Ø"/>
            </a:pPr>
            <a:r>
              <a:rPr lang="en-US" sz="3400" dirty="0" smtClean="0">
                <a:latin typeface="Arial" pitchFamily="34" charset="0"/>
                <a:cs typeface="Arial" pitchFamily="34" charset="0"/>
              </a:rPr>
              <a:t>poverty or malnutrition </a:t>
            </a:r>
          </a:p>
          <a:p>
            <a:pPr>
              <a:buNone/>
            </a:pPr>
            <a:endParaRPr lang="en-US" sz="3400" dirty="0" smtClean="0">
              <a:latin typeface="Arial" pitchFamily="34" charset="0"/>
              <a:cs typeface="Arial" pitchFamily="34" charset="0"/>
            </a:endParaRPr>
          </a:p>
          <a:p>
            <a:r>
              <a:rPr lang="en-US" sz="3400" dirty="0" smtClean="0">
                <a:latin typeface="Arial" pitchFamily="34" charset="0"/>
                <a:cs typeface="Arial" pitchFamily="34" charset="0"/>
              </a:rPr>
              <a:t>Malabsorption of fat and fat‐soluble vitamins </a:t>
            </a:r>
          </a:p>
          <a:p>
            <a:pPr lvl="1">
              <a:buFont typeface="Wingdings" pitchFamily="2" charset="2"/>
              <a:buChar char="Ø"/>
            </a:pPr>
            <a:r>
              <a:rPr lang="en-US" sz="3400" dirty="0" smtClean="0">
                <a:latin typeface="Arial" pitchFamily="34" charset="0"/>
                <a:cs typeface="Arial" pitchFamily="34" charset="0"/>
              </a:rPr>
              <a:t>coeliac disease</a:t>
            </a:r>
          </a:p>
          <a:p>
            <a:pPr lvl="1">
              <a:buFont typeface="Wingdings" pitchFamily="2" charset="2"/>
              <a:buChar char="Ø"/>
            </a:pPr>
            <a:r>
              <a:rPr lang="en-US" sz="3400" dirty="0" smtClean="0">
                <a:latin typeface="Arial" pitchFamily="34" charset="0"/>
                <a:cs typeface="Arial" pitchFamily="34" charset="0"/>
              </a:rPr>
              <a:t>cystic fbrosis</a:t>
            </a:r>
          </a:p>
          <a:p>
            <a:pPr lvl="1">
              <a:buFont typeface="Wingdings" pitchFamily="2" charset="2"/>
              <a:buChar char="Ø"/>
            </a:pPr>
            <a:r>
              <a:rPr lang="en-US" sz="3400" dirty="0" smtClean="0">
                <a:latin typeface="Arial" pitchFamily="34" charset="0"/>
                <a:cs typeface="Arial" pitchFamily="34" charset="0"/>
              </a:rPr>
              <a:t>gastric bypass surgery</a:t>
            </a:r>
          </a:p>
          <a:p>
            <a:pPr lvl="1">
              <a:buFont typeface="Wingdings" pitchFamily="2" charset="2"/>
              <a:buChar char="Ø"/>
            </a:pPr>
            <a:r>
              <a:rPr lang="en-US" sz="3400" dirty="0" smtClean="0">
                <a:latin typeface="Arial" pitchFamily="34" charset="0"/>
                <a:cs typeface="Arial" pitchFamily="34" charset="0"/>
              </a:rPr>
              <a:t> pancreatic insuffciency and biliary duct disease.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Wingdings" pitchFamily="2" charset="2"/>
              <a:buChar char="Ø"/>
            </a:pPr>
            <a:r>
              <a:rPr lang="en-US" sz="2400" dirty="0" smtClean="0">
                <a:latin typeface="Arial" pitchFamily="34" charset="0"/>
                <a:cs typeface="Arial" pitchFamily="34" charset="0"/>
              </a:rPr>
              <a:t>Chronic intestinal inﬂammation and diarrhoea associated with IBD</a:t>
            </a:r>
          </a:p>
          <a:p>
            <a:pPr lvl="1">
              <a:buFont typeface="Wingdings" pitchFamily="2" charset="2"/>
              <a:buChar char="Ø"/>
            </a:pPr>
            <a:r>
              <a:rPr lang="en-US" sz="2400" dirty="0" smtClean="0">
                <a:latin typeface="Arial" pitchFamily="34" charset="0"/>
                <a:cs typeface="Arial" pitchFamily="34" charset="0"/>
              </a:rPr>
              <a:t>chronic parasitic infections</a:t>
            </a:r>
          </a:p>
          <a:p>
            <a:r>
              <a:rPr lang="en-US" sz="2400" dirty="0" smtClean="0">
                <a:latin typeface="Arial" pitchFamily="34" charset="0"/>
                <a:cs typeface="Arial" pitchFamily="34" charset="0"/>
              </a:rPr>
              <a:t>Liver disease</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3300" u="sng" dirty="0" smtClean="0">
                <a:latin typeface="Arial" pitchFamily="34" charset="0"/>
                <a:cs typeface="Arial" pitchFamily="34" charset="0"/>
              </a:rPr>
              <a:t>PRESENTATION</a:t>
            </a:r>
          </a:p>
          <a:p>
            <a:endParaRPr lang="en-US" dirty="0" smtClean="0"/>
          </a:p>
          <a:p>
            <a:r>
              <a:rPr lang="en-US" sz="2800" dirty="0" smtClean="0">
                <a:latin typeface="Arial" pitchFamily="34" charset="0"/>
                <a:cs typeface="Arial" pitchFamily="34" charset="0"/>
              </a:rPr>
              <a:t>Ocular presentations </a:t>
            </a:r>
          </a:p>
          <a:p>
            <a:pPr lvl="1">
              <a:buFont typeface="Wingdings" pitchFamily="2" charset="2"/>
              <a:buChar char="Ø"/>
            </a:pPr>
            <a:r>
              <a:rPr lang="en-US" sz="2800" dirty="0" smtClean="0">
                <a:latin typeface="Arial" pitchFamily="34" charset="0"/>
                <a:cs typeface="Arial" pitchFamily="34" charset="0"/>
              </a:rPr>
              <a:t>Night blindness</a:t>
            </a:r>
          </a:p>
          <a:p>
            <a:pPr lvl="1">
              <a:buFont typeface="Wingdings" pitchFamily="2" charset="2"/>
              <a:buChar char="Ø"/>
            </a:pPr>
            <a:r>
              <a:rPr lang="en-US" sz="2800" dirty="0" smtClean="0">
                <a:latin typeface="Arial" pitchFamily="34" charset="0"/>
                <a:cs typeface="Arial" pitchFamily="34" charset="0"/>
              </a:rPr>
              <a:t>corneal xerosis </a:t>
            </a:r>
          </a:p>
          <a:p>
            <a:pPr lvl="1">
              <a:buFont typeface="Wingdings" pitchFamily="2" charset="2"/>
              <a:buChar char="Ø"/>
            </a:pPr>
            <a:r>
              <a:rPr lang="en-US" sz="2800" dirty="0" smtClean="0">
                <a:latin typeface="Arial" pitchFamily="34" charset="0"/>
                <a:cs typeface="Arial" pitchFamily="34" charset="0"/>
              </a:rPr>
              <a:t>Bitot spots (white keratinized lesions) </a:t>
            </a:r>
          </a:p>
          <a:p>
            <a:pPr lvl="1">
              <a:buFont typeface="Wingdings" pitchFamily="2" charset="2"/>
              <a:buChar char="Ø"/>
            </a:pPr>
            <a:r>
              <a:rPr lang="en-US" sz="2800" dirty="0" smtClean="0">
                <a:latin typeface="Arial" pitchFamily="34" charset="0"/>
                <a:cs typeface="Arial" pitchFamily="34" charset="0"/>
              </a:rPr>
              <a:t>corneal ulceration,</a:t>
            </a:r>
          </a:p>
          <a:p>
            <a:pPr lvl="1">
              <a:buFont typeface="Wingdings" pitchFamily="2" charset="2"/>
              <a:buChar char="Ø"/>
            </a:pPr>
            <a:r>
              <a:rPr lang="en-US" sz="2800" dirty="0" smtClean="0">
                <a:latin typeface="Arial" pitchFamily="34" charset="0"/>
                <a:cs typeface="Arial" pitchFamily="34" charset="0"/>
              </a:rPr>
              <a:t>keratomalacia,</a:t>
            </a:r>
          </a:p>
          <a:p>
            <a:pPr lvl="1">
              <a:buFont typeface="Wingdings" pitchFamily="2" charset="2"/>
              <a:buChar char="Ø"/>
            </a:pPr>
            <a:r>
              <a:rPr lang="en-US" sz="2800" dirty="0" smtClean="0">
                <a:latin typeface="Arial" pitchFamily="34" charset="0"/>
                <a:cs typeface="Arial" pitchFamily="34" charset="0"/>
              </a:rPr>
              <a:t>corneal perforation</a:t>
            </a:r>
          </a:p>
          <a:p>
            <a:pPr lvl="1">
              <a:buFont typeface="Wingdings" pitchFamily="2" charset="2"/>
              <a:buChar char="Ø"/>
            </a:pPr>
            <a:r>
              <a:rPr lang="en-US" sz="2800" dirty="0" smtClean="0">
                <a:latin typeface="Arial" pitchFamily="34" charset="0"/>
                <a:cs typeface="Arial" pitchFamily="34" charset="0"/>
              </a:rPr>
              <a:t>iris prolapse</a:t>
            </a:r>
          </a:p>
          <a:p>
            <a:pPr lvl="1">
              <a:buFont typeface="Wingdings" pitchFamily="2" charset="2"/>
              <a:buChar char="Ø"/>
            </a:pPr>
            <a:r>
              <a:rPr lang="en-US" sz="2800" dirty="0" smtClean="0">
                <a:latin typeface="Arial" pitchFamily="34" charset="0"/>
                <a:cs typeface="Arial" pitchFamily="34" charset="0"/>
              </a:rPr>
              <a:t>blindness.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MALNUTRITION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Imbalance </a:t>
            </a:r>
            <a:r>
              <a:rPr lang="en-US" sz="2400" dirty="0">
                <a:latin typeface="Arial" pitchFamily="34" charset="0"/>
                <a:cs typeface="Arial" pitchFamily="34" charset="0"/>
              </a:rPr>
              <a:t>between the intake </a:t>
            </a:r>
            <a:r>
              <a:rPr lang="en-US" sz="2400" dirty="0" smtClean="0">
                <a:latin typeface="Arial" pitchFamily="34" charset="0"/>
                <a:cs typeface="Arial" pitchFamily="34" charset="0"/>
              </a:rPr>
              <a:t>of necessary </a:t>
            </a:r>
            <a:r>
              <a:rPr lang="en-US" sz="2400" dirty="0">
                <a:latin typeface="Arial" pitchFamily="34" charset="0"/>
                <a:cs typeface="Arial" pitchFamily="34" charset="0"/>
              </a:rPr>
              <a:t>nutrients and physiological </a:t>
            </a:r>
            <a:r>
              <a:rPr lang="en-US" sz="2400" dirty="0" smtClean="0">
                <a:latin typeface="Arial" pitchFamily="34" charset="0"/>
                <a:cs typeface="Arial" pitchFamily="34" charset="0"/>
              </a:rPr>
              <a:t>needs. </a:t>
            </a:r>
          </a:p>
          <a:p>
            <a:r>
              <a:rPr lang="en-US" sz="2400" dirty="0" smtClean="0">
                <a:latin typeface="Arial" pitchFamily="34" charset="0"/>
                <a:cs typeface="Arial" pitchFamily="34" charset="0"/>
              </a:rPr>
              <a:t>Prolonged </a:t>
            </a:r>
            <a:r>
              <a:rPr lang="en-US" sz="2400" dirty="0">
                <a:latin typeface="Arial" pitchFamily="34" charset="0"/>
                <a:cs typeface="Arial" pitchFamily="34" charset="0"/>
              </a:rPr>
              <a:t>imbalances </a:t>
            </a:r>
            <a:r>
              <a:rPr lang="en-US" sz="2400" dirty="0" smtClean="0">
                <a:latin typeface="Arial" pitchFamily="34" charset="0"/>
                <a:cs typeface="Arial" pitchFamily="34" charset="0"/>
              </a:rPr>
              <a:t>resulting </a:t>
            </a:r>
            <a:r>
              <a:rPr lang="en-US" sz="2400" dirty="0">
                <a:latin typeface="Arial" pitchFamily="34" charset="0"/>
                <a:cs typeface="Arial" pitchFamily="34" charset="0"/>
              </a:rPr>
              <a:t>in derangements of normal physiological </a:t>
            </a:r>
            <a:r>
              <a:rPr lang="en-US" sz="2400" dirty="0" smtClean="0">
                <a:latin typeface="Arial" pitchFamily="34" charset="0"/>
                <a:cs typeface="Arial" pitchFamily="34" charset="0"/>
              </a:rPr>
              <a:t>processes.</a:t>
            </a:r>
          </a:p>
          <a:p>
            <a:pPr>
              <a:buNone/>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Cutaneous fndings </a:t>
            </a:r>
          </a:p>
          <a:p>
            <a:pPr lvl="1">
              <a:buFont typeface="Wingdings" pitchFamily="2" charset="2"/>
              <a:buChar char="Ø"/>
            </a:pPr>
            <a:r>
              <a:rPr lang="en-US" sz="2400" dirty="0" smtClean="0">
                <a:latin typeface="Arial" pitchFamily="34" charset="0"/>
                <a:cs typeface="Arial" pitchFamily="34" charset="0"/>
              </a:rPr>
              <a:t>xerosis and scaling, </a:t>
            </a:r>
          </a:p>
          <a:p>
            <a:pPr lvl="1">
              <a:buFont typeface="Wingdings" pitchFamily="2" charset="2"/>
              <a:buChar char="Ø"/>
            </a:pPr>
            <a:r>
              <a:rPr lang="en-US" sz="2400" dirty="0" smtClean="0">
                <a:latin typeface="Arial" pitchFamily="34" charset="0"/>
                <a:cs typeface="Arial" pitchFamily="34" charset="0"/>
              </a:rPr>
              <a:t>dermomalacia and phrynoderma. Phrynoderma is characterized by keratotic follicular papules involving the anterolateral thighs and posterolateral upper arms, and can spread to the extensor extremities, shoulders, posterior neck, back, buttocks and abdomen.</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8.jpg"/>
          <p:cNvPicPr>
            <a:picLocks noGrp="1" noChangeAspect="1"/>
          </p:cNvPicPr>
          <p:nvPr>
            <p:ph idx="1"/>
          </p:nvPr>
        </p:nvPicPr>
        <p:blipFill>
          <a:blip r:embed="rId2" cstate="print"/>
          <a:stretch>
            <a:fillRect/>
          </a:stretch>
        </p:blipFill>
        <p:spPr>
          <a:xfrm>
            <a:off x="0" y="228600"/>
            <a:ext cx="9144000" cy="6629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D/Ds</a:t>
            </a:r>
          </a:p>
          <a:p>
            <a:r>
              <a:rPr lang="en-US" sz="2400" dirty="0" smtClean="0">
                <a:latin typeface="Arial" pitchFamily="34" charset="0"/>
                <a:cs typeface="Arial" pitchFamily="34" charset="0"/>
              </a:rPr>
              <a:t>Phrynoderma is not specifc to vitamin A defciency, and has been described in association with defciencies in;</a:t>
            </a:r>
          </a:p>
          <a:p>
            <a:pPr lvl="1">
              <a:buFont typeface="Wingdings" pitchFamily="2" charset="2"/>
              <a:buChar char="Ø"/>
            </a:pPr>
            <a:r>
              <a:rPr lang="en-US" sz="2400" dirty="0" smtClean="0">
                <a:latin typeface="Arial" pitchFamily="34" charset="0"/>
                <a:cs typeface="Arial" pitchFamily="34" charset="0"/>
              </a:rPr>
              <a:t>B‐complex vitamins</a:t>
            </a:r>
          </a:p>
          <a:p>
            <a:pPr lvl="1">
              <a:buFont typeface="Wingdings" pitchFamily="2" charset="2"/>
              <a:buChar char="Ø"/>
            </a:pPr>
            <a:r>
              <a:rPr lang="en-US" sz="2400" dirty="0" smtClean="0">
                <a:latin typeface="Arial" pitchFamily="34" charset="0"/>
                <a:cs typeface="Arial" pitchFamily="34" charset="0"/>
              </a:rPr>
              <a:t>vitamin C</a:t>
            </a:r>
          </a:p>
          <a:p>
            <a:pPr lvl="1">
              <a:buFont typeface="Wingdings" pitchFamily="2" charset="2"/>
              <a:buChar char="Ø"/>
            </a:pPr>
            <a:r>
              <a:rPr lang="en-US" sz="2400" dirty="0" smtClean="0">
                <a:latin typeface="Arial" pitchFamily="34" charset="0"/>
                <a:cs typeface="Arial" pitchFamily="34" charset="0"/>
              </a:rPr>
              <a:t>vitamin E</a:t>
            </a:r>
          </a:p>
          <a:p>
            <a:pPr lvl="1">
              <a:buFont typeface="Wingdings" pitchFamily="2" charset="2"/>
              <a:buChar char="Ø"/>
            </a:pPr>
            <a:r>
              <a:rPr lang="en-US" sz="2400" dirty="0" smtClean="0">
                <a:latin typeface="Arial" pitchFamily="34" charset="0"/>
                <a:cs typeface="Arial" pitchFamily="34" charset="0"/>
              </a:rPr>
              <a:t>Essential fatty acids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u="sng" dirty="0" smtClean="0">
                <a:latin typeface="Arial" pitchFamily="34" charset="0"/>
                <a:cs typeface="Arial" pitchFamily="34" charset="0"/>
              </a:rPr>
              <a:t>DIAGNOSIS</a:t>
            </a:r>
          </a:p>
          <a:p>
            <a:pPr>
              <a:buFont typeface="Wingdings" pitchFamily="2" charset="2"/>
              <a:buChar char="§"/>
            </a:pPr>
            <a:r>
              <a:rPr lang="en-US" sz="2600" dirty="0" smtClean="0">
                <a:latin typeface="Arial" pitchFamily="34" charset="0"/>
                <a:cs typeface="Arial" pitchFamily="34" charset="0"/>
              </a:rPr>
              <a:t>Serum Retinol levels</a:t>
            </a:r>
          </a:p>
          <a:p>
            <a:pPr lvl="1">
              <a:buFont typeface="Wingdings" pitchFamily="2" charset="2"/>
              <a:buChar char="Ø"/>
            </a:pPr>
            <a:r>
              <a:rPr lang="en-US" dirty="0" smtClean="0">
                <a:latin typeface="Arial" pitchFamily="34" charset="0"/>
                <a:cs typeface="Arial" pitchFamily="34" charset="0"/>
              </a:rPr>
              <a:t>Normal range 20-50 ug/dl</a:t>
            </a:r>
          </a:p>
          <a:p>
            <a:pPr>
              <a:buNone/>
            </a:pPr>
            <a:endParaRPr lang="en-US" dirty="0" smtClean="0"/>
          </a:p>
          <a:p>
            <a:pPr>
              <a:buNone/>
            </a:pPr>
            <a:r>
              <a:rPr lang="en-US" u="sng" dirty="0" smtClean="0">
                <a:latin typeface="Arial" pitchFamily="34" charset="0"/>
                <a:cs typeface="Arial" pitchFamily="34" charset="0"/>
              </a:rPr>
              <a:t>MANAGEMENT</a:t>
            </a:r>
          </a:p>
          <a:p>
            <a:pPr>
              <a:buFont typeface="Wingdings" pitchFamily="2" charset="2"/>
              <a:buChar char="§"/>
            </a:pPr>
            <a:r>
              <a:rPr lang="en-US" sz="2600" dirty="0" smtClean="0">
                <a:latin typeface="Arial" pitchFamily="34" charset="0"/>
                <a:cs typeface="Arial" pitchFamily="34" charset="0"/>
              </a:rPr>
              <a:t>50 000–200 000 IU of daily vitamin A supplementation until clinical signs/symptoms resolve and serum retinol levels normalize.</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447800"/>
            <a:ext cx="7772400" cy="4572000"/>
          </a:xfrm>
        </p:spPr>
        <p:txBody>
          <a:bodyPr>
            <a:normAutofit fontScale="25000" lnSpcReduction="20000"/>
          </a:bodyPr>
          <a:lstStyle/>
          <a:p>
            <a:pPr>
              <a:buNone/>
            </a:pPr>
            <a:r>
              <a:rPr lang="en-US" sz="11200" u="sng" dirty="0" smtClean="0">
                <a:latin typeface="Arial" pitchFamily="34" charset="0"/>
                <a:cs typeface="Arial" pitchFamily="34" charset="0"/>
              </a:rPr>
              <a:t>EXCESS</a:t>
            </a:r>
          </a:p>
          <a:p>
            <a:pPr>
              <a:buNone/>
            </a:pPr>
            <a:endParaRPr lang="en-US" sz="14400" u="sng" dirty="0" smtClean="0">
              <a:latin typeface="Arial" pitchFamily="34" charset="0"/>
              <a:cs typeface="Arial" pitchFamily="34" charset="0"/>
            </a:endParaRPr>
          </a:p>
          <a:p>
            <a:pPr>
              <a:buFont typeface="Wingdings" pitchFamily="2" charset="2"/>
              <a:buChar char="§"/>
            </a:pPr>
            <a:r>
              <a:rPr lang="en-US" sz="9600" dirty="0" smtClean="0">
                <a:latin typeface="Arial" pitchFamily="34" charset="0"/>
                <a:cs typeface="Arial" pitchFamily="34" charset="0"/>
              </a:rPr>
              <a:t>Excessive intake of vitamin A can lead to acute or chronic vitamin A toxicity, </a:t>
            </a:r>
          </a:p>
          <a:p>
            <a:pPr>
              <a:buFont typeface="Wingdings" pitchFamily="2" charset="2"/>
              <a:buChar char="§"/>
            </a:pPr>
            <a:r>
              <a:rPr lang="en-US" sz="9600" dirty="0" smtClean="0">
                <a:latin typeface="Arial" pitchFamily="34" charset="0"/>
                <a:cs typeface="Arial" pitchFamily="34" charset="0"/>
              </a:rPr>
              <a:t>overconsumption of carotenes can manifest with</a:t>
            </a:r>
            <a:br>
              <a:rPr lang="en-US" sz="9600" dirty="0" smtClean="0">
                <a:latin typeface="Arial" pitchFamily="34" charset="0"/>
                <a:cs typeface="Arial" pitchFamily="34" charset="0"/>
              </a:rPr>
            </a:br>
            <a:r>
              <a:rPr lang="en-US" sz="9600" dirty="0" smtClean="0">
                <a:latin typeface="Arial" pitchFamily="34" charset="0"/>
                <a:cs typeface="Arial" pitchFamily="34" charset="0"/>
              </a:rPr>
              <a:t>carotenaemia/carotenoderma. </a:t>
            </a:r>
            <a:endParaRPr lang="en-US" sz="9600" b="1" dirty="0" smtClean="0">
              <a:latin typeface="Arial" pitchFamily="34" charset="0"/>
              <a:cs typeface="Arial" pitchFamily="34" charset="0"/>
            </a:endParaRPr>
          </a:p>
          <a:p>
            <a:pPr>
              <a:buFont typeface="Wingdings" pitchFamily="2" charset="2"/>
              <a:buChar char="§"/>
            </a:pPr>
            <a:r>
              <a:rPr lang="en-US" sz="9600" dirty="0" smtClean="0">
                <a:latin typeface="Arial" pitchFamily="34" charset="0"/>
                <a:cs typeface="Arial" pitchFamily="34" charset="0"/>
              </a:rPr>
              <a:t>Vitamin A excess can occur at any age.</a:t>
            </a:r>
          </a:p>
          <a:p>
            <a:pPr>
              <a:buFont typeface="Wingdings" pitchFamily="2" charset="2"/>
              <a:buChar char="§"/>
            </a:pPr>
            <a:r>
              <a:rPr lang="en-US" sz="9600" dirty="0" smtClean="0">
                <a:latin typeface="Arial" pitchFamily="34" charset="0"/>
                <a:cs typeface="Arial" pitchFamily="34" charset="0"/>
              </a:rPr>
              <a:t>There is no  predilection for  gender and etnicity.</a:t>
            </a:r>
            <a:endParaRPr lang="en-US" sz="9600" b="1" dirty="0" smtClean="0">
              <a:latin typeface="Arial" pitchFamily="34" charset="0"/>
              <a:cs typeface="Arial" pitchFamily="34" charset="0"/>
            </a:endParaRPr>
          </a:p>
          <a:p>
            <a:pPr>
              <a:buFont typeface="Wingdings" pitchFamily="2" charset="2"/>
              <a:buChar char="§"/>
            </a:pPr>
            <a:r>
              <a:rPr lang="en-US" sz="9600" dirty="0" smtClean="0">
                <a:latin typeface="Arial" pitchFamily="34" charset="0"/>
                <a:cs typeface="Arial" pitchFamily="34" charset="0"/>
              </a:rPr>
              <a:t>Studies have suggested that </a:t>
            </a:r>
            <a:r>
              <a:rPr lang="el-GR" sz="9600" dirty="0" smtClean="0">
                <a:latin typeface="Arial" pitchFamily="34" charset="0"/>
                <a:cs typeface="Arial" pitchFamily="34" charset="0"/>
              </a:rPr>
              <a:t>β‐</a:t>
            </a:r>
            <a:r>
              <a:rPr lang="en-US" sz="9600" dirty="0" smtClean="0">
                <a:latin typeface="Arial" pitchFamily="34" charset="0"/>
                <a:cs typeface="Arial" pitchFamily="34" charset="0"/>
              </a:rPr>
              <a:t>carotene supplementation (20–30 mg/day) may be associated with an increased risk of lung and gastric</a:t>
            </a:r>
            <a:br>
              <a:rPr lang="en-US" sz="9600" dirty="0" smtClean="0">
                <a:latin typeface="Arial" pitchFamily="34" charset="0"/>
                <a:cs typeface="Arial" pitchFamily="34" charset="0"/>
              </a:rPr>
            </a:br>
            <a:r>
              <a:rPr lang="en-US" sz="9600" dirty="0" smtClean="0">
                <a:latin typeface="Arial" pitchFamily="34" charset="0"/>
                <a:cs typeface="Arial" pitchFamily="34" charset="0"/>
              </a:rPr>
              <a:t>cancer as well as an increased risk of aggressive prostate cancer  </a:t>
            </a:r>
            <a:br>
              <a:rPr lang="en-US" sz="9600" dirty="0" smtClean="0">
                <a:latin typeface="Arial" pitchFamily="34" charset="0"/>
                <a:cs typeface="Arial" pitchFamily="34" charset="0"/>
              </a:rPr>
            </a:br>
            <a:r>
              <a:rPr lang="en-US" sz="3600" dirty="0" smtClean="0"/>
              <a:t/>
            </a:r>
            <a:br>
              <a:rPr lang="en-US" sz="3600" dirty="0" smtClean="0"/>
            </a:br>
            <a:endParaRPr lang="en-US" sz="3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u="sng" dirty="0" smtClean="0">
                <a:latin typeface="Arial" pitchFamily="34" charset="0"/>
                <a:cs typeface="Arial" pitchFamily="34" charset="0"/>
              </a:rPr>
              <a:t>CLINICAL VARIANTS</a:t>
            </a:r>
          </a:p>
          <a:p>
            <a:pPr>
              <a:buFont typeface="Wingdings" pitchFamily="2" charset="2"/>
              <a:buChar char="§"/>
            </a:pPr>
            <a:r>
              <a:rPr lang="en-US" sz="2600" dirty="0" smtClean="0">
                <a:latin typeface="Arial" pitchFamily="34" charset="0"/>
                <a:cs typeface="Arial" pitchFamily="34" charset="0"/>
              </a:rPr>
              <a:t>Vit A Toxicity ( Hypervitaminosis A )</a:t>
            </a:r>
          </a:p>
          <a:p>
            <a:pPr lvl="1">
              <a:buFont typeface="Wingdings" pitchFamily="2" charset="2"/>
              <a:buChar char="Ø"/>
            </a:pPr>
            <a:r>
              <a:rPr lang="en-US" dirty="0" smtClean="0">
                <a:latin typeface="Arial" pitchFamily="34" charset="0"/>
                <a:cs typeface="Arial" pitchFamily="34" charset="0"/>
              </a:rPr>
              <a:t>Acute overdose over hours –days</a:t>
            </a:r>
          </a:p>
          <a:p>
            <a:pPr lvl="1">
              <a:buFont typeface="Wingdings" pitchFamily="2" charset="2"/>
              <a:buChar char="Ø"/>
            </a:pPr>
            <a:r>
              <a:rPr lang="en-US" dirty="0" smtClean="0">
                <a:latin typeface="Arial" pitchFamily="34" charset="0"/>
                <a:cs typeface="Arial" pitchFamily="34" charset="0"/>
              </a:rPr>
              <a:t>Chronic excessive intake over months –yrs</a:t>
            </a:r>
          </a:p>
          <a:p>
            <a:pPr lvl="1">
              <a:buFont typeface="Wingdings" pitchFamily="2" charset="2"/>
              <a:buChar char="Ø"/>
            </a:pPr>
            <a:r>
              <a:rPr lang="en-US" dirty="0" smtClean="0">
                <a:latin typeface="Arial" pitchFamily="34" charset="0"/>
                <a:cs typeface="Arial" pitchFamily="34" charset="0"/>
              </a:rPr>
              <a:t>Nutritional supplements</a:t>
            </a:r>
          </a:p>
          <a:p>
            <a:pPr lvl="1">
              <a:buFont typeface="Wingdings" pitchFamily="2" charset="2"/>
              <a:buChar char="Ø"/>
            </a:pPr>
            <a:r>
              <a:rPr lang="en-US" dirty="0" smtClean="0">
                <a:latin typeface="Arial" pitchFamily="34" charset="0"/>
                <a:cs typeface="Arial" pitchFamily="34" charset="0"/>
              </a:rPr>
              <a:t>Prescription medications containing vitamin</a:t>
            </a:r>
            <a:br>
              <a:rPr lang="en-US" dirty="0" smtClean="0">
                <a:latin typeface="Arial" pitchFamily="34" charset="0"/>
                <a:cs typeface="Arial" pitchFamily="34" charset="0"/>
              </a:rPr>
            </a:br>
            <a:r>
              <a:rPr lang="en-US" dirty="0" smtClean="0">
                <a:latin typeface="Arial" pitchFamily="34" charset="0"/>
                <a:cs typeface="Arial" pitchFamily="34" charset="0"/>
              </a:rPr>
              <a:t>A derivatives and foods high in vitamin A.</a:t>
            </a:r>
          </a:p>
          <a:p>
            <a:pPr lvl="1">
              <a:buFont typeface="Wingdings" pitchFamily="2" charset="2"/>
              <a:buChar char="Ø"/>
            </a:pPr>
            <a:r>
              <a:rPr lang="en-US" dirty="0" smtClean="0">
                <a:latin typeface="Arial" pitchFamily="34" charset="0"/>
                <a:cs typeface="Arial" pitchFamily="34" charset="0"/>
              </a:rPr>
              <a:t>Ingestion of greater than 20 times the RDAof vitamin A in a child, or greater than 100 times the RDA in an adult may lead to toxicity </a:t>
            </a:r>
            <a:br>
              <a:rPr lang="en-US" dirty="0" smtClean="0">
                <a:latin typeface="Arial" pitchFamily="34" charset="0"/>
                <a:cs typeface="Arial" pitchFamily="34" charset="0"/>
              </a:rPr>
            </a:b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Font typeface="Wingdings" pitchFamily="2" charset="2"/>
              <a:buChar char="§"/>
            </a:pPr>
            <a:r>
              <a:rPr lang="en-US" sz="2400" dirty="0" smtClean="0">
                <a:latin typeface="Arial" pitchFamily="34" charset="0"/>
                <a:cs typeface="Arial" pitchFamily="34" charset="0"/>
              </a:rPr>
              <a:t>Patients with chronic hypervitaminosis A presents with;</a:t>
            </a:r>
          </a:p>
          <a:p>
            <a:pPr lvl="1">
              <a:buFont typeface="Wingdings" pitchFamily="2" charset="2"/>
              <a:buChar char="Ø"/>
            </a:pPr>
            <a:r>
              <a:rPr lang="en-US" sz="2400" dirty="0" smtClean="0">
                <a:latin typeface="Arial" pitchFamily="34" charset="0"/>
                <a:cs typeface="Arial" pitchFamily="34" charset="0"/>
              </a:rPr>
              <a:t>dry and scaly skin</a:t>
            </a:r>
          </a:p>
          <a:p>
            <a:pPr lvl="1">
              <a:buFont typeface="Wingdings" pitchFamily="2" charset="2"/>
              <a:buChar char="Ø"/>
            </a:pPr>
            <a:r>
              <a:rPr lang="en-US" sz="2400" dirty="0" smtClean="0">
                <a:latin typeface="Arial" pitchFamily="34" charset="0"/>
                <a:cs typeface="Arial" pitchFamily="34" charset="0"/>
              </a:rPr>
              <a:t>desquamation</a:t>
            </a:r>
          </a:p>
          <a:p>
            <a:pPr lvl="1">
              <a:buFont typeface="Wingdings" pitchFamily="2" charset="2"/>
              <a:buChar char="Ø"/>
            </a:pPr>
            <a:r>
              <a:rPr lang="en-US" sz="2400" dirty="0" smtClean="0">
                <a:latin typeface="Arial" pitchFamily="34" charset="0"/>
                <a:cs typeface="Arial" pitchFamily="34" charset="0"/>
              </a:rPr>
              <a:t> cheilitis, </a:t>
            </a:r>
          </a:p>
          <a:p>
            <a:pPr lvl="1">
              <a:buFont typeface="Wingdings" pitchFamily="2" charset="2"/>
              <a:buChar char="Ø"/>
            </a:pPr>
            <a:r>
              <a:rPr lang="en-US" sz="2400" dirty="0" smtClean="0">
                <a:latin typeface="Arial" pitchFamily="34" charset="0"/>
                <a:cs typeface="Arial" pitchFamily="34" charset="0"/>
              </a:rPr>
              <a:t>alopecia, </a:t>
            </a:r>
          </a:p>
          <a:p>
            <a:pPr lvl="1">
              <a:buFont typeface="Wingdings" pitchFamily="2" charset="2"/>
              <a:buChar char="Ø"/>
            </a:pPr>
            <a:r>
              <a:rPr lang="en-US" sz="2400" dirty="0" smtClean="0">
                <a:latin typeface="Arial" pitchFamily="34" charset="0"/>
                <a:cs typeface="Arial" pitchFamily="34" charset="0"/>
              </a:rPr>
              <a:t>follicular hyperkeratosis and hyperpigmentation</a:t>
            </a:r>
          </a:p>
          <a:p>
            <a:pPr lvl="1">
              <a:buFont typeface="Wingdings" pitchFamily="2" charset="2"/>
              <a:buChar char="Ø"/>
            </a:pPr>
            <a:r>
              <a:rPr lang="en-US" sz="2400" dirty="0" smtClean="0">
                <a:latin typeface="Arial" pitchFamily="34" charset="0"/>
                <a:cs typeface="Arial" pitchFamily="34" charset="0"/>
              </a:rPr>
              <a:t>Pseudotumor cerebri</a:t>
            </a:r>
          </a:p>
          <a:p>
            <a:pPr lvl="1">
              <a:buFont typeface="Wingdings" pitchFamily="2" charset="2"/>
              <a:buChar char="Ø"/>
            </a:pPr>
            <a:r>
              <a:rPr lang="en-US" sz="2400" dirty="0" smtClean="0">
                <a:latin typeface="Arial" pitchFamily="34" charset="0"/>
                <a:cs typeface="Arial" pitchFamily="34" charset="0"/>
              </a:rPr>
              <a:t>skeletal changes (premature closure of the epiphyses and pathological bone fractures) </a:t>
            </a:r>
          </a:p>
          <a:p>
            <a:pPr lvl="1">
              <a:buFont typeface="Wingdings" pitchFamily="2" charset="2"/>
              <a:buChar char="Ø"/>
            </a:pPr>
            <a:r>
              <a:rPr lang="en-US" sz="2400" dirty="0" smtClean="0">
                <a:latin typeface="Arial" pitchFamily="34" charset="0"/>
                <a:cs typeface="Arial" pitchFamily="34" charset="0"/>
              </a:rPr>
              <a:t>Long term toxicity can lead to liver cirrhosis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447800"/>
            <a:ext cx="7772400" cy="4572000"/>
          </a:xfrm>
        </p:spPr>
        <p:txBody>
          <a:bodyPr>
            <a:noAutofit/>
          </a:bodyPr>
          <a:lstStyle/>
          <a:p>
            <a:pPr>
              <a:buFont typeface="Wingdings" pitchFamily="2" charset="2"/>
              <a:buChar char="§"/>
            </a:pPr>
            <a:r>
              <a:rPr lang="en-US" sz="2400" dirty="0" smtClean="0">
                <a:latin typeface="Arial" pitchFamily="34" charset="0"/>
                <a:cs typeface="Arial" pitchFamily="34" charset="0"/>
              </a:rPr>
              <a:t>Carotenaemia</a:t>
            </a:r>
          </a:p>
          <a:p>
            <a:pPr lvl="1">
              <a:buFont typeface="Wingdings" pitchFamily="2" charset="2"/>
              <a:buChar char="Ø"/>
            </a:pPr>
            <a:r>
              <a:rPr lang="en-US" sz="2400" dirty="0" smtClean="0">
                <a:latin typeface="Arial" pitchFamily="34" charset="0"/>
                <a:cs typeface="Arial" pitchFamily="34" charset="0"/>
              </a:rPr>
              <a:t>Excessive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carotene intake. </a:t>
            </a:r>
          </a:p>
          <a:p>
            <a:pPr lvl="1">
              <a:buFont typeface="Wingdings" pitchFamily="2" charset="2"/>
              <a:buChar char="Ø"/>
            </a:pPr>
            <a:r>
              <a:rPr lang="en-US" sz="2400" dirty="0" smtClean="0">
                <a:latin typeface="Arial" pitchFamily="34" charset="0"/>
                <a:cs typeface="Arial" pitchFamily="34" charset="0"/>
              </a:rPr>
              <a:t>Up to one‐third of carotene bypasses conversion to retinol, and is directly absorbed in the small intestine. Increased</a:t>
            </a:r>
            <a:br>
              <a:rPr lang="en-US" sz="2400" dirty="0" smtClean="0">
                <a:latin typeface="Arial" pitchFamily="34" charset="0"/>
                <a:cs typeface="Arial" pitchFamily="34" charset="0"/>
              </a:rPr>
            </a:br>
            <a:r>
              <a:rPr lang="en-US" sz="2400" dirty="0" smtClean="0">
                <a:latin typeface="Arial" pitchFamily="34" charset="0"/>
                <a:cs typeface="Arial" pitchFamily="34" charset="0"/>
              </a:rPr>
              <a:t>absorption of carotene can be seen in the setting of hypothyroidism, pancreatic lipase and bile acid defciencies, and with processing of foods (e.g. mashing, pureeing) . </a:t>
            </a:r>
          </a:p>
          <a:p>
            <a:pPr lvl="1">
              <a:buFont typeface="Wingdings" pitchFamily="2" charset="2"/>
              <a:buChar char="Ø"/>
            </a:pPr>
            <a:r>
              <a:rPr lang="en-US" sz="2400" dirty="0" smtClean="0">
                <a:latin typeface="Arial" pitchFamily="34" charset="0"/>
                <a:cs typeface="Arial" pitchFamily="34" charset="0"/>
              </a:rPr>
              <a:t>Individuals with hyperlipidaemia may develop carotonaemia due to a direct relationship and correlation between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lipoprotein and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carotene levels.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Wingdings" pitchFamily="2" charset="2"/>
              <a:buChar char="Ø"/>
            </a:pPr>
            <a:r>
              <a:rPr lang="en-US" sz="2400" dirty="0" smtClean="0">
                <a:latin typeface="Arial" pitchFamily="34" charset="0"/>
                <a:cs typeface="Arial" pitchFamily="34" charset="0"/>
              </a:rPr>
              <a:t>Liver disease  predisposes to carotenaemia as a result of impaired conversion of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carotene to vitamin A.</a:t>
            </a:r>
          </a:p>
          <a:p>
            <a:pPr lvl="1">
              <a:buFont typeface="Wingdings" pitchFamily="2" charset="2"/>
              <a:buChar char="Ø"/>
            </a:pPr>
            <a:r>
              <a:rPr lang="en-US" sz="2400" dirty="0" smtClean="0">
                <a:latin typeface="Arial" pitchFamily="34" charset="0"/>
                <a:cs typeface="Arial" pitchFamily="34" charset="0"/>
              </a:rPr>
              <a:t>Excessive ingestion of carotenes does not lead to vitamin A toxicity given the slow conversion of carotene to vitamin A in the intestinal mucosa</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lvl="1">
              <a:buFont typeface="Wingdings" pitchFamily="2" charset="2"/>
              <a:buChar char="Ø"/>
            </a:pPr>
            <a:r>
              <a:rPr lang="en-US" sz="2400" dirty="0" smtClean="0">
                <a:latin typeface="Arial" pitchFamily="34" charset="0"/>
                <a:cs typeface="Arial" pitchFamily="34" charset="0"/>
              </a:rPr>
              <a:t>In carotenaemia, carotenes are excreted from sebaceous glands and sweat glands, and ultimately deposit in the stratum corneum. This results in carotenoderma, characterized by prominent yellow‐orange pigmentation of the face, palms and soles of the feet .</a:t>
            </a:r>
          </a:p>
          <a:p>
            <a:pPr lvl="1">
              <a:buFont typeface="Wingdings" pitchFamily="2" charset="2"/>
              <a:buChar char="Ø"/>
            </a:pPr>
            <a:r>
              <a:rPr lang="en-US" sz="2400" dirty="0" smtClean="0">
                <a:latin typeface="Arial" pitchFamily="34" charset="0"/>
                <a:cs typeface="Arial" pitchFamily="34" charset="0"/>
              </a:rPr>
              <a:t>Mimics jaundice and medication induced pigmentation but it doesnt involve mucous membranes.</a:t>
            </a:r>
          </a:p>
          <a:p>
            <a:pPr lvl="1">
              <a:buFont typeface="Wingdings" pitchFamily="2" charset="2"/>
              <a:buChar char="Ø"/>
            </a:pPr>
            <a:r>
              <a:rPr lang="en-US" sz="2400" dirty="0" smtClean="0">
                <a:latin typeface="Arial" pitchFamily="34" charset="0"/>
                <a:cs typeface="Arial" pitchFamily="34" charset="0"/>
              </a:rPr>
              <a:t>No long term complications associated with carotenoderma.</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PROTEIN ENERGY MALNUTRITION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685800" y="2057400"/>
            <a:ext cx="7772400" cy="4572000"/>
          </a:xfrm>
        </p:spPr>
        <p:txBody>
          <a:bodyPr>
            <a:normAutofit/>
          </a:bodyPr>
          <a:lstStyle/>
          <a:p>
            <a:r>
              <a:rPr lang="en-US" sz="2400" dirty="0" smtClean="0">
                <a:latin typeface="Arial" pitchFamily="34" charset="0"/>
                <a:cs typeface="Arial" pitchFamily="34" charset="0"/>
              </a:rPr>
              <a:t>Imbalance between defcient intake of protein in relation to carbohydrate, fat and physiological needs.</a:t>
            </a:r>
          </a:p>
          <a:p>
            <a:r>
              <a:rPr lang="en-US" sz="2400" dirty="0" smtClean="0">
                <a:latin typeface="Arial" pitchFamily="34" charset="0"/>
                <a:cs typeface="Arial" pitchFamily="34" charset="0"/>
              </a:rPr>
              <a:t>cutaneous and systemic changes.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9.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INVESTIGATIONS</a:t>
            </a:r>
            <a:endParaRPr lang="en-US" sz="2800" b="1"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Vitamin A toxicity</a:t>
            </a:r>
          </a:p>
          <a:p>
            <a:pPr lvl="1">
              <a:buFont typeface="Wingdings" pitchFamily="2" charset="2"/>
              <a:buChar char="Ø"/>
            </a:pPr>
            <a:r>
              <a:rPr lang="en-US" sz="2400" dirty="0" smtClean="0">
                <a:latin typeface="Arial" pitchFamily="34" charset="0"/>
                <a:cs typeface="Arial" pitchFamily="34" charset="0"/>
              </a:rPr>
              <a:t>Measurement of serum vitamin A level will</a:t>
            </a:r>
            <a:br>
              <a:rPr lang="en-US" sz="2400" dirty="0" smtClean="0">
                <a:latin typeface="Arial" pitchFamily="34" charset="0"/>
                <a:cs typeface="Arial" pitchFamily="34" charset="0"/>
              </a:rPr>
            </a:br>
            <a:r>
              <a:rPr lang="en-US" sz="2400" dirty="0" smtClean="0">
                <a:latin typeface="Arial" pitchFamily="34" charset="0"/>
                <a:cs typeface="Arial" pitchFamily="34" charset="0"/>
              </a:rPr>
              <a:t>confIrm the diagnosis. Associated elevation in calcium and alkaline phosphatase may be observed.</a:t>
            </a:r>
          </a:p>
          <a:p>
            <a:pPr>
              <a:buFont typeface="Wingdings" pitchFamily="2" charset="2"/>
              <a:buChar char="§"/>
            </a:pPr>
            <a:r>
              <a:rPr lang="en-US" sz="2400" dirty="0" smtClean="0">
                <a:latin typeface="Arial" pitchFamily="34" charset="0"/>
                <a:cs typeface="Arial" pitchFamily="34" charset="0"/>
              </a:rPr>
              <a:t>Carotenaemia</a:t>
            </a:r>
          </a:p>
          <a:p>
            <a:pPr lvl="1">
              <a:buFont typeface="Wingdings" pitchFamily="2" charset="2"/>
              <a:buChar char="Ø"/>
            </a:pPr>
            <a:r>
              <a:rPr lang="en-US" sz="2400" dirty="0" smtClean="0">
                <a:latin typeface="Arial" pitchFamily="34" charset="0"/>
                <a:cs typeface="Arial" pitchFamily="34" charset="0"/>
              </a:rPr>
              <a:t>Elevated serum carotene level greater than</a:t>
            </a:r>
            <a:br>
              <a:rPr lang="en-US" sz="2400" dirty="0" smtClean="0">
                <a:latin typeface="Arial" pitchFamily="34" charset="0"/>
                <a:cs typeface="Arial" pitchFamily="34" charset="0"/>
              </a:rPr>
            </a:br>
            <a:r>
              <a:rPr lang="en-US" sz="2400" dirty="0" smtClean="0">
                <a:latin typeface="Arial" pitchFamily="34" charset="0"/>
                <a:cs typeface="Arial" pitchFamily="34" charset="0"/>
              </a:rPr>
              <a:t>250 </a:t>
            </a:r>
            <a:r>
              <a:rPr lang="el-GR" sz="2400" dirty="0" smtClean="0">
                <a:latin typeface="Arial" pitchFamily="34" charset="0"/>
                <a:cs typeface="Arial" pitchFamily="34" charset="0"/>
              </a:rPr>
              <a:t>μ</a:t>
            </a:r>
            <a:r>
              <a:rPr lang="en-US" sz="2400" dirty="0" smtClean="0">
                <a:latin typeface="Arial" pitchFamily="34" charset="0"/>
                <a:cs typeface="Arial" pitchFamily="34" charset="0"/>
              </a:rPr>
              <a:t>g/dL.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MANAGEMENT</a:t>
            </a:r>
          </a:p>
          <a:p>
            <a:pPr>
              <a:buFont typeface="Wingdings" pitchFamily="2" charset="2"/>
              <a:buChar char="§"/>
            </a:pPr>
            <a:r>
              <a:rPr lang="en-US" sz="2400" dirty="0" smtClean="0">
                <a:latin typeface="Arial" pitchFamily="34" charset="0"/>
                <a:cs typeface="Arial" pitchFamily="34" charset="0"/>
              </a:rPr>
              <a:t>Treatment is discontinuation of excess vitamin A and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carotene intake.</a:t>
            </a:r>
          </a:p>
          <a:p>
            <a:pPr>
              <a:buFont typeface="Wingdings" pitchFamily="2" charset="2"/>
              <a:buChar char="§"/>
            </a:pPr>
            <a:r>
              <a:rPr lang="en-US" sz="2400" dirty="0" smtClean="0">
                <a:latin typeface="Arial" pitchFamily="34" charset="0"/>
                <a:cs typeface="Arial" pitchFamily="34" charset="0"/>
              </a:rPr>
              <a:t>RDA of vit A is 1000-5000IU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u="sng" dirty="0" smtClean="0">
              <a:latin typeface="Arial" pitchFamily="34" charset="0"/>
              <a:cs typeface="Arial" pitchFamily="34" charset="0"/>
            </a:endParaRPr>
          </a:p>
          <a:p>
            <a:pPr>
              <a:buFont typeface="Wingdings" pitchFamily="2" charset="2"/>
              <a:buChar char="§"/>
            </a:pPr>
            <a:endParaRPr lang="en-US" sz="3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u="sng" dirty="0" smtClean="0">
                <a:latin typeface="Arial" pitchFamily="34" charset="0"/>
                <a:cs typeface="Arial" pitchFamily="34" charset="0"/>
              </a:rPr>
              <a:t>PROGNOSIS</a:t>
            </a:r>
          </a:p>
          <a:p>
            <a:pPr>
              <a:buFont typeface="Wingdings" pitchFamily="2" charset="2"/>
              <a:buChar char="§"/>
            </a:pPr>
            <a:r>
              <a:rPr lang="en-US" sz="2600" dirty="0" smtClean="0">
                <a:latin typeface="Arial" pitchFamily="34" charset="0"/>
                <a:cs typeface="Arial" pitchFamily="34" charset="0"/>
              </a:rPr>
              <a:t>Discontinuation of vitamin A leads to resolution of almost all symptoms of vitamin A toxicity, with the</a:t>
            </a:r>
            <a:br>
              <a:rPr lang="en-US" sz="2600" dirty="0" smtClean="0">
                <a:latin typeface="Arial" pitchFamily="34" charset="0"/>
                <a:cs typeface="Arial" pitchFamily="34" charset="0"/>
              </a:rPr>
            </a:br>
            <a:r>
              <a:rPr lang="en-US" sz="2600" dirty="0" smtClean="0">
                <a:latin typeface="Arial" pitchFamily="34" charset="0"/>
                <a:cs typeface="Arial" pitchFamily="34" charset="0"/>
              </a:rPr>
              <a:t>exception of cirrhosis and sequelae related to pseudotumour cerebri</a:t>
            </a:r>
          </a:p>
          <a:p>
            <a:pPr>
              <a:buFont typeface="Wingdings" pitchFamily="2" charset="2"/>
              <a:buChar char="§"/>
            </a:pPr>
            <a:r>
              <a:rPr lang="en-US" sz="2600" dirty="0" smtClean="0">
                <a:latin typeface="Arial" pitchFamily="34" charset="0"/>
              </a:rPr>
              <a:t> </a:t>
            </a:r>
            <a:r>
              <a:rPr lang="en-US" sz="2600" dirty="0" smtClean="0">
                <a:latin typeface="Arial" pitchFamily="34" charset="0"/>
                <a:cs typeface="Arial" pitchFamily="34" charset="0"/>
              </a:rPr>
              <a:t>excellent prognosis with no clear long‐term</a:t>
            </a:r>
            <a:br>
              <a:rPr lang="en-US" sz="2600" dirty="0" smtClean="0">
                <a:latin typeface="Arial" pitchFamily="34" charset="0"/>
                <a:cs typeface="Arial" pitchFamily="34" charset="0"/>
              </a:rPr>
            </a:br>
            <a:r>
              <a:rPr lang="en-US" sz="2600" dirty="0" smtClean="0">
                <a:latin typeface="Arial" pitchFamily="34" charset="0"/>
                <a:cs typeface="Arial" pitchFamily="34" charset="0"/>
              </a:rPr>
              <a:t>adverse effects. Pigmentary changes resolve within weeks to months of decreasing </a:t>
            </a:r>
            <a:r>
              <a:rPr lang="el-GR" sz="2600" dirty="0" smtClean="0">
                <a:latin typeface="Arial" pitchFamily="34" charset="0"/>
                <a:cs typeface="Arial" pitchFamily="34" charset="0"/>
              </a:rPr>
              <a:t>β‐</a:t>
            </a:r>
            <a:r>
              <a:rPr lang="en-US" sz="2600" dirty="0" smtClean="0">
                <a:latin typeface="Arial" pitchFamily="34" charset="0"/>
                <a:cs typeface="Arial" pitchFamily="34" charset="0"/>
              </a:rPr>
              <a:t>carotene intake .</a:t>
            </a:r>
            <a:r>
              <a:rPr lang="en-US" sz="2600" dirty="0" smtClean="0">
                <a:latin typeface="Arial" pitchFamily="34" charset="0"/>
              </a:rPr>
              <a:t/>
            </a:r>
            <a:br>
              <a:rPr lang="en-US" sz="2600" dirty="0" smtClean="0">
                <a:latin typeface="Arial" pitchFamily="34" charset="0"/>
              </a:rPr>
            </a:br>
            <a:r>
              <a:rPr lang="en-US" sz="2600" dirty="0" smtClean="0">
                <a:latin typeface="Arial" pitchFamily="34" charset="0"/>
              </a:rPr>
              <a:t> </a:t>
            </a:r>
            <a:br>
              <a:rPr lang="en-US" sz="2600" dirty="0" smtClean="0">
                <a:latin typeface="Arial" pitchFamily="34" charset="0"/>
              </a:rPr>
            </a:br>
            <a:endParaRPr lang="en-US" sz="2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7772400" cy="3221736"/>
          </a:xfrm>
        </p:spPr>
        <p:txBody>
          <a:bodyPr/>
          <a:lstStyle/>
          <a:p>
            <a:r>
              <a:rPr lang="en-US" sz="8800" dirty="0" smtClean="0">
                <a:latin typeface="Arial" pitchFamily="34" charset="0"/>
                <a:cs typeface="Arial" pitchFamily="34" charset="0"/>
              </a:rPr>
              <a:t>VITAMIN D</a:t>
            </a:r>
            <a:endParaRPr lang="en-US" sz="8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524000"/>
            <a:ext cx="7772400" cy="4572000"/>
          </a:xfrm>
        </p:spPr>
        <p:txBody>
          <a:bodyPr>
            <a:noAutofit/>
          </a:bodyPr>
          <a:lstStyle/>
          <a:p>
            <a:pPr>
              <a:buFont typeface="Wingdings" pitchFamily="2" charset="2"/>
              <a:buChar char="§"/>
            </a:pPr>
            <a:r>
              <a:rPr lang="en-US" sz="2400" dirty="0" smtClean="0">
                <a:latin typeface="Arial" pitchFamily="34" charset="0"/>
                <a:cs typeface="Arial" pitchFamily="34" charset="0"/>
              </a:rPr>
              <a:t>Vitamin D is a fat‐soluble vitamin .</a:t>
            </a:r>
          </a:p>
          <a:p>
            <a:pPr>
              <a:buFont typeface="Wingdings" pitchFamily="2" charset="2"/>
              <a:buChar char="§"/>
            </a:pPr>
            <a:r>
              <a:rPr lang="en-US" sz="2400" dirty="0" smtClean="0">
                <a:latin typeface="Arial" pitchFamily="34" charset="0"/>
                <a:cs typeface="Arial" pitchFamily="34" charset="0"/>
              </a:rPr>
              <a:t>Essential in the regulation of calcium and phosphorus metabolism. </a:t>
            </a:r>
          </a:p>
          <a:p>
            <a:pPr>
              <a:buFont typeface="Wingdings" pitchFamily="2" charset="2"/>
              <a:buChar char="§"/>
            </a:pPr>
            <a:r>
              <a:rPr lang="en-US" sz="2400" dirty="0" smtClean="0">
                <a:latin typeface="Arial" pitchFamily="34" charset="0"/>
                <a:cs typeface="Arial" pitchFamily="34" charset="0"/>
              </a:rPr>
              <a:t>Vitamin D stimulates intestinal absorption of dietary calcium, activates bone resorption and mobilization of calcium and phosphorus, and increases renal tubular reabsorption of calcium and phosphate.</a:t>
            </a:r>
          </a:p>
          <a:p>
            <a:pPr>
              <a:buFont typeface="Wingdings" pitchFamily="2" charset="2"/>
              <a:buChar char="§"/>
            </a:pPr>
            <a:r>
              <a:rPr lang="en-US" sz="2400" dirty="0" smtClean="0">
                <a:latin typeface="Arial" pitchFamily="34" charset="0"/>
                <a:cs typeface="Arial" pitchFamily="34" charset="0"/>
              </a:rPr>
              <a:t> It is derived from dietary sources (ergocalciferol, vitamin D2), such as fsh, fsh oils, fortifed milk, egg, liver and shiitake mushrooms, as well as endogenous synthesis from the skin (cholecalciferol, vitamin D3).</a:t>
            </a:r>
          </a:p>
          <a:p>
            <a:pPr>
              <a:buNone/>
            </a:pPr>
            <a:r>
              <a:rPr lang="en-US" sz="2800" dirty="0" smtClean="0"/>
              <a:t/>
            </a:r>
            <a:br>
              <a:rPr lang="en-US" sz="2800" dirty="0" smtClean="0"/>
            </a:br>
            <a:r>
              <a:rPr lang="en-US" sz="2800" dirty="0" smtClean="0"/>
              <a:t/>
            </a:r>
            <a:br>
              <a:rPr lang="en-US" sz="2800" dirty="0" smtClean="0"/>
            </a:br>
            <a:r>
              <a:rPr lang="en-US" sz="2600" dirty="0" smtClean="0">
                <a:latin typeface="Arial" pitchFamily="34" charset="0"/>
              </a:rPr>
              <a:t/>
            </a:r>
            <a:br>
              <a:rPr lang="en-US" sz="2600" dirty="0" smtClean="0">
                <a:latin typeface="Arial" pitchFamily="34" charset="0"/>
              </a:rPr>
            </a:br>
            <a:endParaRPr lang="en-US" sz="2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tamin-d-metabolism.gif"/>
          <p:cNvPicPr>
            <a:picLocks noGrp="1" noChangeAspect="1"/>
          </p:cNvPicPr>
          <p:nvPr>
            <p:ph idx="1"/>
          </p:nvPr>
        </p:nvPicPr>
        <p:blipFill>
          <a:blip r:embed="rId2" cstate="print"/>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Upon exposure to UV light in the 290–320 nm range, photoisomerization of 7‐dehydrocholesterol occurs in the epidermis, producing previtamin D3. This subsequently undergoes a spontaneous temperature‐dependent isomerization to cholecalciferol. Both vitamin D2 and D3 are hydroxylated in the liver to form 25‐hydroxyvitamin D (calcidiol), which then circulates to the kidneys where it is converted to the active form, 1,25-hydroxyvitamin D (calcitriol).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DEFICIENCY</a:t>
            </a:r>
          </a:p>
          <a:p>
            <a:pPr>
              <a:buFont typeface="Wingdings" pitchFamily="2" charset="2"/>
              <a:buChar char="§"/>
            </a:pPr>
            <a:r>
              <a:rPr lang="en-US" sz="2400" dirty="0" smtClean="0">
                <a:latin typeface="Arial" pitchFamily="34" charset="0"/>
                <a:cs typeface="Arial" pitchFamily="34" charset="0"/>
              </a:rPr>
              <a:t>A defciency of vitamin D is defned by most experts as a vitamin D level of less than 20 ng/mL, while a relative insuffciency of vitamin D lies between 21 and 29 ng/mL . </a:t>
            </a:r>
          </a:p>
          <a:p>
            <a:pPr>
              <a:buFont typeface="Wingdings" pitchFamily="2" charset="2"/>
              <a:buChar char="§"/>
            </a:pPr>
            <a:r>
              <a:rPr lang="en-US" sz="2400" dirty="0" smtClean="0">
                <a:latin typeface="Arial" pitchFamily="34" charset="0"/>
                <a:cs typeface="Arial" pitchFamily="34" charset="0"/>
              </a:rPr>
              <a:t>Vitamin D defciency classically results in Skeletal abnormalities, as seen in vitamin D‐defcient rickets. </a:t>
            </a:r>
          </a:p>
          <a:p>
            <a:pPr>
              <a:buFont typeface="Wingdings" pitchFamily="2" charset="2"/>
              <a:buChar char="§"/>
            </a:pPr>
            <a:r>
              <a:rPr lang="en-US" sz="2400" dirty="0" smtClean="0">
                <a:latin typeface="Arial" pitchFamily="34" charset="0"/>
                <a:cs typeface="Arial" pitchFamily="34" charset="0"/>
              </a:rPr>
              <a:t>1 Billion people worldwide have vit D deficiency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Can affect all ages but new borns and elderly are at greater risk.</a:t>
            </a:r>
          </a:p>
          <a:p>
            <a:r>
              <a:rPr lang="en-US" sz="2400" dirty="0" smtClean="0">
                <a:latin typeface="Arial" pitchFamily="34" charset="0"/>
                <a:cs typeface="Arial" pitchFamily="34" charset="0"/>
              </a:rPr>
              <a:t>&gt; women </a:t>
            </a:r>
          </a:p>
          <a:p>
            <a:r>
              <a:rPr lang="en-US" sz="2400" dirty="0" smtClean="0">
                <a:latin typeface="Arial" pitchFamily="34" charset="0"/>
                <a:cs typeface="Arial" pitchFamily="34" charset="0"/>
              </a:rPr>
              <a:t>&gt; dark skinned ppl</a:t>
            </a:r>
          </a:p>
          <a:p>
            <a:r>
              <a:rPr lang="en-US" sz="2400" dirty="0" smtClean="0">
                <a:latin typeface="Arial" pitchFamily="34" charset="0"/>
                <a:cs typeface="Arial" pitchFamily="34" charset="0"/>
              </a:rPr>
              <a:t>Protective against musculoskeletal disease, infection, autoimmune disease, cardiovascular disease, diabetes, neurocognitive dysfunction, various common cancers, infertility and adverse pregnancy/birth outcomes.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CLASSIFICATION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Clinical Variants</a:t>
            </a:r>
          </a:p>
          <a:p>
            <a:pPr>
              <a:buNone/>
            </a:pPr>
            <a:endParaRPr lang="en-US" sz="2400" dirty="0" smtClean="0">
              <a:latin typeface="Arial" pitchFamily="34" charset="0"/>
              <a:cs typeface="Arial" pitchFamily="34" charset="0"/>
            </a:endParaRPr>
          </a:p>
          <a:p>
            <a:pPr lvl="1">
              <a:buFont typeface="Wingdings" pitchFamily="2" charset="2"/>
              <a:buChar char="Ø"/>
            </a:pPr>
            <a:r>
              <a:rPr lang="en-US" sz="2400" dirty="0" smtClean="0">
                <a:latin typeface="Arial" pitchFamily="34" charset="0"/>
                <a:cs typeface="Arial" pitchFamily="34" charset="0"/>
              </a:rPr>
              <a:t> Kwashiorkor</a:t>
            </a:r>
          </a:p>
          <a:p>
            <a:pPr lvl="1">
              <a:buFont typeface="Wingdings" pitchFamily="2" charset="2"/>
              <a:buChar char="Ø"/>
            </a:pPr>
            <a:r>
              <a:rPr lang="en-US" sz="2400" dirty="0" smtClean="0">
                <a:latin typeface="Arial" pitchFamily="34" charset="0"/>
                <a:cs typeface="Arial" pitchFamily="34" charset="0"/>
              </a:rPr>
              <a:t> Marasmus</a:t>
            </a:r>
          </a:p>
          <a:p>
            <a:pPr lvl="1">
              <a:buFont typeface="Wingdings" pitchFamily="2" charset="2"/>
              <a:buChar char="Ø"/>
            </a:pPr>
            <a:r>
              <a:rPr lang="en-US" sz="2400" dirty="0" smtClean="0">
                <a:latin typeface="Arial" pitchFamily="34" charset="0"/>
                <a:cs typeface="Arial" pitchFamily="34" charset="0"/>
              </a:rPr>
              <a:t> Marasmic Kwashirkor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associated with various congenital ichthyoses. It has also been described in the setting of various photosensitivity disorders, including xeroderma pigmentosum and porphyria. </a:t>
            </a:r>
          </a:p>
          <a:p>
            <a:r>
              <a:rPr lang="en-US" sz="2400" dirty="0" smtClean="0">
                <a:latin typeface="Arial" pitchFamily="34" charset="0"/>
                <a:cs typeface="Arial" pitchFamily="34" charset="0"/>
              </a:rPr>
              <a:t>There are two inherited autosomal recessive forms of vitamin D‐dependent rickets. </a:t>
            </a:r>
          </a:p>
          <a:p>
            <a:pPr lvl="1">
              <a:buFont typeface="Wingdings" pitchFamily="2" charset="2"/>
              <a:buChar char="Ø"/>
            </a:pPr>
            <a:r>
              <a:rPr lang="en-US" sz="2400" dirty="0" smtClean="0">
                <a:latin typeface="Arial" pitchFamily="34" charset="0"/>
                <a:cs typeface="Arial" pitchFamily="34" charset="0"/>
              </a:rPr>
              <a:t>Type I involves a defect in vitamin D 1</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hydroxylase of the kidneys</a:t>
            </a:r>
          </a:p>
          <a:p>
            <a:pPr lvl="1">
              <a:buFont typeface="Wingdings" pitchFamily="2" charset="2"/>
              <a:buChar char="Ø"/>
            </a:pPr>
            <a:r>
              <a:rPr lang="en-US" sz="2400" dirty="0" smtClean="0">
                <a:latin typeface="Arial" pitchFamily="34" charset="0"/>
                <a:cs typeface="Arial" pitchFamily="34" charset="0"/>
              </a:rPr>
              <a:t> Type II is associated with defectsin the vitamin D receptor, resulting in end‐organ resistance to</a:t>
            </a:r>
            <a:br>
              <a:rPr lang="en-US" sz="2400" dirty="0" smtClean="0">
                <a:latin typeface="Arial" pitchFamily="34" charset="0"/>
                <a:cs typeface="Arial" pitchFamily="34" charset="0"/>
              </a:rPr>
            </a:br>
            <a:r>
              <a:rPr lang="en-US" sz="2400" dirty="0" smtClean="0">
                <a:latin typeface="Arial" pitchFamily="34" charset="0"/>
                <a:cs typeface="Arial" pitchFamily="34" charset="0"/>
              </a:rPr>
              <a:t>physiological amounts of 1,25‐hydroxyvitamin D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447800"/>
            <a:ext cx="7772400" cy="4572000"/>
          </a:xfrm>
        </p:spPr>
        <p:txBody>
          <a:bodyPr>
            <a:noAutofit/>
          </a:bodyPr>
          <a:lstStyle/>
          <a:p>
            <a:pPr>
              <a:buNone/>
            </a:pPr>
            <a:r>
              <a:rPr lang="en-US" sz="2800" u="sng" dirty="0" smtClean="0">
                <a:latin typeface="Arial" pitchFamily="34" charset="0"/>
                <a:cs typeface="Arial" pitchFamily="34" charset="0"/>
              </a:rPr>
              <a:t>PREDISPOSING FACTORS</a:t>
            </a:r>
          </a:p>
          <a:p>
            <a:pPr>
              <a:buFont typeface="Wingdings" pitchFamily="2" charset="2"/>
              <a:buChar char="§"/>
            </a:pPr>
            <a:r>
              <a:rPr lang="en-US" sz="2400" dirty="0" smtClean="0">
                <a:latin typeface="Arial" pitchFamily="34" charset="0"/>
                <a:cs typeface="Arial" pitchFamily="34" charset="0"/>
              </a:rPr>
              <a:t>Decreased synthesis</a:t>
            </a:r>
          </a:p>
          <a:p>
            <a:pPr lvl="1">
              <a:buFont typeface="Wingdings" pitchFamily="2" charset="2"/>
              <a:buChar char="Ø"/>
            </a:pPr>
            <a:r>
              <a:rPr lang="en-US" sz="2400" dirty="0" smtClean="0">
                <a:latin typeface="Arial" pitchFamily="34" charset="0"/>
                <a:cs typeface="Arial" pitchFamily="34" charset="0"/>
              </a:rPr>
              <a:t>Individuals with increased melanin pigment</a:t>
            </a:r>
          </a:p>
          <a:p>
            <a:pPr lvl="1">
              <a:buFont typeface="Wingdings" pitchFamily="2" charset="2"/>
              <a:buChar char="Ø"/>
            </a:pPr>
            <a:r>
              <a:rPr lang="en-US" sz="2400" dirty="0" smtClean="0">
                <a:latin typeface="Arial" pitchFamily="34" charset="0"/>
                <a:cs typeface="Arial" pitchFamily="34" charset="0"/>
              </a:rPr>
              <a:t>Decreased sun exposure</a:t>
            </a:r>
          </a:p>
          <a:p>
            <a:pPr>
              <a:buFont typeface="Wingdings" pitchFamily="2" charset="2"/>
              <a:buChar char="§"/>
            </a:pPr>
            <a:r>
              <a:rPr lang="en-US" sz="2400" dirty="0" smtClean="0">
                <a:latin typeface="Arial" pitchFamily="34" charset="0"/>
                <a:cs typeface="Arial" pitchFamily="34" charset="0"/>
              </a:rPr>
              <a:t> Malabsorption</a:t>
            </a:r>
          </a:p>
          <a:p>
            <a:pPr lvl="1">
              <a:buFont typeface="Wingdings" pitchFamily="2" charset="2"/>
              <a:buChar char="Ø"/>
            </a:pPr>
            <a:r>
              <a:rPr lang="en-US" sz="2400" dirty="0" smtClean="0">
                <a:latin typeface="Arial" pitchFamily="34" charset="0"/>
                <a:cs typeface="Arial" pitchFamily="34" charset="0"/>
              </a:rPr>
              <a:t> Fat malabsorption states, including coeliac disease, cystic</a:t>
            </a:r>
            <a:br>
              <a:rPr lang="en-US" sz="2400" dirty="0" smtClean="0">
                <a:latin typeface="Arial" pitchFamily="34" charset="0"/>
                <a:cs typeface="Arial" pitchFamily="34" charset="0"/>
              </a:rPr>
            </a:br>
            <a:r>
              <a:rPr lang="en-US" sz="2400" dirty="0" smtClean="0">
                <a:latin typeface="Arial" pitchFamily="34" charset="0"/>
                <a:cs typeface="Arial" pitchFamily="34" charset="0"/>
              </a:rPr>
              <a:t>fbrosis, pancreatic disease, biliary disease [33] and gastric</a:t>
            </a:r>
            <a:br>
              <a:rPr lang="en-US" sz="2400" dirty="0" smtClean="0">
                <a:latin typeface="Arial" pitchFamily="34" charset="0"/>
                <a:cs typeface="Arial" pitchFamily="34" charset="0"/>
              </a:rPr>
            </a:br>
            <a:r>
              <a:rPr lang="en-US" sz="2400" dirty="0" smtClean="0">
                <a:latin typeface="Arial" pitchFamily="34" charset="0"/>
                <a:cs typeface="Arial" pitchFamily="34" charset="0"/>
              </a:rPr>
              <a:t>bypass surgery.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Wingdings" pitchFamily="2" charset="2"/>
              <a:buChar char="Ø"/>
            </a:pPr>
            <a:r>
              <a:rPr lang="en-US" sz="2400" dirty="0" smtClean="0">
                <a:latin typeface="Arial" pitchFamily="34" charset="0"/>
                <a:cs typeface="Arial" pitchFamily="34" charset="0"/>
              </a:rPr>
              <a:t>Liver disease, renal disease and anticonvulsants can</a:t>
            </a:r>
            <a:br>
              <a:rPr lang="en-US" sz="2400" dirty="0" smtClean="0">
                <a:latin typeface="Arial" pitchFamily="34" charset="0"/>
                <a:cs typeface="Arial" pitchFamily="34" charset="0"/>
              </a:rPr>
            </a:br>
            <a:r>
              <a:rPr lang="en-US" sz="2400" dirty="0" smtClean="0">
                <a:latin typeface="Arial" pitchFamily="34" charset="0"/>
                <a:cs typeface="Arial" pitchFamily="34" charset="0"/>
              </a:rPr>
              <a:t>also interfere with vitamin D metabolism</a:t>
            </a:r>
          </a:p>
          <a:p>
            <a:pPr>
              <a:buFont typeface="Wingdings" pitchFamily="2" charset="2"/>
              <a:buChar char="§"/>
            </a:pPr>
            <a:r>
              <a:rPr lang="en-US" sz="2400" dirty="0" smtClean="0">
                <a:latin typeface="Arial" pitchFamily="34" charset="0"/>
                <a:cs typeface="Arial" pitchFamily="34" charset="0"/>
              </a:rPr>
              <a:t>Poor dietary intake.</a:t>
            </a:r>
          </a:p>
          <a:p>
            <a:pPr lvl="1">
              <a:buFont typeface="Wingdings" pitchFamily="2" charset="2"/>
              <a:buChar char="Ø"/>
            </a:pPr>
            <a:r>
              <a:rPr lang="en-US" sz="2400" dirty="0" smtClean="0">
                <a:latin typeface="Arial" pitchFamily="34" charset="0"/>
                <a:cs typeface="Arial" pitchFamily="34" charset="0"/>
              </a:rPr>
              <a:t>Exclusively breastfed infants</a:t>
            </a:r>
          </a:p>
          <a:p>
            <a:pPr lvl="1">
              <a:buFont typeface="Wingdings" pitchFamily="2" charset="2"/>
              <a:buChar char="Ø"/>
            </a:pPr>
            <a:r>
              <a:rPr lang="en-US" sz="2400" dirty="0" smtClean="0">
                <a:latin typeface="Arial" pitchFamily="34" charset="0"/>
                <a:cs typeface="Arial" pitchFamily="34" charset="0"/>
              </a:rPr>
              <a:t>preterm infants (due to lower stores and higher demand)</a:t>
            </a:r>
          </a:p>
          <a:p>
            <a:pPr lvl="1">
              <a:buFont typeface="Wingdings" pitchFamily="2" charset="2"/>
              <a:buChar char="Ø"/>
            </a:pPr>
            <a:r>
              <a:rPr lang="en-US" sz="2400" dirty="0" smtClean="0">
                <a:latin typeface="Arial" pitchFamily="34" charset="0"/>
                <a:cs typeface="Arial" pitchFamily="34" charset="0"/>
              </a:rPr>
              <a:t>elderly or disabled </a:t>
            </a:r>
            <a:br>
              <a:rPr lang="en-US" sz="2400" dirty="0" smtClean="0">
                <a:latin typeface="Arial" pitchFamily="34" charset="0"/>
                <a:cs typeface="Arial" pitchFamily="34" charset="0"/>
              </a:rPr>
            </a:br>
            <a:endParaRPr lang="en-US" sz="2400" u="sng"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PRESENTATION</a:t>
            </a:r>
          </a:p>
          <a:p>
            <a:pPr>
              <a:buFont typeface="Wingdings" pitchFamily="2" charset="2"/>
              <a:buChar char="§"/>
            </a:pPr>
            <a:r>
              <a:rPr lang="en-US" sz="2400" dirty="0" smtClean="0">
                <a:latin typeface="Arial" pitchFamily="34" charset="0"/>
                <a:cs typeface="Arial" pitchFamily="34" charset="0"/>
              </a:rPr>
              <a:t>Dental defects</a:t>
            </a:r>
          </a:p>
          <a:p>
            <a:pPr lvl="1">
              <a:buFont typeface="Wingdings" pitchFamily="2" charset="2"/>
              <a:buChar char="Ø"/>
            </a:pPr>
            <a:r>
              <a:rPr lang="en-US" sz="2400" dirty="0" smtClean="0">
                <a:latin typeface="Arial" pitchFamily="34" charset="0"/>
                <a:cs typeface="Arial" pitchFamily="34" charset="0"/>
              </a:rPr>
              <a:t> delayed erruption</a:t>
            </a:r>
          </a:p>
          <a:p>
            <a:pPr lvl="1">
              <a:buFont typeface="Wingdings" pitchFamily="2" charset="2"/>
              <a:buChar char="Ø"/>
            </a:pPr>
            <a:r>
              <a:rPr lang="en-US" sz="2400" dirty="0" smtClean="0">
                <a:latin typeface="Arial" pitchFamily="34" charset="0"/>
                <a:cs typeface="Arial" pitchFamily="34" charset="0"/>
              </a:rPr>
              <a:t> caries</a:t>
            </a:r>
          </a:p>
          <a:p>
            <a:pPr>
              <a:buFont typeface="Wingdings" pitchFamily="2" charset="2"/>
              <a:buChar char="§"/>
            </a:pPr>
            <a:r>
              <a:rPr lang="en-US" sz="2400" dirty="0" smtClean="0">
                <a:latin typeface="Arial" pitchFamily="34" charset="0"/>
                <a:cs typeface="Arial" pitchFamily="34" charset="0"/>
              </a:rPr>
              <a:t>Seizures in infants</a:t>
            </a:r>
          </a:p>
          <a:p>
            <a:pPr>
              <a:buFont typeface="Wingdings" pitchFamily="2" charset="2"/>
              <a:buChar char="§"/>
            </a:pPr>
            <a:r>
              <a:rPr lang="en-US" sz="2400" dirty="0" smtClean="0">
                <a:latin typeface="Arial" pitchFamily="34" charset="0"/>
                <a:cs typeface="Arial" pitchFamily="34" charset="0"/>
              </a:rPr>
              <a:t>Tetany</a:t>
            </a:r>
          </a:p>
          <a:p>
            <a:pPr>
              <a:buFont typeface="Wingdings" pitchFamily="2" charset="2"/>
              <a:buChar char="§"/>
            </a:pPr>
            <a:r>
              <a:rPr lang="en-US" sz="2400" dirty="0" smtClean="0">
                <a:latin typeface="Arial" pitchFamily="34" charset="0"/>
                <a:cs typeface="Arial" pitchFamily="34" charset="0"/>
              </a:rPr>
              <a:t>Carpopedal spasm</a:t>
            </a:r>
          </a:p>
          <a:p>
            <a:pPr>
              <a:buFont typeface="Wingdings" pitchFamily="2" charset="2"/>
              <a:buChar char="§"/>
            </a:pPr>
            <a:r>
              <a:rPr lang="en-US" sz="2400" dirty="0" smtClean="0">
                <a:latin typeface="Arial" pitchFamily="34" charset="0"/>
                <a:cs typeface="Arial" pitchFamily="34" charset="0"/>
              </a:rPr>
              <a:t>Limb pain</a:t>
            </a:r>
          </a:p>
          <a:p>
            <a:pPr>
              <a:buNone/>
            </a:pPr>
            <a:endParaRPr lang="en-US" sz="3200" dirty="0" smtClean="0">
              <a:latin typeface="Arial" pitchFamily="34" charset="0"/>
              <a:cs typeface="Arial" pitchFamily="34" charset="0"/>
            </a:endParaRPr>
          </a:p>
          <a:p>
            <a:pPr>
              <a:buFont typeface="Wingdings" pitchFamily="2" charset="2"/>
              <a:buChar char="§"/>
            </a:pPr>
            <a:endParaRPr lang="en-US" sz="3200" dirty="0" smtClean="0">
              <a:latin typeface="Arial" pitchFamily="34" charset="0"/>
              <a:cs typeface="Arial" pitchFamily="34" charset="0"/>
            </a:endParaRPr>
          </a:p>
          <a:p>
            <a:pPr>
              <a:buFont typeface="Wingdings" pitchFamily="2" charset="2"/>
              <a:buChar char="§"/>
            </a:pP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Skeletal defects</a:t>
            </a:r>
          </a:p>
          <a:p>
            <a:pPr lvl="1">
              <a:buFont typeface="Wingdings" pitchFamily="2" charset="2"/>
              <a:buChar char="Ø"/>
            </a:pPr>
            <a:r>
              <a:rPr lang="en-US" sz="2400" dirty="0" smtClean="0">
                <a:latin typeface="Arial" pitchFamily="34" charset="0"/>
                <a:cs typeface="Arial" pitchFamily="34" charset="0"/>
              </a:rPr>
              <a:t>Prominent costochondral joints ( Richitic rosary)</a:t>
            </a:r>
          </a:p>
          <a:p>
            <a:pPr lvl="1">
              <a:buFont typeface="Wingdings" pitchFamily="2" charset="2"/>
              <a:buChar char="Ø"/>
            </a:pPr>
            <a:r>
              <a:rPr lang="en-US" sz="2400" dirty="0" smtClean="0">
                <a:latin typeface="Arial" pitchFamily="34" charset="0"/>
                <a:cs typeface="Arial" pitchFamily="34" charset="0"/>
              </a:rPr>
              <a:t>Bowing of lower extremeties</a:t>
            </a:r>
          </a:p>
          <a:p>
            <a:pPr lvl="1">
              <a:buFont typeface="Wingdings" pitchFamily="2" charset="2"/>
              <a:buChar char="Ø"/>
            </a:pPr>
            <a:r>
              <a:rPr lang="en-US" sz="2400" dirty="0" smtClean="0">
                <a:latin typeface="Arial" pitchFamily="34" charset="0"/>
                <a:cs typeface="Arial" pitchFamily="34" charset="0"/>
              </a:rPr>
              <a:t>Fraying and widening of metaphysis</a:t>
            </a:r>
          </a:p>
          <a:p>
            <a:pPr lvl="1">
              <a:buFont typeface="Wingdings" pitchFamily="2" charset="2"/>
              <a:buChar char="Ø"/>
            </a:pPr>
            <a:r>
              <a:rPr lang="en-US" sz="2400" dirty="0" smtClean="0">
                <a:latin typeface="Arial" pitchFamily="34" charset="0"/>
                <a:cs typeface="Arial" pitchFamily="34" charset="0"/>
              </a:rPr>
              <a:t>Frontal bossing</a:t>
            </a:r>
          </a:p>
          <a:p>
            <a:pPr lvl="1">
              <a:buFont typeface="Wingdings" pitchFamily="2" charset="2"/>
              <a:buChar char="Ø"/>
            </a:pPr>
            <a:r>
              <a:rPr lang="en-US" sz="2400" dirty="0" smtClean="0">
                <a:latin typeface="Arial" pitchFamily="34" charset="0"/>
                <a:cs typeface="Arial" pitchFamily="34" charset="0"/>
              </a:rPr>
              <a:t>Scoliosis</a:t>
            </a:r>
          </a:p>
          <a:p>
            <a:pPr lvl="1">
              <a:buFont typeface="Wingdings" pitchFamily="2" charset="2"/>
              <a:buChar char="Ø"/>
            </a:pPr>
            <a:r>
              <a:rPr lang="en-US" sz="2400" dirty="0" smtClean="0">
                <a:latin typeface="Arial" pitchFamily="34" charset="0"/>
                <a:cs typeface="Arial" pitchFamily="34" charset="0"/>
              </a:rPr>
              <a:t>fractures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oracic-cage-49-63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khiti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Cutaneous manifestation</a:t>
            </a:r>
          </a:p>
          <a:p>
            <a:pPr lvl="1">
              <a:buFont typeface="Wingdings" pitchFamily="2" charset="2"/>
              <a:buChar char="Ø"/>
            </a:pPr>
            <a:r>
              <a:rPr lang="en-US" sz="2400" dirty="0" smtClean="0">
                <a:latin typeface="Arial" pitchFamily="34" charset="0"/>
                <a:cs typeface="Arial" pitchFamily="34" charset="0"/>
              </a:rPr>
              <a:t>The only cutaneous manifestation of acquired vitamin D defciency is Alopecia.  Although born with hair, generalized alopecia with preservation of the eyebrows and eyelashes is observed</a:t>
            </a:r>
            <a:br>
              <a:rPr lang="en-US" sz="2400" dirty="0" smtClean="0">
                <a:latin typeface="Arial" pitchFamily="34" charset="0"/>
                <a:cs typeface="Arial" pitchFamily="34" charset="0"/>
              </a:rPr>
            </a:br>
            <a:r>
              <a:rPr lang="en-US" sz="2400" dirty="0" smtClean="0">
                <a:latin typeface="Arial" pitchFamily="34" charset="0"/>
                <a:cs typeface="Arial" pitchFamily="34" charset="0"/>
              </a:rPr>
              <a:t>within a few months. </a:t>
            </a:r>
          </a:p>
          <a:p>
            <a:pPr lvl="1">
              <a:buFont typeface="Wingdings" pitchFamily="2" charset="2"/>
              <a:buChar char="Ø"/>
            </a:pPr>
            <a:r>
              <a:rPr lang="en-US" sz="2400" dirty="0" smtClean="0">
                <a:latin typeface="Arial" pitchFamily="34" charset="0"/>
                <a:cs typeface="Arial" pitchFamily="34" charset="0"/>
              </a:rPr>
              <a:t>Additionally, small papules and cysts commonly arise on the face and scalp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ir_loss_at_part_trauma_ittle_girl.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COMPLICATIONS</a:t>
            </a:r>
            <a:endParaRPr lang="en-US" sz="2800"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Osteopenia and/or osteoporosis</a:t>
            </a:r>
          </a:p>
          <a:p>
            <a:pPr>
              <a:buFont typeface="Wingdings" pitchFamily="2" charset="2"/>
              <a:buChar char="§"/>
            </a:pPr>
            <a:r>
              <a:rPr lang="en-US" sz="2400" dirty="0" smtClean="0">
                <a:latin typeface="Arial" pitchFamily="34" charset="0"/>
                <a:cs typeface="Arial" pitchFamily="34" charset="0"/>
              </a:rPr>
              <a:t>Hyperparathyroidism.</a:t>
            </a:r>
            <a:br>
              <a:rPr lang="en-US" sz="2400" dirty="0" smtClean="0">
                <a:latin typeface="Arial" pitchFamily="34" charset="0"/>
                <a:cs typeface="Arial" pitchFamily="34" charset="0"/>
              </a:rPr>
            </a:br>
            <a:r>
              <a:rPr lang="en-US" sz="3600" dirty="0" smtClean="0"/>
              <a:t/>
            </a:r>
            <a:br>
              <a:rPr lang="en-US" sz="3600" dirty="0" smtClean="0"/>
            </a:br>
            <a:endParaRPr lang="en-US" sz="36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EPIDEMIOLOGY</a:t>
            </a:r>
            <a:endParaRPr lang="en-US" dirty="0">
              <a:latin typeface="Arial" pitchFamily="34" charset="0"/>
              <a:cs typeface="Arial" pitchFamily="34" charset="0"/>
            </a:endParaRPr>
          </a:p>
        </p:txBody>
      </p:sp>
      <p:sp>
        <p:nvSpPr>
          <p:cNvPr id="3" name="Content Placeholder 2"/>
          <p:cNvSpPr>
            <a:spLocks noGrp="1"/>
          </p:cNvSpPr>
          <p:nvPr>
            <p:ph idx="1"/>
          </p:nvPr>
        </p:nvSpPr>
        <p:spPr>
          <a:xfrm>
            <a:off x="609600" y="1295400"/>
            <a:ext cx="7772400" cy="5334000"/>
          </a:xfrm>
        </p:spPr>
        <p:txBody>
          <a:bodyPr>
            <a:noAutofit/>
          </a:bodyPr>
          <a:lstStyle/>
          <a:p>
            <a:r>
              <a:rPr lang="en-US" sz="2400" dirty="0" smtClean="0">
                <a:latin typeface="Arial" pitchFamily="34" charset="0"/>
                <a:cs typeface="Arial" pitchFamily="34" charset="0"/>
              </a:rPr>
              <a:t>Typically  among infants and younger children</a:t>
            </a:r>
          </a:p>
          <a:p>
            <a:r>
              <a:rPr lang="en-US" sz="2400" dirty="0" smtClean="0">
                <a:latin typeface="Arial" pitchFamily="34" charset="0"/>
                <a:cs typeface="Arial" pitchFamily="34" charset="0"/>
              </a:rPr>
              <a:t>Conventionally evaluated in those under 5 years of age. </a:t>
            </a:r>
          </a:p>
          <a:p>
            <a:r>
              <a:rPr lang="en-US" sz="2400" dirty="0" smtClean="0">
                <a:latin typeface="Arial" pitchFamily="34" charset="0"/>
                <a:cs typeface="Arial" pitchFamily="34" charset="0"/>
              </a:rPr>
              <a:t>Adults particularly those who are elderly, debilitated with chronic illness, or hospitalized</a:t>
            </a:r>
          </a:p>
          <a:p>
            <a:r>
              <a:rPr lang="en-US" sz="2400" dirty="0" smtClean="0">
                <a:latin typeface="Arial" pitchFamily="34" charset="0"/>
                <a:cs typeface="Arial" pitchFamily="34" charset="0"/>
              </a:rPr>
              <a:t>Girls &gt; Boys in developing countries </a:t>
            </a:r>
          </a:p>
          <a:p>
            <a:r>
              <a:rPr lang="en-US" sz="2400" dirty="0" smtClean="0">
                <a:latin typeface="Arial" pitchFamily="34" charset="0"/>
                <a:cs typeface="Arial" pitchFamily="34" charset="0"/>
              </a:rPr>
              <a:t>More prevalent in Asia and Africa</a:t>
            </a:r>
          </a:p>
          <a:p>
            <a:pPr>
              <a:buNone/>
            </a:pP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INVESTIGATIONS</a:t>
            </a:r>
          </a:p>
          <a:p>
            <a:pPr>
              <a:buFont typeface="Wingdings" pitchFamily="2" charset="2"/>
              <a:buChar char="§"/>
            </a:pPr>
            <a:r>
              <a:rPr lang="en-US" sz="2400" dirty="0" smtClean="0">
                <a:latin typeface="Arial" pitchFamily="34" charset="0"/>
                <a:cs typeface="Arial" pitchFamily="34" charset="0"/>
              </a:rPr>
              <a:t>Serum 25‐hydroxyvitamin D</a:t>
            </a:r>
          </a:p>
          <a:p>
            <a:pPr>
              <a:buFont typeface="Wingdings" pitchFamily="2" charset="2"/>
              <a:buChar char="§"/>
            </a:pPr>
            <a:r>
              <a:rPr lang="en-US" sz="2400" dirty="0" smtClean="0">
                <a:latin typeface="Arial" pitchFamily="34" charset="0"/>
                <a:cs typeface="Arial" pitchFamily="34" charset="0"/>
              </a:rPr>
              <a:t>Serum calcium and phosphate levels</a:t>
            </a:r>
          </a:p>
          <a:p>
            <a:pPr>
              <a:buFont typeface="Wingdings" pitchFamily="2" charset="2"/>
              <a:buChar char="§"/>
            </a:pPr>
            <a:r>
              <a:rPr lang="en-US" sz="2400" dirty="0" smtClean="0">
                <a:latin typeface="Arial" pitchFamily="34" charset="0"/>
                <a:cs typeface="Arial" pitchFamily="34" charset="0"/>
              </a:rPr>
              <a:t>Alkaline phosphatase </a:t>
            </a:r>
          </a:p>
          <a:p>
            <a:pPr>
              <a:buFont typeface="Wingdings" pitchFamily="2" charset="2"/>
              <a:buChar char="§"/>
            </a:pPr>
            <a:r>
              <a:rPr lang="en-US" sz="2400" dirty="0" smtClean="0">
                <a:latin typeface="Arial" pitchFamily="34" charset="0"/>
                <a:cs typeface="Arial" pitchFamily="34" charset="0"/>
              </a:rPr>
              <a:t>Parathyroid hormone </a:t>
            </a:r>
            <a:br>
              <a:rPr lang="en-US" sz="2400" dirty="0" smtClean="0">
                <a:latin typeface="Arial" pitchFamily="34" charset="0"/>
                <a:cs typeface="Arial" pitchFamily="34" charset="0"/>
              </a:rPr>
            </a:br>
            <a:endParaRPr lang="en-US" sz="24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sz="2800" u="sng" dirty="0" smtClean="0">
                <a:latin typeface="Arial" pitchFamily="34" charset="0"/>
                <a:cs typeface="Arial" pitchFamily="34" charset="0"/>
              </a:rPr>
              <a:t>MANAGEMENT</a:t>
            </a:r>
          </a:p>
          <a:p>
            <a:pPr>
              <a:buFont typeface="Wingdings" pitchFamily="2" charset="2"/>
              <a:buChar char="§"/>
            </a:pPr>
            <a:r>
              <a:rPr lang="en-US" sz="2400" dirty="0" smtClean="0">
                <a:latin typeface="Arial" pitchFamily="34" charset="0"/>
                <a:cs typeface="Arial" pitchFamily="34" charset="0"/>
              </a:rPr>
              <a:t>RDA  of vitamin D is 200–600 IU, depending on age. Individuals without adequate sun exposure require 800–1000 IU daily.</a:t>
            </a:r>
          </a:p>
          <a:p>
            <a:pPr>
              <a:buFont typeface="Wingdings" pitchFamily="2" charset="2"/>
              <a:buChar char="§"/>
            </a:pPr>
            <a:r>
              <a:rPr lang="en-US" sz="2400" dirty="0" smtClean="0">
                <a:latin typeface="Arial" pitchFamily="34" charset="0"/>
                <a:cs typeface="Arial" pitchFamily="34" charset="0"/>
              </a:rPr>
              <a:t>Older than 1 year of age</a:t>
            </a:r>
          </a:p>
          <a:p>
            <a:pPr lvl="1">
              <a:buFont typeface="Wingdings" pitchFamily="2" charset="2"/>
              <a:buChar char="Ø"/>
            </a:pPr>
            <a:r>
              <a:rPr lang="en-US" sz="2400" dirty="0" smtClean="0">
                <a:latin typeface="Arial" pitchFamily="34" charset="0"/>
                <a:cs typeface="Arial" pitchFamily="34" charset="0"/>
              </a:rPr>
              <a:t>50 000 IU of vit D2 ( Erdocalciferol )weekly for 8 weeks</a:t>
            </a:r>
          </a:p>
          <a:p>
            <a:pPr lvl="1">
              <a:buFont typeface="Wingdings" pitchFamily="2" charset="2"/>
              <a:buChar char="Ø"/>
            </a:pPr>
            <a:r>
              <a:rPr lang="en-US" sz="2400" dirty="0" smtClean="0">
                <a:latin typeface="Arial" pitchFamily="34" charset="0"/>
                <a:cs typeface="Arial" pitchFamily="34" charset="0"/>
              </a:rPr>
              <a:t>1000 IU of vit D3 or 3000 IU of vit D2 daily may also be effective .</a:t>
            </a:r>
          </a:p>
          <a:p>
            <a:pPr>
              <a:buFont typeface="Wingdings" pitchFamily="2" charset="2"/>
              <a:buChar cha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2400" dirty="0" smtClean="0">
                <a:latin typeface="Arial" pitchFamily="34" charset="0"/>
                <a:cs typeface="Arial" pitchFamily="34" charset="0"/>
              </a:rPr>
              <a:t>Under 1 year of age</a:t>
            </a:r>
          </a:p>
          <a:p>
            <a:pPr lvl="1">
              <a:buFont typeface="Wingdings" pitchFamily="2" charset="2"/>
              <a:buChar char="Ø"/>
            </a:pPr>
            <a:r>
              <a:rPr lang="en-US" sz="2400" dirty="0" smtClean="0">
                <a:latin typeface="Arial" pitchFamily="34" charset="0"/>
                <a:cs typeface="Arial" pitchFamily="34" charset="0"/>
              </a:rPr>
              <a:t> 1000–5000 IU of vitamin D2 daily until radiological abnormalities normalize.</a:t>
            </a:r>
          </a:p>
          <a:p>
            <a:pPr lvl="1">
              <a:buFont typeface="Wingdings" pitchFamily="2" charset="2"/>
              <a:buChar char="Ø"/>
            </a:pPr>
            <a:r>
              <a:rPr lang="en-US" sz="2400" dirty="0" smtClean="0">
                <a:latin typeface="Arial" pitchFamily="34" charset="0"/>
                <a:cs typeface="Arial" pitchFamily="34" charset="0"/>
              </a:rPr>
              <a:t>All breastfed infants should be supplemented with 400 IU of vitamin D daily as prophylaxis .</a:t>
            </a:r>
          </a:p>
          <a:p>
            <a:r>
              <a:rPr lang="en-US" sz="2400" dirty="0" smtClean="0">
                <a:latin typeface="Arial" pitchFamily="34" charset="0"/>
                <a:cs typeface="Arial" pitchFamily="34" charset="0"/>
              </a:rPr>
              <a:t>Sun exposure and UV light therapy may be useful in correcting vitamin D defciency</a:t>
            </a:r>
          </a:p>
          <a:p>
            <a:r>
              <a:rPr lang="en-US" sz="2400" dirty="0" smtClean="0">
                <a:latin typeface="Arial" pitchFamily="34" charset="0"/>
                <a:cs typeface="Arial" pitchFamily="34" charset="0"/>
              </a:rPr>
              <a:t>D‐</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tocopheryl polyethylene glycol‐1000 succinate, a vitamin E compound, has been successfully used to treat hepatic rickets</a:t>
            </a:r>
          </a:p>
          <a:p>
            <a:pPr lvl="1">
              <a:buNone/>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PROGNOSIS</a:t>
            </a:r>
          </a:p>
          <a:p>
            <a:pPr>
              <a:buFont typeface="Wingdings" pitchFamily="2" charset="2"/>
              <a:buChar char="§"/>
            </a:pPr>
            <a:r>
              <a:rPr lang="en-US" sz="2400" dirty="0" smtClean="0">
                <a:latin typeface="Arial" pitchFamily="34" charset="0"/>
                <a:cs typeface="Arial" pitchFamily="34" charset="0"/>
              </a:rPr>
              <a:t>Increased rate of all‐cause mortality. </a:t>
            </a:r>
          </a:p>
          <a:p>
            <a:pPr>
              <a:buFont typeface="Wingdings" pitchFamily="2" charset="2"/>
              <a:buChar char="§"/>
            </a:pPr>
            <a:r>
              <a:rPr lang="en-US" sz="2400" dirty="0" smtClean="0">
                <a:latin typeface="Arial" pitchFamily="34" charset="0"/>
                <a:cs typeface="Arial" pitchFamily="34" charset="0"/>
              </a:rPr>
              <a:t>There is some data to suggest that vitamin D defciency is also associated with poorer survival in patients with malignant melanoma, though clinical trials are needed to determine if vitamin D supplementation would be benefcial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7772400" cy="3221736"/>
          </a:xfrm>
        </p:spPr>
        <p:txBody>
          <a:bodyPr/>
          <a:lstStyle/>
          <a:p>
            <a:r>
              <a:rPr lang="en-US" sz="8800" dirty="0" smtClean="0">
                <a:latin typeface="Arial" pitchFamily="34" charset="0"/>
                <a:cs typeface="Arial" pitchFamily="34" charset="0"/>
              </a:rPr>
              <a:t>VITAMIN E</a:t>
            </a:r>
            <a:endParaRPr lang="en-US" sz="8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3100" dirty="0" smtClean="0">
                <a:latin typeface="Arial" pitchFamily="34" charset="0"/>
                <a:cs typeface="Arial" pitchFamily="34" charset="0"/>
              </a:rPr>
              <a:t>Vitamin E is a fat‐soluble vitamin and potent antioxidant. </a:t>
            </a:r>
          </a:p>
          <a:p>
            <a:r>
              <a:rPr lang="en-US" sz="3100" dirty="0" smtClean="0">
                <a:latin typeface="Arial" pitchFamily="34" charset="0"/>
                <a:cs typeface="Arial" pitchFamily="34" charset="0"/>
              </a:rPr>
              <a:t> There are no cutaneous manifestations of</a:t>
            </a:r>
            <a:br>
              <a:rPr lang="en-US" sz="3100" dirty="0" smtClean="0">
                <a:latin typeface="Arial" pitchFamily="34" charset="0"/>
                <a:cs typeface="Arial" pitchFamily="34" charset="0"/>
              </a:rPr>
            </a:br>
            <a:r>
              <a:rPr lang="en-US" sz="3100" dirty="0" smtClean="0">
                <a:latin typeface="Arial" pitchFamily="34" charset="0"/>
                <a:cs typeface="Arial" pitchFamily="34" charset="0"/>
              </a:rPr>
              <a:t>vitamin E defciency.</a:t>
            </a:r>
          </a:p>
          <a:p>
            <a:r>
              <a:rPr lang="en-US" sz="3100" dirty="0" smtClean="0">
                <a:latin typeface="Arial" pitchFamily="34" charset="0"/>
                <a:cs typeface="Arial" pitchFamily="34" charset="0"/>
              </a:rPr>
              <a:t> Excess can occur from over supplementation and causes easy bleeding and bruising due to its antiplatelet effect.</a:t>
            </a:r>
          </a:p>
          <a:p>
            <a:r>
              <a:rPr lang="en-US" sz="3100" dirty="0" smtClean="0">
                <a:latin typeface="Arial" pitchFamily="34" charset="0"/>
                <a:cs typeface="Arial" pitchFamily="34" charset="0"/>
              </a:rPr>
              <a:t>Pt  presents with purpura and haemorrhage.</a:t>
            </a:r>
          </a:p>
          <a:p>
            <a:r>
              <a:rPr lang="en-US" sz="3100" dirty="0" smtClean="0">
                <a:latin typeface="Arial" pitchFamily="34" charset="0"/>
                <a:cs typeface="Arial" pitchFamily="34" charset="0"/>
              </a:rPr>
              <a:t>Other causes of haemorrhage should be evaluated as Vit E excess is rare.</a:t>
            </a:r>
          </a:p>
          <a:p>
            <a:r>
              <a:rPr lang="en-US" sz="3100" dirty="0" smtClean="0">
                <a:latin typeface="Arial" pitchFamily="34" charset="0"/>
                <a:cs typeface="Arial" pitchFamily="34" charset="0"/>
              </a:rPr>
              <a:t>RDA is 4-15mg depending on age .</a:t>
            </a:r>
            <a:r>
              <a:rPr lang="en-US" dirty="0" smtClean="0"/>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7772400" cy="3221736"/>
          </a:xfrm>
        </p:spPr>
        <p:txBody>
          <a:bodyPr/>
          <a:lstStyle/>
          <a:p>
            <a:r>
              <a:rPr lang="en-US" sz="8800" dirty="0" smtClean="0">
                <a:latin typeface="Arial" pitchFamily="34" charset="0"/>
                <a:cs typeface="Arial" pitchFamily="34" charset="0"/>
              </a:rPr>
              <a:t>VITAMIN K</a:t>
            </a:r>
            <a:endParaRPr lang="en-US" sz="8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Fat‐soluble vitamin </a:t>
            </a:r>
          </a:p>
          <a:p>
            <a:r>
              <a:rPr lang="en-US" sz="2400" dirty="0" smtClean="0">
                <a:latin typeface="Arial" pitchFamily="34" charset="0"/>
                <a:cs typeface="Arial" pitchFamily="34" charset="0"/>
              </a:rPr>
              <a:t>Necessary co‐factor in the synthesis of coagulation factors II, VII, IX , X, and proteins C and S</a:t>
            </a:r>
          </a:p>
          <a:p>
            <a:r>
              <a:rPr lang="en-US" sz="2400" dirty="0" smtClean="0">
                <a:latin typeface="Arial" pitchFamily="34" charset="0"/>
                <a:cs typeface="Arial" pitchFamily="34" charset="0"/>
              </a:rPr>
              <a:t> Two main sources ; Dietary intake and production by gut flora .</a:t>
            </a:r>
          </a:p>
          <a:p>
            <a:r>
              <a:rPr lang="en-US" sz="2400" dirty="0" smtClean="0">
                <a:latin typeface="Arial" pitchFamily="34" charset="0"/>
                <a:cs typeface="Arial" pitchFamily="34" charset="0"/>
              </a:rPr>
              <a:t>Vitamin K deficiency results in impaired coagulation and haemorrhage.</a:t>
            </a:r>
            <a:endParaRPr lang="en-US" sz="2400" b="1" dirty="0" smtClean="0">
              <a:latin typeface="Arial" pitchFamily="34" charset="0"/>
              <a:cs typeface="Arial" pitchFamily="34" charset="0"/>
            </a:endParaRPr>
          </a:p>
          <a:p>
            <a:r>
              <a:rPr lang="en-US" sz="2400" dirty="0" smtClean="0">
                <a:latin typeface="Arial" pitchFamily="34" charset="0"/>
                <a:cs typeface="Arial" pitchFamily="34" charset="0"/>
              </a:rPr>
              <a:t>Vitamin K defciency is more frequently encountered in newborns.</a:t>
            </a:r>
          </a:p>
          <a:p>
            <a:r>
              <a:rPr lang="en-US" sz="2400" dirty="0" smtClean="0">
                <a:latin typeface="Arial" pitchFamily="34" charset="0"/>
                <a:cs typeface="Arial" pitchFamily="34" charset="0"/>
              </a:rPr>
              <a:t>Defciencies in other fat‐soluble vitamins (A, D and E) can occur in the setting of fat malabsorption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PRESENTATION</a:t>
            </a:r>
          </a:p>
          <a:p>
            <a:pPr>
              <a:buFont typeface="Wingdings" pitchFamily="2" charset="2"/>
              <a:buChar char="§"/>
            </a:pPr>
            <a:r>
              <a:rPr lang="en-US" sz="2400" dirty="0" smtClean="0">
                <a:latin typeface="Arial" pitchFamily="34" charset="0"/>
                <a:cs typeface="Arial" pitchFamily="34" charset="0"/>
              </a:rPr>
              <a:t>Vitamin K defciency in older children and adults can present with purpura, ecchymoses, and gastrointestinal, genitourinary and retroperitoneal haemorrhage.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MANAGEMENT</a:t>
            </a:r>
          </a:p>
          <a:p>
            <a:pPr>
              <a:buFont typeface="Wingdings" pitchFamily="2" charset="2"/>
              <a:buChar char="§"/>
            </a:pPr>
            <a:r>
              <a:rPr lang="en-US" sz="2400" dirty="0" smtClean="0">
                <a:latin typeface="Arial" pitchFamily="34" charset="0"/>
                <a:cs typeface="Arial" pitchFamily="34" charset="0"/>
              </a:rPr>
              <a:t>I/M or I/V Vit K. Children are administered 2 mg, while adults are given 5–10 mg. Acute bleeding is treated with fresh frozen plasma.</a:t>
            </a:r>
          </a:p>
          <a:p>
            <a:pPr>
              <a:buFont typeface="Wingdings" pitchFamily="2" charset="2"/>
              <a:buChar char="§"/>
            </a:pPr>
            <a:r>
              <a:rPr lang="en-US" sz="2400" dirty="0" smtClean="0">
                <a:latin typeface="Arial" pitchFamily="34" charset="0"/>
                <a:cs typeface="Arial" pitchFamily="34" charset="0"/>
              </a:rPr>
              <a:t>Prophylaxis with single I/M dose of 0.5–1.0 mg of vitamin K at birth.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PREDISPOSING FACTORS</a:t>
            </a:r>
            <a:endParaRPr lang="en-US" dirty="0">
              <a:latin typeface="Arial" pitchFamily="34" charset="0"/>
              <a:cs typeface="Arial" pitchFamily="34" charset="0"/>
            </a:endParaRPr>
          </a:p>
        </p:txBody>
      </p:sp>
      <p:sp>
        <p:nvSpPr>
          <p:cNvPr id="3" name="Content Placeholder 2"/>
          <p:cNvSpPr>
            <a:spLocks noGrp="1"/>
          </p:cNvSpPr>
          <p:nvPr>
            <p:ph idx="1"/>
          </p:nvPr>
        </p:nvSpPr>
        <p:spPr>
          <a:xfrm>
            <a:off x="762000" y="1524000"/>
            <a:ext cx="7772400" cy="4572000"/>
          </a:xfrm>
        </p:spPr>
        <p:txBody>
          <a:bodyPr>
            <a:noAutofit/>
          </a:bodyPr>
          <a:lstStyle/>
          <a:p>
            <a:r>
              <a:rPr lang="en-US" sz="2400" dirty="0" smtClean="0">
                <a:latin typeface="Arial" pitchFamily="34" charset="0"/>
                <a:cs typeface="Arial" pitchFamily="34" charset="0"/>
              </a:rPr>
              <a:t>Political instability </a:t>
            </a:r>
          </a:p>
          <a:p>
            <a:r>
              <a:rPr lang="en-US" sz="2400" dirty="0" smtClean="0">
                <a:latin typeface="Arial" pitchFamily="34" charset="0"/>
                <a:cs typeface="Arial" pitchFamily="34" charset="0"/>
              </a:rPr>
              <a:t>War </a:t>
            </a:r>
          </a:p>
          <a:p>
            <a:r>
              <a:rPr lang="en-US" sz="2400" dirty="0" smtClean="0">
                <a:latin typeface="Arial" pitchFamily="34" charset="0"/>
                <a:cs typeface="Arial" pitchFamily="34" charset="0"/>
              </a:rPr>
              <a:t>Natural disasters</a:t>
            </a:r>
          </a:p>
          <a:p>
            <a:r>
              <a:rPr lang="en-US" sz="2400" dirty="0" smtClean="0">
                <a:latin typeface="Arial" pitchFamily="34" charset="0"/>
                <a:cs typeface="Arial" pitchFamily="34" charset="0"/>
              </a:rPr>
              <a:t>Poor socioeconomic status</a:t>
            </a:r>
          </a:p>
          <a:p>
            <a:r>
              <a:rPr lang="en-US" sz="2400" dirty="0" smtClean="0">
                <a:latin typeface="Arial" pitchFamily="34" charset="0"/>
                <a:cs typeface="Arial" pitchFamily="34" charset="0"/>
              </a:rPr>
              <a:t>Food allergies</a:t>
            </a:r>
          </a:p>
          <a:p>
            <a:r>
              <a:rPr lang="en-US" sz="2400" dirty="0" smtClean="0">
                <a:latin typeface="Arial" pitchFamily="34" charset="0"/>
                <a:cs typeface="Arial" pitchFamily="34" charset="0"/>
              </a:rPr>
              <a:t>Hypermetabolic (catabolic) states associated with inﬂammatory or infectious diseases.e.g CLD, AIDS or those undergoing dialysis for CRF.</a:t>
            </a:r>
          </a:p>
          <a:p>
            <a:r>
              <a:rPr lang="en-US" sz="2400" dirty="0" smtClean="0">
                <a:latin typeface="Arial" pitchFamily="34" charset="0"/>
                <a:cs typeface="Arial" pitchFamily="34" charset="0"/>
              </a:rPr>
              <a:t>Decreased absorption of protein from GI disorders such as IBD, protein‐losing enteropathies ,cystic fbrosis or bariatric surgery.</a:t>
            </a:r>
          </a:p>
          <a:p>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7772400" cy="3221736"/>
          </a:xfrm>
        </p:spPr>
        <p:txBody>
          <a:bodyPr/>
          <a:lstStyle/>
          <a:p>
            <a:r>
              <a:rPr lang="en-US" sz="8800" dirty="0" smtClean="0">
                <a:latin typeface="Arial" pitchFamily="34" charset="0"/>
                <a:cs typeface="Arial" pitchFamily="34" charset="0"/>
              </a:rPr>
              <a:t>VITAMIN B</a:t>
            </a:r>
            <a:br>
              <a:rPr lang="en-US" sz="8800" dirty="0" smtClean="0">
                <a:latin typeface="Arial" pitchFamily="34" charset="0"/>
                <a:cs typeface="Arial" pitchFamily="34" charset="0"/>
              </a:rPr>
            </a:br>
            <a:r>
              <a:rPr lang="en-US" sz="8800" dirty="0" smtClean="0">
                <a:latin typeface="Arial" pitchFamily="34" charset="0"/>
                <a:cs typeface="Arial" pitchFamily="34" charset="0"/>
              </a:rPr>
              <a:t>COMPLEX</a:t>
            </a:r>
            <a:endParaRPr lang="en-US" sz="8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B1 (THIAMINE)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sz="2400" dirty="0" smtClean="0">
                <a:latin typeface="Arial" pitchFamily="34" charset="0"/>
                <a:cs typeface="Arial" pitchFamily="34" charset="0"/>
              </a:rPr>
              <a:t>Water soluble vitamin</a:t>
            </a:r>
          </a:p>
          <a:p>
            <a:pPr>
              <a:buFont typeface="Wingdings" pitchFamily="2" charset="2"/>
              <a:buChar char="§"/>
            </a:pPr>
            <a:r>
              <a:rPr lang="en-US" sz="2400" dirty="0" smtClean="0">
                <a:latin typeface="Arial" pitchFamily="34" charset="0"/>
                <a:cs typeface="Arial" pitchFamily="34" charset="0"/>
              </a:rPr>
              <a:t>Necessary co‐enzyme for the metabolism of carbohydrates, lipids and branched chain amino acids.</a:t>
            </a:r>
          </a:p>
          <a:p>
            <a:pPr>
              <a:buFont typeface="Wingdings" pitchFamily="2" charset="2"/>
              <a:buChar char="§"/>
            </a:pPr>
            <a:r>
              <a:rPr lang="en-US" sz="2400" dirty="0" smtClean="0">
                <a:latin typeface="Arial" pitchFamily="34" charset="0"/>
                <a:cs typeface="Arial" pitchFamily="34" charset="0"/>
              </a:rPr>
              <a:t>Deficiency can cuase glossitis </a:t>
            </a:r>
          </a:p>
          <a:p>
            <a:pPr>
              <a:buFont typeface="Wingdings" pitchFamily="2" charset="2"/>
              <a:buChar char="§"/>
            </a:pPr>
            <a:r>
              <a:rPr lang="en-US" sz="2400" dirty="0" smtClean="0">
                <a:latin typeface="Arial" pitchFamily="34" charset="0"/>
                <a:cs typeface="Arial" pitchFamily="34" charset="0"/>
              </a:rPr>
              <a:t>No cutaneous manifestations </a:t>
            </a:r>
            <a:r>
              <a:rPr lang="en-US" dirty="0" smtClean="0"/>
              <a:t/>
            </a:r>
            <a:br>
              <a:rPr lang="en-US" dirty="0" smtClean="0"/>
            </a:br>
            <a:endParaRPr lang="en-US" u="sng"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B2 (RIBOFLAVIN)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water‐soluble .</a:t>
            </a:r>
          </a:p>
          <a:p>
            <a:r>
              <a:rPr lang="en-US" sz="2400" dirty="0" smtClean="0">
                <a:latin typeface="Arial" pitchFamily="34" charset="0"/>
                <a:cs typeface="Arial" pitchFamily="34" charset="0"/>
              </a:rPr>
              <a:t>Essential co‐factor for cellular oxidation‐reduction reactions and vitamin B6 metabolism.</a:t>
            </a:r>
          </a:p>
          <a:p>
            <a:r>
              <a:rPr lang="en-US" sz="2400" dirty="0" smtClean="0">
                <a:latin typeface="Arial" pitchFamily="34" charset="0"/>
                <a:cs typeface="Arial" pitchFamily="34" charset="0"/>
              </a:rPr>
              <a:t> Exists as two biologically active forms – ﬂavin mononucleotide (FMN) and ﬂavin‐adenine dinucleotide (FAD).</a:t>
            </a:r>
          </a:p>
          <a:p>
            <a:r>
              <a:rPr lang="en-US" sz="2400" dirty="0" smtClean="0">
                <a:latin typeface="Arial" pitchFamily="34" charset="0"/>
                <a:cs typeface="Arial" pitchFamily="34" charset="0"/>
              </a:rPr>
              <a:t>Found in milk, dairy products, meats, fatty fsh, eggs, green leafy</a:t>
            </a:r>
            <a:br>
              <a:rPr lang="en-US" sz="2400" dirty="0" smtClean="0">
                <a:latin typeface="Arial" pitchFamily="34" charset="0"/>
                <a:cs typeface="Arial" pitchFamily="34" charset="0"/>
              </a:rPr>
            </a:br>
            <a:r>
              <a:rPr lang="en-US" sz="2400" dirty="0" smtClean="0">
                <a:latin typeface="Arial" pitchFamily="34" charset="0"/>
                <a:cs typeface="Arial" pitchFamily="34" charset="0"/>
              </a:rPr>
              <a:t>vegetables, whole grains and enriched breads.</a:t>
            </a:r>
          </a:p>
          <a:p>
            <a:r>
              <a:rPr lang="en-US" sz="2400" dirty="0" smtClean="0">
                <a:latin typeface="Arial" pitchFamily="34" charset="0"/>
                <a:cs typeface="Arial" pitchFamily="34" charset="0"/>
              </a:rPr>
              <a:t>Dietary FMN and FAD are both hydrolysed to riboﬂavin, then actively absorbed in the proximal small intestine.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Defciency in riboﬂavin can lead to various cutaneous, mucosal and ocular manifestations, the so‐called oculo‐orogenital syndrome. </a:t>
            </a:r>
          </a:p>
          <a:p>
            <a:r>
              <a:rPr lang="en-US" sz="2400" dirty="0" smtClean="0">
                <a:latin typeface="Arial" pitchFamily="34" charset="0"/>
                <a:cs typeface="Arial" pitchFamily="34" charset="0"/>
              </a:rPr>
              <a:t>Endemic in populations whose dietsnrely heavily on unenriched cereals, or lack dairy products and meats.</a:t>
            </a:r>
          </a:p>
          <a:p>
            <a:r>
              <a:rPr lang="en-US" sz="2400" dirty="0" smtClean="0">
                <a:latin typeface="Arial" pitchFamily="34" charset="0"/>
                <a:cs typeface="Arial" pitchFamily="34" charset="0"/>
              </a:rPr>
              <a:t>Deficiency is associated with ;</a:t>
            </a:r>
          </a:p>
          <a:p>
            <a:pPr lvl="1">
              <a:buFont typeface="Wingdings" pitchFamily="2" charset="2"/>
              <a:buChar char="Ø"/>
            </a:pPr>
            <a:r>
              <a:rPr lang="en-US" sz="2400" dirty="0" smtClean="0">
                <a:latin typeface="Arial" pitchFamily="34" charset="0"/>
                <a:cs typeface="Arial" pitchFamily="34" charset="0"/>
              </a:rPr>
              <a:t>increased plasma homocysteine levels</a:t>
            </a:r>
          </a:p>
          <a:p>
            <a:pPr lvl="1">
              <a:buFont typeface="Wingdings" pitchFamily="2" charset="2"/>
              <a:buChar char="Ø"/>
            </a:pPr>
            <a:r>
              <a:rPr lang="en-US" sz="2400" dirty="0" smtClean="0">
                <a:latin typeface="Arial" pitchFamily="34" charset="0"/>
                <a:cs typeface="Arial" pitchFamily="34" charset="0"/>
              </a:rPr>
              <a:t>Anaemia</a:t>
            </a:r>
          </a:p>
          <a:p>
            <a:pPr lvl="1">
              <a:buFont typeface="Wingdings" pitchFamily="2" charset="2"/>
              <a:buChar char="Ø"/>
            </a:pPr>
            <a:r>
              <a:rPr lang="en-US" sz="2400" dirty="0" smtClean="0">
                <a:latin typeface="Arial" pitchFamily="34" charset="0"/>
                <a:cs typeface="Arial" pitchFamily="34" charset="0"/>
              </a:rPr>
              <a:t>Cardiovascular disease</a:t>
            </a:r>
          </a:p>
          <a:p>
            <a:pPr lvl="1">
              <a:buFont typeface="Wingdings" pitchFamily="2" charset="2"/>
              <a:buChar char="Ø"/>
            </a:pPr>
            <a:r>
              <a:rPr lang="en-US" sz="2400" dirty="0" smtClean="0">
                <a:latin typeface="Arial" pitchFamily="34" charset="0"/>
                <a:cs typeface="Arial" pitchFamily="34" charset="0"/>
              </a:rPr>
              <a:t>Night blindness</a:t>
            </a:r>
          </a:p>
          <a:p>
            <a:pPr lvl="1">
              <a:buFont typeface="Wingdings" pitchFamily="2" charset="2"/>
              <a:buChar char="Ø"/>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buFont typeface="Wingdings" pitchFamily="2" charset="2"/>
              <a:buChar char="Ø"/>
            </a:pPr>
            <a:r>
              <a:rPr lang="en-US" sz="2400" dirty="0" smtClean="0">
                <a:latin typeface="Arial" pitchFamily="34" charset="0"/>
                <a:cs typeface="Arial" pitchFamily="34" charset="0"/>
              </a:rPr>
              <a:t>Developmental abnormalities</a:t>
            </a:r>
          </a:p>
          <a:p>
            <a:pPr lvl="1">
              <a:buFont typeface="Wingdings" pitchFamily="2" charset="2"/>
              <a:buChar char="Ø"/>
            </a:pPr>
            <a:r>
              <a:rPr lang="en-US" sz="2400" dirty="0" smtClean="0">
                <a:latin typeface="Arial" pitchFamily="34" charset="0"/>
                <a:cs typeface="Arial" pitchFamily="34" charset="0"/>
              </a:rPr>
              <a:t>Peripheral neuropathy</a:t>
            </a:r>
          </a:p>
          <a:p>
            <a:pPr lvl="1">
              <a:buFont typeface="Wingdings" pitchFamily="2" charset="2"/>
              <a:buChar char="Ø"/>
            </a:pPr>
            <a:r>
              <a:rPr lang="en-US" sz="2400" dirty="0" smtClean="0">
                <a:latin typeface="Arial" pitchFamily="34" charset="0"/>
                <a:cs typeface="Arial" pitchFamily="34" charset="0"/>
              </a:rPr>
              <a:t>cancer .</a:t>
            </a:r>
            <a:br>
              <a:rPr lang="en-US" sz="2400"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PREDISPOSING FACTORS</a:t>
            </a:r>
          </a:p>
          <a:p>
            <a:pPr>
              <a:buFont typeface="Wingdings" pitchFamily="2" charset="2"/>
              <a:buChar char="§"/>
            </a:pPr>
            <a:r>
              <a:rPr lang="en-US" sz="2400" dirty="0" smtClean="0">
                <a:latin typeface="Arial" pitchFamily="34" charset="0"/>
                <a:cs typeface="Arial" pitchFamily="34" charset="0"/>
              </a:rPr>
              <a:t>Decreased dietary intake</a:t>
            </a:r>
          </a:p>
          <a:p>
            <a:pPr lvl="1">
              <a:buFont typeface="Wingdings" pitchFamily="2" charset="2"/>
              <a:buChar char="Ø"/>
            </a:pPr>
            <a:r>
              <a:rPr lang="en-US" sz="2400" dirty="0" smtClean="0">
                <a:latin typeface="Arial" pitchFamily="34" charset="0"/>
                <a:cs typeface="Arial" pitchFamily="34" charset="0"/>
              </a:rPr>
              <a:t>Eating disorders</a:t>
            </a:r>
          </a:p>
          <a:p>
            <a:pPr lvl="1">
              <a:buFont typeface="Wingdings" pitchFamily="2" charset="2"/>
              <a:buChar char="Ø"/>
            </a:pPr>
            <a:r>
              <a:rPr lang="en-US" sz="2400" dirty="0" smtClean="0">
                <a:latin typeface="Arial" pitchFamily="34" charset="0"/>
                <a:cs typeface="Arial" pitchFamily="34" charset="0"/>
              </a:rPr>
              <a:t>Breastfed infants of riboﬂavin‐defcient mothers,</a:t>
            </a:r>
          </a:p>
          <a:p>
            <a:pPr>
              <a:buFont typeface="Wingdings" pitchFamily="2" charset="2"/>
              <a:buChar char="§"/>
            </a:pPr>
            <a:r>
              <a:rPr lang="en-US" sz="2400" dirty="0" smtClean="0">
                <a:latin typeface="Arial" pitchFamily="34" charset="0"/>
                <a:cs typeface="Arial" pitchFamily="34" charset="0"/>
              </a:rPr>
              <a:t>Malabsorption </a:t>
            </a:r>
          </a:p>
          <a:p>
            <a:pPr>
              <a:buFont typeface="Wingdings" pitchFamily="2" charset="2"/>
              <a:buChar char="§"/>
            </a:pPr>
            <a:r>
              <a:rPr lang="en-US" sz="2400" dirty="0" smtClean="0">
                <a:latin typeface="Arial" pitchFamily="34" charset="0"/>
                <a:cs typeface="Arial" pitchFamily="34" charset="0"/>
              </a:rPr>
              <a:t>Phototherapy.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u="sng" dirty="0" smtClean="0">
                <a:latin typeface="Arial" pitchFamily="34" charset="0"/>
                <a:cs typeface="Arial" pitchFamily="34" charset="0"/>
              </a:rPr>
              <a:t>PRESENTATION</a:t>
            </a:r>
            <a:endParaRPr lang="en-US" sz="2800" dirty="0" smtClean="0">
              <a:latin typeface="Arial" pitchFamily="34" charset="0"/>
              <a:cs typeface="Arial" pitchFamily="34" charset="0"/>
            </a:endParaRPr>
          </a:p>
          <a:p>
            <a:pPr>
              <a:buNone/>
            </a:pPr>
            <a:r>
              <a:rPr lang="en-US" sz="2400" dirty="0" smtClean="0">
                <a:latin typeface="Arial" pitchFamily="34" charset="0"/>
                <a:cs typeface="Arial" pitchFamily="34" charset="0"/>
              </a:rPr>
              <a:t>Acute riboﬂavin defciency presents with </a:t>
            </a:r>
          </a:p>
          <a:p>
            <a:pPr>
              <a:buFont typeface="Wingdings" pitchFamily="2" charset="2"/>
              <a:buChar char="§"/>
            </a:pPr>
            <a:r>
              <a:rPr lang="en-US" sz="2400" dirty="0" smtClean="0">
                <a:latin typeface="Arial" pitchFamily="34" charset="0"/>
                <a:cs typeface="Arial" pitchFamily="34" charset="0"/>
              </a:rPr>
              <a:t>Deep red erythema</a:t>
            </a:r>
          </a:p>
          <a:p>
            <a:pPr>
              <a:buFont typeface="Wingdings" pitchFamily="2" charset="2"/>
              <a:buChar char="§"/>
            </a:pPr>
            <a:r>
              <a:rPr lang="en-US" sz="2400" dirty="0" smtClean="0">
                <a:latin typeface="Arial" pitchFamily="34" charset="0"/>
                <a:cs typeface="Arial" pitchFamily="34" charset="0"/>
              </a:rPr>
              <a:t>Epidermal necrolysis </a:t>
            </a:r>
          </a:p>
          <a:p>
            <a:pPr>
              <a:buFont typeface="Wingdings" pitchFamily="2" charset="2"/>
              <a:buChar char="§"/>
            </a:pPr>
            <a:r>
              <a:rPr lang="en-US" sz="2400" dirty="0" smtClean="0">
                <a:latin typeface="Arial" pitchFamily="34" charset="0"/>
                <a:cs typeface="Arial" pitchFamily="34" charset="0"/>
              </a:rPr>
              <a:t>Mucositis. </a:t>
            </a:r>
          </a:p>
          <a:p>
            <a:pPr>
              <a:buFont typeface="Wingdings" pitchFamily="2" charset="2"/>
              <a:buChar char="§"/>
            </a:pPr>
            <a:r>
              <a:rPr lang="en-US" sz="2400" dirty="0" smtClean="0">
                <a:latin typeface="Arial" pitchFamily="34" charset="0"/>
                <a:cs typeface="Arial" pitchFamily="34" charset="0"/>
              </a:rPr>
              <a:t>The severity of these fndings depends on the degree of defciency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smtClean="0">
                <a:latin typeface="Arial" pitchFamily="34" charset="0"/>
                <a:cs typeface="Arial" pitchFamily="34" charset="0"/>
              </a:rPr>
              <a:t>Chronic riboﬂavin defciency include </a:t>
            </a:r>
          </a:p>
          <a:p>
            <a:pPr>
              <a:buFont typeface="Wingdings" pitchFamily="2" charset="2"/>
              <a:buChar char="§"/>
            </a:pPr>
            <a:r>
              <a:rPr lang="en-US" sz="2400" dirty="0" smtClean="0">
                <a:latin typeface="Arial" pitchFamily="34" charset="0"/>
                <a:cs typeface="Arial" pitchFamily="34" charset="0"/>
              </a:rPr>
              <a:t>Angular stomatitis</a:t>
            </a:r>
          </a:p>
          <a:p>
            <a:pPr lvl="1">
              <a:buFont typeface="Wingdings" pitchFamily="2" charset="2"/>
              <a:buChar char="Ø"/>
            </a:pPr>
            <a:r>
              <a:rPr lang="en-US" sz="2400" dirty="0" smtClean="0">
                <a:latin typeface="Arial" pitchFamily="34" charset="0"/>
                <a:cs typeface="Arial" pitchFamily="34" charset="0"/>
              </a:rPr>
              <a:t>presents with small papules at the corners of the mouth, which subsequently extend laterally, macerate, fissure and bleed.</a:t>
            </a:r>
          </a:p>
          <a:p>
            <a:pPr>
              <a:buFont typeface="Wingdings" pitchFamily="2" charset="2"/>
              <a:buChar char="§"/>
            </a:pPr>
            <a:r>
              <a:rPr lang="en-US" sz="2400" dirty="0" smtClean="0">
                <a:latin typeface="Arial" pitchFamily="34" charset="0"/>
                <a:cs typeface="Arial" pitchFamily="34" charset="0"/>
              </a:rPr>
              <a:t>Glossitis</a:t>
            </a:r>
          </a:p>
          <a:p>
            <a:pPr lvl="1">
              <a:buFont typeface="Wingdings" pitchFamily="2" charset="2"/>
              <a:buChar char="Ø"/>
            </a:pPr>
            <a:r>
              <a:rPr lang="en-US" sz="2400" dirty="0" smtClean="0">
                <a:latin typeface="Arial" pitchFamily="34" charset="0"/>
                <a:cs typeface="Arial" pitchFamily="34" charset="0"/>
              </a:rPr>
              <a:t> characterized by prominent lingual papillae early</a:t>
            </a:r>
            <a:br>
              <a:rPr lang="en-US" sz="2400" dirty="0" smtClean="0">
                <a:latin typeface="Arial" pitchFamily="34" charset="0"/>
                <a:cs typeface="Arial" pitchFamily="34" charset="0"/>
              </a:rPr>
            </a:br>
            <a:r>
              <a:rPr lang="en-US" sz="2400" dirty="0" smtClean="0">
                <a:latin typeface="Arial" pitchFamily="34" charset="0"/>
                <a:cs typeface="Arial" pitchFamily="34" charset="0"/>
              </a:rPr>
              <a:t>on, with transition to a smooth magenta‐coloured tongue over time.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2-deficiency.jpg"/>
          <p:cNvPicPr>
            <a:picLocks noGrp="1" noChangeAspect="1"/>
          </p:cNvPicPr>
          <p:nvPr>
            <p:ph idx="1"/>
          </p:nvPr>
        </p:nvPicPr>
        <p:blipFill>
          <a:blip r:embed="rId2" cstate="print"/>
          <a:stretch>
            <a:fillRect/>
          </a:stretch>
        </p:blipFill>
        <p:spPr>
          <a:xfrm>
            <a:off x="0" y="0"/>
            <a:ext cx="4267200" cy="3200400"/>
          </a:xfrm>
        </p:spPr>
      </p:pic>
      <p:pic>
        <p:nvPicPr>
          <p:cNvPr id="5" name="Picture 4" descr="7640tn.jpg"/>
          <p:cNvPicPr>
            <a:picLocks noChangeAspect="1"/>
          </p:cNvPicPr>
          <p:nvPr/>
        </p:nvPicPr>
        <p:blipFill>
          <a:blip r:embed="rId3" cstate="print"/>
          <a:stretch>
            <a:fillRect/>
          </a:stretch>
        </p:blipFill>
        <p:spPr>
          <a:xfrm>
            <a:off x="4249987" y="0"/>
            <a:ext cx="4894013" cy="3200400"/>
          </a:xfrm>
          <a:prstGeom prst="rect">
            <a:avLst/>
          </a:prstGeom>
        </p:spPr>
      </p:pic>
      <p:pic>
        <p:nvPicPr>
          <p:cNvPr id="6" name="Picture 5" descr="cracks-at-the-corners-of-the-mouth-angular-cheilitis.jpg"/>
          <p:cNvPicPr>
            <a:picLocks noChangeAspect="1"/>
          </p:cNvPicPr>
          <p:nvPr/>
        </p:nvPicPr>
        <p:blipFill>
          <a:blip r:embed="rId4" cstate="print"/>
          <a:stretch>
            <a:fillRect/>
          </a:stretch>
        </p:blipFill>
        <p:spPr>
          <a:xfrm>
            <a:off x="0" y="3200400"/>
            <a:ext cx="4267200" cy="3657600"/>
          </a:xfrm>
          <a:prstGeom prst="rect">
            <a:avLst/>
          </a:prstGeom>
        </p:spPr>
      </p:pic>
      <p:pic>
        <p:nvPicPr>
          <p:cNvPr id="7" name="Picture 6" descr="open-uri20120926-29817-7r3hib.jpeg"/>
          <p:cNvPicPr>
            <a:picLocks noChangeAspect="1"/>
          </p:cNvPicPr>
          <p:nvPr/>
        </p:nvPicPr>
        <p:blipFill>
          <a:blip r:embed="rId5" cstate="print"/>
          <a:stretch>
            <a:fillRect/>
          </a:stretch>
        </p:blipFill>
        <p:spPr>
          <a:xfrm>
            <a:off x="4267200" y="3200400"/>
            <a:ext cx="4876800" cy="36576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latin typeface="Arial" pitchFamily="34" charset="0"/>
                <a:cs typeface="Arial" pitchFamily="34" charset="0"/>
              </a:rPr>
              <a:t>Dyssebacia of the nose and a seborrhoeic dermatitis‐like eruption.</a:t>
            </a:r>
          </a:p>
          <a:p>
            <a:pPr lvl="1">
              <a:buFont typeface="Wingdings" pitchFamily="2" charset="2"/>
              <a:buChar char="Ø"/>
            </a:pPr>
            <a:r>
              <a:rPr lang="en-US" sz="2400" dirty="0" smtClean="0">
                <a:latin typeface="Arial" pitchFamily="34" charset="0"/>
                <a:cs typeface="Arial" pitchFamily="34" charset="0"/>
              </a:rPr>
              <a:t>Nasolabial folds, nasal ala, nasal bridge</a:t>
            </a:r>
          </a:p>
          <a:p>
            <a:pPr lvl="1">
              <a:buFont typeface="Wingdings" pitchFamily="2" charset="2"/>
              <a:buChar char="Ø"/>
            </a:pPr>
            <a:r>
              <a:rPr lang="en-US" sz="2400" dirty="0" smtClean="0">
                <a:latin typeface="Arial" pitchFamily="34" charset="0"/>
                <a:cs typeface="Arial" pitchFamily="34" charset="0"/>
              </a:rPr>
              <a:t> Forehead, cheeks and postauricular regions. </a:t>
            </a:r>
          </a:p>
          <a:p>
            <a:pPr lvl="1">
              <a:buFont typeface="Wingdings" pitchFamily="2" charset="2"/>
              <a:buChar char="Ø"/>
            </a:pPr>
            <a:r>
              <a:rPr lang="en-US" sz="2400" dirty="0" smtClean="0">
                <a:latin typeface="Arial" pitchFamily="34" charset="0"/>
                <a:cs typeface="Arial" pitchFamily="34" charset="0"/>
              </a:rPr>
              <a:t>Flexural extremities,inner thighs and genitalia</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KWASHIORKOR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Deficient Protein intake despite sufficient calorie intake . </a:t>
            </a:r>
          </a:p>
          <a:p>
            <a:r>
              <a:rPr lang="en-US" sz="2400" dirty="0" smtClean="0">
                <a:latin typeface="Arial" pitchFamily="34" charset="0"/>
                <a:cs typeface="Arial" pitchFamily="34" charset="0"/>
              </a:rPr>
              <a:t>Protein – calorie malnutrition.</a:t>
            </a:r>
          </a:p>
          <a:p>
            <a:r>
              <a:rPr lang="en-US" sz="2400" dirty="0" smtClean="0">
                <a:latin typeface="Arial" pitchFamily="34" charset="0"/>
                <a:cs typeface="Arial" pitchFamily="34" charset="0"/>
              </a:rPr>
              <a:t>As a result of hypoproteinaemia, affected individuals manifest signs of growth retardation and most notably oedema. </a:t>
            </a:r>
            <a:br>
              <a:rPr lang="en-US" sz="2400" dirty="0" smtClean="0">
                <a:latin typeface="Arial" pitchFamily="34" charset="0"/>
                <a:cs typeface="Arial" pitchFamily="34" charset="0"/>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5257800" y="0"/>
            <a:ext cx="3886200" cy="6858000"/>
          </a:xfrm>
          <a:prstGeom prst="rect">
            <a:avLst/>
          </a:prstGeom>
        </p:spPr>
      </p:pic>
      <p:pic>
        <p:nvPicPr>
          <p:cNvPr id="5" name="Picture 4" descr="riboflavin_deficiency1333907229350.png"/>
          <p:cNvPicPr>
            <a:picLocks noChangeAspect="1"/>
          </p:cNvPicPr>
          <p:nvPr/>
        </p:nvPicPr>
        <p:blipFill>
          <a:blip r:embed="rId3" cstate="print"/>
          <a:stretch>
            <a:fillRect/>
          </a:stretch>
        </p:blipFill>
        <p:spPr>
          <a:xfrm>
            <a:off x="0" y="0"/>
            <a:ext cx="5238750" cy="68580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u="sng" dirty="0" smtClean="0">
                <a:latin typeface="Arial" pitchFamily="34" charset="0"/>
                <a:cs typeface="Arial" pitchFamily="34" charset="0"/>
              </a:rPr>
              <a:t>DIAGNOSIS</a:t>
            </a:r>
          </a:p>
          <a:p>
            <a:pPr>
              <a:buFont typeface="Wingdings" pitchFamily="2" charset="2"/>
              <a:buChar char="§"/>
            </a:pPr>
            <a:r>
              <a:rPr lang="en-US" sz="2600" dirty="0" smtClean="0">
                <a:latin typeface="Arial" pitchFamily="34" charset="0"/>
                <a:cs typeface="Arial" pitchFamily="34" charset="0"/>
              </a:rPr>
              <a:t>Erythrocyte glutathione reductase activity. </a:t>
            </a:r>
          </a:p>
          <a:p>
            <a:pPr>
              <a:buNone/>
            </a:pPr>
            <a:endParaRPr lang="en-US" sz="2200" dirty="0" smtClean="0">
              <a:latin typeface="Arial" pitchFamily="34" charset="0"/>
              <a:cs typeface="Arial" pitchFamily="34" charset="0"/>
            </a:endParaRPr>
          </a:p>
          <a:p>
            <a:pPr>
              <a:buNone/>
            </a:pPr>
            <a:r>
              <a:rPr lang="en-US" u="sng" dirty="0" smtClean="0">
                <a:latin typeface="Arial" pitchFamily="34" charset="0"/>
                <a:cs typeface="Arial" pitchFamily="34" charset="0"/>
              </a:rPr>
              <a:t>MANAGEMENT</a:t>
            </a:r>
          </a:p>
          <a:p>
            <a:pPr>
              <a:buFont typeface="Wingdings" pitchFamily="2" charset="2"/>
              <a:buChar char="§"/>
            </a:pPr>
            <a:r>
              <a:rPr lang="en-US" sz="2600" dirty="0" smtClean="0">
                <a:latin typeface="Arial" pitchFamily="34" charset="0"/>
                <a:cs typeface="Arial" pitchFamily="34" charset="0"/>
              </a:rPr>
              <a:t>1–2 mg/day in infants and children and 10–20 mg/day in adults. </a:t>
            </a:r>
          </a:p>
          <a:p>
            <a:pPr>
              <a:buFont typeface="Wingdings" pitchFamily="2" charset="2"/>
              <a:buChar char="§"/>
            </a:pPr>
            <a:r>
              <a:rPr lang="en-US" sz="2600" dirty="0" smtClean="0">
                <a:latin typeface="Arial" pitchFamily="34" charset="0"/>
                <a:cs typeface="Arial" pitchFamily="34" charset="0"/>
              </a:rPr>
              <a:t>RDA is 0.3-1.6 mg </a:t>
            </a:r>
          </a:p>
          <a:p>
            <a:pPr>
              <a:buFont typeface="Wingdings" pitchFamily="2" charset="2"/>
              <a:buChar char="§"/>
            </a:pPr>
            <a:r>
              <a:rPr lang="en-US" sz="2600" dirty="0" smtClean="0">
                <a:latin typeface="Arial" pitchFamily="34" charset="0"/>
                <a:cs typeface="Arial" pitchFamily="34" charset="0"/>
              </a:rPr>
              <a:t>Striking response to supplementation.</a:t>
            </a:r>
            <a:br>
              <a:rPr lang="en-US" sz="2600" dirty="0" smtClean="0">
                <a:latin typeface="Arial" pitchFamily="34" charset="0"/>
                <a:cs typeface="Arial" pitchFamily="34" charset="0"/>
              </a:rPr>
            </a:br>
            <a:r>
              <a:rPr lang="en-US" sz="2200" dirty="0" smtClean="0">
                <a:latin typeface="Arial" pitchFamily="34" charset="0"/>
                <a:cs typeface="Arial" pitchFamily="34" charset="0"/>
              </a:rPr>
              <a:t/>
            </a:r>
            <a:br>
              <a:rPr lang="en-US" sz="2200" dirty="0" smtClean="0">
                <a:latin typeface="Arial" pitchFamily="34" charset="0"/>
                <a:cs typeface="Arial" pitchFamily="34" charset="0"/>
              </a:rPr>
            </a:br>
            <a:endParaRPr lang="en-US" sz="22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VITAMIN B3 (NIACIN)</a:t>
            </a:r>
            <a:endParaRPr lang="en-US" dirty="0">
              <a:latin typeface="Arial" pitchFamily="34" charset="0"/>
              <a:cs typeface="Arial" pitchFamily="34" charset="0"/>
            </a:endParaRPr>
          </a:p>
        </p:txBody>
      </p:sp>
      <p:sp>
        <p:nvSpPr>
          <p:cNvPr id="3" name="Content Placeholder 2"/>
          <p:cNvSpPr>
            <a:spLocks noGrp="1"/>
          </p:cNvSpPr>
          <p:nvPr>
            <p:ph idx="1"/>
          </p:nvPr>
        </p:nvSpPr>
        <p:spPr>
          <a:xfrm>
            <a:off x="685800" y="1752600"/>
            <a:ext cx="7772400" cy="5105400"/>
          </a:xfrm>
        </p:spPr>
        <p:txBody>
          <a:bodyPr>
            <a:normAutofit/>
          </a:bodyPr>
          <a:lstStyle/>
          <a:p>
            <a:r>
              <a:rPr lang="en-US" sz="2400" dirty="0" smtClean="0">
                <a:latin typeface="Arial" pitchFamily="34" charset="0"/>
                <a:cs typeface="Arial" pitchFamily="34" charset="0"/>
              </a:rPr>
              <a:t>Water‐soluble</a:t>
            </a:r>
          </a:p>
          <a:p>
            <a:r>
              <a:rPr lang="en-US" sz="2400" dirty="0" smtClean="0">
                <a:latin typeface="Arial" pitchFamily="34" charset="0"/>
                <a:cs typeface="Arial" pitchFamily="34" charset="0"/>
              </a:rPr>
              <a:t>Important component of two co‐enzymes, nicotinamide‐adenine dinucleotide (NAD) and NADP</a:t>
            </a:r>
          </a:p>
          <a:p>
            <a:r>
              <a:rPr lang="en-US" sz="2400" dirty="0" smtClean="0">
                <a:latin typeface="Arial" pitchFamily="34" charset="0"/>
                <a:cs typeface="Arial" pitchFamily="34" charset="0"/>
              </a:rPr>
              <a:t>50% from diet and 50% by endogenous synthesis from tryptophan. </a:t>
            </a:r>
          </a:p>
          <a:p>
            <a:r>
              <a:rPr lang="en-US" sz="2400" dirty="0" smtClean="0">
                <a:latin typeface="Arial" pitchFamily="34" charset="0"/>
                <a:cs typeface="Arial" pitchFamily="34" charset="0"/>
              </a:rPr>
              <a:t>Niacin exists as NAD and NADP in meats, fsh, nuts, eggs, dairy products, dried beans and fortifed grains. </a:t>
            </a:r>
          </a:p>
          <a:p>
            <a:pPr>
              <a:buNone/>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NAD and NADP                 </a:t>
            </a:r>
          </a:p>
          <a:p>
            <a:pPr>
              <a:buNone/>
            </a:pPr>
            <a:r>
              <a:rPr lang="en-US" sz="2400" dirty="0" smtClean="0">
                <a:latin typeface="Arial" pitchFamily="34" charset="0"/>
                <a:cs typeface="Arial" pitchFamily="34" charset="0"/>
              </a:rPr>
              <a:t>			hydrolysed in intestinal lumen </a:t>
            </a:r>
          </a:p>
          <a:p>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Nicotinamide </a:t>
            </a:r>
            <a:br>
              <a:rPr lang="en-US" sz="2400" dirty="0" smtClean="0">
                <a:latin typeface="Arial" pitchFamily="34" charset="0"/>
                <a:cs typeface="Arial" pitchFamily="34" charset="0"/>
              </a:rPr>
            </a:br>
            <a:r>
              <a:rPr lang="en-US" sz="2400" dirty="0" smtClean="0">
                <a:latin typeface="Arial" pitchFamily="34" charset="0"/>
                <a:cs typeface="Arial" pitchFamily="34" charset="0"/>
              </a:rPr>
              <a:t>		intestinal bacteria </a:t>
            </a:r>
          </a:p>
          <a:p>
            <a:pPr>
              <a:buNone/>
            </a:pP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Nicotinic acid.</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Both nicotinamide and nicotinic acid are absorbed and transported to the liver, kidneys and intestines, where they are transformed back to NAD and NADP for use in oxidation and reduction reaction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cxnSp>
        <p:nvCxnSpPr>
          <p:cNvPr id="5" name="Straight Arrow Connector 4"/>
          <p:cNvCxnSpPr/>
          <p:nvPr/>
        </p:nvCxnSpPr>
        <p:spPr>
          <a:xfrm>
            <a:off x="2209800"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62200" y="3657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447800"/>
            <a:ext cx="7772400" cy="4572000"/>
          </a:xfrm>
        </p:spPr>
        <p:txBody>
          <a:bodyPr>
            <a:noAutofit/>
          </a:bodyPr>
          <a:lstStyle/>
          <a:p>
            <a:pPr>
              <a:buNone/>
            </a:pPr>
            <a:r>
              <a:rPr lang="en-US" sz="2800" u="sng" dirty="0" smtClean="0">
                <a:latin typeface="Arial" pitchFamily="34" charset="0"/>
                <a:cs typeface="Arial" pitchFamily="34" charset="0"/>
              </a:rPr>
              <a:t>DEFICIENCY</a:t>
            </a:r>
          </a:p>
          <a:p>
            <a:pPr>
              <a:buNone/>
            </a:pPr>
            <a:r>
              <a:rPr lang="en-US" sz="2200" dirty="0" smtClean="0">
                <a:latin typeface="Arial" pitchFamily="34" charset="0"/>
                <a:cs typeface="Arial" pitchFamily="34" charset="0"/>
              </a:rPr>
              <a:t>	</a:t>
            </a:r>
            <a:r>
              <a:rPr lang="en-US" sz="2400" dirty="0" smtClean="0">
                <a:latin typeface="Arial" pitchFamily="34" charset="0"/>
                <a:cs typeface="Arial" pitchFamily="34" charset="0"/>
              </a:rPr>
              <a:t>Niacin defciency is endemic in areas with a high grain (unfortifed), low meat diet and where corn and maize remain a mainstay,</a:t>
            </a:r>
            <a:endParaRPr lang="en-US" sz="2400" u="sng" dirty="0" smtClean="0">
              <a:latin typeface="Arial" pitchFamily="34" charset="0"/>
              <a:cs typeface="Arial" pitchFamily="34" charset="0"/>
            </a:endParaRPr>
          </a:p>
          <a:p>
            <a:r>
              <a:rPr lang="en-US" sz="2400" dirty="0" smtClean="0">
                <a:latin typeface="Arial" pitchFamily="34" charset="0"/>
                <a:cs typeface="Arial" pitchFamily="34" charset="0"/>
              </a:rPr>
              <a:t>Pellagra</a:t>
            </a:r>
          </a:p>
          <a:p>
            <a:pPr lvl="1">
              <a:buFont typeface="Wingdings" pitchFamily="2" charset="2"/>
              <a:buChar char="Ø"/>
            </a:pPr>
            <a:r>
              <a:rPr lang="en-US" sz="2400" dirty="0" smtClean="0">
                <a:latin typeface="Arial" pitchFamily="34" charset="0"/>
                <a:cs typeface="Arial" pitchFamily="34" charset="0"/>
              </a:rPr>
              <a:t>Dermatitis</a:t>
            </a:r>
          </a:p>
          <a:p>
            <a:pPr lvl="1">
              <a:buFont typeface="Wingdings" pitchFamily="2" charset="2"/>
              <a:buChar char="Ø"/>
            </a:pPr>
            <a:r>
              <a:rPr lang="en-US" sz="2400" dirty="0" smtClean="0">
                <a:latin typeface="Arial" pitchFamily="34" charset="0"/>
                <a:cs typeface="Arial" pitchFamily="34" charset="0"/>
              </a:rPr>
              <a:t>Diarrhea</a:t>
            </a:r>
          </a:p>
          <a:p>
            <a:pPr lvl="1">
              <a:buFont typeface="Wingdings" pitchFamily="2" charset="2"/>
              <a:buChar char="Ø"/>
            </a:pPr>
            <a:r>
              <a:rPr lang="en-US" sz="2400" dirty="0" smtClean="0">
                <a:latin typeface="Arial" pitchFamily="34" charset="0"/>
                <a:cs typeface="Arial" pitchFamily="34" charset="0"/>
              </a:rPr>
              <a:t>Dementia</a:t>
            </a:r>
          </a:p>
          <a:p>
            <a:pPr lvl="1">
              <a:buFont typeface="Wingdings" pitchFamily="2" charset="2"/>
              <a:buChar char="Ø"/>
            </a:pPr>
            <a:r>
              <a:rPr lang="en-US" sz="2400" dirty="0" smtClean="0">
                <a:latin typeface="Arial" pitchFamily="34" charset="0"/>
                <a:cs typeface="Arial" pitchFamily="34" charset="0"/>
              </a:rPr>
              <a:t>Death</a:t>
            </a:r>
            <a:endParaRPr lang="en-US" sz="2200" dirty="0" smtClean="0">
              <a:latin typeface="Arial" pitchFamily="34" charset="0"/>
              <a:cs typeface="Arial" pitchFamily="34" charset="0"/>
            </a:endParaRPr>
          </a:p>
          <a:p>
            <a:pPr>
              <a:buNone/>
            </a:pP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Hartnup disease</a:t>
            </a:r>
          </a:p>
          <a:p>
            <a:pPr lvl="1">
              <a:buFont typeface="Wingdings" pitchFamily="2" charset="2"/>
              <a:buChar char="Ø"/>
            </a:pPr>
            <a:r>
              <a:rPr lang="en-US" sz="2400" dirty="0" smtClean="0">
                <a:latin typeface="Arial" pitchFamily="34" charset="0"/>
                <a:cs typeface="Arial" pitchFamily="34" charset="0"/>
              </a:rPr>
              <a:t>Rare metabolic disorder (impaired tryptophan absorption)</a:t>
            </a:r>
          </a:p>
          <a:p>
            <a:pPr lvl="1">
              <a:buFont typeface="Wingdings" pitchFamily="2" charset="2"/>
              <a:buChar char="Ø"/>
            </a:pPr>
            <a:r>
              <a:rPr lang="en-US" sz="2400" dirty="0" smtClean="0">
                <a:latin typeface="Arial" pitchFamily="34" charset="0"/>
                <a:cs typeface="Arial" pitchFamily="34" charset="0"/>
              </a:rPr>
              <a:t>Pellagra like presentation alongwith ataxia and psychiatric symptoms</a:t>
            </a:r>
            <a:endParaRPr 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71600"/>
            <a:ext cx="7772400" cy="5136360"/>
          </a:xfrm>
        </p:spPr>
        <p:txBody>
          <a:bodyPr>
            <a:noAutofit/>
          </a:bodyPr>
          <a:lstStyle/>
          <a:p>
            <a:pPr>
              <a:buNone/>
            </a:pPr>
            <a:r>
              <a:rPr lang="en-US" sz="2800" u="sng" dirty="0" smtClean="0">
                <a:latin typeface="Arial" pitchFamily="34" charset="0"/>
                <a:cs typeface="Arial" pitchFamily="34" charset="0"/>
              </a:rPr>
              <a:t>PREDISPOSING FACTORS</a:t>
            </a:r>
            <a:endParaRPr lang="en-US" sz="2800" b="1"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Decreased dietary intake,</a:t>
            </a:r>
          </a:p>
          <a:p>
            <a:pPr lvl="1">
              <a:buFont typeface="Wingdings" pitchFamily="2" charset="2"/>
              <a:buChar char="Ø"/>
            </a:pPr>
            <a:r>
              <a:rPr lang="en-US" sz="2400" dirty="0" smtClean="0">
                <a:latin typeface="Arial" pitchFamily="34" charset="0"/>
                <a:cs typeface="Arial" pitchFamily="34" charset="0"/>
              </a:rPr>
              <a:t> Alcoholism</a:t>
            </a:r>
          </a:p>
          <a:p>
            <a:pPr lvl="1">
              <a:buFont typeface="Wingdings" pitchFamily="2" charset="2"/>
              <a:buChar char="Ø"/>
            </a:pPr>
            <a:r>
              <a:rPr lang="en-US" sz="2400" dirty="0" smtClean="0">
                <a:latin typeface="Arial" pitchFamily="34" charset="0"/>
                <a:cs typeface="Arial" pitchFamily="34" charset="0"/>
              </a:rPr>
              <a:t>Eating disorders</a:t>
            </a:r>
          </a:p>
          <a:p>
            <a:pPr lvl="1">
              <a:buFont typeface="Wingdings" pitchFamily="2" charset="2"/>
              <a:buChar char="Ø"/>
            </a:pPr>
            <a:r>
              <a:rPr lang="en-US" sz="2400" dirty="0" smtClean="0">
                <a:latin typeface="Arial" pitchFamily="34" charset="0"/>
                <a:cs typeface="Arial" pitchFamily="34" charset="0"/>
              </a:rPr>
              <a:t>Presumed food allergies.</a:t>
            </a:r>
          </a:p>
          <a:p>
            <a:pPr>
              <a:buFont typeface="Wingdings" pitchFamily="2" charset="2"/>
              <a:buChar char="§"/>
            </a:pPr>
            <a:r>
              <a:rPr lang="en-US" sz="2400" dirty="0" smtClean="0">
                <a:latin typeface="Arial" pitchFamily="34" charset="0"/>
                <a:cs typeface="Arial" pitchFamily="34" charset="0"/>
              </a:rPr>
              <a:t>Defective absorption of niacin or tryptophan.</a:t>
            </a:r>
          </a:p>
          <a:p>
            <a:pPr lvl="1">
              <a:buFont typeface="Wingdings" pitchFamily="2" charset="2"/>
              <a:buChar char="Ø"/>
            </a:pPr>
            <a:r>
              <a:rPr lang="en-US" sz="2400" dirty="0" smtClean="0">
                <a:latin typeface="Arial" pitchFamily="34" charset="0"/>
                <a:cs typeface="Arial" pitchFamily="34" charset="0"/>
              </a:rPr>
              <a:t>Inﬂammatory bowel disease, </a:t>
            </a:r>
          </a:p>
          <a:p>
            <a:pPr lvl="1">
              <a:buFont typeface="Wingdings" pitchFamily="2" charset="2"/>
              <a:buChar char="Ø"/>
            </a:pPr>
            <a:r>
              <a:rPr lang="en-US" sz="2400" dirty="0" smtClean="0">
                <a:latin typeface="Arial" pitchFamily="34" charset="0"/>
                <a:cs typeface="Arial" pitchFamily="34" charset="0"/>
              </a:rPr>
              <a:t>Gastroenterostomy, subtotal gastrectomy, jejunoileitis and gastric bypass surgery.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sz="2400" dirty="0" smtClean="0">
                <a:latin typeface="Arial" pitchFamily="34" charset="0"/>
                <a:cs typeface="Arial" pitchFamily="34" charset="0"/>
              </a:rPr>
              <a:t>Impaired conversion of tryptophan to Niacin</a:t>
            </a:r>
          </a:p>
          <a:p>
            <a:pPr lvl="1">
              <a:buFont typeface="Wingdings" pitchFamily="2" charset="2"/>
              <a:buChar char="Ø"/>
            </a:pPr>
            <a:r>
              <a:rPr lang="en-US" sz="2400" dirty="0" smtClean="0">
                <a:latin typeface="Arial" pitchFamily="34" charset="0"/>
                <a:cs typeface="Arial" pitchFamily="34" charset="0"/>
              </a:rPr>
              <a:t>Medications, including isoniazid , 5‐ﬂuorouracil and 6‐mercaptopurine, may interfere with the conversion of tryptophan to niacin.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u="sng" dirty="0" smtClean="0">
                <a:latin typeface="Arial" pitchFamily="34" charset="0"/>
                <a:cs typeface="Arial" pitchFamily="34" charset="0"/>
              </a:rPr>
              <a:t>PRESENTATION</a:t>
            </a:r>
          </a:p>
          <a:p>
            <a:r>
              <a:rPr lang="en-US" sz="2400" dirty="0" smtClean="0">
                <a:latin typeface="Arial" pitchFamily="34" charset="0"/>
                <a:cs typeface="Arial" pitchFamily="34" charset="0"/>
              </a:rPr>
              <a:t>Dermatitis </a:t>
            </a:r>
          </a:p>
          <a:p>
            <a:pPr lvl="1">
              <a:buFont typeface="Wingdings" pitchFamily="2" charset="2"/>
              <a:buChar char="Ø"/>
            </a:pPr>
            <a:r>
              <a:rPr lang="en-US" sz="2400" dirty="0" smtClean="0">
                <a:latin typeface="Arial" pitchFamily="34" charset="0"/>
                <a:cs typeface="Arial" pitchFamily="34" charset="0"/>
              </a:rPr>
              <a:t>intermittent, painful or pruritic erythema </a:t>
            </a:r>
          </a:p>
          <a:p>
            <a:pPr lvl="1">
              <a:buFont typeface="Wingdings" pitchFamily="2" charset="2"/>
              <a:buChar char="Ø"/>
            </a:pPr>
            <a:r>
              <a:rPr lang="en-US" sz="2400" dirty="0" smtClean="0">
                <a:latin typeface="Arial" pitchFamily="34" charset="0"/>
                <a:cs typeface="Arial" pitchFamily="34" charset="0"/>
              </a:rPr>
              <a:t>oedema in photodistributed areas after sun exposure </a:t>
            </a:r>
          </a:p>
          <a:p>
            <a:pPr lvl="1">
              <a:buFont typeface="Wingdings" pitchFamily="2" charset="2"/>
              <a:buChar char="Ø"/>
            </a:pPr>
            <a:r>
              <a:rPr lang="en-US" sz="2400" dirty="0" smtClean="0">
                <a:latin typeface="Arial" pitchFamily="34" charset="0"/>
                <a:cs typeface="Arial" pitchFamily="34" charset="0"/>
              </a:rPr>
              <a:t>Vesicles and bullae may develop in severe cases.</a:t>
            </a:r>
          </a:p>
          <a:p>
            <a:pPr lvl="1">
              <a:buFont typeface="Wingdings" pitchFamily="2" charset="2"/>
              <a:buChar char="Ø"/>
            </a:pPr>
            <a:r>
              <a:rPr lang="en-US" sz="2400" dirty="0" smtClean="0">
                <a:latin typeface="Arial" pitchFamily="34" charset="0"/>
                <a:cs typeface="Arial" pitchFamily="34" charset="0"/>
              </a:rPr>
              <a:t>Over time, the eruption becomes fIxed and is defned by sharply marginated, hyperpigmented</a:t>
            </a:r>
            <a:br>
              <a:rPr lang="en-US" sz="2400" dirty="0" smtClean="0">
                <a:latin typeface="Arial" pitchFamily="34" charset="0"/>
                <a:cs typeface="Arial" pitchFamily="34" charset="0"/>
              </a:rPr>
            </a:br>
            <a:r>
              <a:rPr lang="en-US" sz="2400" dirty="0" smtClean="0">
                <a:latin typeface="Arial" pitchFamily="34" charset="0"/>
                <a:cs typeface="Arial" pitchFamily="34" charset="0"/>
              </a:rPr>
              <a:t>and keratotic plaques .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25681</TotalTime>
  <Words>4514</Words>
  <Application>Microsoft Office PowerPoint</Application>
  <PresentationFormat>On-screen Show (4:3)</PresentationFormat>
  <Paragraphs>729</Paragraphs>
  <Slides>162</Slides>
  <Notes>0</Notes>
  <HiddenSlides>0</HiddenSlides>
  <MMClips>0</MMClips>
  <ScaleCrop>false</ScaleCrop>
  <HeadingPairs>
    <vt:vector size="4" baseType="variant">
      <vt:variant>
        <vt:lpstr>Theme</vt:lpstr>
      </vt:variant>
      <vt:variant>
        <vt:i4>1</vt:i4>
      </vt:variant>
      <vt:variant>
        <vt:lpstr>Slide Titles</vt:lpstr>
      </vt:variant>
      <vt:variant>
        <vt:i4>162</vt:i4>
      </vt:variant>
    </vt:vector>
  </HeadingPairs>
  <TitlesOfParts>
    <vt:vector size="163" baseType="lpstr">
      <vt:lpstr>Metro</vt:lpstr>
      <vt:lpstr>NUTRITIONAL DISORDERS AFFECTING THE SKIN</vt:lpstr>
      <vt:lpstr>SEQUENCE</vt:lpstr>
      <vt:lpstr>MALNUTRITION</vt:lpstr>
      <vt:lpstr>MALNUTRITION</vt:lpstr>
      <vt:lpstr>PROTEIN ENERGY MALNUTRITION</vt:lpstr>
      <vt:lpstr>CLASSIFICATION</vt:lpstr>
      <vt:lpstr>EPIDEMIOLOGY</vt:lpstr>
      <vt:lpstr>PREDISPOSING FACTORS</vt:lpstr>
      <vt:lpstr>KWASHIORKOR</vt:lpstr>
      <vt:lpstr>MARASMUS</vt:lpstr>
      <vt:lpstr>MARASMIC KWASHIORKOR</vt:lpstr>
      <vt:lpstr>PATHOPHYSIOLOGY</vt:lpstr>
      <vt:lpstr>PRESENTATION</vt:lpstr>
      <vt:lpstr>PowerPoint Presentation</vt:lpstr>
      <vt:lpstr>PowerPoint Presentation</vt:lpstr>
      <vt:lpstr>PowerPoint Presentation</vt:lpstr>
      <vt:lpstr>PowerPoint Presentation</vt:lpstr>
      <vt:lpstr>PRESENTATION</vt:lpstr>
      <vt:lpstr>PowerPoint Presentation</vt:lpstr>
      <vt:lpstr>PowerPoint Presentation</vt:lpstr>
      <vt:lpstr>PowerPoint Presentation</vt:lpstr>
      <vt:lpstr>DIFFERENTIAL DIAGNOSIS</vt:lpstr>
      <vt:lpstr>COMPLICATIONS</vt:lpstr>
      <vt:lpstr>INVESTIGATIONS</vt:lpstr>
      <vt:lpstr>PowerPoint Presentation</vt:lpstr>
      <vt:lpstr>HISTOPATHOLOGICAL FEATURES</vt:lpstr>
      <vt:lpstr>MANAGEMENT</vt:lpstr>
      <vt:lpstr>PowerPoint Presentation</vt:lpstr>
      <vt:lpstr>PROGNOSIS</vt:lpstr>
      <vt:lpstr>VITAMINS</vt:lpstr>
      <vt:lpstr>VITAMIN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E</vt:lpstr>
      <vt:lpstr>PowerPoint Presentation</vt:lpstr>
      <vt:lpstr>VITAMIN K</vt:lpstr>
      <vt:lpstr>PowerPoint Presentation</vt:lpstr>
      <vt:lpstr>PowerPoint Presentation</vt:lpstr>
      <vt:lpstr>PowerPoint Presentation</vt:lpstr>
      <vt:lpstr>VITAMIN B COMPLEX</vt:lpstr>
      <vt:lpstr>VITAMIN B1 (THIAMINE)</vt:lpstr>
      <vt:lpstr>VITAMIN B2 (RIBOFLAVIN)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B3 (NIACIN)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B6 (PYRIDOXINE)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B7 (BIOTIN)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B9 (FOLATE)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B12 (COBALAMIN)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C (ASCORBIC ACID)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DISORDERS AFFECTING THE SKIN</dc:title>
  <dc:creator>Madeeha</dc:creator>
  <cp:lastModifiedBy>AA</cp:lastModifiedBy>
  <cp:revision>803</cp:revision>
  <dcterms:created xsi:type="dcterms:W3CDTF">2017-01-20T17:15:26Z</dcterms:created>
  <dcterms:modified xsi:type="dcterms:W3CDTF">2024-05-26T12:56:54Z</dcterms:modified>
</cp:coreProperties>
</file>