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9"/>
  </p:notesMasterIdLst>
  <p:sldIdLst>
    <p:sldId id="256" r:id="rId2"/>
    <p:sldId id="257" r:id="rId3"/>
    <p:sldId id="258" r:id="rId4"/>
    <p:sldId id="259" r:id="rId5"/>
    <p:sldId id="262" r:id="rId6"/>
    <p:sldId id="261" r:id="rId7"/>
    <p:sldId id="260" r:id="rId8"/>
    <p:sldId id="263" r:id="rId9"/>
    <p:sldId id="264" r:id="rId10"/>
    <p:sldId id="265" r:id="rId11"/>
    <p:sldId id="267" r:id="rId12"/>
    <p:sldId id="266" r:id="rId13"/>
    <p:sldId id="335" r:id="rId14"/>
    <p:sldId id="268" r:id="rId15"/>
    <p:sldId id="269" r:id="rId16"/>
    <p:sldId id="270" r:id="rId17"/>
    <p:sldId id="271" r:id="rId18"/>
    <p:sldId id="272" r:id="rId19"/>
    <p:sldId id="336" r:id="rId20"/>
    <p:sldId id="273" r:id="rId21"/>
    <p:sldId id="274" r:id="rId22"/>
    <p:sldId id="275" r:id="rId23"/>
    <p:sldId id="276" r:id="rId24"/>
    <p:sldId id="334" r:id="rId25"/>
    <p:sldId id="283" r:id="rId26"/>
    <p:sldId id="286" r:id="rId27"/>
    <p:sldId id="277" r:id="rId28"/>
    <p:sldId id="278" r:id="rId29"/>
    <p:sldId id="279" r:id="rId30"/>
    <p:sldId id="280" r:id="rId31"/>
    <p:sldId id="281" r:id="rId32"/>
    <p:sldId id="284" r:id="rId33"/>
    <p:sldId id="282" r:id="rId34"/>
    <p:sldId id="285" r:id="rId35"/>
    <p:sldId id="287" r:id="rId36"/>
    <p:sldId id="300" r:id="rId37"/>
    <p:sldId id="288" r:id="rId38"/>
    <p:sldId id="301" r:id="rId39"/>
    <p:sldId id="289" r:id="rId40"/>
    <p:sldId id="290" r:id="rId41"/>
    <p:sldId id="291" r:id="rId42"/>
    <p:sldId id="292" r:id="rId43"/>
    <p:sldId id="293" r:id="rId44"/>
    <p:sldId id="294" r:id="rId45"/>
    <p:sldId id="302" r:id="rId46"/>
    <p:sldId id="296" r:id="rId47"/>
    <p:sldId id="297" r:id="rId48"/>
    <p:sldId id="298" r:id="rId49"/>
    <p:sldId id="299" r:id="rId50"/>
    <p:sldId id="303" r:id="rId51"/>
    <p:sldId id="304" r:id="rId52"/>
    <p:sldId id="305" r:id="rId53"/>
    <p:sldId id="306" r:id="rId54"/>
    <p:sldId id="315" r:id="rId55"/>
    <p:sldId id="316" r:id="rId56"/>
    <p:sldId id="307" r:id="rId57"/>
    <p:sldId id="308" r:id="rId58"/>
    <p:sldId id="311" r:id="rId59"/>
    <p:sldId id="317" r:id="rId60"/>
    <p:sldId id="312" r:id="rId61"/>
    <p:sldId id="313" r:id="rId62"/>
    <p:sldId id="314" r:id="rId63"/>
    <p:sldId id="318" r:id="rId64"/>
    <p:sldId id="319" r:id="rId65"/>
    <p:sldId id="320" r:id="rId66"/>
    <p:sldId id="321" r:id="rId67"/>
    <p:sldId id="322" r:id="rId68"/>
    <p:sldId id="326" r:id="rId69"/>
    <p:sldId id="325" r:id="rId70"/>
    <p:sldId id="324" r:id="rId71"/>
    <p:sldId id="327" r:id="rId72"/>
    <p:sldId id="328" r:id="rId73"/>
    <p:sldId id="329" r:id="rId74"/>
    <p:sldId id="330" r:id="rId75"/>
    <p:sldId id="331" r:id="rId76"/>
    <p:sldId id="332" r:id="rId77"/>
    <p:sldId id="333"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61" d="100"/>
          <a:sy n="61" d="100"/>
        </p:scale>
        <p:origin x="10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D8E31-9F41-4B6F-9347-58BD632D57C1}"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60177-A9F0-4C12-9EFE-09A3B1B31DA6}" type="slidenum">
              <a:rPr lang="en-US" smtClean="0"/>
              <a:t>‹#›</a:t>
            </a:fld>
            <a:endParaRPr lang="en-US"/>
          </a:p>
        </p:txBody>
      </p:sp>
    </p:spTree>
    <p:extLst>
      <p:ext uri="{BB962C8B-B14F-4D97-AF65-F5344CB8AC3E}">
        <p14:creationId xmlns:p14="http://schemas.microsoft.com/office/powerpoint/2010/main" val="367086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rarely after treatment of </a:t>
            </a:r>
            <a:r>
              <a:rPr lang="en-US" dirty="0" err="1" smtClean="0"/>
              <a:t>gynaecological</a:t>
            </a:r>
            <a:r>
              <a:rPr lang="en-US" dirty="0" smtClean="0"/>
              <a:t> and head and neck malignancies, </a:t>
            </a:r>
            <a:r>
              <a:rPr lang="en-US" dirty="0" err="1" smtClean="0"/>
              <a:t>subcut</a:t>
            </a:r>
            <a:r>
              <a:rPr lang="en-US" dirty="0" smtClean="0"/>
              <a:t> lymphoma and metastatic adenocarcinoma</a:t>
            </a:r>
          </a:p>
          <a:p>
            <a:endParaRPr lang="en-US" dirty="0"/>
          </a:p>
        </p:txBody>
      </p:sp>
      <p:sp>
        <p:nvSpPr>
          <p:cNvPr id="4" name="Slide Number Placeholder 3"/>
          <p:cNvSpPr>
            <a:spLocks noGrp="1"/>
          </p:cNvSpPr>
          <p:nvPr>
            <p:ph type="sldNum" sz="quarter" idx="10"/>
          </p:nvPr>
        </p:nvSpPr>
        <p:spPr/>
        <p:txBody>
          <a:bodyPr/>
          <a:lstStyle/>
          <a:p>
            <a:fld id="{F8560177-A9F0-4C12-9EFE-09A3B1B31DA6}" type="slidenum">
              <a:rPr lang="en-US" smtClean="0"/>
              <a:t>11</a:t>
            </a:fld>
            <a:endParaRPr lang="en-US"/>
          </a:p>
        </p:txBody>
      </p:sp>
    </p:spTree>
    <p:extLst>
      <p:ext uri="{BB962C8B-B14F-4D97-AF65-F5344CB8AC3E}">
        <p14:creationId xmlns:p14="http://schemas.microsoft.com/office/powerpoint/2010/main" val="5305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Low power view showing perivascular inflammation in the papillary and upper reticular dermis, dense horizontally orientated collagen bundles, loss of adnexal structures and a straight dermal–hypodermal junction. (b) Higher power view showing broad and thick collagen bundles, scattered aggregates of lymphocytes (bottom right) and atrophic sweat ducts and glands</a:t>
            </a:r>
            <a:endParaRPr lang="en-US" dirty="0"/>
          </a:p>
        </p:txBody>
      </p:sp>
      <p:sp>
        <p:nvSpPr>
          <p:cNvPr id="4" name="Slide Number Placeholder 3"/>
          <p:cNvSpPr>
            <a:spLocks noGrp="1"/>
          </p:cNvSpPr>
          <p:nvPr>
            <p:ph type="sldNum" sz="quarter" idx="10"/>
          </p:nvPr>
        </p:nvSpPr>
        <p:spPr/>
        <p:txBody>
          <a:bodyPr/>
          <a:lstStyle/>
          <a:p>
            <a:fld id="{F8560177-A9F0-4C12-9EFE-09A3B1B31DA6}" type="slidenum">
              <a:rPr lang="en-US" smtClean="0"/>
              <a:t>20</a:t>
            </a:fld>
            <a:endParaRPr lang="en-US"/>
          </a:p>
        </p:txBody>
      </p:sp>
    </p:spTree>
    <p:extLst>
      <p:ext uri="{BB962C8B-B14F-4D97-AF65-F5344CB8AC3E}">
        <p14:creationId xmlns:p14="http://schemas.microsoft.com/office/powerpoint/2010/main" val="351327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inflammation collagen dense packed</a:t>
            </a:r>
            <a:r>
              <a:rPr lang="en-US" baseline="0" dirty="0" smtClean="0"/>
              <a:t> horizontal arrangement lost dermal </a:t>
            </a:r>
            <a:r>
              <a:rPr lang="en-US" baseline="0" dirty="0" err="1" smtClean="0"/>
              <a:t>appandages</a:t>
            </a:r>
            <a:r>
              <a:rPr lang="en-US" baseline="0" dirty="0" smtClean="0"/>
              <a:t> and </a:t>
            </a:r>
            <a:r>
              <a:rPr lang="en-US" baseline="0" dirty="0" err="1" smtClean="0"/>
              <a:t>subcut</a:t>
            </a:r>
            <a:r>
              <a:rPr lang="en-US" baseline="0" dirty="0" smtClean="0"/>
              <a:t> fat</a:t>
            </a:r>
            <a:endParaRPr lang="en-US" dirty="0"/>
          </a:p>
        </p:txBody>
      </p:sp>
      <p:sp>
        <p:nvSpPr>
          <p:cNvPr id="4" name="Slide Number Placeholder 3"/>
          <p:cNvSpPr>
            <a:spLocks noGrp="1"/>
          </p:cNvSpPr>
          <p:nvPr>
            <p:ph type="sldNum" sz="quarter" idx="10"/>
          </p:nvPr>
        </p:nvSpPr>
        <p:spPr/>
        <p:txBody>
          <a:bodyPr/>
          <a:lstStyle/>
          <a:p>
            <a:fld id="{F8560177-A9F0-4C12-9EFE-09A3B1B31DA6}" type="slidenum">
              <a:rPr lang="en-US" smtClean="0"/>
              <a:t>21</a:t>
            </a:fld>
            <a:endParaRPr lang="en-US"/>
          </a:p>
        </p:txBody>
      </p:sp>
    </p:spTree>
    <p:extLst>
      <p:ext uri="{BB962C8B-B14F-4D97-AF65-F5344CB8AC3E}">
        <p14:creationId xmlns:p14="http://schemas.microsoft.com/office/powerpoint/2010/main" val="186942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1/12/2023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1/12/2023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0000" y="440154"/>
            <a:ext cx="10572000" cy="2971051"/>
          </a:xfrm>
        </p:spPr>
        <p:txBody>
          <a:bodyPr/>
          <a:lstStyle/>
          <a:p>
            <a:r>
              <a:rPr lang="en-US" dirty="0" err="1" smtClean="0">
                <a:solidFill>
                  <a:schemeClr val="tx1"/>
                </a:solidFill>
              </a:rPr>
              <a:t>Morphoea</a:t>
            </a:r>
            <a:r>
              <a:rPr lang="en-US" dirty="0" smtClean="0">
                <a:solidFill>
                  <a:schemeClr val="tx1"/>
                </a:solidFill>
              </a:rPr>
              <a:t>  &amp;  </a:t>
            </a:r>
            <a:r>
              <a:rPr lang="en-US" dirty="0" err="1" smtClean="0">
                <a:solidFill>
                  <a:schemeClr val="tx1"/>
                </a:solidFill>
              </a:rPr>
              <a:t>Sclerosing</a:t>
            </a:r>
            <a:r>
              <a:rPr lang="en-US" dirty="0" smtClean="0">
                <a:solidFill>
                  <a:schemeClr val="tx1"/>
                </a:solidFill>
              </a:rPr>
              <a:t> </a:t>
            </a:r>
            <a:r>
              <a:rPr lang="en-US" dirty="0">
                <a:solidFill>
                  <a:schemeClr val="tx1"/>
                </a:solidFill>
              </a:rPr>
              <a:t/>
            </a:r>
            <a:br>
              <a:rPr lang="en-US" dirty="0">
                <a:solidFill>
                  <a:schemeClr val="tx1"/>
                </a:solidFill>
              </a:rPr>
            </a:br>
            <a:r>
              <a:rPr lang="en-US" dirty="0">
                <a:solidFill>
                  <a:schemeClr val="tx1"/>
                </a:solidFill>
              </a:rPr>
              <a:t>Inflammatory Dermatoses</a:t>
            </a:r>
          </a:p>
        </p:txBody>
      </p:sp>
      <p:sp>
        <p:nvSpPr>
          <p:cNvPr id="3" name="Subtitle 2"/>
          <p:cNvSpPr>
            <a:spLocks noGrp="1"/>
          </p:cNvSpPr>
          <p:nvPr>
            <p:ph type="subTitle" idx="1"/>
          </p:nvPr>
        </p:nvSpPr>
        <p:spPr>
          <a:xfrm>
            <a:off x="8954813" y="5280847"/>
            <a:ext cx="2427187" cy="434974"/>
          </a:xfrm>
        </p:spPr>
        <p:txBody>
          <a:bodyPr/>
          <a:lstStyle/>
          <a:p>
            <a:r>
              <a:rPr lang="en-US" b="1" dirty="0" smtClean="0"/>
              <a:t>DR HAFSA NAZEER</a:t>
            </a:r>
            <a:endParaRPr lang="en-US" b="1" dirty="0"/>
          </a:p>
        </p:txBody>
      </p:sp>
    </p:spTree>
    <p:extLst>
      <p:ext uri="{BB962C8B-B14F-4D97-AF65-F5344CB8AC3E}">
        <p14:creationId xmlns:p14="http://schemas.microsoft.com/office/powerpoint/2010/main" val="2760691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diseases</a:t>
            </a:r>
            <a:endParaRPr lang="en-US" dirty="0"/>
          </a:p>
        </p:txBody>
      </p:sp>
      <p:sp>
        <p:nvSpPr>
          <p:cNvPr id="3" name="Content Placeholder 2"/>
          <p:cNvSpPr>
            <a:spLocks noGrp="1"/>
          </p:cNvSpPr>
          <p:nvPr>
            <p:ph idx="1"/>
          </p:nvPr>
        </p:nvSpPr>
        <p:spPr>
          <a:xfrm>
            <a:off x="676822" y="2679487"/>
            <a:ext cx="10554574" cy="3636511"/>
          </a:xfrm>
        </p:spPr>
        <p:txBody>
          <a:bodyPr numCol="2">
            <a:noAutofit/>
          </a:bodyPr>
          <a:lstStyle/>
          <a:p>
            <a:r>
              <a:rPr lang="en-US" sz="2000" dirty="0" smtClean="0"/>
              <a:t> psoriasis,</a:t>
            </a:r>
          </a:p>
          <a:p>
            <a:r>
              <a:rPr lang="en-US" sz="2000" dirty="0" smtClean="0"/>
              <a:t> </a:t>
            </a:r>
            <a:r>
              <a:rPr lang="en-US" sz="2000" dirty="0"/>
              <a:t>vitiligo, </a:t>
            </a:r>
            <a:endParaRPr lang="en-US" sz="2000" dirty="0" smtClean="0"/>
          </a:p>
          <a:p>
            <a:r>
              <a:rPr lang="en-US" sz="2000" dirty="0" smtClean="0"/>
              <a:t> alopecia </a:t>
            </a:r>
            <a:r>
              <a:rPr lang="en-US" sz="2000" dirty="0" err="1"/>
              <a:t>areata</a:t>
            </a:r>
            <a:r>
              <a:rPr lang="en-US" sz="2000" dirty="0" smtClean="0"/>
              <a:t>,</a:t>
            </a:r>
          </a:p>
          <a:p>
            <a:r>
              <a:rPr lang="en-US" sz="2000" dirty="0" smtClean="0"/>
              <a:t> </a:t>
            </a:r>
            <a:r>
              <a:rPr lang="en-US" sz="2000" dirty="0"/>
              <a:t>autoimmune hepatitis</a:t>
            </a:r>
            <a:r>
              <a:rPr lang="en-US" sz="2000" dirty="0" smtClean="0"/>
              <a:t>,</a:t>
            </a:r>
          </a:p>
          <a:p>
            <a:r>
              <a:rPr lang="en-US" sz="2000" dirty="0" smtClean="0"/>
              <a:t> </a:t>
            </a:r>
            <a:r>
              <a:rPr lang="en-US" sz="2000" dirty="0"/>
              <a:t>primary biliary cirrhosis, </a:t>
            </a:r>
            <a:endParaRPr lang="en-US" sz="2000" dirty="0" smtClean="0"/>
          </a:p>
          <a:p>
            <a:r>
              <a:rPr lang="en-US" sz="2000" dirty="0" smtClean="0"/>
              <a:t> inflammatory </a:t>
            </a:r>
            <a:r>
              <a:rPr lang="en-US" sz="2000" dirty="0"/>
              <a:t>bowel disease</a:t>
            </a:r>
            <a:r>
              <a:rPr lang="en-US" sz="2000" dirty="0" smtClean="0"/>
              <a:t>,</a:t>
            </a:r>
          </a:p>
          <a:p>
            <a:r>
              <a:rPr lang="en-US" sz="2000" dirty="0" smtClean="0"/>
              <a:t> </a:t>
            </a:r>
            <a:r>
              <a:rPr lang="en-US" sz="2000" dirty="0"/>
              <a:t>type 1 diabetes, </a:t>
            </a:r>
            <a:endParaRPr lang="en-US" sz="2000" dirty="0" smtClean="0"/>
          </a:p>
          <a:p>
            <a:r>
              <a:rPr lang="en-US" sz="2000" dirty="0" smtClean="0"/>
              <a:t> autoimmune </a:t>
            </a:r>
            <a:r>
              <a:rPr lang="en-US" sz="2000" dirty="0"/>
              <a:t>thyroid disease</a:t>
            </a:r>
            <a:r>
              <a:rPr lang="en-US" sz="2000" dirty="0" smtClean="0"/>
              <a:t>,</a:t>
            </a:r>
          </a:p>
          <a:p>
            <a:r>
              <a:rPr lang="en-US" sz="2000" dirty="0" smtClean="0"/>
              <a:t> </a:t>
            </a:r>
            <a:r>
              <a:rPr lang="en-US" sz="2000" dirty="0" err="1"/>
              <a:t>polyglandular</a:t>
            </a:r>
            <a:r>
              <a:rPr lang="en-US" sz="2000" dirty="0"/>
              <a:t> </a:t>
            </a:r>
            <a:r>
              <a:rPr lang="en-US" sz="2000" dirty="0" smtClean="0"/>
              <a:t>autoimmune </a:t>
            </a:r>
            <a:r>
              <a:rPr lang="en-US" sz="2000" dirty="0"/>
              <a:t>disease type 2</a:t>
            </a:r>
            <a:r>
              <a:rPr lang="en-US" sz="2000" dirty="0" smtClean="0"/>
              <a:t>,</a:t>
            </a:r>
          </a:p>
          <a:p>
            <a:endParaRPr lang="en-US" sz="2000" dirty="0" smtClean="0"/>
          </a:p>
          <a:p>
            <a:r>
              <a:rPr lang="en-US" sz="2000" dirty="0" smtClean="0"/>
              <a:t> </a:t>
            </a:r>
            <a:r>
              <a:rPr lang="en-US" sz="2000" dirty="0" err="1"/>
              <a:t>Ménière</a:t>
            </a:r>
            <a:r>
              <a:rPr lang="en-US" sz="2000" dirty="0"/>
              <a:t> disease</a:t>
            </a:r>
            <a:r>
              <a:rPr lang="en-US" sz="2000" dirty="0" smtClean="0"/>
              <a:t>,</a:t>
            </a:r>
          </a:p>
          <a:p>
            <a:r>
              <a:rPr lang="en-US" sz="2000" dirty="0" smtClean="0"/>
              <a:t> </a:t>
            </a:r>
            <a:r>
              <a:rPr lang="en-US" sz="2000" dirty="0"/>
              <a:t>coeliac disease, </a:t>
            </a:r>
            <a:endParaRPr lang="en-US" sz="2000" dirty="0" smtClean="0"/>
          </a:p>
          <a:p>
            <a:r>
              <a:rPr lang="en-US" sz="2000" dirty="0" smtClean="0"/>
              <a:t> multiple </a:t>
            </a:r>
            <a:r>
              <a:rPr lang="en-US" sz="2000" dirty="0"/>
              <a:t>sclerosis</a:t>
            </a:r>
            <a:r>
              <a:rPr lang="en-US" sz="2000" dirty="0" smtClean="0"/>
              <a:t>,</a:t>
            </a:r>
          </a:p>
          <a:p>
            <a:r>
              <a:rPr lang="en-US" sz="2000" dirty="0" smtClean="0"/>
              <a:t> </a:t>
            </a:r>
            <a:r>
              <a:rPr lang="en-US" sz="2000" dirty="0"/>
              <a:t>systemic lupus erythematosus</a:t>
            </a:r>
            <a:r>
              <a:rPr lang="en-US" sz="2000" dirty="0" smtClean="0"/>
              <a:t>,</a:t>
            </a:r>
          </a:p>
          <a:p>
            <a:r>
              <a:rPr lang="en-US" sz="2000" dirty="0" smtClean="0"/>
              <a:t> </a:t>
            </a:r>
            <a:r>
              <a:rPr lang="en-US" sz="2000" dirty="0"/>
              <a:t>rheumatoid arthritis</a:t>
            </a:r>
            <a:r>
              <a:rPr lang="en-US" sz="2000" dirty="0" smtClean="0"/>
              <a:t>,</a:t>
            </a:r>
          </a:p>
          <a:p>
            <a:r>
              <a:rPr lang="en-US" sz="2000" dirty="0" smtClean="0"/>
              <a:t> </a:t>
            </a:r>
            <a:r>
              <a:rPr lang="en-US" sz="2000" dirty="0" err="1"/>
              <a:t>Sjögren</a:t>
            </a:r>
            <a:r>
              <a:rPr lang="en-US" sz="2000" dirty="0"/>
              <a:t> syndrome, </a:t>
            </a:r>
            <a:endParaRPr lang="en-US" sz="2000" dirty="0" smtClean="0"/>
          </a:p>
          <a:p>
            <a:r>
              <a:rPr lang="en-US" sz="2000" dirty="0" smtClean="0"/>
              <a:t> antiphospholipid </a:t>
            </a:r>
            <a:r>
              <a:rPr lang="en-US" sz="2000" dirty="0"/>
              <a:t>syndrome, </a:t>
            </a:r>
            <a:endParaRPr lang="en-US" sz="2000" dirty="0" smtClean="0"/>
          </a:p>
          <a:p>
            <a:r>
              <a:rPr lang="en-US" sz="2000" dirty="0" smtClean="0"/>
              <a:t> Still </a:t>
            </a:r>
            <a:r>
              <a:rPr lang="en-US" sz="2000" dirty="0"/>
              <a:t>disease </a:t>
            </a:r>
          </a:p>
          <a:p>
            <a:r>
              <a:rPr lang="en-US" sz="2000" dirty="0" smtClean="0"/>
              <a:t> </a:t>
            </a:r>
            <a:r>
              <a:rPr lang="en-US" sz="2000" dirty="0"/>
              <a:t>mixed connective tissue disease</a:t>
            </a:r>
          </a:p>
        </p:txBody>
      </p:sp>
    </p:spTree>
    <p:extLst>
      <p:ext uri="{BB962C8B-B14F-4D97-AF65-F5344CB8AC3E}">
        <p14:creationId xmlns:p14="http://schemas.microsoft.com/office/powerpoint/2010/main" val="337900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Etiological factors </a:t>
            </a:r>
            <a:endParaRPr lang="en-US" dirty="0"/>
          </a:p>
        </p:txBody>
      </p:sp>
      <p:sp>
        <p:nvSpPr>
          <p:cNvPr id="3" name="Content Placeholder 2"/>
          <p:cNvSpPr>
            <a:spLocks noGrp="1"/>
          </p:cNvSpPr>
          <p:nvPr>
            <p:ph idx="1"/>
          </p:nvPr>
        </p:nvSpPr>
        <p:spPr>
          <a:xfrm>
            <a:off x="597994" y="2064632"/>
            <a:ext cx="10554574" cy="4525355"/>
          </a:xfrm>
        </p:spPr>
        <p:txBody>
          <a:bodyPr>
            <a:noAutofit/>
          </a:bodyPr>
          <a:lstStyle/>
          <a:p>
            <a:r>
              <a:rPr lang="en-US" sz="2000" dirty="0" smtClean="0"/>
              <a:t>Trauma </a:t>
            </a:r>
          </a:p>
          <a:p>
            <a:r>
              <a:rPr lang="en-US" sz="2000" dirty="0" smtClean="0"/>
              <a:t>Genetics</a:t>
            </a:r>
          </a:p>
          <a:p>
            <a:pPr lvl="1"/>
            <a:r>
              <a:rPr lang="en-US" sz="1800" dirty="0"/>
              <a:t>HLA‐DRB1*04:04 and HLA‐B*37 </a:t>
            </a:r>
            <a:endParaRPr lang="en-US" sz="1800" dirty="0" smtClean="0"/>
          </a:p>
          <a:p>
            <a:r>
              <a:rPr lang="en-US" sz="2000" dirty="0" smtClean="0"/>
              <a:t>Vaccination </a:t>
            </a:r>
          </a:p>
          <a:p>
            <a:pPr lvl="1"/>
            <a:r>
              <a:rPr lang="en-US" sz="1800" dirty="0" smtClean="0"/>
              <a:t> </a:t>
            </a:r>
            <a:r>
              <a:rPr lang="en-US" sz="1800" dirty="0"/>
              <a:t>hepatitis B, MMR </a:t>
            </a:r>
            <a:r>
              <a:rPr lang="en-US" sz="1800" dirty="0" smtClean="0"/>
              <a:t>, </a:t>
            </a:r>
            <a:r>
              <a:rPr lang="en-US" sz="1800" dirty="0"/>
              <a:t>diphtheria, tetanus, pertussis, pneumococcus and BCG </a:t>
            </a:r>
            <a:r>
              <a:rPr lang="en-US" sz="1800" dirty="0" smtClean="0"/>
              <a:t>, vitamin k and B12</a:t>
            </a:r>
          </a:p>
          <a:p>
            <a:r>
              <a:rPr lang="en-US" sz="2000" dirty="0" smtClean="0"/>
              <a:t>Radiation</a:t>
            </a:r>
          </a:p>
          <a:p>
            <a:pPr marL="457200" lvl="1" indent="0">
              <a:buNone/>
            </a:pPr>
            <a:r>
              <a:rPr lang="en-US" sz="1800" dirty="0"/>
              <a:t>post‐irradiation </a:t>
            </a:r>
            <a:r>
              <a:rPr lang="en-US" sz="1800" dirty="0" err="1"/>
              <a:t>morphoea</a:t>
            </a:r>
            <a:r>
              <a:rPr lang="en-US" sz="1800" dirty="0"/>
              <a:t> have been linked to radiotherapy for breast cancer </a:t>
            </a:r>
            <a:r>
              <a:rPr lang="en-US" sz="1800" dirty="0" smtClean="0"/>
              <a:t>	</a:t>
            </a:r>
          </a:p>
          <a:p>
            <a:r>
              <a:rPr lang="en-US" sz="2000" dirty="0" smtClean="0"/>
              <a:t>Drugs</a:t>
            </a:r>
          </a:p>
          <a:p>
            <a:pPr lvl="1"/>
            <a:r>
              <a:rPr lang="en-US" sz="1800" dirty="0" smtClean="0"/>
              <a:t> </a:t>
            </a:r>
            <a:r>
              <a:rPr lang="en-US" sz="1800" dirty="0" err="1" smtClean="0"/>
              <a:t>Bleomycin</a:t>
            </a:r>
            <a:r>
              <a:rPr lang="en-US" sz="1800" dirty="0"/>
              <a:t>, </a:t>
            </a:r>
            <a:r>
              <a:rPr lang="en-US" sz="1800" dirty="0" err="1"/>
              <a:t>pentazocine</a:t>
            </a:r>
            <a:r>
              <a:rPr lang="en-US" sz="1800" dirty="0"/>
              <a:t>, progestin, vitamin B12, vitamin K, cocaine, d‐</a:t>
            </a:r>
            <a:r>
              <a:rPr lang="en-US" sz="1800" dirty="0" err="1"/>
              <a:t>penicillamine</a:t>
            </a:r>
            <a:r>
              <a:rPr lang="en-US" sz="1800" dirty="0"/>
              <a:t>, </a:t>
            </a:r>
            <a:r>
              <a:rPr lang="en-US" sz="1800" dirty="0" err="1"/>
              <a:t>peplomycin</a:t>
            </a:r>
            <a:r>
              <a:rPr lang="en-US" sz="1800" dirty="0"/>
              <a:t>, interferon </a:t>
            </a:r>
            <a:r>
              <a:rPr lang="el-GR" sz="1800" dirty="0"/>
              <a:t>β‐1</a:t>
            </a:r>
            <a:r>
              <a:rPr lang="en-US" sz="1800" dirty="0"/>
              <a:t>a, uracil‐</a:t>
            </a:r>
            <a:r>
              <a:rPr lang="en-US" sz="1800" dirty="0" err="1"/>
              <a:t>tegafur</a:t>
            </a:r>
            <a:r>
              <a:rPr lang="en-US" sz="1800" dirty="0"/>
              <a:t>, </a:t>
            </a:r>
            <a:r>
              <a:rPr lang="en-US" sz="1800" dirty="0" smtClean="0"/>
              <a:t>, </a:t>
            </a:r>
            <a:r>
              <a:rPr lang="en-US" sz="1800" dirty="0"/>
              <a:t>gemcitabine, </a:t>
            </a:r>
            <a:r>
              <a:rPr lang="en-US" sz="1800" dirty="0" err="1"/>
              <a:t>bromocryptine</a:t>
            </a:r>
            <a:r>
              <a:rPr lang="en-US" sz="1800" dirty="0"/>
              <a:t>, </a:t>
            </a:r>
            <a:r>
              <a:rPr lang="en-US" sz="1800" dirty="0" err="1" smtClean="0"/>
              <a:t>bisoprolol</a:t>
            </a:r>
            <a:r>
              <a:rPr lang="en-US" sz="1800" dirty="0" smtClean="0"/>
              <a:t>, </a:t>
            </a:r>
            <a:r>
              <a:rPr lang="en-US" sz="1800" dirty="0" err="1"/>
              <a:t>balicatib</a:t>
            </a:r>
            <a:r>
              <a:rPr lang="en-US" sz="1800" dirty="0"/>
              <a:t>, ibuprofen, </a:t>
            </a:r>
            <a:r>
              <a:rPr lang="en-US" sz="1800" dirty="0" err="1"/>
              <a:t>mitomycin</a:t>
            </a:r>
            <a:r>
              <a:rPr lang="en-US" sz="1800" dirty="0"/>
              <a:t> C</a:t>
            </a:r>
            <a:endParaRPr lang="en-US" sz="1800" dirty="0" smtClean="0"/>
          </a:p>
          <a:p>
            <a:r>
              <a:rPr lang="en-US" sz="2000" dirty="0" smtClean="0"/>
              <a:t>Infections </a:t>
            </a:r>
          </a:p>
          <a:p>
            <a:pPr lvl="1"/>
            <a:r>
              <a:rPr lang="en-US" sz="1800" dirty="0" err="1" smtClean="0"/>
              <a:t>Borrelia</a:t>
            </a:r>
            <a:r>
              <a:rPr lang="en-US" sz="1800" dirty="0" smtClean="0"/>
              <a:t> </a:t>
            </a:r>
            <a:endParaRPr lang="en-US" sz="1800" dirty="0"/>
          </a:p>
        </p:txBody>
      </p:sp>
    </p:spTree>
    <p:extLst>
      <p:ext uri="{BB962C8B-B14F-4D97-AF65-F5344CB8AC3E}">
        <p14:creationId xmlns:p14="http://schemas.microsoft.com/office/powerpoint/2010/main" val="4250420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Autoimmune profile</a:t>
            </a:r>
            <a:endParaRPr lang="en-US" dirty="0"/>
          </a:p>
        </p:txBody>
      </p:sp>
      <p:sp>
        <p:nvSpPr>
          <p:cNvPr id="5" name="Content Placeholder 4"/>
          <p:cNvSpPr>
            <a:spLocks noGrp="1"/>
          </p:cNvSpPr>
          <p:nvPr>
            <p:ph idx="1"/>
          </p:nvPr>
        </p:nvSpPr>
        <p:spPr/>
        <p:txBody>
          <a:bodyPr>
            <a:normAutofit/>
          </a:bodyPr>
          <a:lstStyle/>
          <a:p>
            <a:r>
              <a:rPr lang="en-US" sz="2400" dirty="0" smtClean="0"/>
              <a:t>ANA  18-68</a:t>
            </a:r>
            <a:r>
              <a:rPr lang="en-US" sz="2400" dirty="0" smtClean="0"/>
              <a:t>%</a:t>
            </a:r>
          </a:p>
          <a:p>
            <a:r>
              <a:rPr lang="en-US" sz="2400" dirty="0" smtClean="0"/>
              <a:t>Anti-histone Abs 12%</a:t>
            </a:r>
            <a:endParaRPr lang="en-US" sz="2400" dirty="0"/>
          </a:p>
          <a:p>
            <a:r>
              <a:rPr lang="en-US" sz="2400" dirty="0" err="1" smtClean="0"/>
              <a:t>Scl</a:t>
            </a:r>
            <a:r>
              <a:rPr lang="en-US" sz="2400" dirty="0" smtClean="0"/>
              <a:t> 30 2%</a:t>
            </a:r>
          </a:p>
          <a:p>
            <a:r>
              <a:rPr lang="en-US" sz="2400" dirty="0" err="1" smtClean="0"/>
              <a:t>Anticentromere</a:t>
            </a:r>
            <a:r>
              <a:rPr lang="en-US" sz="2400" dirty="0" smtClean="0"/>
              <a:t> 1.7%</a:t>
            </a:r>
          </a:p>
          <a:p>
            <a:r>
              <a:rPr lang="en-US" sz="2400" dirty="0" smtClean="0"/>
              <a:t>Antibodies to fibrillin-1 and antibodies MMP-1 which inhibit collagenase activity found in linear, plaque and generalized </a:t>
            </a:r>
            <a:r>
              <a:rPr lang="en-US" sz="2400" dirty="0" err="1" smtClean="0"/>
              <a:t>morphoea</a:t>
            </a:r>
            <a:endParaRPr lang="en-US" sz="2400" dirty="0"/>
          </a:p>
        </p:txBody>
      </p:sp>
    </p:spTree>
    <p:extLst>
      <p:ext uri="{BB962C8B-B14F-4D97-AF65-F5344CB8AC3E}">
        <p14:creationId xmlns:p14="http://schemas.microsoft.com/office/powerpoint/2010/main" val="3731831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6" y="0"/>
            <a:ext cx="12192000" cy="6747641"/>
          </a:xfrm>
        </p:spPr>
      </p:pic>
    </p:spTree>
    <p:extLst>
      <p:ext uri="{BB962C8B-B14F-4D97-AF65-F5344CB8AC3E}">
        <p14:creationId xmlns:p14="http://schemas.microsoft.com/office/powerpoint/2010/main" val="272474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Immunopathology </a:t>
            </a:r>
            <a:endParaRPr lang="en-US" dirty="0"/>
          </a:p>
        </p:txBody>
      </p:sp>
      <p:sp>
        <p:nvSpPr>
          <p:cNvPr id="3" name="Content Placeholder 2"/>
          <p:cNvSpPr>
            <a:spLocks noGrp="1"/>
          </p:cNvSpPr>
          <p:nvPr>
            <p:ph idx="1"/>
          </p:nvPr>
        </p:nvSpPr>
        <p:spPr/>
        <p:txBody>
          <a:bodyPr>
            <a:normAutofit/>
          </a:bodyPr>
          <a:lstStyle/>
          <a:p>
            <a:r>
              <a:rPr lang="en-US" sz="2000" dirty="0"/>
              <a:t>It has been proposed that </a:t>
            </a:r>
            <a:r>
              <a:rPr lang="en-US" sz="2000" dirty="0" smtClean="0"/>
              <a:t>Th1 cytokines IL-, IL-6 and TNF alpha are </a:t>
            </a:r>
            <a:r>
              <a:rPr lang="en-US" sz="2000" dirty="0"/>
              <a:t>activated during the early inflammatory stages of </a:t>
            </a:r>
            <a:r>
              <a:rPr lang="en-US" sz="2000" dirty="0" err="1"/>
              <a:t>morphoea</a:t>
            </a:r>
            <a:r>
              <a:rPr lang="en-US" sz="2000" dirty="0" smtClean="0"/>
              <a:t>,</a:t>
            </a:r>
          </a:p>
          <a:p>
            <a:r>
              <a:rPr lang="en-US" sz="2000" dirty="0" smtClean="0"/>
              <a:t>This is than followed by IL-17 cytokines IL-17, IL-22 and TGF beta in propagating inflammation and initiate fibrosis</a:t>
            </a:r>
          </a:p>
          <a:p>
            <a:r>
              <a:rPr lang="en-US" sz="2000" dirty="0" smtClean="0"/>
              <a:t> </a:t>
            </a:r>
            <a:r>
              <a:rPr lang="en-US" sz="2000" dirty="0"/>
              <a:t>whereas Th2 </a:t>
            </a:r>
            <a:r>
              <a:rPr lang="en-US" sz="2000" dirty="0" smtClean="0"/>
              <a:t>cytokines IL-4 and IL-13 </a:t>
            </a:r>
            <a:r>
              <a:rPr lang="en-US" sz="2000" dirty="0"/>
              <a:t>correlate with later stages of damage and fibrosis </a:t>
            </a:r>
            <a:r>
              <a:rPr lang="en-US" sz="2000" dirty="0" smtClean="0"/>
              <a:t> </a:t>
            </a:r>
            <a:endParaRPr lang="en-US" sz="2000" dirty="0"/>
          </a:p>
        </p:txBody>
      </p:sp>
    </p:spTree>
    <p:extLst>
      <p:ext uri="{BB962C8B-B14F-4D97-AF65-F5344CB8AC3E}">
        <p14:creationId xmlns:p14="http://schemas.microsoft.com/office/powerpoint/2010/main" val="2884735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9805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000" dirty="0"/>
              <a:t>Although vascular damage is well recognized to be one of the early features involved in the pathogenesis of </a:t>
            </a:r>
            <a:r>
              <a:rPr lang="en-US" sz="2000" dirty="0" err="1"/>
              <a:t>SSc</a:t>
            </a:r>
            <a:r>
              <a:rPr lang="en-US" sz="2000" dirty="0"/>
              <a:t>, it is less well </a:t>
            </a:r>
            <a:r>
              <a:rPr lang="en-US" sz="2000" dirty="0" smtClean="0"/>
              <a:t>studied </a:t>
            </a:r>
            <a:r>
              <a:rPr lang="en-US" sz="2000" dirty="0"/>
              <a:t>in </a:t>
            </a:r>
            <a:r>
              <a:rPr lang="en-US" sz="2000" dirty="0" err="1"/>
              <a:t>morphoea</a:t>
            </a:r>
            <a:r>
              <a:rPr lang="en-US" sz="2000" dirty="0" smtClean="0"/>
              <a:t>.</a:t>
            </a:r>
          </a:p>
          <a:p>
            <a:r>
              <a:rPr lang="en-US" sz="2000" dirty="0" smtClean="0"/>
              <a:t> </a:t>
            </a:r>
            <a:r>
              <a:rPr lang="en-US" sz="2000" dirty="0"/>
              <a:t>Nevertheless, endothelial cell swelling and </a:t>
            </a:r>
            <a:r>
              <a:rPr lang="en-US" sz="2000" dirty="0" smtClean="0"/>
              <a:t>apop</a:t>
            </a:r>
            <a:r>
              <a:rPr lang="en-US" sz="2000" dirty="0"/>
              <a:t>t</a:t>
            </a:r>
            <a:r>
              <a:rPr lang="en-US" sz="2000" dirty="0" smtClean="0"/>
              <a:t>osis </a:t>
            </a:r>
            <a:r>
              <a:rPr lang="en-US" sz="2000" dirty="0"/>
              <a:t>have been identified in early </a:t>
            </a:r>
            <a:r>
              <a:rPr lang="en-US" sz="2000" dirty="0" err="1"/>
              <a:t>morphoea</a:t>
            </a:r>
            <a:r>
              <a:rPr lang="en-US" sz="2000" dirty="0"/>
              <a:t> lesions </a:t>
            </a:r>
            <a:r>
              <a:rPr lang="en-US" sz="2000" dirty="0" smtClean="0"/>
              <a:t>. </a:t>
            </a:r>
            <a:r>
              <a:rPr lang="en-US" sz="2000" dirty="0"/>
              <a:t>Direct immunofluorescence studies have shown immunoglobulin M (IgM) and C3 staining in the small blood vessels of the papillary </a:t>
            </a:r>
            <a:r>
              <a:rPr lang="en-US" sz="2000" dirty="0" smtClean="0"/>
              <a:t>dermis</a:t>
            </a:r>
          </a:p>
          <a:p>
            <a:r>
              <a:rPr lang="en-US" sz="2000" dirty="0"/>
              <a:t>Direct damage through trauma, infection and radiation may be contributory factors in some cases</a:t>
            </a:r>
          </a:p>
        </p:txBody>
      </p:sp>
    </p:spTree>
    <p:extLst>
      <p:ext uri="{BB962C8B-B14F-4D97-AF65-F5344CB8AC3E}">
        <p14:creationId xmlns:p14="http://schemas.microsoft.com/office/powerpoint/2010/main" val="428042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Cytokines indicating damage in Morphea</a:t>
            </a:r>
            <a:endParaRPr lang="en-US" dirty="0"/>
          </a:p>
        </p:txBody>
      </p:sp>
      <p:sp>
        <p:nvSpPr>
          <p:cNvPr id="3" name="Content Placeholder 2"/>
          <p:cNvSpPr>
            <a:spLocks noGrp="1"/>
          </p:cNvSpPr>
          <p:nvPr>
            <p:ph idx="1"/>
          </p:nvPr>
        </p:nvSpPr>
        <p:spPr/>
        <p:txBody>
          <a:bodyPr/>
          <a:lstStyle/>
          <a:p>
            <a:r>
              <a:rPr lang="en-US" dirty="0" smtClean="0"/>
              <a:t> </a:t>
            </a:r>
            <a:r>
              <a:rPr lang="en-US" dirty="0"/>
              <a:t>vascular cell adhesion molecule 1 (VCAM‐1), intercellular adhesion molecule 1 (ICAM‐1) and E‐selectin, and increased levels of IL‐6 and chemokines </a:t>
            </a:r>
            <a:r>
              <a:rPr lang="en-US" dirty="0" smtClean="0"/>
              <a:t>including </a:t>
            </a:r>
            <a:r>
              <a:rPr lang="en-US" dirty="0"/>
              <a:t>CCL2, ‐5, ‐7, ‐17, ‐22, ‐27, CCR7 and </a:t>
            </a:r>
            <a:r>
              <a:rPr lang="en-US" dirty="0" smtClean="0"/>
              <a:t>CXCL shows vascular activation</a:t>
            </a:r>
          </a:p>
          <a:p>
            <a:r>
              <a:rPr lang="en-US" dirty="0"/>
              <a:t>interferon‐</a:t>
            </a:r>
            <a:r>
              <a:rPr lang="el-GR" dirty="0"/>
              <a:t>γ‐</a:t>
            </a:r>
            <a:r>
              <a:rPr lang="en-US" dirty="0"/>
              <a:t>inducible protein 10 (IP10, CXCL10). IP10 is </a:t>
            </a:r>
            <a:r>
              <a:rPr lang="en-US" dirty="0" smtClean="0"/>
              <a:t>produced </a:t>
            </a:r>
            <a:r>
              <a:rPr lang="en-US" dirty="0"/>
              <a:t>by keratinocytes, neutrophils, eosinophils, monocytes and macrophages </a:t>
            </a:r>
            <a:r>
              <a:rPr lang="en-US" dirty="0" smtClean="0"/>
              <a:t>and IL-2 measures disease activity </a:t>
            </a:r>
          </a:p>
          <a:p>
            <a:endParaRPr lang="en-US" dirty="0" smtClean="0"/>
          </a:p>
          <a:p>
            <a:endParaRPr lang="en-US" dirty="0"/>
          </a:p>
        </p:txBody>
      </p:sp>
    </p:spTree>
    <p:extLst>
      <p:ext uri="{BB962C8B-B14F-4D97-AF65-F5344CB8AC3E}">
        <p14:creationId xmlns:p14="http://schemas.microsoft.com/office/powerpoint/2010/main" val="4127792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Fibrosis is thought to result from a combination of increased </a:t>
            </a:r>
            <a:r>
              <a:rPr lang="en-US" sz="2000" dirty="0" err="1"/>
              <a:t>collagen</a:t>
            </a:r>
            <a:r>
              <a:rPr lang="en-US" sz="2000" dirty="0"/>
              <a:t> deposition by fibroblasts and reduced extracellular matrix turnover in </a:t>
            </a:r>
            <a:r>
              <a:rPr lang="en-US" sz="2000" dirty="0" err="1" smtClean="0"/>
              <a:t>morphoea</a:t>
            </a:r>
            <a:endParaRPr lang="en-US" sz="2000" dirty="0" smtClean="0"/>
          </a:p>
          <a:p>
            <a:r>
              <a:rPr lang="en-US" sz="2000" dirty="0"/>
              <a:t>Enhanced type I and type III collagen mRNA and protein expression has been identified in </a:t>
            </a:r>
            <a:r>
              <a:rPr lang="en-US" sz="2000" dirty="0" err="1"/>
              <a:t>morphoea</a:t>
            </a:r>
            <a:r>
              <a:rPr lang="en-US" sz="2000" dirty="0"/>
              <a:t> fibroblasts and </a:t>
            </a:r>
            <a:r>
              <a:rPr lang="en-US" sz="2000" dirty="0" err="1"/>
              <a:t>lesional</a:t>
            </a:r>
            <a:r>
              <a:rPr lang="en-US" sz="2000" dirty="0"/>
              <a:t> </a:t>
            </a:r>
            <a:r>
              <a:rPr lang="en-US" sz="2000" dirty="0" err="1"/>
              <a:t>skinGlycosaminoglycan</a:t>
            </a:r>
            <a:r>
              <a:rPr lang="en-US" sz="2000" dirty="0"/>
              <a:t> and fibronectin </a:t>
            </a:r>
            <a:r>
              <a:rPr lang="en-US" sz="2000" dirty="0" smtClean="0"/>
              <a:t>synthesis </a:t>
            </a:r>
            <a:r>
              <a:rPr lang="en-US" sz="2000" dirty="0"/>
              <a:t>is also </a:t>
            </a:r>
            <a:r>
              <a:rPr lang="en-US" sz="2000" dirty="0" smtClean="0"/>
              <a:t>increased</a:t>
            </a:r>
          </a:p>
          <a:p>
            <a:r>
              <a:rPr lang="en-US" sz="2000" dirty="0" smtClean="0"/>
              <a:t>Sk</a:t>
            </a:r>
            <a:r>
              <a:rPr lang="en-US" sz="2000" dirty="0" smtClean="0"/>
              <a:t>in </a:t>
            </a:r>
            <a:r>
              <a:rPr lang="en-US" sz="2000" dirty="0"/>
              <a:t>biopsies and sera of </a:t>
            </a:r>
            <a:r>
              <a:rPr lang="en-US" sz="2000" dirty="0" err="1"/>
              <a:t>morphoea</a:t>
            </a:r>
            <a:r>
              <a:rPr lang="en-US" sz="2000" dirty="0"/>
              <a:t> patients have demonstrated increased TGF‐β expression and co‐localization with activated fibroblasts </a:t>
            </a:r>
            <a:endParaRPr lang="en-US" sz="2000" dirty="0" smtClean="0"/>
          </a:p>
          <a:p>
            <a:r>
              <a:rPr lang="en-US" sz="2000" dirty="0" smtClean="0"/>
              <a:t> </a:t>
            </a:r>
            <a:r>
              <a:rPr lang="en-US" sz="2000" dirty="0"/>
              <a:t>CD34 positivity is lost, and factor </a:t>
            </a:r>
            <a:r>
              <a:rPr lang="en-US" sz="2000" dirty="0" err="1"/>
              <a:t>XIIIa</a:t>
            </a:r>
            <a:r>
              <a:rPr lang="en-US" sz="2000" dirty="0"/>
              <a:t> expression is increased in areas of fibrosis in </a:t>
            </a:r>
            <a:r>
              <a:rPr lang="en-US" sz="2000" dirty="0" err="1"/>
              <a:t>morphoea</a:t>
            </a:r>
            <a:endParaRPr lang="en-US" sz="2000" dirty="0"/>
          </a:p>
        </p:txBody>
      </p:sp>
    </p:spTree>
    <p:extLst>
      <p:ext uri="{BB962C8B-B14F-4D97-AF65-F5344CB8AC3E}">
        <p14:creationId xmlns:p14="http://schemas.microsoft.com/office/powerpoint/2010/main" val="1332370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2217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a:xfrm>
            <a:off x="818712" y="1734208"/>
            <a:ext cx="10554574" cy="4871544"/>
          </a:xfrm>
        </p:spPr>
        <p:txBody>
          <a:bodyPr>
            <a:noAutofit/>
          </a:bodyPr>
          <a:lstStyle/>
          <a:p>
            <a:r>
              <a:rPr lang="en-US" sz="2000" dirty="0" smtClean="0"/>
              <a:t>Morphea is </a:t>
            </a:r>
            <a:r>
              <a:rPr lang="en-US" sz="2000" dirty="0" err="1" smtClean="0"/>
              <a:t>charachterized</a:t>
            </a:r>
            <a:r>
              <a:rPr lang="en-US" sz="2000" dirty="0" smtClean="0"/>
              <a:t> by varying </a:t>
            </a:r>
            <a:r>
              <a:rPr lang="en-US" sz="2000" dirty="0"/>
              <a:t>degrees of sclerosis, fibrosis and atrophy in the skin and subcutaneous tissues, sometimes extending deeply into muscle  bone and brain </a:t>
            </a:r>
            <a:endParaRPr lang="en-US" sz="2400" dirty="0"/>
          </a:p>
          <a:p>
            <a:r>
              <a:rPr lang="en-US" sz="2000" dirty="0"/>
              <a:t> </a:t>
            </a:r>
            <a:r>
              <a:rPr lang="en-US" sz="2000" dirty="0" err="1"/>
              <a:t>Extracutaneous</a:t>
            </a:r>
            <a:r>
              <a:rPr lang="en-US" sz="2000" dirty="0"/>
              <a:t> manifestations occur in up to 25% of cases but in contrast to </a:t>
            </a:r>
            <a:r>
              <a:rPr lang="en-US" sz="2000" dirty="0" err="1"/>
              <a:t>SSc</a:t>
            </a:r>
            <a:r>
              <a:rPr lang="en-US" sz="2000" dirty="0"/>
              <a:t>, no internal organ fibrosis or vascular changes occur</a:t>
            </a:r>
            <a:r>
              <a:rPr lang="en-US" sz="2000" dirty="0" smtClean="0"/>
              <a:t>.</a:t>
            </a:r>
          </a:p>
          <a:p>
            <a:r>
              <a:rPr lang="en-US" sz="2000" dirty="0" smtClean="0"/>
              <a:t> </a:t>
            </a:r>
            <a:r>
              <a:rPr lang="en-US" sz="2000" dirty="0"/>
              <a:t>Antinuclear antibody (ANA) positivity is common but the specific autoantibodies seen in </a:t>
            </a:r>
            <a:r>
              <a:rPr lang="en-US" sz="2000" dirty="0" err="1"/>
              <a:t>SSc</a:t>
            </a:r>
            <a:r>
              <a:rPr lang="en-US" sz="2000" dirty="0"/>
              <a:t> are rarely present</a:t>
            </a:r>
            <a:r>
              <a:rPr lang="en-US" sz="2000" dirty="0" smtClean="0"/>
              <a:t>.</a:t>
            </a:r>
          </a:p>
          <a:p>
            <a:r>
              <a:rPr lang="en-US" sz="2000" dirty="0" smtClean="0"/>
              <a:t> </a:t>
            </a:r>
            <a:r>
              <a:rPr lang="en-US" sz="2000" dirty="0"/>
              <a:t>There is no increased mortality, but substantial morbidity may occur as a result of joint contractures, facial and limb asymmetry, </a:t>
            </a:r>
            <a:r>
              <a:rPr lang="en-US" sz="2000" dirty="0" err="1" smtClean="0"/>
              <a:t>extracutaneous</a:t>
            </a:r>
            <a:r>
              <a:rPr lang="en-US" sz="2000" dirty="0" smtClean="0"/>
              <a:t> </a:t>
            </a:r>
            <a:r>
              <a:rPr lang="en-US" sz="2000" dirty="0"/>
              <a:t>manifestations and the psychological impact of the </a:t>
            </a:r>
            <a:r>
              <a:rPr lang="en-US" sz="2000" dirty="0" smtClean="0"/>
              <a:t>condition</a:t>
            </a:r>
            <a:endParaRPr lang="en-US" sz="2000" dirty="0"/>
          </a:p>
        </p:txBody>
      </p:sp>
    </p:spTree>
    <p:extLst>
      <p:ext uri="{BB962C8B-B14F-4D97-AF65-F5344CB8AC3E}">
        <p14:creationId xmlns:p14="http://schemas.microsoft.com/office/powerpoint/2010/main" val="2982009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a:t>
            </a:r>
            <a:endParaRPr lang="en-US" dirty="0"/>
          </a:p>
        </p:txBody>
      </p:sp>
      <p:pic>
        <p:nvPicPr>
          <p:cNvPr id="4" name="Content Placeholder 3"/>
          <p:cNvPicPr>
            <a:picLocks noGrp="1" noChangeAspect="1"/>
          </p:cNvPicPr>
          <p:nvPr>
            <p:ph idx="1"/>
          </p:nvPr>
        </p:nvPicPr>
        <p:blipFill>
          <a:blip r:embed="rId3"/>
          <a:stretch>
            <a:fillRect/>
          </a:stretch>
        </p:blipFill>
        <p:spPr>
          <a:xfrm>
            <a:off x="0" y="1891862"/>
            <a:ext cx="5975131" cy="4966138"/>
          </a:xfrm>
          <a:prstGeom prst="rect">
            <a:avLst/>
          </a:prstGeom>
        </p:spPr>
      </p:pic>
      <p:pic>
        <p:nvPicPr>
          <p:cNvPr id="5" name="Picture 4"/>
          <p:cNvPicPr>
            <a:picLocks noChangeAspect="1"/>
          </p:cNvPicPr>
          <p:nvPr/>
        </p:nvPicPr>
        <p:blipFill>
          <a:blip r:embed="rId4"/>
          <a:stretch>
            <a:fillRect/>
          </a:stretch>
        </p:blipFill>
        <p:spPr>
          <a:xfrm>
            <a:off x="5893676" y="1891862"/>
            <a:ext cx="6303579" cy="4966138"/>
          </a:xfrm>
          <a:prstGeom prst="rect">
            <a:avLst/>
          </a:prstGeom>
        </p:spPr>
      </p:pic>
    </p:spTree>
    <p:extLst>
      <p:ext uri="{BB962C8B-B14F-4D97-AF65-F5344CB8AC3E}">
        <p14:creationId xmlns:p14="http://schemas.microsoft.com/office/powerpoint/2010/main" val="4130562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Sclerotic stage</a:t>
            </a:r>
            <a:endParaRPr lang="en-US" dirty="0"/>
          </a:p>
        </p:txBody>
      </p:sp>
      <p:pic>
        <p:nvPicPr>
          <p:cNvPr id="4" name="Content Placeholder 3"/>
          <p:cNvPicPr>
            <a:picLocks noGrp="1" noChangeAspect="1"/>
          </p:cNvPicPr>
          <p:nvPr>
            <p:ph idx="1"/>
          </p:nvPr>
        </p:nvPicPr>
        <p:blipFill>
          <a:blip r:embed="rId3"/>
          <a:stretch>
            <a:fillRect/>
          </a:stretch>
        </p:blipFill>
        <p:spPr>
          <a:xfrm>
            <a:off x="1450427" y="1907627"/>
            <a:ext cx="8639503" cy="4792717"/>
          </a:xfrm>
          <a:prstGeom prst="rect">
            <a:avLst/>
          </a:prstGeom>
        </p:spPr>
      </p:pic>
    </p:spTree>
    <p:extLst>
      <p:ext uri="{BB962C8B-B14F-4D97-AF65-F5344CB8AC3E}">
        <p14:creationId xmlns:p14="http://schemas.microsoft.com/office/powerpoint/2010/main" val="4053967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fature</a:t>
            </a:r>
            <a:r>
              <a:rPr lang="en-US" dirty="0" smtClean="0"/>
              <a:t> and history </a:t>
            </a:r>
            <a:endParaRPr lang="en-US" dirty="0"/>
          </a:p>
        </p:txBody>
      </p:sp>
      <p:sp>
        <p:nvSpPr>
          <p:cNvPr id="3" name="Content Placeholder 2"/>
          <p:cNvSpPr>
            <a:spLocks noGrp="1"/>
          </p:cNvSpPr>
          <p:nvPr>
            <p:ph idx="1"/>
          </p:nvPr>
        </p:nvSpPr>
        <p:spPr>
          <a:xfrm>
            <a:off x="818712" y="1639614"/>
            <a:ext cx="10554574" cy="5060731"/>
          </a:xfrm>
        </p:spPr>
        <p:txBody>
          <a:bodyPr>
            <a:normAutofit/>
          </a:bodyPr>
          <a:lstStyle/>
          <a:p>
            <a:r>
              <a:rPr lang="en-US" sz="2000" dirty="0"/>
              <a:t>The onset and progression of </a:t>
            </a:r>
            <a:r>
              <a:rPr lang="en-US" sz="2000" dirty="0" err="1"/>
              <a:t>morphoea</a:t>
            </a:r>
            <a:r>
              <a:rPr lang="en-US" sz="2000" dirty="0"/>
              <a:t> is usually insidious</a:t>
            </a:r>
            <a:r>
              <a:rPr lang="en-US" sz="2000" dirty="0" smtClean="0"/>
              <a:t>.</a:t>
            </a:r>
          </a:p>
          <a:p>
            <a:r>
              <a:rPr lang="en-US" sz="2000" dirty="0" smtClean="0"/>
              <a:t> </a:t>
            </a:r>
            <a:r>
              <a:rPr lang="en-US" sz="2000" dirty="0"/>
              <a:t>Patients may describe changes in skin texture or </a:t>
            </a:r>
            <a:r>
              <a:rPr lang="en-US" sz="2000" dirty="0" err="1"/>
              <a:t>colour</a:t>
            </a:r>
            <a:r>
              <a:rPr lang="en-US" sz="2000" dirty="0"/>
              <a:t>, sometimes with associated itch, pain or numbness</a:t>
            </a:r>
            <a:r>
              <a:rPr lang="en-US" sz="2000" dirty="0" smtClean="0"/>
              <a:t>.</a:t>
            </a:r>
          </a:p>
          <a:p>
            <a:r>
              <a:rPr lang="en-US" sz="2000" dirty="0" smtClean="0"/>
              <a:t> </a:t>
            </a:r>
            <a:r>
              <a:rPr lang="en-US" sz="2000" dirty="0"/>
              <a:t>When lesions extend across joints, reduced mobility or contractures and limb girth and length discrepancies may occur. </a:t>
            </a:r>
            <a:endParaRPr lang="en-US" sz="2000" dirty="0" smtClean="0"/>
          </a:p>
          <a:p>
            <a:r>
              <a:rPr lang="en-US" sz="2000" dirty="0" smtClean="0"/>
              <a:t>In </a:t>
            </a:r>
            <a:r>
              <a:rPr lang="en-US" sz="2000" dirty="0"/>
              <a:t>linear disease of the face and head, asymmetry of facial features, alopecia, indentation or grooves in the skull, ocular pain and dental abnormalities may develop. Headaches and seizures may occur</a:t>
            </a:r>
            <a:r>
              <a:rPr lang="en-US" sz="2000" dirty="0" smtClean="0"/>
              <a:t>.</a:t>
            </a:r>
          </a:p>
          <a:p>
            <a:r>
              <a:rPr lang="en-US" sz="2000" dirty="0" smtClean="0"/>
              <a:t> </a:t>
            </a:r>
            <a:r>
              <a:rPr lang="en-US" sz="2000" dirty="0"/>
              <a:t>In generalized subtypes fatigue, myalgia and arthralgia are frequent. Occasionally, patients describe symptoms of gastro‐</a:t>
            </a:r>
            <a:r>
              <a:rPr lang="en-US" sz="2000" dirty="0" err="1"/>
              <a:t>oesophageal</a:t>
            </a:r>
            <a:r>
              <a:rPr lang="en-US" sz="2000" dirty="0"/>
              <a:t> reflux. </a:t>
            </a:r>
          </a:p>
        </p:txBody>
      </p:sp>
    </p:spTree>
    <p:extLst>
      <p:ext uri="{BB962C8B-B14F-4D97-AF65-F5344CB8AC3E}">
        <p14:creationId xmlns:p14="http://schemas.microsoft.com/office/powerpoint/2010/main" val="1790389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normAutofit/>
          </a:bodyPr>
          <a:lstStyle/>
          <a:p>
            <a:r>
              <a:rPr lang="en-US" sz="2000" dirty="0"/>
              <a:t>Individual lesions of </a:t>
            </a:r>
            <a:r>
              <a:rPr lang="en-US" sz="2000" dirty="0" err="1"/>
              <a:t>morphoea</a:t>
            </a:r>
            <a:r>
              <a:rPr lang="en-US" sz="2000" dirty="0"/>
              <a:t> generally begin with an </a:t>
            </a:r>
            <a:r>
              <a:rPr lang="en-US" sz="2000" dirty="0" smtClean="0"/>
              <a:t>erythema</a:t>
            </a:r>
            <a:r>
              <a:rPr lang="en-US" sz="2000" dirty="0"/>
              <a:t>t</a:t>
            </a:r>
            <a:r>
              <a:rPr lang="en-US" sz="2000" dirty="0" smtClean="0"/>
              <a:t>ous</a:t>
            </a:r>
            <a:r>
              <a:rPr lang="en-US" sz="2000" dirty="0"/>
              <a:t>, </a:t>
            </a:r>
            <a:r>
              <a:rPr lang="en-US" sz="2000" dirty="0" err="1"/>
              <a:t>oedematous</a:t>
            </a:r>
            <a:r>
              <a:rPr lang="en-US" sz="2000" dirty="0"/>
              <a:t>, inflammatory phase, which may be subtle and ‘bruise‐like’ in </a:t>
            </a:r>
            <a:r>
              <a:rPr lang="en-US" sz="2000" dirty="0" smtClean="0"/>
              <a:t>appearance</a:t>
            </a:r>
          </a:p>
          <a:p>
            <a:r>
              <a:rPr lang="en-US" sz="2000" dirty="0"/>
              <a:t>followed by the development of central sclerosis associated with a change in skin </a:t>
            </a:r>
            <a:r>
              <a:rPr lang="en-US" sz="2000" dirty="0" err="1"/>
              <a:t>colour</a:t>
            </a:r>
            <a:r>
              <a:rPr lang="en-US" sz="2000" dirty="0"/>
              <a:t> and texture to thickened, waxy, </a:t>
            </a:r>
            <a:r>
              <a:rPr lang="en-US" sz="2000" dirty="0" err="1"/>
              <a:t>yellowish</a:t>
            </a:r>
            <a:r>
              <a:rPr lang="en-US" sz="2000" dirty="0"/>
              <a:t> white. . This central sclerotic area may be surrounded by an erythematous to violaceous so‐called ‘lilac ring</a:t>
            </a:r>
            <a:r>
              <a:rPr lang="en-US" sz="2000" dirty="0" smtClean="0"/>
              <a:t>’</a:t>
            </a:r>
          </a:p>
          <a:p>
            <a:r>
              <a:rPr lang="en-US" sz="2000" dirty="0" smtClean="0"/>
              <a:t>Over </a:t>
            </a:r>
            <a:r>
              <a:rPr lang="en-US" sz="2000" dirty="0"/>
              <a:t>months or years, lesions become atrophic and hyper‐ or </a:t>
            </a:r>
            <a:r>
              <a:rPr lang="en-US" sz="2000" dirty="0" err="1" smtClean="0"/>
              <a:t>hypopigmented</a:t>
            </a:r>
            <a:endParaRPr lang="en-US" sz="2000" dirty="0" smtClean="0"/>
          </a:p>
          <a:p>
            <a:r>
              <a:rPr lang="en-US" sz="2000" dirty="0"/>
              <a:t>Depending on the depth and type of lesion, changes in the </a:t>
            </a:r>
            <a:r>
              <a:rPr lang="en-US" sz="2000" dirty="0" err="1"/>
              <a:t>subcutis</a:t>
            </a:r>
            <a:r>
              <a:rPr lang="en-US" sz="2000" dirty="0"/>
              <a:t>, muscle, fascia, bone and underlying brain may be </a:t>
            </a:r>
            <a:r>
              <a:rPr lang="en-US" sz="2000" dirty="0" smtClean="0"/>
              <a:t>pre</a:t>
            </a:r>
            <a:r>
              <a:rPr lang="en-US" sz="2000" dirty="0"/>
              <a:t>s</a:t>
            </a:r>
            <a:r>
              <a:rPr lang="en-US" sz="2000" dirty="0" smtClean="0"/>
              <a:t>ent</a:t>
            </a:r>
            <a:r>
              <a:rPr lang="en-US" sz="2000" dirty="0"/>
              <a:t>. </a:t>
            </a:r>
            <a:endParaRPr lang="en-US" sz="2000" dirty="0"/>
          </a:p>
        </p:txBody>
      </p:sp>
    </p:spTree>
    <p:extLst>
      <p:ext uri="{BB962C8B-B14F-4D97-AF65-F5344CB8AC3E}">
        <p14:creationId xmlns:p14="http://schemas.microsoft.com/office/powerpoint/2010/main" val="3885235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42763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0914" y="0"/>
            <a:ext cx="3864604" cy="3522032"/>
          </a:xfrm>
          <a:prstGeom prst="rect">
            <a:avLst/>
          </a:prstGeom>
        </p:spPr>
      </p:pic>
      <p:pic>
        <p:nvPicPr>
          <p:cNvPr id="5" name="Picture 4"/>
          <p:cNvPicPr>
            <a:picLocks noChangeAspect="1"/>
          </p:cNvPicPr>
          <p:nvPr/>
        </p:nvPicPr>
        <p:blipFill>
          <a:blip r:embed="rId3"/>
          <a:stretch>
            <a:fillRect/>
          </a:stretch>
        </p:blipFill>
        <p:spPr>
          <a:xfrm>
            <a:off x="4593724" y="0"/>
            <a:ext cx="3997589" cy="3442999"/>
          </a:xfrm>
          <a:prstGeom prst="rect">
            <a:avLst/>
          </a:prstGeom>
        </p:spPr>
      </p:pic>
      <p:pic>
        <p:nvPicPr>
          <p:cNvPr id="6" name="Picture 5"/>
          <p:cNvPicPr>
            <a:picLocks noChangeAspect="1"/>
          </p:cNvPicPr>
          <p:nvPr/>
        </p:nvPicPr>
        <p:blipFill>
          <a:blip r:embed="rId4"/>
          <a:stretch>
            <a:fillRect/>
          </a:stretch>
        </p:blipFill>
        <p:spPr>
          <a:xfrm>
            <a:off x="470914" y="3599668"/>
            <a:ext cx="3864604" cy="3258332"/>
          </a:xfrm>
          <a:prstGeom prst="rect">
            <a:avLst/>
          </a:prstGeom>
        </p:spPr>
      </p:pic>
      <p:pic>
        <p:nvPicPr>
          <p:cNvPr id="7" name="Picture 6"/>
          <p:cNvPicPr>
            <a:picLocks noChangeAspect="1"/>
          </p:cNvPicPr>
          <p:nvPr/>
        </p:nvPicPr>
        <p:blipFill>
          <a:blip r:embed="rId5"/>
          <a:stretch>
            <a:fillRect/>
          </a:stretch>
        </p:blipFill>
        <p:spPr>
          <a:xfrm>
            <a:off x="4593724" y="3522033"/>
            <a:ext cx="3997589" cy="3225608"/>
          </a:xfrm>
          <a:prstGeom prst="rect">
            <a:avLst/>
          </a:prstGeom>
        </p:spPr>
      </p:pic>
      <p:pic>
        <p:nvPicPr>
          <p:cNvPr id="8" name="Picture 7"/>
          <p:cNvPicPr>
            <a:picLocks noChangeAspect="1"/>
          </p:cNvPicPr>
          <p:nvPr/>
        </p:nvPicPr>
        <p:blipFill>
          <a:blip r:embed="rId6"/>
          <a:stretch>
            <a:fillRect/>
          </a:stretch>
        </p:blipFill>
        <p:spPr>
          <a:xfrm>
            <a:off x="8849519" y="1245475"/>
            <a:ext cx="2895600" cy="5378289"/>
          </a:xfrm>
          <a:prstGeom prst="rect">
            <a:avLst/>
          </a:prstGeom>
        </p:spPr>
      </p:pic>
    </p:spTree>
    <p:extLst>
      <p:ext uri="{BB962C8B-B14F-4D97-AF65-F5344CB8AC3E}">
        <p14:creationId xmlns:p14="http://schemas.microsoft.com/office/powerpoint/2010/main" val="2232288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type</a:t>
            </a:r>
            <a:endParaRPr lang="en-US" dirty="0"/>
          </a:p>
        </p:txBody>
      </p:sp>
      <p:sp>
        <p:nvSpPr>
          <p:cNvPr id="3" name="Content Placeholder 2"/>
          <p:cNvSpPr>
            <a:spLocks noGrp="1"/>
          </p:cNvSpPr>
          <p:nvPr>
            <p:ph idx="1"/>
          </p:nvPr>
        </p:nvSpPr>
        <p:spPr/>
        <p:txBody>
          <a:bodyPr>
            <a:normAutofit/>
          </a:bodyPr>
          <a:lstStyle/>
          <a:p>
            <a:r>
              <a:rPr lang="en-US" sz="2400" dirty="0" smtClean="0"/>
              <a:t>Limited plaque </a:t>
            </a:r>
            <a:r>
              <a:rPr lang="en-US" sz="2400" dirty="0" err="1" smtClean="0"/>
              <a:t>morphea</a:t>
            </a:r>
            <a:endParaRPr lang="en-US" sz="2400" dirty="0" smtClean="0"/>
          </a:p>
          <a:p>
            <a:r>
              <a:rPr lang="en-US" sz="2400" dirty="0" err="1" smtClean="0"/>
              <a:t>Guttate</a:t>
            </a:r>
            <a:r>
              <a:rPr lang="en-US" sz="2400" dirty="0" smtClean="0"/>
              <a:t> </a:t>
            </a:r>
            <a:r>
              <a:rPr lang="en-US" sz="2400" dirty="0" err="1" smtClean="0"/>
              <a:t>morphea</a:t>
            </a:r>
            <a:endParaRPr lang="en-US" sz="2400" dirty="0" smtClean="0"/>
          </a:p>
          <a:p>
            <a:r>
              <a:rPr lang="en-US" sz="2400" dirty="0" err="1" smtClean="0"/>
              <a:t>Atrophoderma</a:t>
            </a:r>
            <a:r>
              <a:rPr lang="en-US" sz="2400" dirty="0" smtClean="0"/>
              <a:t> of </a:t>
            </a:r>
            <a:r>
              <a:rPr lang="en-US" sz="2400" dirty="0" err="1" smtClean="0"/>
              <a:t>pasini</a:t>
            </a:r>
            <a:r>
              <a:rPr lang="en-US" sz="2400" dirty="0" smtClean="0"/>
              <a:t> and </a:t>
            </a:r>
            <a:r>
              <a:rPr lang="en-US" sz="2400" dirty="0" err="1" smtClean="0"/>
              <a:t>pierini</a:t>
            </a:r>
            <a:endParaRPr lang="en-US" sz="2400" dirty="0" smtClean="0"/>
          </a:p>
          <a:p>
            <a:r>
              <a:rPr lang="en-US" sz="2400" dirty="0" err="1" smtClean="0"/>
              <a:t>Keloidal</a:t>
            </a:r>
            <a:r>
              <a:rPr lang="en-US" sz="2400" dirty="0" smtClean="0"/>
              <a:t>/nodular </a:t>
            </a:r>
            <a:r>
              <a:rPr lang="en-US" sz="2400" dirty="0" err="1" smtClean="0"/>
              <a:t>morphea</a:t>
            </a:r>
            <a:endParaRPr lang="en-US" sz="2400" dirty="0" smtClean="0"/>
          </a:p>
          <a:p>
            <a:r>
              <a:rPr lang="en-US" sz="2400" dirty="0" smtClean="0"/>
              <a:t>Limited Deep </a:t>
            </a:r>
            <a:r>
              <a:rPr lang="en-US" sz="2400" dirty="0" err="1" smtClean="0"/>
              <a:t>morphea</a:t>
            </a:r>
            <a:endParaRPr lang="en-US" sz="2400" dirty="0"/>
          </a:p>
        </p:txBody>
      </p:sp>
    </p:spTree>
    <p:extLst>
      <p:ext uri="{BB962C8B-B14F-4D97-AF65-F5344CB8AC3E}">
        <p14:creationId xmlns:p14="http://schemas.microsoft.com/office/powerpoint/2010/main" val="4101792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a:t>
            </a:r>
            <a:r>
              <a:rPr lang="en-US" dirty="0" err="1" smtClean="0"/>
              <a:t>morphea</a:t>
            </a:r>
            <a:endParaRPr lang="en-US" dirty="0"/>
          </a:p>
        </p:txBody>
      </p:sp>
      <p:sp>
        <p:nvSpPr>
          <p:cNvPr id="3" name="Content Placeholder 2"/>
          <p:cNvSpPr>
            <a:spLocks noGrp="1"/>
          </p:cNvSpPr>
          <p:nvPr>
            <p:ph idx="1"/>
          </p:nvPr>
        </p:nvSpPr>
        <p:spPr/>
        <p:txBody>
          <a:bodyPr>
            <a:normAutofit/>
          </a:bodyPr>
          <a:lstStyle/>
          <a:p>
            <a:r>
              <a:rPr lang="en-US" sz="2000" dirty="0"/>
              <a:t>This commonest form of </a:t>
            </a:r>
            <a:r>
              <a:rPr lang="en-US" sz="2000" dirty="0" err="1"/>
              <a:t>morphoea</a:t>
            </a:r>
            <a:r>
              <a:rPr lang="en-US" sz="2000" dirty="0"/>
              <a:t> presents with round to oval lesions &gt;1 cm in diameter, in up to two of seven anatomical regions (head–neck, each limb, anterior trunk, posterior trunk</a:t>
            </a:r>
            <a:r>
              <a:rPr lang="en-US" sz="2000" dirty="0" smtClean="0"/>
              <a:t>). </a:t>
            </a:r>
          </a:p>
          <a:p>
            <a:r>
              <a:rPr lang="en-US" sz="2000" dirty="0" smtClean="0"/>
              <a:t>Histopathological </a:t>
            </a:r>
            <a:r>
              <a:rPr lang="en-US" sz="2000" dirty="0"/>
              <a:t>changes are usually limited to the epidermis and dermis</a:t>
            </a:r>
            <a:r>
              <a:rPr lang="en-US" sz="2000" dirty="0" smtClean="0"/>
              <a:t>.</a:t>
            </a:r>
          </a:p>
          <a:p>
            <a:r>
              <a:rPr lang="en-US" sz="2000" dirty="0" smtClean="0"/>
              <a:t> </a:t>
            </a:r>
            <a:r>
              <a:rPr lang="en-US" sz="2000" dirty="0"/>
              <a:t>Plaques are most frequently located on the trunk (41–74%). </a:t>
            </a:r>
            <a:endParaRPr lang="en-US" sz="2000" dirty="0" smtClean="0"/>
          </a:p>
          <a:p>
            <a:r>
              <a:rPr lang="en-US" sz="2000" dirty="0" smtClean="0"/>
              <a:t>The </a:t>
            </a:r>
            <a:r>
              <a:rPr lang="en-US" sz="2000" dirty="0"/>
              <a:t>breasts are often involved, but the nipples and areolae are uniformly spared. </a:t>
            </a:r>
            <a:endParaRPr lang="en-US" sz="2000" dirty="0"/>
          </a:p>
        </p:txBody>
      </p:sp>
    </p:spTree>
    <p:extLst>
      <p:ext uri="{BB962C8B-B14F-4D97-AF65-F5344CB8AC3E}">
        <p14:creationId xmlns:p14="http://schemas.microsoft.com/office/powerpoint/2010/main" val="3224358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Guttate</a:t>
            </a:r>
            <a:r>
              <a:rPr lang="en-US" dirty="0" smtClean="0"/>
              <a:t> </a:t>
            </a:r>
            <a:r>
              <a:rPr lang="en-US" dirty="0" err="1" smtClean="0"/>
              <a:t>morphea</a:t>
            </a:r>
            <a:endParaRPr lang="en-US" dirty="0"/>
          </a:p>
        </p:txBody>
      </p:sp>
      <p:sp>
        <p:nvSpPr>
          <p:cNvPr id="3" name="Content Placeholder 2"/>
          <p:cNvSpPr>
            <a:spLocks noGrp="1"/>
          </p:cNvSpPr>
          <p:nvPr>
            <p:ph idx="1"/>
          </p:nvPr>
        </p:nvSpPr>
        <p:spPr/>
        <p:txBody>
          <a:bodyPr>
            <a:normAutofit/>
          </a:bodyPr>
          <a:lstStyle/>
          <a:p>
            <a:r>
              <a:rPr lang="en-US" sz="2400" dirty="0"/>
              <a:t> This is a rare variant, similar to plaque </a:t>
            </a:r>
            <a:r>
              <a:rPr lang="en-US" sz="2400" dirty="0" err="1" smtClean="0"/>
              <a:t>mor</a:t>
            </a:r>
            <a:r>
              <a:rPr lang="en-US" sz="2400" dirty="0" err="1"/>
              <a:t>p</a:t>
            </a:r>
            <a:r>
              <a:rPr lang="en-US" sz="2400" dirty="0" err="1" smtClean="0"/>
              <a:t>hoea</a:t>
            </a:r>
            <a:r>
              <a:rPr lang="en-US" sz="2400" dirty="0"/>
              <a:t>, in which multiple, small (&lt;1 cm), erythematous or </a:t>
            </a:r>
            <a:r>
              <a:rPr lang="en-US" sz="2400" dirty="0" smtClean="0"/>
              <a:t>yellow</a:t>
            </a:r>
            <a:r>
              <a:rPr lang="en-US" sz="2400" dirty="0"/>
              <a:t>i</a:t>
            </a:r>
            <a:r>
              <a:rPr lang="en-US" sz="2400" dirty="0" smtClean="0"/>
              <a:t>sh </a:t>
            </a:r>
            <a:r>
              <a:rPr lang="en-US" sz="2400" dirty="0"/>
              <a:t>white, mildly indurated lesions develop, most frequently on the </a:t>
            </a:r>
            <a:r>
              <a:rPr lang="en-US" sz="2400" dirty="0" smtClean="0"/>
              <a:t>trunk.</a:t>
            </a:r>
            <a:endParaRPr lang="en-US" sz="2400" dirty="0"/>
          </a:p>
          <a:p>
            <a:pPr marL="0" indent="0">
              <a:buNone/>
            </a:pPr>
            <a:r>
              <a:rPr lang="en-US" sz="2400" dirty="0" smtClean="0"/>
              <a:t>        </a:t>
            </a:r>
          </a:p>
          <a:p>
            <a:r>
              <a:rPr lang="en-US" sz="2400" dirty="0" smtClean="0"/>
              <a:t>Lesions </a:t>
            </a:r>
            <a:r>
              <a:rPr lang="en-US" sz="2400" dirty="0"/>
              <a:t>are superficial and may have a shiny, crinkled </a:t>
            </a:r>
            <a:r>
              <a:rPr lang="en-US" sz="2400" dirty="0" smtClean="0"/>
              <a:t>surface</a:t>
            </a:r>
            <a:r>
              <a:rPr lang="en-US" sz="2400" dirty="0"/>
              <a:t>, clinically resembling </a:t>
            </a:r>
            <a:r>
              <a:rPr lang="en-US" sz="2400" dirty="0" err="1" smtClean="0"/>
              <a:t>extragenital</a:t>
            </a:r>
            <a:r>
              <a:rPr lang="en-US" sz="2400" dirty="0" smtClean="0"/>
              <a:t> </a:t>
            </a:r>
            <a:r>
              <a:rPr lang="en-US" sz="2400" dirty="0"/>
              <a:t>lichen sclerosis , however, lesions generally resolve leaving hyperpigmentation.</a:t>
            </a:r>
            <a:endParaRPr lang="en-US" sz="2400" dirty="0" smtClean="0"/>
          </a:p>
          <a:p>
            <a:pPr marL="0" indent="0">
              <a:buNone/>
            </a:pPr>
            <a:endParaRPr lang="en-US" sz="2400" dirty="0"/>
          </a:p>
        </p:txBody>
      </p:sp>
    </p:spTree>
    <p:extLst>
      <p:ext uri="{BB962C8B-B14F-4D97-AF65-F5344CB8AC3E}">
        <p14:creationId xmlns:p14="http://schemas.microsoft.com/office/powerpoint/2010/main" val="3772431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Atrophoderma</a:t>
            </a:r>
            <a:r>
              <a:rPr lang="en-US" dirty="0"/>
              <a:t> of </a:t>
            </a:r>
            <a:r>
              <a:rPr lang="en-US" dirty="0" err="1"/>
              <a:t>Pasini</a:t>
            </a:r>
            <a:r>
              <a:rPr lang="en-US" dirty="0"/>
              <a:t>–</a:t>
            </a:r>
            <a:r>
              <a:rPr lang="en-US" dirty="0" err="1"/>
              <a:t>Pierini</a:t>
            </a:r>
            <a:r>
              <a:rPr lang="en-US" dirty="0"/>
              <a:t>.</a:t>
            </a:r>
            <a:endParaRPr lang="en-US" dirty="0"/>
          </a:p>
        </p:txBody>
      </p:sp>
      <p:sp>
        <p:nvSpPr>
          <p:cNvPr id="3" name="Content Placeholder 2"/>
          <p:cNvSpPr>
            <a:spLocks noGrp="1"/>
          </p:cNvSpPr>
          <p:nvPr>
            <p:ph idx="1"/>
          </p:nvPr>
        </p:nvSpPr>
        <p:spPr>
          <a:xfrm>
            <a:off x="810000" y="2506066"/>
            <a:ext cx="10554574" cy="3636511"/>
          </a:xfrm>
        </p:spPr>
        <p:txBody>
          <a:bodyPr>
            <a:noAutofit/>
          </a:bodyPr>
          <a:lstStyle/>
          <a:p>
            <a:r>
              <a:rPr lang="en-US" sz="2000" dirty="0" smtClean="0"/>
              <a:t>It </a:t>
            </a:r>
            <a:r>
              <a:rPr lang="en-US" sz="2000" dirty="0"/>
              <a:t>is a rare condition that </a:t>
            </a:r>
            <a:r>
              <a:rPr lang="en-US" sz="2000" dirty="0" smtClean="0"/>
              <a:t>represents </a:t>
            </a:r>
            <a:r>
              <a:rPr lang="en-US" sz="2000" dirty="0"/>
              <a:t>0.1% of childhood </a:t>
            </a:r>
            <a:r>
              <a:rPr lang="en-US" sz="2000" dirty="0" err="1"/>
              <a:t>morphoea</a:t>
            </a:r>
            <a:r>
              <a:rPr lang="en-US" sz="2000" dirty="0"/>
              <a:t> cases [8] and that usually occurs in adolescence and young adult life</a:t>
            </a:r>
            <a:r>
              <a:rPr lang="en-US" sz="2000" dirty="0" smtClean="0"/>
              <a:t>.</a:t>
            </a:r>
          </a:p>
          <a:p>
            <a:endParaRPr lang="en-US" sz="2000" dirty="0" smtClean="0"/>
          </a:p>
          <a:p>
            <a:r>
              <a:rPr lang="en-US" sz="2000" dirty="0" smtClean="0"/>
              <a:t> Symmetrically </a:t>
            </a:r>
            <a:r>
              <a:rPr lang="en-US" sz="2000" dirty="0"/>
              <a:t>distributed truncal lesions are the most common but single lesions and zosteriform distributions are described </a:t>
            </a:r>
            <a:r>
              <a:rPr lang="en-US" sz="2000" dirty="0" smtClean="0"/>
              <a:t>.</a:t>
            </a:r>
          </a:p>
          <a:p>
            <a:endParaRPr lang="en-US" sz="2000" dirty="0" smtClean="0"/>
          </a:p>
          <a:p>
            <a:r>
              <a:rPr lang="en-US" sz="2000" dirty="0" smtClean="0"/>
              <a:t> </a:t>
            </a:r>
            <a:r>
              <a:rPr lang="en-US" sz="2000" dirty="0"/>
              <a:t>Typically, lesions are non‐indurated, blue‐ grey to brown, </a:t>
            </a:r>
            <a:r>
              <a:rPr lang="en-US" sz="2000" dirty="0" err="1"/>
              <a:t>hyperpigmented</a:t>
            </a:r>
            <a:r>
              <a:rPr lang="en-US" sz="2000" dirty="0"/>
              <a:t> and sharply demarcated depressed patches, with a ‘cliff‐drop’ border </a:t>
            </a:r>
            <a:endParaRPr lang="en-US" sz="2000" dirty="0" smtClean="0"/>
          </a:p>
          <a:p>
            <a:endParaRPr lang="en-US" sz="2000" dirty="0" smtClean="0"/>
          </a:p>
          <a:p>
            <a:r>
              <a:rPr lang="en-US" sz="2000" dirty="0"/>
              <a:t>Histological appearances are variable: they may be normal or show mild </a:t>
            </a:r>
            <a:r>
              <a:rPr lang="en-US" sz="2000" dirty="0" smtClean="0"/>
              <a:t>lymphocytic </a:t>
            </a:r>
            <a:r>
              <a:rPr lang="en-US" sz="2000" dirty="0"/>
              <a:t>infiltration, reduced dermal thickness and normal or </a:t>
            </a:r>
            <a:r>
              <a:rPr lang="en-US" sz="2000" dirty="0" smtClean="0"/>
              <a:t>sclerotic </a:t>
            </a:r>
            <a:r>
              <a:rPr lang="en-US" sz="2000" dirty="0"/>
              <a:t>and </a:t>
            </a:r>
            <a:r>
              <a:rPr lang="en-US" sz="2000" dirty="0" err="1" smtClean="0"/>
              <a:t>hyalinized</a:t>
            </a:r>
            <a:r>
              <a:rPr lang="en-US" sz="2000" dirty="0" smtClean="0"/>
              <a:t> </a:t>
            </a:r>
            <a:r>
              <a:rPr lang="en-US" sz="2000" dirty="0" err="1" smtClean="0"/>
              <a:t>collegen</a:t>
            </a:r>
            <a:endParaRPr lang="en-US" sz="2000" dirty="0"/>
          </a:p>
        </p:txBody>
      </p:sp>
    </p:spTree>
    <p:extLst>
      <p:ext uri="{BB962C8B-B14F-4D97-AF65-F5344CB8AC3E}">
        <p14:creationId xmlns:p14="http://schemas.microsoft.com/office/powerpoint/2010/main" val="120293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endParaRPr lang="en-US" dirty="0"/>
          </a:p>
        </p:txBody>
      </p:sp>
      <p:sp>
        <p:nvSpPr>
          <p:cNvPr id="3" name="Content Placeholder 2"/>
          <p:cNvSpPr>
            <a:spLocks noGrp="1"/>
          </p:cNvSpPr>
          <p:nvPr>
            <p:ph idx="1"/>
          </p:nvPr>
        </p:nvSpPr>
        <p:spPr/>
        <p:txBody>
          <a:bodyPr>
            <a:normAutofit/>
          </a:bodyPr>
          <a:lstStyle/>
          <a:p>
            <a:r>
              <a:rPr lang="en-US" sz="2400" dirty="0" smtClean="0"/>
              <a:t>In spite </a:t>
            </a:r>
            <a:r>
              <a:rPr lang="en-US" sz="2400" dirty="0" smtClean="0"/>
              <a:t>of term localized  scleroderma which is confusing Morphea is preferred term to describe the specific skin condition associated with limited which do not involve internal organs like  such as lungs, heart and kidneys</a:t>
            </a:r>
          </a:p>
          <a:p>
            <a:endParaRPr lang="en-US" sz="2400" dirty="0"/>
          </a:p>
          <a:p>
            <a:endParaRPr lang="en-US" sz="2400" dirty="0" smtClean="0"/>
          </a:p>
          <a:p>
            <a:endParaRPr lang="en-US" sz="2400" dirty="0"/>
          </a:p>
          <a:p>
            <a:endParaRPr lang="en-US" sz="2400" dirty="0" smtClean="0"/>
          </a:p>
          <a:p>
            <a:endParaRPr lang="en-US" sz="2400" dirty="0"/>
          </a:p>
        </p:txBody>
      </p:sp>
      <p:pic>
        <p:nvPicPr>
          <p:cNvPr id="4" name="Picture 3"/>
          <p:cNvPicPr>
            <a:picLocks noChangeAspect="1"/>
          </p:cNvPicPr>
          <p:nvPr/>
        </p:nvPicPr>
        <p:blipFill>
          <a:blip r:embed="rId2"/>
          <a:stretch>
            <a:fillRect/>
          </a:stretch>
        </p:blipFill>
        <p:spPr>
          <a:xfrm>
            <a:off x="1986454" y="3673910"/>
            <a:ext cx="7472855" cy="2989537"/>
          </a:xfrm>
          <a:prstGeom prst="rect">
            <a:avLst/>
          </a:prstGeom>
        </p:spPr>
      </p:pic>
    </p:spTree>
    <p:extLst>
      <p:ext uri="{BB962C8B-B14F-4D97-AF65-F5344CB8AC3E}">
        <p14:creationId xmlns:p14="http://schemas.microsoft.com/office/powerpoint/2010/main" val="2285886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57751" y="447188"/>
            <a:ext cx="5023241" cy="5401819"/>
          </a:xfrm>
          <a:prstGeom prst="rect">
            <a:avLst/>
          </a:prstGeom>
        </p:spPr>
      </p:pic>
      <p:pic>
        <p:nvPicPr>
          <p:cNvPr id="5" name="Picture 4"/>
          <p:cNvPicPr>
            <a:picLocks noChangeAspect="1"/>
          </p:cNvPicPr>
          <p:nvPr/>
        </p:nvPicPr>
        <p:blipFill>
          <a:blip r:embed="rId3"/>
          <a:stretch>
            <a:fillRect/>
          </a:stretch>
        </p:blipFill>
        <p:spPr>
          <a:xfrm>
            <a:off x="6303720" y="447189"/>
            <a:ext cx="5078278" cy="5401818"/>
          </a:xfrm>
          <a:prstGeom prst="rect">
            <a:avLst/>
          </a:prstGeom>
        </p:spPr>
      </p:pic>
    </p:spTree>
    <p:extLst>
      <p:ext uri="{BB962C8B-B14F-4D97-AF65-F5344CB8AC3E}">
        <p14:creationId xmlns:p14="http://schemas.microsoft.com/office/powerpoint/2010/main" val="828321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Keloidal</a:t>
            </a:r>
            <a:r>
              <a:rPr lang="en-US" dirty="0" smtClean="0"/>
              <a:t> /Nodular </a:t>
            </a:r>
            <a:r>
              <a:rPr lang="en-US" dirty="0" err="1" smtClean="0"/>
              <a:t>morphea</a:t>
            </a:r>
            <a:endParaRPr lang="en-US" dirty="0"/>
          </a:p>
        </p:txBody>
      </p:sp>
      <p:sp>
        <p:nvSpPr>
          <p:cNvPr id="3" name="Content Placeholder 2"/>
          <p:cNvSpPr>
            <a:spLocks noGrp="1"/>
          </p:cNvSpPr>
          <p:nvPr>
            <p:ph idx="1"/>
          </p:nvPr>
        </p:nvSpPr>
        <p:spPr/>
        <p:txBody>
          <a:bodyPr>
            <a:normAutofit/>
          </a:bodyPr>
          <a:lstStyle/>
          <a:p>
            <a:r>
              <a:rPr lang="en-US" sz="2000" dirty="0"/>
              <a:t>This rare subtype is characterized by the presence of keloid‐like nodules in patients with previous or coexistent </a:t>
            </a:r>
            <a:r>
              <a:rPr lang="en-US" sz="2000" dirty="0" err="1"/>
              <a:t>morphoea</a:t>
            </a:r>
            <a:r>
              <a:rPr lang="en-US" sz="2000" dirty="0"/>
              <a:t> or, in a majority of cases, </a:t>
            </a:r>
            <a:r>
              <a:rPr lang="en-US" sz="2000" dirty="0" err="1"/>
              <a:t>SSc</a:t>
            </a:r>
            <a:r>
              <a:rPr lang="en-US" sz="2000" dirty="0"/>
              <a:t> </a:t>
            </a:r>
            <a:endParaRPr lang="en-US" sz="2000" dirty="0" smtClean="0"/>
          </a:p>
          <a:p>
            <a:r>
              <a:rPr lang="en-US" sz="2000" dirty="0" smtClean="0"/>
              <a:t> </a:t>
            </a:r>
            <a:r>
              <a:rPr lang="en-US" sz="2000" dirty="0" err="1"/>
              <a:t>keloidal</a:t>
            </a:r>
            <a:r>
              <a:rPr lang="en-US" sz="2000" dirty="0"/>
              <a:t> or nodular lesions arising from </a:t>
            </a:r>
            <a:r>
              <a:rPr lang="en-US" sz="2000" dirty="0" err="1"/>
              <a:t>sclerodermatous</a:t>
            </a:r>
            <a:r>
              <a:rPr lang="en-US" sz="2000" dirty="0"/>
              <a:t> skin may reveal a histological appearance typical of either keloid or </a:t>
            </a:r>
            <a:r>
              <a:rPr lang="en-US" sz="2000" dirty="0" err="1" smtClean="0"/>
              <a:t>morphoea</a:t>
            </a:r>
            <a:endParaRPr lang="en-US" sz="2000" dirty="0" smtClean="0"/>
          </a:p>
          <a:p>
            <a:r>
              <a:rPr lang="en-US" sz="2000" dirty="0"/>
              <a:t>Lesions are most common on the upper body where they may coalesce or occur in a linear </a:t>
            </a:r>
            <a:r>
              <a:rPr lang="en-US" sz="2000" dirty="0" smtClean="0"/>
              <a:t>pattern</a:t>
            </a:r>
          </a:p>
          <a:p>
            <a:r>
              <a:rPr lang="en-US" sz="2000" dirty="0"/>
              <a:t>a histological appearance typical of either keloid or </a:t>
            </a:r>
            <a:r>
              <a:rPr lang="en-US" sz="2000" dirty="0" err="1"/>
              <a:t>morphoea</a:t>
            </a:r>
            <a:endParaRPr lang="en-US" sz="2000" dirty="0"/>
          </a:p>
        </p:txBody>
      </p:sp>
    </p:spTree>
    <p:extLst>
      <p:ext uri="{BB962C8B-B14F-4D97-AF65-F5344CB8AC3E}">
        <p14:creationId xmlns:p14="http://schemas.microsoft.com/office/powerpoint/2010/main" val="2080445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152" y="932413"/>
            <a:ext cx="6065847" cy="5165335"/>
          </a:xfrm>
          <a:prstGeom prst="rect">
            <a:avLst/>
          </a:prstGeom>
        </p:spPr>
      </p:pic>
      <p:pic>
        <p:nvPicPr>
          <p:cNvPr id="5" name="Picture 4"/>
          <p:cNvPicPr>
            <a:picLocks noChangeAspect="1"/>
          </p:cNvPicPr>
          <p:nvPr/>
        </p:nvPicPr>
        <p:blipFill>
          <a:blip r:embed="rId3"/>
          <a:stretch>
            <a:fillRect/>
          </a:stretch>
        </p:blipFill>
        <p:spPr>
          <a:xfrm>
            <a:off x="5927834" y="932412"/>
            <a:ext cx="6234012" cy="5165335"/>
          </a:xfrm>
          <a:prstGeom prst="rect">
            <a:avLst/>
          </a:prstGeom>
        </p:spPr>
      </p:pic>
    </p:spTree>
    <p:extLst>
      <p:ext uri="{BB962C8B-B14F-4D97-AF65-F5344CB8AC3E}">
        <p14:creationId xmlns:p14="http://schemas.microsoft.com/office/powerpoint/2010/main" val="839718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deep </a:t>
            </a:r>
            <a:r>
              <a:rPr lang="en-US" dirty="0" err="1" smtClean="0"/>
              <a:t>morphea</a:t>
            </a:r>
            <a:r>
              <a:rPr lang="en-US" dirty="0"/>
              <a:t/>
            </a:r>
            <a:br>
              <a:rPr lang="en-US" dirty="0"/>
            </a:br>
            <a:r>
              <a:rPr lang="en-US" dirty="0"/>
              <a:t>(synonym </a:t>
            </a:r>
            <a:r>
              <a:rPr lang="en-US" dirty="0" err="1"/>
              <a:t>morphoea</a:t>
            </a:r>
            <a:r>
              <a:rPr lang="en-US" dirty="0"/>
              <a:t> </a:t>
            </a:r>
            <a:r>
              <a:rPr lang="en-US" dirty="0" err="1"/>
              <a:t>profunda</a:t>
            </a:r>
            <a:r>
              <a:rPr lang="en-US" dirty="0"/>
              <a:t>).</a:t>
            </a:r>
            <a:endParaRPr lang="en-US" dirty="0"/>
          </a:p>
        </p:txBody>
      </p:sp>
      <p:sp>
        <p:nvSpPr>
          <p:cNvPr id="3" name="Content Placeholder 2"/>
          <p:cNvSpPr>
            <a:spLocks noGrp="1"/>
          </p:cNvSpPr>
          <p:nvPr>
            <p:ph idx="1"/>
          </p:nvPr>
        </p:nvSpPr>
        <p:spPr/>
        <p:txBody>
          <a:bodyPr>
            <a:normAutofit/>
          </a:bodyPr>
          <a:lstStyle/>
          <a:p>
            <a:r>
              <a:rPr lang="en-US" sz="2000" dirty="0"/>
              <a:t>The term ‘deep </a:t>
            </a:r>
            <a:r>
              <a:rPr lang="en-US" sz="2000" dirty="0" err="1"/>
              <a:t>morphoea</a:t>
            </a:r>
            <a:r>
              <a:rPr lang="en-US" sz="2000" dirty="0"/>
              <a:t>’ describes a variant in which inflammation and sclerosis are found in the deep dermis, panniculus, fascia or muscle </a:t>
            </a:r>
            <a:r>
              <a:rPr lang="en-US" sz="2000" dirty="0" smtClean="0"/>
              <a:t>Deep </a:t>
            </a:r>
            <a:r>
              <a:rPr lang="en-US" sz="2000" dirty="0"/>
              <a:t>involvement can occur in all subtypes of </a:t>
            </a:r>
            <a:r>
              <a:rPr lang="en-US" sz="2000" dirty="0" err="1" smtClean="0"/>
              <a:t>morphoea</a:t>
            </a:r>
            <a:endParaRPr lang="en-US" sz="2000" dirty="0" smtClean="0"/>
          </a:p>
          <a:p>
            <a:r>
              <a:rPr lang="en-US" sz="2000" u="sng" dirty="0" smtClean="0"/>
              <a:t>Person </a:t>
            </a:r>
            <a:r>
              <a:rPr lang="en-US" sz="2000" u="sng" dirty="0"/>
              <a:t>and Su’s diagnostic criteria </a:t>
            </a:r>
            <a:r>
              <a:rPr lang="en-US" sz="2000" u="sng" dirty="0" smtClean="0"/>
              <a:t>included</a:t>
            </a:r>
          </a:p>
          <a:p>
            <a:r>
              <a:rPr lang="en-US" sz="2000" dirty="0" smtClean="0"/>
              <a:t>the presence </a:t>
            </a:r>
            <a:r>
              <a:rPr lang="en-US" sz="2000" dirty="0"/>
              <a:t>of diffuse, taut, bound‐down, deep cutaneous sclerosis, </a:t>
            </a:r>
          </a:p>
          <a:p>
            <a:r>
              <a:rPr lang="en-US" sz="2000" dirty="0" smtClean="0"/>
              <a:t>significant </a:t>
            </a:r>
            <a:r>
              <a:rPr lang="en-US" sz="2000" dirty="0"/>
              <a:t>hyalinization and thickening of collagen bundles in the deep dermis, in the septa of subcutaneous fat and in the </a:t>
            </a:r>
            <a:r>
              <a:rPr lang="en-US" sz="2000" dirty="0" smtClean="0"/>
              <a:t>fascia and a striking accumulation of  inflammatory cells predominantly composed of lymphocyte and plasma cell.</a:t>
            </a:r>
            <a:endParaRPr lang="en-US" sz="2000" u="sng" dirty="0"/>
          </a:p>
        </p:txBody>
      </p:sp>
    </p:spTree>
    <p:extLst>
      <p:ext uri="{BB962C8B-B14F-4D97-AF65-F5344CB8AC3E}">
        <p14:creationId xmlns:p14="http://schemas.microsoft.com/office/powerpoint/2010/main" val="2448022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Rarely</a:t>
            </a:r>
            <a:r>
              <a:rPr lang="en-US" sz="2000" dirty="0"/>
              <a:t>, a plasma cell panniculitis has been described (synonym </a:t>
            </a:r>
            <a:r>
              <a:rPr lang="en-US" sz="2000" dirty="0" err="1"/>
              <a:t>morphoea</a:t>
            </a:r>
            <a:r>
              <a:rPr lang="en-US" sz="2000" dirty="0"/>
              <a:t> panniculitis</a:t>
            </a:r>
            <a:r>
              <a:rPr lang="en-US" sz="2000" dirty="0" smtClean="0"/>
              <a:t>) </a:t>
            </a:r>
            <a:r>
              <a:rPr lang="en-US" sz="2000" dirty="0"/>
              <a:t>reported in children and </a:t>
            </a:r>
            <a:r>
              <a:rPr lang="en-US" sz="2000" dirty="0" smtClean="0"/>
              <a:t>adults</a:t>
            </a:r>
          </a:p>
          <a:p>
            <a:r>
              <a:rPr lang="en-US" sz="2000" dirty="0" smtClean="0"/>
              <a:t>Occasionally</a:t>
            </a:r>
            <a:r>
              <a:rPr lang="en-US" sz="2000" dirty="0"/>
              <a:t>, lesions present as non‐inflammatory, </a:t>
            </a:r>
            <a:r>
              <a:rPr lang="en-US" sz="2000" dirty="0" err="1"/>
              <a:t>cupuliform</a:t>
            </a:r>
            <a:r>
              <a:rPr lang="en-US" sz="2000" dirty="0"/>
              <a:t>, depressed plaques with no associated induration, pigmentation or </a:t>
            </a:r>
            <a:r>
              <a:rPr lang="en-US" sz="2000" dirty="0" smtClean="0"/>
              <a:t>texture</a:t>
            </a:r>
          </a:p>
          <a:p>
            <a:r>
              <a:rPr lang="en-US" sz="2000" dirty="0"/>
              <a:t>Deep </a:t>
            </a:r>
            <a:r>
              <a:rPr lang="en-US" sz="2000" dirty="0" err="1"/>
              <a:t>morphoea</a:t>
            </a:r>
            <a:r>
              <a:rPr lang="en-US" sz="2000" dirty="0"/>
              <a:t> can thus mimic lipoatrophy clinically and should be considered in patients presenting with asymptomatic atrophic lesions</a:t>
            </a:r>
            <a:endParaRPr lang="en-US" sz="2000" dirty="0" smtClean="0"/>
          </a:p>
          <a:p>
            <a:endParaRPr lang="en-US" sz="2000" dirty="0"/>
          </a:p>
        </p:txBody>
      </p:sp>
    </p:spTree>
    <p:extLst>
      <p:ext uri="{BB962C8B-B14F-4D97-AF65-F5344CB8AC3E}">
        <p14:creationId xmlns:p14="http://schemas.microsoft.com/office/powerpoint/2010/main" val="4001729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a:t>
            </a:r>
            <a:r>
              <a:rPr lang="en-US" dirty="0" err="1" smtClean="0"/>
              <a:t>morphea</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000" dirty="0"/>
              <a:t> </a:t>
            </a:r>
            <a:r>
              <a:rPr lang="en-US" sz="2000" dirty="0" err="1"/>
              <a:t>Falanga</a:t>
            </a:r>
            <a:r>
              <a:rPr lang="en-US" sz="2000" dirty="0"/>
              <a:t> suggested five or more lesions, bilateral lesions and evidence of joining together of at least two individual patches </a:t>
            </a:r>
            <a:r>
              <a:rPr lang="en-US" sz="2000" dirty="0" smtClean="0"/>
              <a:t>.</a:t>
            </a:r>
          </a:p>
          <a:p>
            <a:r>
              <a:rPr lang="en-US" sz="2000" dirty="0" smtClean="0"/>
              <a:t> </a:t>
            </a:r>
            <a:r>
              <a:rPr lang="en-US" sz="2000" dirty="0"/>
              <a:t>Laxer and </a:t>
            </a:r>
            <a:r>
              <a:rPr lang="en-US" sz="2000" dirty="0" err="1"/>
              <a:t>Zulian</a:t>
            </a:r>
            <a:r>
              <a:rPr lang="en-US" sz="2000" dirty="0"/>
              <a:t> </a:t>
            </a:r>
            <a:r>
              <a:rPr lang="en-US" sz="2000" dirty="0" smtClean="0"/>
              <a:t> </a:t>
            </a:r>
            <a:r>
              <a:rPr lang="en-US" sz="2000" dirty="0"/>
              <a:t>defined generalized </a:t>
            </a:r>
            <a:r>
              <a:rPr lang="en-US" sz="2000" dirty="0" err="1"/>
              <a:t>morphoea</a:t>
            </a:r>
            <a:r>
              <a:rPr lang="en-US" sz="2000" dirty="0"/>
              <a:t> as </a:t>
            </a:r>
            <a:r>
              <a:rPr lang="en-US" sz="2000" dirty="0" smtClean="0"/>
              <a:t>induration </a:t>
            </a:r>
            <a:r>
              <a:rPr lang="en-US" sz="2000" dirty="0"/>
              <a:t>of the skin starting as four or more individual plaques, larger than 3 cm, that become confluent and involve at least two out of seven anatomical sites (head–neck, right upper extremity, left upper extremity, right lower extremity, left lower extremity, anterior trunk, posterior trunk</a:t>
            </a:r>
            <a:r>
              <a:rPr lang="en-US" sz="2000" dirty="0" smtClean="0"/>
              <a:t>).</a:t>
            </a:r>
          </a:p>
          <a:p>
            <a:r>
              <a:rPr lang="en-US" sz="2000" dirty="0" err="1"/>
              <a:t>Extracutaneous</a:t>
            </a:r>
            <a:r>
              <a:rPr lang="en-US" sz="2000" dirty="0"/>
              <a:t> symptoms </a:t>
            </a:r>
            <a:r>
              <a:rPr lang="en-US" sz="2000" dirty="0" smtClean="0"/>
              <a:t>including </a:t>
            </a:r>
            <a:r>
              <a:rPr lang="en-US" sz="2000" dirty="0"/>
              <a:t>myalgia, arthralgia and fatigue are common, </a:t>
            </a:r>
            <a:r>
              <a:rPr lang="en-US" sz="2000" dirty="0" err="1"/>
              <a:t>dyspnoea</a:t>
            </a:r>
            <a:r>
              <a:rPr lang="en-US" sz="2000" dirty="0"/>
              <a:t> and dysphagia may occur, and a higher prevalence of concurrent and familial autoimmune disease are </a:t>
            </a:r>
            <a:r>
              <a:rPr lang="en-US" sz="2000" dirty="0" smtClean="0"/>
              <a:t>documented.</a:t>
            </a:r>
            <a:endParaRPr lang="en-US" sz="2000" dirty="0"/>
          </a:p>
        </p:txBody>
      </p:sp>
    </p:spTree>
    <p:extLst>
      <p:ext uri="{BB962C8B-B14F-4D97-AF65-F5344CB8AC3E}">
        <p14:creationId xmlns:p14="http://schemas.microsoft.com/office/powerpoint/2010/main" val="769381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a:t>
            </a:r>
            <a:r>
              <a:rPr lang="en-US" dirty="0" err="1" smtClean="0"/>
              <a:t>morphea</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Includes</a:t>
            </a:r>
          </a:p>
          <a:p>
            <a:r>
              <a:rPr lang="en-US" sz="2400" dirty="0" smtClean="0"/>
              <a:t> </a:t>
            </a:r>
            <a:r>
              <a:rPr lang="en-US" sz="2400" dirty="0"/>
              <a:t>• Disseminated plaque </a:t>
            </a:r>
            <a:r>
              <a:rPr lang="en-US" sz="2400" dirty="0" err="1"/>
              <a:t>morphoea</a:t>
            </a:r>
            <a:r>
              <a:rPr lang="en-US" sz="2400" dirty="0"/>
              <a:t> (isomorphic and non‐isomorphic patterns)</a:t>
            </a:r>
          </a:p>
          <a:p>
            <a:r>
              <a:rPr lang="en-US" sz="2400" dirty="0"/>
              <a:t> • </a:t>
            </a:r>
            <a:r>
              <a:rPr lang="en-US" sz="2400" dirty="0" err="1"/>
              <a:t>Pansclerotic</a:t>
            </a:r>
            <a:r>
              <a:rPr lang="en-US" sz="2400" dirty="0"/>
              <a:t> </a:t>
            </a:r>
            <a:r>
              <a:rPr lang="en-US" sz="2400" dirty="0" err="1"/>
              <a:t>morphoea</a:t>
            </a:r>
            <a:endParaRPr lang="en-US" sz="2400" dirty="0"/>
          </a:p>
          <a:p>
            <a:r>
              <a:rPr lang="en-US" sz="2400" dirty="0"/>
              <a:t> • Eosinophilic fasciitis</a:t>
            </a:r>
            <a:endParaRPr lang="en-US" sz="2400" dirty="0"/>
          </a:p>
        </p:txBody>
      </p:sp>
    </p:spTree>
    <p:extLst>
      <p:ext uri="{BB962C8B-B14F-4D97-AF65-F5344CB8AC3E}">
        <p14:creationId xmlns:p14="http://schemas.microsoft.com/office/powerpoint/2010/main" val="166590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Disseminated plaque </a:t>
            </a:r>
            <a:r>
              <a:rPr lang="en-US" dirty="0" err="1"/>
              <a:t>morphoea</a:t>
            </a:r>
            <a:endParaRPr lang="en-US" dirty="0"/>
          </a:p>
        </p:txBody>
      </p:sp>
      <p:sp>
        <p:nvSpPr>
          <p:cNvPr id="3" name="Content Placeholder 2"/>
          <p:cNvSpPr>
            <a:spLocks noGrp="1"/>
          </p:cNvSpPr>
          <p:nvPr>
            <p:ph idx="1"/>
          </p:nvPr>
        </p:nvSpPr>
        <p:spPr/>
        <p:txBody>
          <a:bodyPr>
            <a:normAutofit/>
          </a:bodyPr>
          <a:lstStyle/>
          <a:p>
            <a:r>
              <a:rPr lang="en-US" sz="2000" dirty="0"/>
              <a:t>In the first type of presentation, patients gradually develop multiple plaques of </a:t>
            </a:r>
            <a:r>
              <a:rPr lang="en-US" sz="2000" dirty="0" err="1"/>
              <a:t>morphoea</a:t>
            </a:r>
            <a:r>
              <a:rPr lang="en-US" sz="2000" dirty="0"/>
              <a:t> at </a:t>
            </a:r>
            <a:r>
              <a:rPr lang="en-US" sz="2000" dirty="0" smtClean="0"/>
              <a:t>several </a:t>
            </a:r>
            <a:r>
              <a:rPr lang="en-US" sz="2000" dirty="0"/>
              <a:t>anatomical sites, some of which may </a:t>
            </a:r>
            <a:r>
              <a:rPr lang="en-US" sz="2000" dirty="0" smtClean="0"/>
              <a:t>coalesce</a:t>
            </a:r>
          </a:p>
          <a:p>
            <a:r>
              <a:rPr lang="en-US" sz="2000" dirty="0"/>
              <a:t>Plaques may occur in different stages of evolution and are most frequently located on the trunk, thighs and lumbosacral area in </a:t>
            </a:r>
            <a:r>
              <a:rPr lang="en-US" sz="2000" dirty="0" smtClean="0"/>
              <a:t>adults</a:t>
            </a:r>
          </a:p>
          <a:p>
            <a:r>
              <a:rPr lang="en-US" sz="2000" dirty="0"/>
              <a:t>Both adults and children initially </a:t>
            </a:r>
            <a:r>
              <a:rPr lang="en-US" sz="2000" dirty="0" smtClean="0"/>
              <a:t>presenting </a:t>
            </a:r>
            <a:r>
              <a:rPr lang="en-US" sz="2000" dirty="0"/>
              <a:t>with limited plaque </a:t>
            </a:r>
            <a:r>
              <a:rPr lang="en-US" sz="2000" dirty="0" err="1"/>
              <a:t>morphoea</a:t>
            </a:r>
            <a:r>
              <a:rPr lang="en-US" sz="2000" dirty="0"/>
              <a:t> may, as a result of ongoing or recurrent disease activity, progress to fulfil the criteria for the disseminated plaque subtype of generalized </a:t>
            </a:r>
            <a:r>
              <a:rPr lang="en-US" sz="2000" dirty="0" err="1"/>
              <a:t>morphoea</a:t>
            </a:r>
            <a:endParaRPr lang="en-US" sz="2000" dirty="0" smtClean="0"/>
          </a:p>
          <a:p>
            <a:endParaRPr lang="en-US" sz="2000" dirty="0"/>
          </a:p>
        </p:txBody>
      </p:sp>
    </p:spTree>
    <p:extLst>
      <p:ext uri="{BB962C8B-B14F-4D97-AF65-F5344CB8AC3E}">
        <p14:creationId xmlns:p14="http://schemas.microsoft.com/office/powerpoint/2010/main" val="2027374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995" b="2811"/>
          <a:stretch/>
        </p:blipFill>
        <p:spPr>
          <a:xfrm>
            <a:off x="0" y="157655"/>
            <a:ext cx="6274675" cy="6542690"/>
          </a:xfrm>
          <a:prstGeom prst="rect">
            <a:avLst/>
          </a:prstGeom>
        </p:spPr>
      </p:pic>
      <p:pic>
        <p:nvPicPr>
          <p:cNvPr id="3" name="Picture 2"/>
          <p:cNvPicPr>
            <a:picLocks noChangeAspect="1"/>
          </p:cNvPicPr>
          <p:nvPr/>
        </p:nvPicPr>
        <p:blipFill rotWithShape="1">
          <a:blip r:embed="rId3"/>
          <a:srcRect l="1615" t="955" r="4668" b="1431"/>
          <a:stretch/>
        </p:blipFill>
        <p:spPr>
          <a:xfrm>
            <a:off x="6211615" y="252248"/>
            <a:ext cx="5707118" cy="6448097"/>
          </a:xfrm>
          <a:prstGeom prst="rect">
            <a:avLst/>
          </a:prstGeom>
        </p:spPr>
      </p:pic>
      <p:sp>
        <p:nvSpPr>
          <p:cNvPr id="4" name="Rectangle 3"/>
          <p:cNvSpPr/>
          <p:nvPr/>
        </p:nvSpPr>
        <p:spPr>
          <a:xfrm>
            <a:off x="299545" y="1895280"/>
            <a:ext cx="2680139" cy="584775"/>
          </a:xfrm>
          <a:prstGeom prst="rect">
            <a:avLst/>
          </a:prstGeom>
          <a:noFill/>
        </p:spPr>
        <p:txBody>
          <a:bodyPr wrap="square" lIns="91440" tIns="45720" rIns="91440" bIns="45720">
            <a:spAutoFit/>
          </a:bodyPr>
          <a:lstStyle/>
          <a:p>
            <a:pPr algn="ctr"/>
            <a:r>
              <a:rPr lang="en-US" sz="3200" b="0" cap="none" spc="0" dirty="0" smtClean="0">
                <a:ln w="0"/>
                <a:solidFill>
                  <a:schemeClr val="bg1"/>
                </a:solidFill>
                <a:effectLst>
                  <a:outerShdw blurRad="38100" dist="25400" dir="5400000" algn="ctr" rotWithShape="0">
                    <a:srgbClr val="6E747A">
                      <a:alpha val="43000"/>
                    </a:srgbClr>
                  </a:outerShdw>
                </a:effectLst>
              </a:rPr>
              <a:t>inflammatory</a:t>
            </a:r>
            <a:endParaRPr lang="en-US" sz="3200" b="0" cap="none" spc="0" dirty="0">
              <a:ln w="0"/>
              <a:solidFill>
                <a:schemeClr val="bg1"/>
              </a:solidFill>
              <a:effectLst>
                <a:outerShdw blurRad="38100" dist="25400" dir="5400000" algn="ctr" rotWithShape="0">
                  <a:srgbClr val="6E747A">
                    <a:alpha val="43000"/>
                  </a:srgbClr>
                </a:outerShdw>
              </a:effectLst>
            </a:endParaRPr>
          </a:p>
        </p:txBody>
      </p:sp>
      <p:sp>
        <p:nvSpPr>
          <p:cNvPr id="5" name="Rectangle 4"/>
          <p:cNvSpPr/>
          <p:nvPr/>
        </p:nvSpPr>
        <p:spPr>
          <a:xfrm>
            <a:off x="6408658" y="3156521"/>
            <a:ext cx="2688045"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sclerotic</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31427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Pansclerotic</a:t>
            </a:r>
            <a:r>
              <a:rPr lang="en-US" dirty="0"/>
              <a:t> </a:t>
            </a:r>
            <a:r>
              <a:rPr lang="en-US" dirty="0" err="1"/>
              <a:t>morphoea</a:t>
            </a:r>
            <a:endParaRPr lang="en-US" dirty="0"/>
          </a:p>
        </p:txBody>
      </p:sp>
      <p:sp>
        <p:nvSpPr>
          <p:cNvPr id="5" name="Content Placeholder 4"/>
          <p:cNvSpPr>
            <a:spLocks noGrp="1"/>
          </p:cNvSpPr>
          <p:nvPr>
            <p:ph idx="1"/>
          </p:nvPr>
        </p:nvSpPr>
        <p:spPr>
          <a:xfrm>
            <a:off x="818712" y="2222287"/>
            <a:ext cx="10554574" cy="4635713"/>
          </a:xfrm>
        </p:spPr>
        <p:txBody>
          <a:bodyPr>
            <a:normAutofit/>
          </a:bodyPr>
          <a:lstStyle/>
          <a:p>
            <a:r>
              <a:rPr lang="en-US" sz="2000" dirty="0"/>
              <a:t>This is a rarer presentation and is </a:t>
            </a:r>
            <a:r>
              <a:rPr lang="en-US" sz="2000" dirty="0" err="1"/>
              <a:t>characterized</a:t>
            </a:r>
            <a:r>
              <a:rPr lang="en-US" sz="2000" dirty="0"/>
              <a:t> by extensive, often circumferential involvement of the majority of body surface areas with sparing of the fingers and toes, and may best be referred to as </a:t>
            </a:r>
            <a:r>
              <a:rPr lang="en-US" sz="2000" dirty="0" err="1"/>
              <a:t>pansclerotic</a:t>
            </a:r>
            <a:r>
              <a:rPr lang="en-US" sz="2000" dirty="0"/>
              <a:t> </a:t>
            </a:r>
            <a:r>
              <a:rPr lang="en-US" sz="2000" dirty="0" err="1" smtClean="0"/>
              <a:t>morphoea</a:t>
            </a:r>
            <a:endParaRPr lang="en-US" sz="2000" dirty="0" smtClean="0"/>
          </a:p>
          <a:p>
            <a:r>
              <a:rPr lang="en-US" sz="2000" dirty="0"/>
              <a:t>. This term has traditionally been used to describe a very rare, </a:t>
            </a:r>
            <a:r>
              <a:rPr lang="en-US" sz="2000" dirty="0" err="1"/>
              <a:t>widespread</a:t>
            </a:r>
            <a:r>
              <a:rPr lang="en-US" sz="2000" dirty="0"/>
              <a:t> and severe progressive disease occurring </a:t>
            </a:r>
            <a:r>
              <a:rPr lang="en-US" sz="2000" dirty="0" smtClean="0"/>
              <a:t>predominantly in </a:t>
            </a:r>
            <a:r>
              <a:rPr lang="en-US" sz="2000" dirty="0"/>
              <a:t>children in which deep fibrosis progresses rapidly to involve muscle, fascia and underlying bone and </a:t>
            </a:r>
            <a:r>
              <a:rPr lang="en-US" sz="2000" dirty="0" smtClean="0"/>
              <a:t> </a:t>
            </a:r>
            <a:r>
              <a:rPr lang="en-US" sz="2000" dirty="0"/>
              <a:t>is frequently complicated by severe joint contractures, chronic ulceration and the development of squamous cell </a:t>
            </a:r>
            <a:r>
              <a:rPr lang="en-US" sz="2000" dirty="0" smtClean="0"/>
              <a:t>carcinoma</a:t>
            </a:r>
          </a:p>
          <a:p>
            <a:r>
              <a:rPr lang="en-US" sz="2000" dirty="0"/>
              <a:t>Increased serum IgG, a </a:t>
            </a:r>
            <a:r>
              <a:rPr lang="en-US" sz="2000" dirty="0" err="1"/>
              <a:t>positive</a:t>
            </a:r>
            <a:r>
              <a:rPr lang="en-US" sz="2000" dirty="0"/>
              <a:t> ANA and peripheral eosinophilia are documented in some cases </a:t>
            </a:r>
          </a:p>
          <a:p>
            <a:endParaRPr lang="en-US" sz="2000" dirty="0"/>
          </a:p>
        </p:txBody>
      </p:sp>
    </p:spTree>
    <p:extLst>
      <p:ext uri="{BB962C8B-B14F-4D97-AF65-F5344CB8AC3E}">
        <p14:creationId xmlns:p14="http://schemas.microsoft.com/office/powerpoint/2010/main" val="3208421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63916" y="0"/>
            <a:ext cx="9228083" cy="6858000"/>
          </a:xfrm>
          <a:prstGeom prst="rect">
            <a:avLst/>
          </a:prstGeom>
        </p:spPr>
      </p:pic>
      <p:sp>
        <p:nvSpPr>
          <p:cNvPr id="5" name="Rectangle 4"/>
          <p:cNvSpPr/>
          <p:nvPr/>
        </p:nvSpPr>
        <p:spPr>
          <a:xfrm flipH="1">
            <a:off x="126123" y="3058510"/>
            <a:ext cx="2585546" cy="1754326"/>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classification</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80095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Due to the </a:t>
            </a:r>
            <a:r>
              <a:rPr lang="en-US" sz="2000" dirty="0"/>
              <a:t>relative ambiguity as regards depth of involvement, in the literature, this criterion was removed, and </a:t>
            </a:r>
            <a:r>
              <a:rPr lang="en-US" sz="2000" dirty="0" err="1"/>
              <a:t>pansclerotic</a:t>
            </a:r>
            <a:r>
              <a:rPr lang="en-US" sz="2000" dirty="0"/>
              <a:t> </a:t>
            </a:r>
            <a:r>
              <a:rPr lang="en-US" sz="2000" dirty="0" err="1"/>
              <a:t>morphoea</a:t>
            </a:r>
            <a:r>
              <a:rPr lang="en-US" sz="2000" dirty="0"/>
              <a:t> was defined as the presence of near total body surface area involvement with sparing of the fingers and </a:t>
            </a:r>
            <a:r>
              <a:rPr lang="en-US" sz="2000" dirty="0" smtClean="0"/>
              <a:t>toes</a:t>
            </a:r>
            <a:endParaRPr lang="en-US" sz="2000" dirty="0"/>
          </a:p>
          <a:p>
            <a:r>
              <a:rPr lang="en-US" sz="2000" dirty="0"/>
              <a:t>Interestingly, there were no significant differences between the generalized </a:t>
            </a:r>
            <a:r>
              <a:rPr lang="en-US" sz="2000" dirty="0" err="1"/>
              <a:t>morphoea</a:t>
            </a:r>
            <a:r>
              <a:rPr lang="en-US" sz="2000" dirty="0"/>
              <a:t> and </a:t>
            </a:r>
            <a:r>
              <a:rPr lang="en-US" sz="2000" dirty="0" err="1"/>
              <a:t>pansclerotic</a:t>
            </a:r>
            <a:r>
              <a:rPr lang="en-US" sz="2000" dirty="0"/>
              <a:t> groups for age at onset of disease (mean 49 years, standard </a:t>
            </a:r>
            <a:r>
              <a:rPr lang="en-US" sz="2000" dirty="0" err="1"/>
              <a:t>deviation</a:t>
            </a:r>
            <a:r>
              <a:rPr lang="en-US" sz="2000" dirty="0"/>
              <a:t> 19), or prevalence of ANA (29–31%) and </a:t>
            </a:r>
            <a:r>
              <a:rPr lang="en-US" sz="2000" dirty="0" err="1"/>
              <a:t>antihistone</a:t>
            </a:r>
            <a:r>
              <a:rPr lang="en-US" sz="2000" dirty="0"/>
              <a:t> </a:t>
            </a:r>
            <a:r>
              <a:rPr lang="en-US" sz="2000" dirty="0" err="1"/>
              <a:t>antibodies</a:t>
            </a:r>
            <a:r>
              <a:rPr lang="en-US" sz="2000" dirty="0"/>
              <a:t> (7–10%). However, patients with the </a:t>
            </a:r>
            <a:r>
              <a:rPr lang="en-US" sz="2000" dirty="0" err="1"/>
              <a:t>pansclerotic</a:t>
            </a:r>
            <a:r>
              <a:rPr lang="en-US" sz="2000" dirty="0"/>
              <a:t> subtype were more likely to be male (46% versus 6% of generalized </a:t>
            </a:r>
            <a:r>
              <a:rPr lang="en-US" sz="2000" dirty="0" err="1"/>
              <a:t>morphoea</a:t>
            </a:r>
            <a:r>
              <a:rPr lang="en-US" sz="2000" dirty="0"/>
              <a:t> patients) and have a shorter time to diagnosis, higher rates of </a:t>
            </a:r>
            <a:r>
              <a:rPr lang="en-US" sz="2000" dirty="0" err="1"/>
              <a:t>functional</a:t>
            </a:r>
            <a:r>
              <a:rPr lang="en-US" sz="2000" dirty="0"/>
              <a:t> impairment (61% versus 16%) and higher skin sclerosis and damage scores.</a:t>
            </a:r>
          </a:p>
        </p:txBody>
      </p:sp>
    </p:spTree>
    <p:extLst>
      <p:ext uri="{BB962C8B-B14F-4D97-AF65-F5344CB8AC3E}">
        <p14:creationId xmlns:p14="http://schemas.microsoft.com/office/powerpoint/2010/main" val="4022263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2942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Eosinophilic fasciitis</a:t>
            </a:r>
            <a:br>
              <a:rPr lang="en-US" dirty="0"/>
            </a:br>
            <a:r>
              <a:rPr lang="en-US" dirty="0"/>
              <a:t>(synonym Shulman syndrome)</a:t>
            </a:r>
          </a:p>
        </p:txBody>
      </p:sp>
      <p:sp>
        <p:nvSpPr>
          <p:cNvPr id="3" name="Content Placeholder 2"/>
          <p:cNvSpPr>
            <a:spLocks noGrp="1"/>
          </p:cNvSpPr>
          <p:nvPr>
            <p:ph idx="1"/>
          </p:nvPr>
        </p:nvSpPr>
        <p:spPr>
          <a:xfrm>
            <a:off x="818712" y="2222287"/>
            <a:ext cx="10554574" cy="4635713"/>
          </a:xfrm>
        </p:spPr>
        <p:txBody>
          <a:bodyPr>
            <a:noAutofit/>
          </a:bodyPr>
          <a:lstStyle/>
          <a:p>
            <a:r>
              <a:rPr lang="en-US" sz="2000" dirty="0"/>
              <a:t>was first described by Shulman in </a:t>
            </a:r>
            <a:r>
              <a:rPr lang="en-US" sz="2000" dirty="0" smtClean="0"/>
              <a:t>1975</a:t>
            </a:r>
          </a:p>
          <a:p>
            <a:r>
              <a:rPr lang="en-US" sz="2000" dirty="0" smtClean="0"/>
              <a:t>It </a:t>
            </a:r>
            <a:r>
              <a:rPr lang="en-US" sz="2000" dirty="0"/>
              <a:t>symmetrically involves the extremities, particularly the lower limbs, but typically spares the fingers and face </a:t>
            </a:r>
            <a:r>
              <a:rPr lang="en-US" sz="2000" dirty="0" smtClean="0"/>
              <a:t>. </a:t>
            </a:r>
            <a:r>
              <a:rPr lang="en-US" sz="2000" dirty="0"/>
              <a:t>Truncal involvement is described and there may be considerable clinical overlap with </a:t>
            </a:r>
            <a:r>
              <a:rPr lang="en-US" sz="2000" dirty="0" err="1"/>
              <a:t>pansclerotic</a:t>
            </a:r>
            <a:r>
              <a:rPr lang="en-US" sz="2000" dirty="0"/>
              <a:t> </a:t>
            </a:r>
            <a:r>
              <a:rPr lang="en-US" sz="2000" dirty="0" err="1"/>
              <a:t>morphoea</a:t>
            </a:r>
            <a:r>
              <a:rPr lang="en-US" sz="2000" dirty="0"/>
              <a:t> in such </a:t>
            </a:r>
            <a:r>
              <a:rPr lang="en-US" sz="2000" dirty="0" smtClean="0"/>
              <a:t>cases</a:t>
            </a:r>
          </a:p>
          <a:p>
            <a:r>
              <a:rPr lang="en-US" sz="2000" dirty="0"/>
              <a:t>Unaccustomed severe exercise may precede the onset of disease in up to 50% of cases </a:t>
            </a:r>
            <a:r>
              <a:rPr lang="en-US" sz="2000" dirty="0" smtClean="0"/>
              <a:t>.</a:t>
            </a:r>
          </a:p>
          <a:p>
            <a:r>
              <a:rPr lang="en-US" sz="2000" dirty="0" smtClean="0"/>
              <a:t> </a:t>
            </a:r>
            <a:r>
              <a:rPr lang="en-US" sz="2000" dirty="0"/>
              <a:t>In the early stages there is painful, burning erythema and pitting </a:t>
            </a:r>
            <a:r>
              <a:rPr lang="en-US" sz="2000" dirty="0" err="1"/>
              <a:t>oedema</a:t>
            </a:r>
            <a:r>
              <a:rPr lang="en-US" sz="2000" dirty="0"/>
              <a:t> of the limbs . This is replaced by </a:t>
            </a:r>
            <a:r>
              <a:rPr lang="en-US" sz="2000" dirty="0" err="1"/>
              <a:t>induration</a:t>
            </a:r>
            <a:r>
              <a:rPr lang="en-US" sz="2000" dirty="0"/>
              <a:t> and fibrosis resulting in a typical </a:t>
            </a:r>
            <a:r>
              <a:rPr lang="en-US" sz="2000" dirty="0" err="1"/>
              <a:t>peau</a:t>
            </a:r>
            <a:r>
              <a:rPr lang="en-US" sz="2000" dirty="0"/>
              <a:t> </a:t>
            </a:r>
            <a:r>
              <a:rPr lang="en-US" sz="2000" dirty="0" err="1"/>
              <a:t>d’orange</a:t>
            </a:r>
            <a:r>
              <a:rPr lang="en-US" sz="2000" dirty="0"/>
              <a:t> appearance, with tethering around vessels producing guttering referred to as </a:t>
            </a:r>
            <a:r>
              <a:rPr lang="en-US" sz="2000" dirty="0" smtClean="0"/>
              <a:t>the </a:t>
            </a:r>
            <a:r>
              <a:rPr lang="en-US" sz="2400" b="1" dirty="0" smtClean="0"/>
              <a:t>Groove sign</a:t>
            </a:r>
            <a:r>
              <a:rPr lang="en-US" sz="2000" dirty="0" smtClean="0"/>
              <a:t>.</a:t>
            </a:r>
          </a:p>
          <a:p>
            <a:r>
              <a:rPr lang="en-US" sz="2000" dirty="0" smtClean="0"/>
              <a:t>.A </a:t>
            </a:r>
            <a:r>
              <a:rPr lang="en-US" sz="2000" dirty="0"/>
              <a:t>high erythrocyte </a:t>
            </a:r>
            <a:r>
              <a:rPr lang="en-US" sz="2000" dirty="0" err="1"/>
              <a:t>sedimentation</a:t>
            </a:r>
            <a:r>
              <a:rPr lang="en-US" sz="2000" dirty="0"/>
              <a:t> rate (ESR) and C‐reactive protein (CRP), </a:t>
            </a:r>
            <a:r>
              <a:rPr lang="en-US" sz="2000" dirty="0" err="1"/>
              <a:t>hypergammaglobulinaemia</a:t>
            </a:r>
            <a:r>
              <a:rPr lang="en-US" sz="2000" dirty="0"/>
              <a:t> and peripheral eosinophilia (present in 60–90% of cases) are typical </a:t>
            </a:r>
          </a:p>
        </p:txBody>
      </p:sp>
    </p:spTree>
    <p:extLst>
      <p:ext uri="{BB962C8B-B14F-4D97-AF65-F5344CB8AC3E}">
        <p14:creationId xmlns:p14="http://schemas.microsoft.com/office/powerpoint/2010/main" val="1532939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73" y="1803022"/>
            <a:ext cx="3953814" cy="4187874"/>
          </a:xfrm>
        </p:spPr>
        <p:txBody>
          <a:bodyPr/>
          <a:lstStyle/>
          <a:p>
            <a:r>
              <a:rPr lang="en-US" sz="3200" dirty="0" smtClean="0"/>
              <a:t> </a:t>
            </a:r>
            <a:r>
              <a:rPr lang="en-US" sz="2800" dirty="0"/>
              <a:t>Eosinophilic </a:t>
            </a:r>
            <a:r>
              <a:rPr lang="en-US" sz="2800" dirty="0" smtClean="0"/>
              <a:t>fasciitis having </a:t>
            </a:r>
            <a:r>
              <a:rPr lang="en-US" sz="2800" dirty="0" smtClean="0">
                <a:solidFill>
                  <a:srgbClr val="FFFF00"/>
                </a:solidFill>
              </a:rPr>
              <a:t>groove sign</a:t>
            </a:r>
            <a:r>
              <a:rPr lang="en-US" sz="2800" dirty="0" smtClean="0"/>
              <a:t>. </a:t>
            </a:r>
            <a:r>
              <a:rPr lang="en-US" sz="2800" dirty="0"/>
              <a:t>Limited disease involving the lower legs and ankles. The skin appears shiny and taught</a:t>
            </a:r>
          </a:p>
        </p:txBody>
      </p:sp>
      <p:pic>
        <p:nvPicPr>
          <p:cNvPr id="4" name="Content Placeholder 3"/>
          <p:cNvPicPr>
            <a:picLocks noGrp="1" noChangeAspect="1"/>
          </p:cNvPicPr>
          <p:nvPr>
            <p:ph idx="1"/>
          </p:nvPr>
        </p:nvPicPr>
        <p:blipFill>
          <a:blip r:embed="rId2"/>
          <a:stretch>
            <a:fillRect/>
          </a:stretch>
        </p:blipFill>
        <p:spPr>
          <a:xfrm>
            <a:off x="5612524" y="126124"/>
            <a:ext cx="5533697" cy="6605751"/>
          </a:xfrm>
          <a:prstGeom prst="rect">
            <a:avLst/>
          </a:prstGeom>
        </p:spPr>
      </p:pic>
    </p:spTree>
    <p:extLst>
      <p:ext uri="{BB962C8B-B14F-4D97-AF65-F5344CB8AC3E}">
        <p14:creationId xmlns:p14="http://schemas.microsoft.com/office/powerpoint/2010/main" val="1664115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type</a:t>
            </a:r>
            <a:endParaRPr lang="en-US" dirty="0"/>
          </a:p>
        </p:txBody>
      </p:sp>
      <p:sp>
        <p:nvSpPr>
          <p:cNvPr id="5" name="Content Placeholder 4"/>
          <p:cNvSpPr>
            <a:spLocks noGrp="1"/>
          </p:cNvSpPr>
          <p:nvPr>
            <p:ph idx="1"/>
          </p:nvPr>
        </p:nvSpPr>
        <p:spPr>
          <a:xfrm>
            <a:off x="818712" y="2222287"/>
            <a:ext cx="10554574" cy="4635713"/>
          </a:xfrm>
        </p:spPr>
        <p:txBody>
          <a:bodyPr>
            <a:normAutofit/>
          </a:bodyPr>
          <a:lstStyle/>
          <a:p>
            <a:r>
              <a:rPr lang="en-US" sz="2000" dirty="0"/>
              <a:t>Linear </a:t>
            </a:r>
            <a:r>
              <a:rPr lang="en-US" sz="2000" dirty="0" err="1"/>
              <a:t>morphoea</a:t>
            </a:r>
            <a:r>
              <a:rPr lang="en-US" sz="2000" dirty="0"/>
              <a:t> accounts for 15–20% of </a:t>
            </a:r>
            <a:r>
              <a:rPr lang="en-US" sz="2000" dirty="0" err="1"/>
              <a:t>morphoea</a:t>
            </a:r>
            <a:r>
              <a:rPr lang="en-US" sz="2000" dirty="0"/>
              <a:t> cases in adults </a:t>
            </a:r>
            <a:r>
              <a:rPr lang="en-US" sz="2000" dirty="0" smtClean="0"/>
              <a:t>and </a:t>
            </a:r>
            <a:r>
              <a:rPr lang="en-US" sz="2000" dirty="0"/>
              <a:t>42–67% of cases in children </a:t>
            </a:r>
            <a:endParaRPr lang="en-US" sz="2000" dirty="0" smtClean="0"/>
          </a:p>
          <a:p>
            <a:r>
              <a:rPr lang="en-US" sz="2000" dirty="0" smtClean="0"/>
              <a:t>The </a:t>
            </a:r>
            <a:r>
              <a:rPr lang="en-US" sz="2000" dirty="0"/>
              <a:t>limb/trunk variant occurs twice as often (54–65%) as the head variant (23–35%) [8,23]. </a:t>
            </a:r>
            <a:endParaRPr lang="en-US" sz="2000" dirty="0" smtClean="0"/>
          </a:p>
          <a:p>
            <a:r>
              <a:rPr lang="en-US" sz="2000" dirty="0" smtClean="0"/>
              <a:t>Linear </a:t>
            </a:r>
            <a:r>
              <a:rPr lang="en-US" sz="2000" dirty="0"/>
              <a:t>head and trunk/limb variants have been found to </a:t>
            </a:r>
            <a:r>
              <a:rPr lang="en-US" sz="2000" dirty="0" smtClean="0"/>
              <a:t>coexist </a:t>
            </a:r>
            <a:r>
              <a:rPr lang="en-US" sz="2000" dirty="0"/>
              <a:t>in 1% of children. </a:t>
            </a:r>
            <a:endParaRPr lang="en-US" sz="2000" dirty="0" smtClean="0"/>
          </a:p>
          <a:p>
            <a:r>
              <a:rPr lang="en-US" sz="2000" dirty="0" smtClean="0"/>
              <a:t>It </a:t>
            </a:r>
            <a:r>
              <a:rPr lang="en-US" sz="2000" dirty="0"/>
              <a:t>is quite common for the upper and lower limb on the same side to be affected</a:t>
            </a:r>
            <a:r>
              <a:rPr lang="en-US" sz="2000" dirty="0" smtClean="0"/>
              <a:t>.</a:t>
            </a:r>
          </a:p>
          <a:p>
            <a:r>
              <a:rPr lang="en-US" sz="2000" dirty="0" smtClean="0"/>
              <a:t> </a:t>
            </a:r>
            <a:r>
              <a:rPr lang="en-US" sz="2000" dirty="0"/>
              <a:t>Although mostly unilateral, bilateral involvement occurs in 5–25% of cases </a:t>
            </a:r>
            <a:r>
              <a:rPr lang="en-US" sz="2000" dirty="0" smtClean="0"/>
              <a:t>. </a:t>
            </a:r>
          </a:p>
          <a:p>
            <a:r>
              <a:rPr lang="en-US" sz="2000" dirty="0" smtClean="0"/>
              <a:t>Linear </a:t>
            </a:r>
            <a:r>
              <a:rPr lang="en-US" sz="2000" dirty="0" err="1"/>
              <a:t>morphoea</a:t>
            </a:r>
            <a:r>
              <a:rPr lang="en-US" sz="2000" dirty="0"/>
              <a:t> appears to follow </a:t>
            </a:r>
            <a:r>
              <a:rPr lang="en-US" sz="2000" dirty="0" err="1"/>
              <a:t>Blaschko</a:t>
            </a:r>
            <a:r>
              <a:rPr lang="en-US" sz="2000" dirty="0"/>
              <a:t> lines</a:t>
            </a:r>
          </a:p>
          <a:p>
            <a:endParaRPr lang="en-US" sz="2000" dirty="0"/>
          </a:p>
        </p:txBody>
      </p:sp>
    </p:spTree>
    <p:extLst>
      <p:ext uri="{BB962C8B-B14F-4D97-AF65-F5344CB8AC3E}">
        <p14:creationId xmlns:p14="http://schemas.microsoft.com/office/powerpoint/2010/main" val="1149183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345" y="3600291"/>
            <a:ext cx="2316826" cy="970450"/>
          </a:xfrm>
        </p:spPr>
        <p:txBody>
          <a:bodyPr/>
          <a:lstStyle/>
          <a:p>
            <a:pPr algn="ctr"/>
            <a:r>
              <a:rPr lang="en-US" sz="3200" dirty="0" err="1"/>
              <a:t>Blaschkoid</a:t>
            </a:r>
            <a:r>
              <a:rPr lang="en-US" sz="3200" dirty="0"/>
              <a:t> nature of linear </a:t>
            </a:r>
            <a:r>
              <a:rPr lang="en-US" sz="3200" dirty="0" err="1"/>
              <a:t>morphoea</a:t>
            </a:r>
            <a:endParaRPr lang="en-US" sz="3200" dirty="0"/>
          </a:p>
        </p:txBody>
      </p:sp>
      <p:pic>
        <p:nvPicPr>
          <p:cNvPr id="4" name="Content Placeholder 3"/>
          <p:cNvPicPr>
            <a:picLocks noGrp="1" noChangeAspect="1"/>
          </p:cNvPicPr>
          <p:nvPr>
            <p:ph idx="1"/>
          </p:nvPr>
        </p:nvPicPr>
        <p:blipFill>
          <a:blip r:embed="rId2"/>
          <a:stretch>
            <a:fillRect/>
          </a:stretch>
        </p:blipFill>
        <p:spPr>
          <a:xfrm>
            <a:off x="0" y="0"/>
            <a:ext cx="8377237" cy="6858000"/>
          </a:xfrm>
          <a:prstGeom prst="rect">
            <a:avLst/>
          </a:prstGeom>
        </p:spPr>
      </p:pic>
    </p:spTree>
    <p:extLst>
      <p:ext uri="{BB962C8B-B14F-4D97-AF65-F5344CB8AC3E}">
        <p14:creationId xmlns:p14="http://schemas.microsoft.com/office/powerpoint/2010/main" val="38336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and neck variants</a:t>
            </a:r>
            <a:endParaRPr lang="en-US" dirty="0"/>
          </a:p>
        </p:txBody>
      </p:sp>
      <p:sp>
        <p:nvSpPr>
          <p:cNvPr id="3" name="Content Placeholder 2"/>
          <p:cNvSpPr>
            <a:spLocks noGrp="1"/>
          </p:cNvSpPr>
          <p:nvPr>
            <p:ph idx="1"/>
          </p:nvPr>
        </p:nvSpPr>
        <p:spPr/>
        <p:txBody>
          <a:bodyPr>
            <a:normAutofit/>
          </a:bodyPr>
          <a:lstStyle/>
          <a:p>
            <a:r>
              <a:rPr lang="en-US" sz="2000" dirty="0"/>
              <a:t>• </a:t>
            </a:r>
            <a:r>
              <a:rPr lang="en-US" sz="2000" u="sng" dirty="0"/>
              <a:t>Head/neck variant</a:t>
            </a:r>
          </a:p>
          <a:p>
            <a:pPr marL="0" indent="0">
              <a:buNone/>
            </a:pPr>
            <a:r>
              <a:rPr lang="en-US" sz="2000" dirty="0" smtClean="0"/>
              <a:t>	 </a:t>
            </a:r>
            <a:r>
              <a:rPr lang="en-US" sz="2000" dirty="0"/>
              <a:t>° </a:t>
            </a:r>
            <a:r>
              <a:rPr lang="en-US" sz="2000" dirty="0" err="1"/>
              <a:t>Morphoea</a:t>
            </a:r>
            <a:r>
              <a:rPr lang="en-US" sz="2000" dirty="0"/>
              <a:t> </a:t>
            </a:r>
            <a:r>
              <a:rPr lang="en-US" sz="2000" dirty="0" err="1"/>
              <a:t>en</a:t>
            </a:r>
            <a:r>
              <a:rPr lang="en-US" sz="2000" dirty="0"/>
              <a:t> coup de sabre</a:t>
            </a:r>
          </a:p>
          <a:p>
            <a:pPr marL="0" indent="0">
              <a:buNone/>
            </a:pPr>
            <a:r>
              <a:rPr lang="en-US" sz="2000" dirty="0"/>
              <a:t> </a:t>
            </a:r>
            <a:r>
              <a:rPr lang="en-US" sz="2000" dirty="0" smtClean="0"/>
              <a:t>	° </a:t>
            </a:r>
            <a:r>
              <a:rPr lang="en-US" sz="2000" dirty="0"/>
              <a:t>Progressive </a:t>
            </a:r>
            <a:r>
              <a:rPr lang="en-US" sz="2000" dirty="0" err="1"/>
              <a:t>hemifacial</a:t>
            </a:r>
            <a:r>
              <a:rPr lang="en-US" sz="2000" dirty="0"/>
              <a:t> </a:t>
            </a:r>
            <a:r>
              <a:rPr lang="en-US" sz="2000" dirty="0" smtClean="0"/>
              <a:t>atrophy (</a:t>
            </a:r>
            <a:r>
              <a:rPr lang="en-US" sz="2000" dirty="0"/>
              <a:t>known as Parry– Romberg </a:t>
            </a:r>
            <a:r>
              <a:rPr lang="en-US" sz="2000" dirty="0" smtClean="0"/>
              <a:t>syndrome)</a:t>
            </a:r>
            <a:endParaRPr lang="en-US" sz="2000" dirty="0"/>
          </a:p>
          <a:p>
            <a:pPr marL="0" indent="0">
              <a:buNone/>
            </a:pPr>
            <a:endParaRPr lang="en-US" sz="2000" dirty="0" smtClean="0"/>
          </a:p>
          <a:p>
            <a:r>
              <a:rPr lang="en-US" sz="2000" dirty="0" smtClean="0"/>
              <a:t>In </a:t>
            </a:r>
            <a:r>
              <a:rPr lang="en-US" sz="2000" dirty="0"/>
              <a:t>children, ECDS lesions are commoner than PHA, representing 87% of head variant </a:t>
            </a:r>
            <a:r>
              <a:rPr lang="en-US" sz="2000" dirty="0" smtClean="0"/>
              <a:t>lesions</a:t>
            </a:r>
          </a:p>
          <a:p>
            <a:r>
              <a:rPr lang="en-US" sz="2000" dirty="0" smtClean="0"/>
              <a:t>ECDS occasionally </a:t>
            </a:r>
            <a:r>
              <a:rPr lang="en-US" sz="2000" dirty="0"/>
              <a:t>has a sudden onset and rapidly progressive course, in a majority of cases the onset of both subtypes of disease is insidious and may progress slowly over many years</a:t>
            </a:r>
            <a:endParaRPr lang="en-US" sz="2000" dirty="0" smtClean="0"/>
          </a:p>
          <a:p>
            <a:endParaRPr lang="en-US" sz="2000" dirty="0"/>
          </a:p>
        </p:txBody>
      </p:sp>
    </p:spTree>
    <p:extLst>
      <p:ext uri="{BB962C8B-B14F-4D97-AF65-F5344CB8AC3E}">
        <p14:creationId xmlns:p14="http://schemas.microsoft.com/office/powerpoint/2010/main" val="3946785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Morphoea</a:t>
            </a:r>
            <a:r>
              <a:rPr lang="fr-FR" dirty="0"/>
              <a:t> en coup de sabre</a:t>
            </a:r>
            <a:endParaRPr lang="en-US" dirty="0"/>
          </a:p>
        </p:txBody>
      </p:sp>
      <p:sp>
        <p:nvSpPr>
          <p:cNvPr id="3" name="Content Placeholder 2"/>
          <p:cNvSpPr>
            <a:spLocks noGrp="1"/>
          </p:cNvSpPr>
          <p:nvPr>
            <p:ph idx="1"/>
          </p:nvPr>
        </p:nvSpPr>
        <p:spPr>
          <a:xfrm>
            <a:off x="818712" y="2222287"/>
            <a:ext cx="10554574" cy="4824899"/>
          </a:xfrm>
        </p:spPr>
        <p:txBody>
          <a:bodyPr>
            <a:normAutofit/>
          </a:bodyPr>
          <a:lstStyle/>
          <a:p>
            <a:r>
              <a:rPr lang="en-US" sz="2000" dirty="0" smtClean="0"/>
              <a:t> </a:t>
            </a:r>
            <a:r>
              <a:rPr lang="en-US" sz="2000" dirty="0" err="1"/>
              <a:t>Morphoea</a:t>
            </a:r>
            <a:r>
              <a:rPr lang="en-US" sz="2000" dirty="0"/>
              <a:t> ECDS usually begins in childhood but occasional adult‐onset cases are </a:t>
            </a:r>
            <a:r>
              <a:rPr lang="en-US" sz="2000" dirty="0" smtClean="0"/>
              <a:t>described. </a:t>
            </a:r>
          </a:p>
          <a:p>
            <a:r>
              <a:rPr lang="en-US" sz="2000" dirty="0" smtClean="0"/>
              <a:t>It </a:t>
            </a:r>
            <a:r>
              <a:rPr lang="en-US" sz="2000" dirty="0"/>
              <a:t>most frequently involves the </a:t>
            </a:r>
            <a:r>
              <a:rPr lang="en-US" sz="2000" dirty="0" err="1"/>
              <a:t>frontoparietal</a:t>
            </a:r>
            <a:r>
              <a:rPr lang="en-US" sz="2000" dirty="0"/>
              <a:t> area of the face and scalp in a </a:t>
            </a:r>
            <a:r>
              <a:rPr lang="en-US" sz="2000" dirty="0" err="1"/>
              <a:t>paramedian</a:t>
            </a:r>
            <a:r>
              <a:rPr lang="en-US" sz="2000" dirty="0"/>
              <a:t> distribution and </a:t>
            </a:r>
            <a:r>
              <a:rPr lang="en-US" sz="2000" dirty="0" smtClean="0"/>
              <a:t>fol</a:t>
            </a:r>
            <a:r>
              <a:rPr lang="en-US" sz="2000" dirty="0"/>
              <a:t>l</a:t>
            </a:r>
            <a:r>
              <a:rPr lang="en-US" sz="2000" dirty="0" smtClean="0"/>
              <a:t>ows </a:t>
            </a:r>
            <a:r>
              <a:rPr lang="en-US" sz="2000" dirty="0" err="1"/>
              <a:t>Blaschko’s</a:t>
            </a:r>
            <a:r>
              <a:rPr lang="en-US" sz="2000" dirty="0"/>
              <a:t> </a:t>
            </a:r>
            <a:r>
              <a:rPr lang="en-US" sz="2000" dirty="0" smtClean="0"/>
              <a:t>lines.</a:t>
            </a:r>
          </a:p>
          <a:p>
            <a:r>
              <a:rPr lang="en-US" sz="2000" dirty="0" smtClean="0"/>
              <a:t>Sclerosis </a:t>
            </a:r>
            <a:r>
              <a:rPr lang="en-US" sz="2000" dirty="0"/>
              <a:t>is thought to involve the skin and </a:t>
            </a:r>
            <a:r>
              <a:rPr lang="en-US" sz="2000" dirty="0" err="1"/>
              <a:t>subcutis</a:t>
            </a:r>
            <a:r>
              <a:rPr lang="en-US" sz="2000" dirty="0"/>
              <a:t> first and then later extend to the underlying fascia and bone. Varying degrees of sclerosis, hyperpigmentation and atrophy may be observed </a:t>
            </a:r>
            <a:r>
              <a:rPr lang="en-US" sz="2000" dirty="0" smtClean="0"/>
              <a:t>. </a:t>
            </a:r>
          </a:p>
          <a:p>
            <a:r>
              <a:rPr lang="en-US" sz="2000" dirty="0" smtClean="0"/>
              <a:t>Scarring </a:t>
            </a:r>
            <a:r>
              <a:rPr lang="en-US" sz="2000" dirty="0"/>
              <a:t>alopecia of the eyelashes, eyebrows and scalp occur if they are involved in the band</a:t>
            </a:r>
            <a:r>
              <a:rPr lang="en-US" sz="2000" dirty="0" smtClean="0"/>
              <a:t>.</a:t>
            </a:r>
          </a:p>
          <a:p>
            <a:r>
              <a:rPr lang="en-US" sz="2000" dirty="0" smtClean="0"/>
              <a:t> </a:t>
            </a:r>
            <a:r>
              <a:rPr lang="en-US" sz="2000" dirty="0"/>
              <a:t>Linear depressions in the skull bones are a </a:t>
            </a:r>
            <a:r>
              <a:rPr lang="en-US" sz="2000" dirty="0" smtClean="0"/>
              <a:t>common.</a:t>
            </a:r>
          </a:p>
          <a:p>
            <a:r>
              <a:rPr lang="en-US" sz="2000" dirty="0" smtClean="0"/>
              <a:t> </a:t>
            </a:r>
            <a:r>
              <a:rPr lang="en-US" sz="2000" dirty="0"/>
              <a:t>Neurological, ocular and auditory complications are well recognized</a:t>
            </a:r>
          </a:p>
        </p:txBody>
      </p:sp>
    </p:spTree>
    <p:extLst>
      <p:ext uri="{BB962C8B-B14F-4D97-AF65-F5344CB8AC3E}">
        <p14:creationId xmlns:p14="http://schemas.microsoft.com/office/powerpoint/2010/main" val="277029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ECDS</a:t>
            </a:r>
            <a:endParaRPr lang="en-US" dirty="0"/>
          </a:p>
        </p:txBody>
      </p:sp>
      <p:pic>
        <p:nvPicPr>
          <p:cNvPr id="4" name="Content Placeholder 3"/>
          <p:cNvPicPr>
            <a:picLocks noGrp="1" noChangeAspect="1"/>
          </p:cNvPicPr>
          <p:nvPr>
            <p:ph idx="1"/>
          </p:nvPr>
        </p:nvPicPr>
        <p:blipFill>
          <a:blip r:embed="rId2"/>
          <a:stretch>
            <a:fillRect/>
          </a:stretch>
        </p:blipFill>
        <p:spPr>
          <a:xfrm>
            <a:off x="277586" y="2159877"/>
            <a:ext cx="7096359" cy="4587764"/>
          </a:xfrm>
          <a:prstGeom prst="rect">
            <a:avLst/>
          </a:prstGeom>
        </p:spPr>
      </p:pic>
      <p:pic>
        <p:nvPicPr>
          <p:cNvPr id="5" name="Picture 4"/>
          <p:cNvPicPr>
            <a:picLocks noChangeAspect="1"/>
          </p:cNvPicPr>
          <p:nvPr/>
        </p:nvPicPr>
        <p:blipFill>
          <a:blip r:embed="rId3"/>
          <a:stretch>
            <a:fillRect/>
          </a:stretch>
        </p:blipFill>
        <p:spPr>
          <a:xfrm>
            <a:off x="7373945" y="2222938"/>
            <a:ext cx="4560552" cy="4461641"/>
          </a:xfrm>
          <a:prstGeom prst="rect">
            <a:avLst/>
          </a:prstGeom>
        </p:spPr>
      </p:pic>
    </p:spTree>
    <p:extLst>
      <p:ext uri="{BB962C8B-B14F-4D97-AF65-F5344CB8AC3E}">
        <p14:creationId xmlns:p14="http://schemas.microsoft.com/office/powerpoint/2010/main" val="34515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1251837"/>
            <a:ext cx="10571998" cy="970450"/>
          </a:xfrm>
        </p:spPr>
        <p:txBody>
          <a:bodyPr/>
          <a:lstStyle/>
          <a:p>
            <a:r>
              <a:rPr lang="en-US" dirty="0"/>
              <a:t>Progressive </a:t>
            </a:r>
            <a:r>
              <a:rPr lang="en-US" dirty="0" err="1"/>
              <a:t>hemifacial</a:t>
            </a:r>
            <a:r>
              <a:rPr lang="en-US" dirty="0"/>
              <a:t> </a:t>
            </a:r>
            <a:r>
              <a:rPr lang="en-US" dirty="0" smtClean="0"/>
              <a:t>atrophy</a:t>
            </a:r>
            <a:br>
              <a:rPr lang="en-US" dirty="0" smtClean="0"/>
            </a:br>
            <a:r>
              <a:rPr lang="en-US" dirty="0"/>
              <a:t>known as Parry– Romberg syndrome</a:t>
            </a:r>
            <a:br>
              <a:rPr lang="en-US" dirty="0"/>
            </a:br>
            <a:endParaRPr lang="en-US" dirty="0"/>
          </a:p>
        </p:txBody>
      </p:sp>
      <p:sp>
        <p:nvSpPr>
          <p:cNvPr id="5" name="Content Placeholder 4"/>
          <p:cNvSpPr>
            <a:spLocks noGrp="1"/>
          </p:cNvSpPr>
          <p:nvPr>
            <p:ph idx="1"/>
          </p:nvPr>
        </p:nvSpPr>
        <p:spPr>
          <a:xfrm>
            <a:off x="818712" y="2222287"/>
            <a:ext cx="10554574" cy="4635713"/>
          </a:xfrm>
        </p:spPr>
        <p:txBody>
          <a:bodyPr>
            <a:noAutofit/>
          </a:bodyPr>
          <a:lstStyle/>
          <a:p>
            <a:r>
              <a:rPr lang="en-US" sz="2000" dirty="0"/>
              <a:t>A majority of cases begin in the first decade, but occasional adult‐onset cases are </a:t>
            </a:r>
            <a:r>
              <a:rPr lang="en-US" sz="2000" dirty="0" smtClean="0"/>
              <a:t>described. </a:t>
            </a:r>
          </a:p>
          <a:p>
            <a:r>
              <a:rPr lang="en-US" sz="2000" dirty="0" smtClean="0"/>
              <a:t> </a:t>
            </a:r>
            <a:r>
              <a:rPr lang="en-US" sz="2000" dirty="0"/>
              <a:t>the </a:t>
            </a:r>
            <a:r>
              <a:rPr lang="en-US" sz="2000" dirty="0" smtClean="0"/>
              <a:t>areas affected are those supplied </a:t>
            </a:r>
            <a:r>
              <a:rPr lang="en-US" sz="2000" dirty="0"/>
              <a:t>by one or multiple branches of the trigeminal nerve </a:t>
            </a:r>
            <a:endParaRPr lang="en-US" sz="2000" dirty="0" smtClean="0"/>
          </a:p>
          <a:p>
            <a:r>
              <a:rPr lang="en-US" sz="2000" dirty="0" smtClean="0"/>
              <a:t>It </a:t>
            </a:r>
            <a:r>
              <a:rPr lang="en-US" sz="2000" dirty="0"/>
              <a:t>is a unilateral, progressive, primary atrophic </a:t>
            </a:r>
            <a:r>
              <a:rPr lang="en-US" sz="2000" dirty="0" smtClean="0"/>
              <a:t>disorder </a:t>
            </a:r>
            <a:r>
              <a:rPr lang="en-US" sz="2000" dirty="0"/>
              <a:t>of the skin, subcutaneous tissue, muscle and underlying cartilage and </a:t>
            </a:r>
            <a:r>
              <a:rPr lang="en-US" sz="2000" dirty="0" smtClean="0"/>
              <a:t>bone.</a:t>
            </a:r>
          </a:p>
          <a:p>
            <a:r>
              <a:rPr lang="en-US" sz="2000" dirty="0"/>
              <a:t>Altered pigmentation, usually a brownish or bruise‐like change, but occasionally hypopigmentation, occurs at the affected sites. </a:t>
            </a:r>
            <a:endParaRPr lang="en-US" sz="2000" dirty="0" smtClean="0"/>
          </a:p>
          <a:p>
            <a:r>
              <a:rPr lang="en-US" sz="2000" dirty="0" smtClean="0"/>
              <a:t>A </a:t>
            </a:r>
            <a:r>
              <a:rPr lang="en-US" sz="2000" dirty="0"/>
              <a:t>progressive facial asymmetry develops as a result of a gradual loss of fat and muscle, and atrophy of the frontal, maxillary and/ or mandibular bones. </a:t>
            </a:r>
            <a:endParaRPr lang="en-US" sz="2000" dirty="0" smtClean="0"/>
          </a:p>
          <a:p>
            <a:r>
              <a:rPr lang="en-US" sz="2000" dirty="0" smtClean="0"/>
              <a:t>The </a:t>
            </a:r>
            <a:r>
              <a:rPr lang="en-US" sz="2000" dirty="0"/>
              <a:t>mouth and nose become deviated towards the affected side</a:t>
            </a:r>
            <a:r>
              <a:rPr lang="en-US" sz="2000" dirty="0" smtClean="0"/>
              <a:t>.</a:t>
            </a:r>
          </a:p>
          <a:p>
            <a:r>
              <a:rPr lang="en-US" sz="2000" dirty="0" smtClean="0"/>
              <a:t> </a:t>
            </a:r>
            <a:endParaRPr lang="en-US" sz="2000" dirty="0"/>
          </a:p>
        </p:txBody>
      </p:sp>
    </p:spTree>
    <p:extLst>
      <p:ext uri="{BB962C8B-B14F-4D97-AF65-F5344CB8AC3E}">
        <p14:creationId xmlns:p14="http://schemas.microsoft.com/office/powerpoint/2010/main" val="3228190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Morphea</a:t>
            </a:r>
            <a:endParaRPr lang="en-US" dirty="0"/>
          </a:p>
        </p:txBody>
      </p:sp>
      <p:sp>
        <p:nvSpPr>
          <p:cNvPr id="3" name="Content Placeholder 2"/>
          <p:cNvSpPr>
            <a:spLocks noGrp="1"/>
          </p:cNvSpPr>
          <p:nvPr>
            <p:ph sz="half" idx="1"/>
          </p:nvPr>
        </p:nvSpPr>
        <p:spPr>
          <a:xfrm>
            <a:off x="393043" y="2553363"/>
            <a:ext cx="5185873" cy="3638763"/>
          </a:xfrm>
        </p:spPr>
        <p:txBody>
          <a:bodyPr>
            <a:noAutofit/>
          </a:bodyPr>
          <a:lstStyle/>
          <a:p>
            <a:r>
              <a:rPr lang="en-US" sz="2000" b="1" u="sng" dirty="0"/>
              <a:t>Limited type</a:t>
            </a:r>
          </a:p>
          <a:p>
            <a:r>
              <a:rPr lang="en-US" dirty="0"/>
              <a:t>•	 Limited plaque </a:t>
            </a:r>
            <a:r>
              <a:rPr lang="en-US" dirty="0" err="1"/>
              <a:t>morphoea</a:t>
            </a:r>
            <a:endParaRPr lang="en-US" dirty="0"/>
          </a:p>
          <a:p>
            <a:r>
              <a:rPr lang="en-US" dirty="0"/>
              <a:t>•	 </a:t>
            </a:r>
            <a:r>
              <a:rPr lang="en-US" dirty="0" err="1"/>
              <a:t>Guttate</a:t>
            </a:r>
            <a:r>
              <a:rPr lang="en-US" dirty="0"/>
              <a:t> </a:t>
            </a:r>
            <a:r>
              <a:rPr lang="en-US" dirty="0" err="1"/>
              <a:t>morphoea</a:t>
            </a:r>
            <a:endParaRPr lang="en-US" dirty="0"/>
          </a:p>
          <a:p>
            <a:r>
              <a:rPr lang="en-US" dirty="0"/>
              <a:t>•	 </a:t>
            </a:r>
            <a:r>
              <a:rPr lang="en-US" dirty="0" err="1"/>
              <a:t>Atrophoderma</a:t>
            </a:r>
            <a:r>
              <a:rPr lang="en-US" dirty="0"/>
              <a:t> of </a:t>
            </a:r>
            <a:r>
              <a:rPr lang="en-US" dirty="0" err="1"/>
              <a:t>Pasini</a:t>
            </a:r>
            <a:r>
              <a:rPr lang="en-US" dirty="0"/>
              <a:t>–</a:t>
            </a:r>
            <a:r>
              <a:rPr lang="en-US" dirty="0" err="1"/>
              <a:t>Pierini</a:t>
            </a:r>
            <a:endParaRPr lang="en-US" dirty="0"/>
          </a:p>
          <a:p>
            <a:r>
              <a:rPr lang="en-US" dirty="0"/>
              <a:t>•	 </a:t>
            </a:r>
            <a:r>
              <a:rPr lang="en-US" dirty="0" err="1"/>
              <a:t>Keloidal</a:t>
            </a:r>
            <a:r>
              <a:rPr lang="en-US" dirty="0"/>
              <a:t>/nodular </a:t>
            </a:r>
            <a:r>
              <a:rPr lang="en-US" dirty="0" err="1"/>
              <a:t>morphoea</a:t>
            </a:r>
            <a:endParaRPr lang="en-US" dirty="0"/>
          </a:p>
          <a:p>
            <a:r>
              <a:rPr lang="en-US" dirty="0"/>
              <a:t>•	 Limited deep </a:t>
            </a:r>
            <a:r>
              <a:rPr lang="en-US" dirty="0" err="1" smtClean="0"/>
              <a:t>morphoea</a:t>
            </a:r>
            <a:endParaRPr lang="en-US" dirty="0" smtClean="0"/>
          </a:p>
          <a:p>
            <a:endParaRPr lang="en-US" b="1" dirty="0"/>
          </a:p>
          <a:p>
            <a:r>
              <a:rPr lang="en-US" sz="2000" b="1" u="sng" dirty="0"/>
              <a:t>Generalized </a:t>
            </a:r>
            <a:r>
              <a:rPr lang="en-US" sz="2000" b="1" u="sng" dirty="0" smtClean="0"/>
              <a:t>type</a:t>
            </a:r>
          </a:p>
          <a:p>
            <a:r>
              <a:rPr lang="en-US" dirty="0" smtClean="0"/>
              <a:t> </a:t>
            </a:r>
            <a:r>
              <a:rPr lang="en-US" dirty="0"/>
              <a:t>• Disseminated plaque </a:t>
            </a:r>
            <a:r>
              <a:rPr lang="en-US" dirty="0" err="1"/>
              <a:t>morphoea</a:t>
            </a:r>
            <a:r>
              <a:rPr lang="en-US" dirty="0"/>
              <a:t> </a:t>
            </a:r>
            <a:r>
              <a:rPr lang="en-US" dirty="0" smtClean="0"/>
              <a:t>(</a:t>
            </a:r>
            <a:r>
              <a:rPr lang="en-US" dirty="0"/>
              <a:t>isomorphic and non‐isomorphic patterns</a:t>
            </a:r>
            <a:r>
              <a:rPr lang="en-US" dirty="0" smtClean="0"/>
              <a:t>)</a:t>
            </a:r>
          </a:p>
          <a:p>
            <a:r>
              <a:rPr lang="en-US" dirty="0" smtClean="0"/>
              <a:t> </a:t>
            </a:r>
            <a:r>
              <a:rPr lang="en-US" dirty="0"/>
              <a:t>• </a:t>
            </a:r>
            <a:r>
              <a:rPr lang="en-US" dirty="0" err="1"/>
              <a:t>Pansclerotic</a:t>
            </a:r>
            <a:r>
              <a:rPr lang="en-US" dirty="0"/>
              <a:t> </a:t>
            </a:r>
            <a:r>
              <a:rPr lang="en-US" dirty="0" err="1" smtClean="0"/>
              <a:t>morphoea</a:t>
            </a:r>
            <a:endParaRPr lang="en-US" dirty="0" smtClean="0"/>
          </a:p>
          <a:p>
            <a:r>
              <a:rPr lang="en-US" dirty="0" smtClean="0"/>
              <a:t> </a:t>
            </a:r>
            <a:r>
              <a:rPr lang="en-US" dirty="0"/>
              <a:t>• Eosinophilic fasciitis</a:t>
            </a:r>
          </a:p>
        </p:txBody>
      </p:sp>
      <p:sp>
        <p:nvSpPr>
          <p:cNvPr id="4" name="Content Placeholder 3"/>
          <p:cNvSpPr>
            <a:spLocks noGrp="1"/>
          </p:cNvSpPr>
          <p:nvPr>
            <p:ph sz="half" idx="2"/>
          </p:nvPr>
        </p:nvSpPr>
        <p:spPr>
          <a:xfrm>
            <a:off x="6187415" y="2348412"/>
            <a:ext cx="5194583" cy="3638764"/>
          </a:xfrm>
        </p:spPr>
        <p:txBody>
          <a:bodyPr>
            <a:noAutofit/>
          </a:bodyPr>
          <a:lstStyle/>
          <a:p>
            <a:r>
              <a:rPr lang="en-US" sz="2000" b="1" u="sng" dirty="0"/>
              <a:t>Linear type </a:t>
            </a:r>
            <a:endParaRPr lang="en-US" sz="2000" b="1" u="sng" dirty="0" smtClean="0"/>
          </a:p>
          <a:p>
            <a:r>
              <a:rPr lang="en-US" dirty="0" smtClean="0"/>
              <a:t>• </a:t>
            </a:r>
            <a:r>
              <a:rPr lang="en-US" u="sng" dirty="0"/>
              <a:t>Head/neck </a:t>
            </a:r>
            <a:r>
              <a:rPr lang="en-US" u="sng" dirty="0" smtClean="0"/>
              <a:t>variant</a:t>
            </a:r>
          </a:p>
          <a:p>
            <a:r>
              <a:rPr lang="en-US" dirty="0" smtClean="0"/>
              <a:t> </a:t>
            </a:r>
            <a:r>
              <a:rPr lang="en-US" dirty="0"/>
              <a:t>° </a:t>
            </a:r>
            <a:r>
              <a:rPr lang="en-US" dirty="0" err="1"/>
              <a:t>Morphoea</a:t>
            </a:r>
            <a:r>
              <a:rPr lang="en-US" dirty="0"/>
              <a:t> </a:t>
            </a:r>
            <a:r>
              <a:rPr lang="en-US" dirty="0" err="1"/>
              <a:t>en</a:t>
            </a:r>
            <a:r>
              <a:rPr lang="en-US" dirty="0"/>
              <a:t> coup de </a:t>
            </a:r>
            <a:r>
              <a:rPr lang="en-US" dirty="0" smtClean="0"/>
              <a:t>sabre</a:t>
            </a:r>
          </a:p>
          <a:p>
            <a:r>
              <a:rPr lang="en-US" dirty="0" smtClean="0"/>
              <a:t> </a:t>
            </a:r>
            <a:r>
              <a:rPr lang="en-US" dirty="0"/>
              <a:t>° Progressive </a:t>
            </a:r>
            <a:r>
              <a:rPr lang="en-US" dirty="0" err="1"/>
              <a:t>hemifacial</a:t>
            </a:r>
            <a:r>
              <a:rPr lang="en-US" dirty="0"/>
              <a:t> atrophy </a:t>
            </a:r>
            <a:r>
              <a:rPr lang="en-US" dirty="0" smtClean="0"/>
              <a:t>•</a:t>
            </a:r>
          </a:p>
          <a:p>
            <a:r>
              <a:rPr lang="en-US" dirty="0" smtClean="0"/>
              <a:t> </a:t>
            </a:r>
            <a:r>
              <a:rPr lang="en-US" u="sng" dirty="0"/>
              <a:t>Trunk/limb </a:t>
            </a:r>
            <a:r>
              <a:rPr lang="en-US" u="sng" dirty="0" smtClean="0"/>
              <a:t>variant</a:t>
            </a:r>
          </a:p>
          <a:p>
            <a:r>
              <a:rPr lang="en-US" dirty="0" smtClean="0"/>
              <a:t> ° </a:t>
            </a:r>
            <a:r>
              <a:rPr lang="en-US" dirty="0"/>
              <a:t>Linear </a:t>
            </a:r>
            <a:r>
              <a:rPr lang="en-US" dirty="0" err="1"/>
              <a:t>morphoea</a:t>
            </a:r>
            <a:r>
              <a:rPr lang="en-US" dirty="0"/>
              <a:t> </a:t>
            </a:r>
            <a:endParaRPr lang="en-US" dirty="0" smtClean="0"/>
          </a:p>
          <a:p>
            <a:r>
              <a:rPr lang="en-US" dirty="0" smtClean="0"/>
              <a:t>° </a:t>
            </a:r>
            <a:r>
              <a:rPr lang="en-US" dirty="0"/>
              <a:t>Linear </a:t>
            </a:r>
            <a:r>
              <a:rPr lang="en-US" dirty="0" err="1"/>
              <a:t>atrophoderma</a:t>
            </a:r>
            <a:r>
              <a:rPr lang="en-US" dirty="0"/>
              <a:t> of </a:t>
            </a:r>
            <a:r>
              <a:rPr lang="en-US" dirty="0" smtClean="0"/>
              <a:t>Moulin</a:t>
            </a:r>
          </a:p>
          <a:p>
            <a:r>
              <a:rPr lang="en-US" dirty="0" smtClean="0"/>
              <a:t> </a:t>
            </a:r>
            <a:r>
              <a:rPr lang="en-US" dirty="0"/>
              <a:t>° Linear deep atrophic </a:t>
            </a:r>
            <a:r>
              <a:rPr lang="en-US" dirty="0" err="1" smtClean="0"/>
              <a:t>morphoea</a:t>
            </a:r>
            <a:endParaRPr lang="en-US" dirty="0" smtClean="0"/>
          </a:p>
          <a:p>
            <a:endParaRPr lang="en-US" dirty="0"/>
          </a:p>
          <a:p>
            <a:r>
              <a:rPr lang="en-US" sz="2000" b="1" u="sng" dirty="0" smtClean="0"/>
              <a:t>Mixed type</a:t>
            </a:r>
          </a:p>
          <a:p>
            <a:r>
              <a:rPr lang="en-US" dirty="0" smtClean="0"/>
              <a:t>Lichen </a:t>
            </a:r>
            <a:r>
              <a:rPr lang="en-US" dirty="0" err="1"/>
              <a:t>sclerosus</a:t>
            </a:r>
            <a:r>
              <a:rPr lang="en-US" dirty="0"/>
              <a:t> with </a:t>
            </a:r>
            <a:r>
              <a:rPr lang="en-US" dirty="0" err="1"/>
              <a:t>morphoea</a:t>
            </a:r>
            <a:endParaRPr lang="en-US" dirty="0"/>
          </a:p>
        </p:txBody>
      </p:sp>
    </p:spTree>
    <p:extLst>
      <p:ext uri="{BB962C8B-B14F-4D97-AF65-F5344CB8AC3E}">
        <p14:creationId xmlns:p14="http://schemas.microsoft.com/office/powerpoint/2010/main" val="1948857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18712" y="2222287"/>
            <a:ext cx="10554574" cy="4635713"/>
          </a:xfrm>
        </p:spPr>
        <p:txBody>
          <a:bodyPr>
            <a:normAutofit/>
          </a:bodyPr>
          <a:lstStyle/>
          <a:p>
            <a:r>
              <a:rPr lang="en-US" sz="2000" dirty="0" err="1"/>
              <a:t>Enophthalmos</a:t>
            </a:r>
            <a:r>
              <a:rPr lang="en-US" sz="2000" dirty="0"/>
              <a:t> is caused by a combination of progressive fat atrophy, shrinkage of the eyeball and thinning of the extraocular muscles </a:t>
            </a:r>
            <a:r>
              <a:rPr lang="en-US" sz="2000" dirty="0" smtClean="0"/>
              <a:t>. </a:t>
            </a:r>
          </a:p>
          <a:p>
            <a:r>
              <a:rPr lang="en-US" sz="2000" dirty="0" smtClean="0"/>
              <a:t>Ocular </a:t>
            </a:r>
            <a:r>
              <a:rPr lang="en-US" sz="2000" dirty="0"/>
              <a:t>complications including choroidal and retinal folding, hyperopia, uveitis, retinal vasculitis, glaucoma and third nerve palsies may occur as a result </a:t>
            </a:r>
            <a:r>
              <a:rPr lang="en-US" sz="2000" dirty="0" smtClean="0"/>
              <a:t>. </a:t>
            </a:r>
          </a:p>
          <a:p>
            <a:r>
              <a:rPr lang="en-US" sz="2000" dirty="0" smtClean="0"/>
              <a:t>Neurological </a:t>
            </a:r>
            <a:r>
              <a:rPr lang="en-US" sz="2000" dirty="0"/>
              <a:t>complications occur in 15% with headaches (9%) and epilepsy (13%) being the most common. Associated neuroimaging abnormalities occur in 19–44%, and may be </a:t>
            </a:r>
            <a:r>
              <a:rPr lang="en-US" sz="2000" dirty="0" err="1"/>
              <a:t>ipsi</a:t>
            </a:r>
            <a:r>
              <a:rPr lang="en-US" sz="2000" dirty="0"/>
              <a:t>‐, contra‐ or bilateral </a:t>
            </a:r>
            <a:endParaRPr lang="en-US" sz="2000" dirty="0" smtClean="0"/>
          </a:p>
          <a:p>
            <a:r>
              <a:rPr lang="en-US" sz="2000" dirty="0" smtClean="0"/>
              <a:t>Mandibular </a:t>
            </a:r>
            <a:r>
              <a:rPr lang="en-US" sz="2000" dirty="0"/>
              <a:t>and intraoral </a:t>
            </a:r>
            <a:r>
              <a:rPr lang="en-US" sz="2000" dirty="0" err="1"/>
              <a:t>involvement</a:t>
            </a:r>
            <a:r>
              <a:rPr lang="en-US" sz="2000" dirty="0"/>
              <a:t> may lead to dental malocclusion and </a:t>
            </a:r>
            <a:r>
              <a:rPr lang="en-US" sz="2000" dirty="0" err="1"/>
              <a:t>hemiatrophy</a:t>
            </a:r>
            <a:r>
              <a:rPr lang="en-US" sz="2000" dirty="0"/>
              <a:t> of the tongue</a:t>
            </a:r>
            <a:endParaRPr lang="en-US" sz="2000" dirty="0"/>
          </a:p>
        </p:txBody>
      </p:sp>
    </p:spTree>
    <p:extLst>
      <p:ext uri="{BB962C8B-B14F-4D97-AF65-F5344CB8AC3E}">
        <p14:creationId xmlns:p14="http://schemas.microsoft.com/office/powerpoint/2010/main" val="793678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52107" y="47625"/>
            <a:ext cx="5238750" cy="3429000"/>
          </a:xfrm>
          <a:prstGeom prst="rect">
            <a:avLst/>
          </a:prstGeom>
        </p:spPr>
      </p:pic>
      <p:sp>
        <p:nvSpPr>
          <p:cNvPr id="2" name="Title 1"/>
          <p:cNvSpPr>
            <a:spLocks noGrp="1"/>
          </p:cNvSpPr>
          <p:nvPr>
            <p:ph type="title"/>
          </p:nvPr>
        </p:nvSpPr>
        <p:spPr>
          <a:xfrm rot="16200000">
            <a:off x="-2311621" y="2991400"/>
            <a:ext cx="6409998" cy="970450"/>
          </a:xfrm>
        </p:spPr>
        <p:txBody>
          <a:bodyPr/>
          <a:lstStyle/>
          <a:p>
            <a:r>
              <a:rPr lang="en-US" sz="3600" dirty="0" smtClean="0"/>
              <a:t>Progressive </a:t>
            </a:r>
            <a:r>
              <a:rPr lang="en-US" sz="3600" dirty="0" err="1" smtClean="0"/>
              <a:t>hemificial</a:t>
            </a:r>
            <a:r>
              <a:rPr lang="en-US" sz="3600" dirty="0" smtClean="0"/>
              <a:t> </a:t>
            </a:r>
            <a:r>
              <a:rPr lang="en-US" sz="3600" dirty="0" err="1" smtClean="0"/>
              <a:t>Atropy</a:t>
            </a:r>
            <a:endParaRPr lang="en-US" sz="3600" dirty="0"/>
          </a:p>
        </p:txBody>
      </p:sp>
      <p:pic>
        <p:nvPicPr>
          <p:cNvPr id="4" name="Content Placeholder 3"/>
          <p:cNvPicPr>
            <a:picLocks noGrp="1" noChangeAspect="1"/>
          </p:cNvPicPr>
          <p:nvPr>
            <p:ph idx="1"/>
          </p:nvPr>
        </p:nvPicPr>
        <p:blipFill>
          <a:blip r:embed="rId3"/>
          <a:stretch>
            <a:fillRect/>
          </a:stretch>
        </p:blipFill>
        <p:spPr>
          <a:xfrm>
            <a:off x="7190857" y="0"/>
            <a:ext cx="4658382" cy="3636963"/>
          </a:xfrm>
          <a:prstGeom prst="rect">
            <a:avLst/>
          </a:prstGeom>
        </p:spPr>
      </p:pic>
      <p:pic>
        <p:nvPicPr>
          <p:cNvPr id="6" name="Picture 5"/>
          <p:cNvPicPr>
            <a:picLocks noChangeAspect="1"/>
          </p:cNvPicPr>
          <p:nvPr/>
        </p:nvPicPr>
        <p:blipFill>
          <a:blip r:embed="rId4"/>
          <a:stretch>
            <a:fillRect/>
          </a:stretch>
        </p:blipFill>
        <p:spPr>
          <a:xfrm>
            <a:off x="1952107" y="3476625"/>
            <a:ext cx="5238750" cy="3343275"/>
          </a:xfrm>
          <a:prstGeom prst="rect">
            <a:avLst/>
          </a:prstGeom>
        </p:spPr>
      </p:pic>
      <p:pic>
        <p:nvPicPr>
          <p:cNvPr id="7" name="Picture 6"/>
          <p:cNvPicPr>
            <a:picLocks noChangeAspect="1"/>
          </p:cNvPicPr>
          <p:nvPr/>
        </p:nvPicPr>
        <p:blipFill>
          <a:blip r:embed="rId5"/>
          <a:stretch>
            <a:fillRect/>
          </a:stretch>
        </p:blipFill>
        <p:spPr>
          <a:xfrm>
            <a:off x="7190857" y="3524250"/>
            <a:ext cx="4658382" cy="3333750"/>
          </a:xfrm>
          <a:prstGeom prst="rect">
            <a:avLst/>
          </a:prstGeom>
        </p:spPr>
      </p:pic>
    </p:spTree>
    <p:extLst>
      <p:ext uri="{BB962C8B-B14F-4D97-AF65-F5344CB8AC3E}">
        <p14:creationId xmlns:p14="http://schemas.microsoft.com/office/powerpoint/2010/main" val="3611546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Trunck</a:t>
            </a:r>
            <a:r>
              <a:rPr lang="en-US" dirty="0" smtClean="0"/>
              <a:t> / limb variants</a:t>
            </a:r>
            <a:endParaRPr lang="en-US" dirty="0"/>
          </a:p>
        </p:txBody>
      </p:sp>
      <p:sp>
        <p:nvSpPr>
          <p:cNvPr id="3" name="Content Placeholder 2"/>
          <p:cNvSpPr>
            <a:spLocks noGrp="1"/>
          </p:cNvSpPr>
          <p:nvPr>
            <p:ph idx="1"/>
          </p:nvPr>
        </p:nvSpPr>
        <p:spPr/>
        <p:txBody>
          <a:bodyPr>
            <a:noAutofit/>
          </a:bodyPr>
          <a:lstStyle/>
          <a:p>
            <a:r>
              <a:rPr lang="en-US" sz="2000" dirty="0"/>
              <a:t>Linear sclerotic bands may appear suddenly or insidiously and then progress. Coexistent or preceding plaque </a:t>
            </a:r>
            <a:r>
              <a:rPr lang="en-US" sz="2000" dirty="0" err="1"/>
              <a:t>morphoea</a:t>
            </a:r>
            <a:r>
              <a:rPr lang="en-US" sz="2000" dirty="0"/>
              <a:t>, most often on the trunk, is commonest in this form of linear disease. </a:t>
            </a:r>
            <a:endParaRPr lang="en-US" sz="2000" dirty="0" smtClean="0"/>
          </a:p>
          <a:p>
            <a:r>
              <a:rPr lang="en-US" sz="2000" dirty="0" smtClean="0"/>
              <a:t>A </a:t>
            </a:r>
            <a:r>
              <a:rPr lang="en-US" sz="2000" dirty="0"/>
              <a:t>majority of linear lesions are unilateral but bilateral lesions were found in 11% in the largest childhood </a:t>
            </a:r>
            <a:r>
              <a:rPr lang="en-US" sz="2000" dirty="0" smtClean="0"/>
              <a:t>study</a:t>
            </a:r>
          </a:p>
          <a:p>
            <a:r>
              <a:rPr lang="en-US" sz="2000" dirty="0"/>
              <a:t>The dermis, </a:t>
            </a:r>
            <a:r>
              <a:rPr lang="en-US" sz="2000" dirty="0" err="1"/>
              <a:t>subcutis</a:t>
            </a:r>
            <a:r>
              <a:rPr lang="en-US" sz="2000" dirty="0"/>
              <a:t>, underlying muscle and bone may be involved. In limb lesions, generalized </a:t>
            </a:r>
            <a:r>
              <a:rPr lang="en-US" sz="2000" dirty="0" err="1"/>
              <a:t>arthralgias</a:t>
            </a:r>
            <a:r>
              <a:rPr lang="en-US" sz="2000" dirty="0"/>
              <a:t> and </a:t>
            </a:r>
            <a:r>
              <a:rPr lang="en-US" sz="2000" dirty="0" err="1"/>
              <a:t>oedema</a:t>
            </a:r>
            <a:r>
              <a:rPr lang="en-US" sz="2000" dirty="0"/>
              <a:t> of the involved extremity can precede the onset of </a:t>
            </a:r>
            <a:r>
              <a:rPr lang="en-US" sz="2000" dirty="0" smtClean="0"/>
              <a:t>disease</a:t>
            </a:r>
          </a:p>
          <a:p>
            <a:r>
              <a:rPr lang="en-US" sz="2000" dirty="0" err="1" smtClean="0"/>
              <a:t>Myopathic</a:t>
            </a:r>
            <a:r>
              <a:rPr lang="en-US" sz="2000" dirty="0" smtClean="0"/>
              <a:t> </a:t>
            </a:r>
            <a:r>
              <a:rPr lang="en-US" sz="2000" dirty="0"/>
              <a:t>changes, atrophy and weakness of involved and adjacent muscles may occur </a:t>
            </a:r>
            <a:endParaRPr lang="en-US" sz="2000" dirty="0" smtClean="0"/>
          </a:p>
          <a:p>
            <a:r>
              <a:rPr lang="en-US" sz="2000" dirty="0"/>
              <a:t>Joint contractures, muscle atrophy and limb shortening cause pain and significant functional limitations, which in turn lead to a reduction in quality of life and to </a:t>
            </a:r>
            <a:r>
              <a:rPr lang="en-US" sz="2000" dirty="0" err="1"/>
              <a:t>significant</a:t>
            </a:r>
            <a:r>
              <a:rPr lang="en-US" sz="2000" dirty="0"/>
              <a:t> psychological morbidity</a:t>
            </a:r>
          </a:p>
        </p:txBody>
      </p:sp>
    </p:spTree>
    <p:extLst>
      <p:ext uri="{BB962C8B-B14F-4D97-AF65-F5344CB8AC3E}">
        <p14:creationId xmlns:p14="http://schemas.microsoft.com/office/powerpoint/2010/main" val="21386766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t>
            </a:r>
            <a:r>
              <a:rPr lang="en-US" dirty="0" err="1"/>
              <a:t>atrophoderma</a:t>
            </a:r>
            <a:r>
              <a:rPr lang="en-US" dirty="0"/>
              <a:t> of Moulin</a:t>
            </a:r>
          </a:p>
        </p:txBody>
      </p:sp>
      <p:sp>
        <p:nvSpPr>
          <p:cNvPr id="3" name="Content Placeholder 2"/>
          <p:cNvSpPr>
            <a:spLocks noGrp="1"/>
          </p:cNvSpPr>
          <p:nvPr>
            <p:ph idx="1"/>
          </p:nvPr>
        </p:nvSpPr>
        <p:spPr>
          <a:xfrm>
            <a:off x="818712" y="2222287"/>
            <a:ext cx="10554574" cy="4635713"/>
          </a:xfrm>
        </p:spPr>
        <p:txBody>
          <a:bodyPr>
            <a:normAutofit/>
          </a:bodyPr>
          <a:lstStyle/>
          <a:p>
            <a:r>
              <a:rPr lang="en-US" sz="2000" dirty="0"/>
              <a:t>unilateral, depressed, </a:t>
            </a:r>
            <a:r>
              <a:rPr lang="en-US" sz="2000" dirty="0" err="1"/>
              <a:t>hyperpigmented</a:t>
            </a:r>
            <a:r>
              <a:rPr lang="en-US" sz="2000" dirty="0"/>
              <a:t> </a:t>
            </a:r>
            <a:r>
              <a:rPr lang="en-US" sz="2000" dirty="0" err="1"/>
              <a:t>Blaschkoid</a:t>
            </a:r>
            <a:r>
              <a:rPr lang="en-US" sz="2000" dirty="0"/>
              <a:t> plaques on the trunk and limbs, with onset between 6 and 20 years of age. Histology showed epidermal </a:t>
            </a:r>
            <a:r>
              <a:rPr lang="en-US" sz="2000" dirty="0" smtClean="0"/>
              <a:t>hyperpigmenta</a:t>
            </a:r>
            <a:r>
              <a:rPr lang="en-US" sz="2000" dirty="0"/>
              <a:t>t</a:t>
            </a:r>
            <a:r>
              <a:rPr lang="en-US" sz="2000" dirty="0" smtClean="0"/>
              <a:t>ion</a:t>
            </a:r>
            <a:r>
              <a:rPr lang="en-US" sz="2000" dirty="0"/>
              <a:t>, but a normal dermis and nod normal collagen on histology </a:t>
            </a:r>
            <a:r>
              <a:rPr lang="en-US" sz="2000" dirty="0" smtClean="0"/>
              <a:t>. </a:t>
            </a:r>
          </a:p>
          <a:p>
            <a:endParaRPr lang="en-US" sz="2000" dirty="0" smtClean="0"/>
          </a:p>
          <a:p>
            <a:r>
              <a:rPr lang="en-US" sz="2000" dirty="0" smtClean="0"/>
              <a:t>the </a:t>
            </a:r>
            <a:r>
              <a:rPr lang="en-US" sz="2000" dirty="0"/>
              <a:t>impression of skin atrophy might therefore be due to atrophy of subcutaneous </a:t>
            </a:r>
            <a:r>
              <a:rPr lang="en-US" sz="2000" dirty="0" smtClean="0"/>
              <a:t>structures</a:t>
            </a:r>
          </a:p>
          <a:p>
            <a:endParaRPr lang="en-US" sz="2000" dirty="0" smtClean="0"/>
          </a:p>
          <a:p>
            <a:r>
              <a:rPr lang="en-US" sz="2000" dirty="0"/>
              <a:t>linear </a:t>
            </a:r>
            <a:r>
              <a:rPr lang="en-US" sz="2000" dirty="0" err="1"/>
              <a:t>atrophoderma</a:t>
            </a:r>
            <a:r>
              <a:rPr lang="en-US" sz="2000" dirty="0"/>
              <a:t> of Moulin appears to lie within the </a:t>
            </a:r>
            <a:r>
              <a:rPr lang="en-US" sz="2000" dirty="0" err="1"/>
              <a:t>morphoea</a:t>
            </a:r>
            <a:r>
              <a:rPr lang="en-US" sz="2000" dirty="0"/>
              <a:t> spectrum and be akin to a linear </a:t>
            </a:r>
            <a:r>
              <a:rPr lang="en-US" sz="2000" dirty="0" err="1"/>
              <a:t>Blaschkoid</a:t>
            </a:r>
            <a:r>
              <a:rPr lang="en-US" sz="2000" dirty="0"/>
              <a:t> form of </a:t>
            </a:r>
            <a:r>
              <a:rPr lang="en-US" sz="2000" dirty="0" err="1"/>
              <a:t>atrophoderma</a:t>
            </a:r>
            <a:r>
              <a:rPr lang="en-US" sz="2000" dirty="0"/>
              <a:t> of </a:t>
            </a:r>
            <a:r>
              <a:rPr lang="en-US" sz="2000" dirty="0" err="1"/>
              <a:t>Pasini</a:t>
            </a:r>
            <a:r>
              <a:rPr lang="en-US" sz="2000" dirty="0"/>
              <a:t>–</a:t>
            </a:r>
            <a:r>
              <a:rPr lang="en-US" sz="2000" dirty="0" err="1"/>
              <a:t>Pierini</a:t>
            </a:r>
            <a:endParaRPr lang="en-US" sz="2000" dirty="0"/>
          </a:p>
        </p:txBody>
      </p:sp>
    </p:spTree>
    <p:extLst>
      <p:ext uri="{BB962C8B-B14F-4D97-AF65-F5344CB8AC3E}">
        <p14:creationId xmlns:p14="http://schemas.microsoft.com/office/powerpoint/2010/main" val="12107550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59966" y="2698258"/>
            <a:ext cx="7096786" cy="970450"/>
          </a:xfrm>
        </p:spPr>
        <p:txBody>
          <a:bodyPr/>
          <a:lstStyle/>
          <a:p>
            <a:r>
              <a:rPr lang="en-US" dirty="0" smtClean="0"/>
              <a:t>Linear </a:t>
            </a:r>
            <a:r>
              <a:rPr lang="en-US" dirty="0" err="1" smtClean="0"/>
              <a:t>morphea</a:t>
            </a:r>
            <a:r>
              <a:rPr lang="en-US" dirty="0" smtClean="0"/>
              <a:t> upper limb</a:t>
            </a:r>
            <a:endParaRPr lang="en-US" dirty="0"/>
          </a:p>
        </p:txBody>
      </p:sp>
      <p:pic>
        <p:nvPicPr>
          <p:cNvPr id="4" name="Content Placeholder 3"/>
          <p:cNvPicPr>
            <a:picLocks noGrp="1" noChangeAspect="1"/>
          </p:cNvPicPr>
          <p:nvPr>
            <p:ph idx="1"/>
          </p:nvPr>
        </p:nvPicPr>
        <p:blipFill>
          <a:blip r:embed="rId2"/>
          <a:stretch>
            <a:fillRect/>
          </a:stretch>
        </p:blipFill>
        <p:spPr>
          <a:xfrm>
            <a:off x="1813034" y="0"/>
            <a:ext cx="10378965" cy="6858000"/>
          </a:xfrm>
          <a:prstGeom prst="rect">
            <a:avLst/>
          </a:prstGeom>
        </p:spPr>
      </p:pic>
    </p:spTree>
    <p:extLst>
      <p:ext uri="{BB962C8B-B14F-4D97-AF65-F5344CB8AC3E}">
        <p14:creationId xmlns:p14="http://schemas.microsoft.com/office/powerpoint/2010/main" val="3540926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345324" y="904388"/>
            <a:ext cx="10571998" cy="970450"/>
          </a:xfrm>
        </p:spPr>
        <p:txBody>
          <a:bodyPr/>
          <a:lstStyle/>
          <a:p>
            <a:r>
              <a:rPr lang="en-US" dirty="0" smtClean="0"/>
              <a:t>Linear </a:t>
            </a:r>
            <a:r>
              <a:rPr lang="en-US" dirty="0" err="1" smtClean="0"/>
              <a:t>morpjea</a:t>
            </a:r>
            <a:r>
              <a:rPr lang="en-US" dirty="0" smtClean="0"/>
              <a:t> lower limb</a:t>
            </a:r>
            <a:endParaRPr lang="en-US" dirty="0"/>
          </a:p>
        </p:txBody>
      </p:sp>
      <p:pic>
        <p:nvPicPr>
          <p:cNvPr id="4" name="Content Placeholder 3"/>
          <p:cNvPicPr>
            <a:picLocks noGrp="1" noChangeAspect="1"/>
          </p:cNvPicPr>
          <p:nvPr>
            <p:ph idx="1"/>
          </p:nvPr>
        </p:nvPicPr>
        <p:blipFill>
          <a:blip r:embed="rId2"/>
          <a:stretch>
            <a:fillRect/>
          </a:stretch>
        </p:blipFill>
        <p:spPr>
          <a:xfrm>
            <a:off x="1864015" y="0"/>
            <a:ext cx="10327985" cy="6858000"/>
          </a:xfrm>
          <a:prstGeom prst="rect">
            <a:avLst/>
          </a:prstGeom>
        </p:spPr>
      </p:pic>
    </p:spTree>
    <p:extLst>
      <p:ext uri="{BB962C8B-B14F-4D97-AF65-F5344CB8AC3E}">
        <p14:creationId xmlns:p14="http://schemas.microsoft.com/office/powerpoint/2010/main" val="6278084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deep atrophic </a:t>
            </a:r>
            <a:r>
              <a:rPr lang="en-US" dirty="0" err="1"/>
              <a:t>morphoea</a:t>
            </a:r>
            <a:endParaRPr lang="en-US" dirty="0"/>
          </a:p>
        </p:txBody>
      </p:sp>
      <p:sp>
        <p:nvSpPr>
          <p:cNvPr id="3" name="Content Placeholder 2"/>
          <p:cNvSpPr>
            <a:spLocks noGrp="1"/>
          </p:cNvSpPr>
          <p:nvPr>
            <p:ph idx="1"/>
          </p:nvPr>
        </p:nvSpPr>
        <p:spPr/>
        <p:txBody>
          <a:bodyPr>
            <a:normAutofit/>
          </a:bodyPr>
          <a:lstStyle/>
          <a:p>
            <a:r>
              <a:rPr lang="en-US" sz="2400" dirty="0" smtClean="0"/>
              <a:t> </a:t>
            </a:r>
            <a:r>
              <a:rPr lang="en-US" sz="2400" dirty="0"/>
              <a:t>Three cases of linear primary atrophic </a:t>
            </a:r>
            <a:r>
              <a:rPr lang="en-US" sz="2400" dirty="0" err="1"/>
              <a:t>morphoea</a:t>
            </a:r>
            <a:r>
              <a:rPr lang="en-US" sz="2400" dirty="0"/>
              <a:t> with no preceding clinical inflammation or sclerosis, involving the </a:t>
            </a:r>
            <a:r>
              <a:rPr lang="en-US" sz="2400" dirty="0" err="1"/>
              <a:t>subcutis</a:t>
            </a:r>
            <a:r>
              <a:rPr lang="en-US" sz="2400" dirty="0"/>
              <a:t> and deep dermis, and </a:t>
            </a:r>
            <a:r>
              <a:rPr lang="en-US" sz="2400" dirty="0" smtClean="0"/>
              <a:t>resembling </a:t>
            </a:r>
            <a:r>
              <a:rPr lang="en-US" sz="2400" dirty="0"/>
              <a:t>PHA on a limb, are reported </a:t>
            </a:r>
            <a:r>
              <a:rPr lang="en-US" sz="2400" dirty="0" smtClean="0"/>
              <a:t>. </a:t>
            </a:r>
          </a:p>
          <a:p>
            <a:endParaRPr lang="en-US" sz="2400" dirty="0" smtClean="0"/>
          </a:p>
          <a:p>
            <a:r>
              <a:rPr lang="en-US" sz="2400" dirty="0" smtClean="0"/>
              <a:t>Although </a:t>
            </a:r>
            <a:r>
              <a:rPr lang="en-US" sz="2400" dirty="0"/>
              <a:t>progressive in nature, they did not result in joint </a:t>
            </a:r>
            <a:r>
              <a:rPr lang="en-US" sz="2400" dirty="0" smtClean="0"/>
              <a:t>contractures.</a:t>
            </a:r>
            <a:endParaRPr lang="en-US" sz="2400" dirty="0"/>
          </a:p>
        </p:txBody>
      </p:sp>
    </p:spTree>
    <p:extLst>
      <p:ext uri="{BB962C8B-B14F-4D97-AF65-F5344CB8AC3E}">
        <p14:creationId xmlns:p14="http://schemas.microsoft.com/office/powerpoint/2010/main" val="2882925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a:t>
            </a:r>
            <a:r>
              <a:rPr lang="en-US" dirty="0" err="1" smtClean="0"/>
              <a:t>morphea</a:t>
            </a:r>
            <a:endParaRPr lang="en-US" dirty="0"/>
          </a:p>
        </p:txBody>
      </p:sp>
      <p:sp>
        <p:nvSpPr>
          <p:cNvPr id="3" name="Content Placeholder 2"/>
          <p:cNvSpPr>
            <a:spLocks noGrp="1"/>
          </p:cNvSpPr>
          <p:nvPr>
            <p:ph idx="1"/>
          </p:nvPr>
        </p:nvSpPr>
        <p:spPr/>
        <p:txBody>
          <a:bodyPr>
            <a:normAutofit/>
          </a:bodyPr>
          <a:lstStyle/>
          <a:p>
            <a:r>
              <a:rPr lang="en-US" sz="2400" dirty="0"/>
              <a:t>Mixed </a:t>
            </a:r>
            <a:r>
              <a:rPr lang="en-US" sz="2400" dirty="0" err="1"/>
              <a:t>morphoea</a:t>
            </a:r>
            <a:r>
              <a:rPr lang="en-US" sz="2400" dirty="0"/>
              <a:t> describes the 4% of adults and 15–23% of </a:t>
            </a:r>
            <a:r>
              <a:rPr lang="en-US" sz="2400" dirty="0" err="1"/>
              <a:t>children</a:t>
            </a:r>
            <a:r>
              <a:rPr lang="en-US" sz="2400" dirty="0"/>
              <a:t> with coexistence of more than one subtype of </a:t>
            </a:r>
            <a:r>
              <a:rPr lang="en-US" sz="2400" dirty="0" err="1"/>
              <a:t>morphoea</a:t>
            </a:r>
            <a:r>
              <a:rPr lang="en-US" sz="2400" dirty="0" smtClean="0"/>
              <a:t>.</a:t>
            </a:r>
          </a:p>
          <a:p>
            <a:endParaRPr lang="en-US" sz="2400" dirty="0" smtClean="0"/>
          </a:p>
          <a:p>
            <a:r>
              <a:rPr lang="en-US" sz="2400" dirty="0" smtClean="0"/>
              <a:t> </a:t>
            </a:r>
            <a:r>
              <a:rPr lang="en-US" sz="2400" dirty="0"/>
              <a:t>The commonest combination is linear limb/trunk and plaque </a:t>
            </a:r>
            <a:r>
              <a:rPr lang="en-US" sz="2400" dirty="0" err="1"/>
              <a:t>morphoea</a:t>
            </a:r>
            <a:r>
              <a:rPr lang="en-US" sz="2400" dirty="0"/>
              <a:t>, but any combination can </a:t>
            </a:r>
            <a:r>
              <a:rPr lang="en-US" sz="2400" dirty="0" err="1"/>
              <a:t>occ</a:t>
            </a:r>
            <a:endParaRPr lang="en-US" sz="2400" dirty="0"/>
          </a:p>
        </p:txBody>
      </p:sp>
    </p:spTree>
    <p:extLst>
      <p:ext uri="{BB962C8B-B14F-4D97-AF65-F5344CB8AC3E}">
        <p14:creationId xmlns:p14="http://schemas.microsoft.com/office/powerpoint/2010/main" val="750316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pic>
        <p:nvPicPr>
          <p:cNvPr id="4" name="Content Placeholder 3"/>
          <p:cNvPicPr>
            <a:picLocks noGrp="1" noChangeAspect="1"/>
          </p:cNvPicPr>
          <p:nvPr>
            <p:ph idx="1"/>
          </p:nvPr>
        </p:nvPicPr>
        <p:blipFill>
          <a:blip r:embed="rId2"/>
          <a:stretch>
            <a:fillRect/>
          </a:stretch>
        </p:blipFill>
        <p:spPr>
          <a:xfrm>
            <a:off x="6095999" y="1651978"/>
            <a:ext cx="5927832" cy="5077602"/>
          </a:xfrm>
          <a:prstGeom prst="rect">
            <a:avLst/>
          </a:prstGeom>
        </p:spPr>
      </p:pic>
      <p:pic>
        <p:nvPicPr>
          <p:cNvPr id="5" name="Picture 4"/>
          <p:cNvPicPr>
            <a:picLocks noChangeAspect="1"/>
          </p:cNvPicPr>
          <p:nvPr/>
        </p:nvPicPr>
        <p:blipFill>
          <a:blip r:embed="rId3"/>
          <a:stretch>
            <a:fillRect/>
          </a:stretch>
        </p:blipFill>
        <p:spPr>
          <a:xfrm>
            <a:off x="150684" y="1651978"/>
            <a:ext cx="5945315" cy="5077602"/>
          </a:xfrm>
          <a:prstGeom prst="rect">
            <a:avLst/>
          </a:prstGeom>
        </p:spPr>
      </p:pic>
    </p:spTree>
    <p:extLst>
      <p:ext uri="{BB962C8B-B14F-4D97-AF65-F5344CB8AC3E}">
        <p14:creationId xmlns:p14="http://schemas.microsoft.com/office/powerpoint/2010/main" val="38581719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Differntial</a:t>
            </a:r>
            <a:r>
              <a:rPr lang="en-US" dirty="0" smtClean="0"/>
              <a:t> diagnosis</a:t>
            </a:r>
            <a:endParaRPr lang="en-US" dirty="0"/>
          </a:p>
        </p:txBody>
      </p:sp>
      <p:sp>
        <p:nvSpPr>
          <p:cNvPr id="3" name="Content Placeholder 2"/>
          <p:cNvSpPr>
            <a:spLocks noGrp="1"/>
          </p:cNvSpPr>
          <p:nvPr>
            <p:ph sz="half" idx="1"/>
          </p:nvPr>
        </p:nvSpPr>
        <p:spPr>
          <a:xfrm>
            <a:off x="0" y="1417638"/>
            <a:ext cx="5185873" cy="5880538"/>
          </a:xfrm>
        </p:spPr>
        <p:txBody>
          <a:bodyPr>
            <a:normAutofit/>
          </a:bodyPr>
          <a:lstStyle/>
          <a:p>
            <a:r>
              <a:rPr lang="en-US" sz="2000" dirty="0"/>
              <a:t>Autoimmune </a:t>
            </a:r>
            <a:r>
              <a:rPr lang="en-US" sz="2000" dirty="0" smtClean="0"/>
              <a:t>disorders</a:t>
            </a:r>
          </a:p>
          <a:p>
            <a:pPr lvl="1"/>
            <a:r>
              <a:rPr lang="en-US" sz="1800" dirty="0" smtClean="0"/>
              <a:t> </a:t>
            </a:r>
            <a:r>
              <a:rPr lang="en-US" sz="1800" dirty="0"/>
              <a:t>Systemic sclerosis, </a:t>
            </a:r>
            <a:r>
              <a:rPr lang="en-US" sz="1800" dirty="0" err="1"/>
              <a:t>sclerodermoid</a:t>
            </a:r>
            <a:r>
              <a:rPr lang="en-US" sz="1800" dirty="0"/>
              <a:t> </a:t>
            </a:r>
            <a:r>
              <a:rPr lang="en-US" sz="1800" dirty="0" smtClean="0"/>
              <a:t>GVHD</a:t>
            </a:r>
          </a:p>
          <a:p>
            <a:r>
              <a:rPr lang="en-US" sz="2000" dirty="0" smtClean="0"/>
              <a:t> </a:t>
            </a:r>
            <a:r>
              <a:rPr lang="en-US" sz="2000" dirty="0"/>
              <a:t>Metabolic </a:t>
            </a:r>
            <a:r>
              <a:rPr lang="en-US" sz="2000" dirty="0" smtClean="0"/>
              <a:t>disorders</a:t>
            </a:r>
          </a:p>
          <a:p>
            <a:pPr lvl="1"/>
            <a:r>
              <a:rPr lang="en-US" sz="1800" dirty="0" smtClean="0"/>
              <a:t> </a:t>
            </a:r>
            <a:r>
              <a:rPr lang="en-US" sz="1800" dirty="0"/>
              <a:t>Porphyria </a:t>
            </a:r>
            <a:r>
              <a:rPr lang="en-US" sz="1800" dirty="0" err="1"/>
              <a:t>cutanea</a:t>
            </a:r>
            <a:r>
              <a:rPr lang="en-US" sz="1800" dirty="0"/>
              <a:t> </a:t>
            </a:r>
            <a:r>
              <a:rPr lang="en-US" sz="1800" dirty="0" err="1"/>
              <a:t>tarda</a:t>
            </a:r>
            <a:r>
              <a:rPr lang="en-US" sz="1800" dirty="0"/>
              <a:t>, phenylketonuria, </a:t>
            </a:r>
            <a:r>
              <a:rPr lang="en-US" sz="2000" dirty="0" smtClean="0"/>
              <a:t>muscle</a:t>
            </a:r>
            <a:r>
              <a:rPr lang="en-US" sz="1800" dirty="0" smtClean="0"/>
              <a:t> </a:t>
            </a:r>
            <a:r>
              <a:rPr lang="en-US" sz="1800" dirty="0"/>
              <a:t>glycogenosis, hypothyroidism, carcinoid syndrome, diabetic </a:t>
            </a:r>
            <a:r>
              <a:rPr lang="en-US" sz="1800" dirty="0" err="1"/>
              <a:t>cheiroarthropathy</a:t>
            </a:r>
            <a:r>
              <a:rPr lang="en-US" sz="1800" dirty="0"/>
              <a:t> with skin thickening </a:t>
            </a:r>
            <a:endParaRPr lang="en-US" sz="1800" dirty="0" smtClean="0"/>
          </a:p>
          <a:p>
            <a:pPr indent="-285750"/>
            <a:r>
              <a:rPr lang="en-US" sz="2000" dirty="0" smtClean="0"/>
              <a:t>Depositions disorders</a:t>
            </a:r>
          </a:p>
          <a:p>
            <a:pPr lvl="1"/>
            <a:r>
              <a:rPr lang="en-US" sz="1800" dirty="0" smtClean="0"/>
              <a:t> </a:t>
            </a:r>
            <a:r>
              <a:rPr lang="en-US" sz="1800" dirty="0" err="1"/>
              <a:t>Scleredema</a:t>
            </a:r>
            <a:r>
              <a:rPr lang="en-US" sz="1800" dirty="0"/>
              <a:t>, </a:t>
            </a:r>
            <a:r>
              <a:rPr lang="en-US" sz="1800" dirty="0" err="1"/>
              <a:t>scleromyxoedema</a:t>
            </a:r>
            <a:r>
              <a:rPr lang="en-US" sz="1800" dirty="0"/>
              <a:t>, primary systemic </a:t>
            </a:r>
            <a:r>
              <a:rPr lang="en-US" sz="1800" dirty="0" smtClean="0"/>
              <a:t>amyloidosis</a:t>
            </a:r>
          </a:p>
          <a:p>
            <a:pPr indent="-285750"/>
            <a:r>
              <a:rPr lang="en-US" sz="2000" dirty="0" smtClean="0"/>
              <a:t> </a:t>
            </a:r>
            <a:r>
              <a:rPr lang="en-US" sz="2000" dirty="0"/>
              <a:t>Genetic disorders </a:t>
            </a:r>
            <a:endParaRPr lang="en-US" sz="2000" dirty="0" smtClean="0"/>
          </a:p>
          <a:p>
            <a:pPr lvl="1"/>
            <a:r>
              <a:rPr lang="en-US" sz="1800" dirty="0" smtClean="0"/>
              <a:t> </a:t>
            </a:r>
            <a:r>
              <a:rPr lang="en-US" sz="1800" dirty="0"/>
              <a:t>progeria, </a:t>
            </a:r>
            <a:r>
              <a:rPr lang="en-US" sz="1800" dirty="0" err="1"/>
              <a:t>acrogeria</a:t>
            </a:r>
            <a:r>
              <a:rPr lang="en-US" sz="1800" dirty="0"/>
              <a:t> and </a:t>
            </a:r>
            <a:r>
              <a:rPr lang="en-US" sz="1800" dirty="0" err="1"/>
              <a:t>poikilodermatous</a:t>
            </a:r>
            <a:r>
              <a:rPr lang="en-US" sz="1800" dirty="0"/>
              <a:t> epidermolysis bullosa, Moore </a:t>
            </a:r>
            <a:r>
              <a:rPr lang="en-US" sz="1800" dirty="0" err="1"/>
              <a:t>Federman</a:t>
            </a:r>
            <a:r>
              <a:rPr lang="en-US" sz="1800" dirty="0"/>
              <a:t> syndrome </a:t>
            </a:r>
            <a:r>
              <a:rPr lang="en-US" sz="1800" dirty="0" smtClean="0"/>
              <a:t>stiff </a:t>
            </a:r>
            <a:r>
              <a:rPr lang="en-US" sz="1800" dirty="0"/>
              <a:t>skin syndrome, </a:t>
            </a:r>
          </a:p>
        </p:txBody>
      </p:sp>
      <p:sp>
        <p:nvSpPr>
          <p:cNvPr id="4" name="Content Placeholder 3"/>
          <p:cNvSpPr>
            <a:spLocks noGrp="1"/>
          </p:cNvSpPr>
          <p:nvPr>
            <p:ph sz="half" idx="2"/>
          </p:nvPr>
        </p:nvSpPr>
        <p:spPr>
          <a:xfrm>
            <a:off x="5935167" y="1728844"/>
            <a:ext cx="5194583" cy="5258126"/>
          </a:xfrm>
        </p:spPr>
        <p:txBody>
          <a:bodyPr>
            <a:noAutofit/>
          </a:bodyPr>
          <a:lstStyle/>
          <a:p>
            <a:r>
              <a:rPr lang="en-US" sz="2000" dirty="0"/>
              <a:t>Occupational </a:t>
            </a:r>
            <a:r>
              <a:rPr lang="en-US" sz="2000" dirty="0" smtClean="0"/>
              <a:t>causes</a:t>
            </a:r>
          </a:p>
          <a:p>
            <a:pPr lvl="1"/>
            <a:r>
              <a:rPr lang="en-US" sz="1800" dirty="0" smtClean="0"/>
              <a:t> </a:t>
            </a:r>
            <a:r>
              <a:rPr lang="en-US" sz="1800" dirty="0"/>
              <a:t>Vinyl chloride disease, </a:t>
            </a:r>
            <a:r>
              <a:rPr lang="en-US" sz="1800" dirty="0" err="1"/>
              <a:t>perchlorethylene</a:t>
            </a:r>
            <a:r>
              <a:rPr lang="en-US" sz="1800" dirty="0"/>
              <a:t>, trichloroethylene, organic solvents, pesticides, epoxy resins, </a:t>
            </a:r>
            <a:r>
              <a:rPr lang="en-US" sz="1800" dirty="0" smtClean="0"/>
              <a:t>silicone</a:t>
            </a:r>
          </a:p>
          <a:p>
            <a:pPr indent="-285750"/>
            <a:r>
              <a:rPr lang="en-US" sz="2000" dirty="0" smtClean="0"/>
              <a:t> </a:t>
            </a:r>
            <a:r>
              <a:rPr lang="en-US" sz="2000" dirty="0"/>
              <a:t>Chemically induced </a:t>
            </a:r>
            <a:endParaRPr lang="en-US" sz="2000" dirty="0" smtClean="0"/>
          </a:p>
          <a:p>
            <a:pPr lvl="1"/>
            <a:r>
              <a:rPr lang="en-US" sz="1800" dirty="0" smtClean="0"/>
              <a:t>Eosinophilia myalgia, </a:t>
            </a:r>
            <a:r>
              <a:rPr lang="en-US" sz="1800" dirty="0"/>
              <a:t>toxic oil </a:t>
            </a:r>
            <a:r>
              <a:rPr lang="en-US" sz="1800" dirty="0" smtClean="0"/>
              <a:t>syndrome, nephrogenic </a:t>
            </a:r>
            <a:r>
              <a:rPr lang="en-US" sz="1800" dirty="0"/>
              <a:t>systemic </a:t>
            </a:r>
            <a:r>
              <a:rPr lang="en-US" sz="1800" dirty="0" smtClean="0"/>
              <a:t>fibrosis</a:t>
            </a:r>
          </a:p>
          <a:p>
            <a:pPr indent="-285750"/>
            <a:r>
              <a:rPr lang="en-US" sz="2000" dirty="0"/>
              <a:t>Drug induced </a:t>
            </a:r>
          </a:p>
          <a:p>
            <a:pPr lvl="1"/>
            <a:r>
              <a:rPr lang="en-US" sz="1800" dirty="0" smtClean="0"/>
              <a:t>	</a:t>
            </a:r>
            <a:r>
              <a:rPr lang="en-US" sz="1800" dirty="0" err="1" smtClean="0"/>
              <a:t>Bleomycin</a:t>
            </a:r>
            <a:r>
              <a:rPr lang="en-US" sz="1800" dirty="0"/>
              <a:t>, </a:t>
            </a:r>
            <a:r>
              <a:rPr lang="en-US" sz="1800" dirty="0" smtClean="0"/>
              <a:t>progestin</a:t>
            </a:r>
            <a:r>
              <a:rPr lang="en-US" sz="1800" dirty="0"/>
              <a:t>, vitamin B12, vitamin K, cocaine, </a:t>
            </a:r>
            <a:r>
              <a:rPr lang="en-US" sz="1800" dirty="0" smtClean="0"/>
              <a:t>d‐</a:t>
            </a:r>
            <a:r>
              <a:rPr lang="en-US" sz="1800" dirty="0" err="1" smtClean="0"/>
              <a:t>penicillamine</a:t>
            </a:r>
            <a:r>
              <a:rPr lang="en-US" sz="1800" dirty="0" smtClean="0"/>
              <a:t> ,carbidopa</a:t>
            </a:r>
            <a:r>
              <a:rPr lang="en-US" sz="1800" dirty="0"/>
              <a:t>, </a:t>
            </a:r>
            <a:r>
              <a:rPr lang="en-US" sz="1800" dirty="0" err="1"/>
              <a:t>balicatib</a:t>
            </a:r>
            <a:r>
              <a:rPr lang="en-US" sz="1800" dirty="0"/>
              <a:t>, ibuprofen, </a:t>
            </a:r>
            <a:r>
              <a:rPr lang="en-US" sz="1800" dirty="0" err="1" smtClean="0"/>
              <a:t>etc</a:t>
            </a:r>
            <a:endParaRPr lang="en-US" sz="1800" dirty="0" smtClean="0"/>
          </a:p>
          <a:p>
            <a:pPr indent="-285750"/>
            <a:r>
              <a:rPr lang="en-US" sz="2000" dirty="0" smtClean="0"/>
              <a:t>Associated </a:t>
            </a:r>
            <a:r>
              <a:rPr lang="en-US" sz="2000" dirty="0"/>
              <a:t>with </a:t>
            </a:r>
            <a:r>
              <a:rPr lang="en-US" sz="2000" dirty="0" err="1"/>
              <a:t>haematological</a:t>
            </a:r>
            <a:r>
              <a:rPr lang="en-US" sz="2000" dirty="0"/>
              <a:t> disease </a:t>
            </a:r>
            <a:endParaRPr lang="en-US" sz="2000" dirty="0" smtClean="0"/>
          </a:p>
          <a:p>
            <a:pPr lvl="1"/>
            <a:r>
              <a:rPr lang="en-US" sz="1800" dirty="0" smtClean="0"/>
              <a:t>POEMS </a:t>
            </a:r>
            <a:r>
              <a:rPr lang="en-US" sz="1800" dirty="0"/>
              <a:t>(polyneuropathy, </a:t>
            </a:r>
            <a:r>
              <a:rPr lang="en-US" sz="1800" dirty="0" err="1"/>
              <a:t>organomegaly</a:t>
            </a:r>
            <a:r>
              <a:rPr lang="en-US" sz="1800" dirty="0"/>
              <a:t>, </a:t>
            </a:r>
            <a:r>
              <a:rPr lang="en-US" sz="1800" dirty="0" err="1"/>
              <a:t>endocrinopathy</a:t>
            </a:r>
            <a:r>
              <a:rPr lang="en-US" sz="1800" dirty="0"/>
              <a:t>, monoclonal </a:t>
            </a:r>
            <a:r>
              <a:rPr lang="en-US" sz="1800" dirty="0" err="1"/>
              <a:t>gammopathy</a:t>
            </a:r>
            <a:r>
              <a:rPr lang="en-US" sz="1800" dirty="0"/>
              <a:t>, </a:t>
            </a:r>
            <a:r>
              <a:rPr lang="en-US" sz="1800" dirty="0" err="1"/>
              <a:t>sclerodermoid</a:t>
            </a:r>
            <a:r>
              <a:rPr lang="en-US" sz="1800" dirty="0"/>
              <a:t> skin changes), myeloma</a:t>
            </a:r>
          </a:p>
        </p:txBody>
      </p:sp>
    </p:spTree>
    <p:extLst>
      <p:ext uri="{BB962C8B-B14F-4D97-AF65-F5344CB8AC3E}">
        <p14:creationId xmlns:p14="http://schemas.microsoft.com/office/powerpoint/2010/main" val="2013742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000" dirty="0"/>
              <a:t>Generalized </a:t>
            </a:r>
            <a:r>
              <a:rPr lang="en-US" sz="2000" dirty="0" err="1"/>
              <a:t>morphoea</a:t>
            </a:r>
            <a:r>
              <a:rPr lang="en-US" sz="2000" dirty="0"/>
              <a:t> is used as an umbrella term for those patients with widespread disease. It encompasses patients with multiple, typical </a:t>
            </a:r>
            <a:r>
              <a:rPr lang="en-US" sz="2000" dirty="0" err="1"/>
              <a:t>morphoea</a:t>
            </a:r>
            <a:r>
              <a:rPr lang="en-US" sz="2000" dirty="0"/>
              <a:t> plaques termed disseminated plaque </a:t>
            </a:r>
            <a:r>
              <a:rPr lang="en-US" sz="2000" dirty="0" err="1"/>
              <a:t>morphoea</a:t>
            </a:r>
            <a:r>
              <a:rPr lang="en-US" sz="2000" dirty="0"/>
              <a:t>, as well as a group with </a:t>
            </a:r>
            <a:r>
              <a:rPr lang="en-US" sz="2000" dirty="0" err="1"/>
              <a:t>pansclerotic</a:t>
            </a:r>
            <a:r>
              <a:rPr lang="en-US" sz="2000" dirty="0"/>
              <a:t>, near </a:t>
            </a:r>
            <a:r>
              <a:rPr lang="en-US" sz="2000" dirty="0" smtClean="0"/>
              <a:t>whole‐body</a:t>
            </a:r>
          </a:p>
          <a:p>
            <a:r>
              <a:rPr lang="en-US" sz="2000" dirty="0" smtClean="0"/>
              <a:t> </a:t>
            </a:r>
            <a:r>
              <a:rPr lang="en-US" sz="2000" dirty="0"/>
              <a:t>The term ‘deep </a:t>
            </a:r>
            <a:r>
              <a:rPr lang="en-US" sz="2000" dirty="0" err="1"/>
              <a:t>morphoea</a:t>
            </a:r>
            <a:r>
              <a:rPr lang="en-US" sz="2000" dirty="0"/>
              <a:t>’ implies involvement of the deep dermis, </a:t>
            </a:r>
            <a:r>
              <a:rPr lang="en-US" sz="2000" dirty="0" err="1"/>
              <a:t>subcutis</a:t>
            </a:r>
            <a:r>
              <a:rPr lang="en-US" sz="2000" dirty="0"/>
              <a:t>, </a:t>
            </a:r>
            <a:r>
              <a:rPr lang="en-US" sz="2000" dirty="0" err="1"/>
              <a:t>fascia</a:t>
            </a:r>
            <a:r>
              <a:rPr lang="en-US" sz="2000" dirty="0"/>
              <a:t>, muscle and sometimes bone. Lesions may involve any </a:t>
            </a:r>
            <a:r>
              <a:rPr lang="en-US" sz="2000" dirty="0" err="1"/>
              <a:t>combination</a:t>
            </a:r>
            <a:r>
              <a:rPr lang="en-US" sz="2000" dirty="0"/>
              <a:t> of these structure s. Lesions are poorly defined and ‘bound down’ and may have a </a:t>
            </a:r>
            <a:r>
              <a:rPr lang="en-US" sz="2000" dirty="0" err="1"/>
              <a:t>peau</a:t>
            </a:r>
            <a:r>
              <a:rPr lang="en-US" sz="2000" dirty="0"/>
              <a:t> </a:t>
            </a:r>
            <a:r>
              <a:rPr lang="en-US" sz="2000" dirty="0" err="1"/>
              <a:t>d’orange</a:t>
            </a:r>
            <a:r>
              <a:rPr lang="en-US" sz="2000" dirty="0"/>
              <a:t> or cobblestone appearance with ‘guttering’ along vessels and </a:t>
            </a:r>
            <a:r>
              <a:rPr lang="en-US" sz="2000" dirty="0" smtClean="0"/>
              <a:t>tendons</a:t>
            </a:r>
          </a:p>
          <a:p>
            <a:r>
              <a:rPr lang="en-US" sz="2000" dirty="0" smtClean="0"/>
              <a:t>bullous </a:t>
            </a:r>
            <a:r>
              <a:rPr lang="en-US" sz="2000" dirty="0"/>
              <a:t>lesions can occur in any subtype of </a:t>
            </a:r>
            <a:r>
              <a:rPr lang="en-US" sz="2000" dirty="0" err="1"/>
              <a:t>morphoea</a:t>
            </a:r>
            <a:r>
              <a:rPr lang="en-US" sz="2000" dirty="0"/>
              <a:t>, usually in the context of the active inflammatory phase of the disease. They are most frequent on the lower legs. </a:t>
            </a:r>
          </a:p>
        </p:txBody>
      </p:sp>
    </p:spTree>
    <p:extLst>
      <p:ext uri="{BB962C8B-B14F-4D97-AF65-F5344CB8AC3E}">
        <p14:creationId xmlns:p14="http://schemas.microsoft.com/office/powerpoint/2010/main" val="19053215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determining severity </a:t>
            </a:r>
            <a:endParaRPr lang="en-US" dirty="0"/>
          </a:p>
        </p:txBody>
      </p:sp>
      <p:sp>
        <p:nvSpPr>
          <p:cNvPr id="3" name="Content Placeholder 2"/>
          <p:cNvSpPr>
            <a:spLocks noGrp="1"/>
          </p:cNvSpPr>
          <p:nvPr>
            <p:ph idx="1"/>
          </p:nvPr>
        </p:nvSpPr>
        <p:spPr>
          <a:xfrm>
            <a:off x="818712" y="1891863"/>
            <a:ext cx="10554574" cy="4966138"/>
          </a:xfrm>
        </p:spPr>
        <p:txBody>
          <a:bodyPr>
            <a:normAutofit/>
          </a:bodyPr>
          <a:lstStyle/>
          <a:p>
            <a:r>
              <a:rPr lang="en-US" sz="2000" dirty="0" smtClean="0"/>
              <a:t>Age</a:t>
            </a:r>
          </a:p>
          <a:p>
            <a:r>
              <a:rPr lang="en-US" sz="2000" dirty="0" smtClean="0"/>
              <a:t>Depth of involvement</a:t>
            </a:r>
          </a:p>
          <a:p>
            <a:r>
              <a:rPr lang="en-US" sz="2000" dirty="0" smtClean="0"/>
              <a:t>Involvement of bone joint or </a:t>
            </a:r>
            <a:r>
              <a:rPr lang="en-US" sz="2000" dirty="0" err="1" smtClean="0"/>
              <a:t>cns</a:t>
            </a:r>
            <a:endParaRPr lang="en-US" sz="2000" dirty="0" smtClean="0"/>
          </a:p>
          <a:p>
            <a:r>
              <a:rPr lang="en-US" sz="2000" dirty="0" smtClean="0"/>
              <a:t>Irreversible damage</a:t>
            </a:r>
          </a:p>
          <a:p>
            <a:r>
              <a:rPr lang="en-US" sz="2000" dirty="0" smtClean="0"/>
              <a:t>Impact of quality of life</a:t>
            </a:r>
          </a:p>
          <a:p>
            <a:r>
              <a:rPr lang="en-US" sz="2000" b="1" dirty="0"/>
              <a:t>High severity </a:t>
            </a:r>
            <a:r>
              <a:rPr lang="en-US" sz="2000" dirty="0"/>
              <a:t>was defined as presentation with generalized or </a:t>
            </a:r>
            <a:r>
              <a:rPr lang="en-US" sz="2000" dirty="0" err="1"/>
              <a:t>pansclerotic</a:t>
            </a:r>
            <a:r>
              <a:rPr lang="en-US" sz="2000" dirty="0"/>
              <a:t> </a:t>
            </a:r>
            <a:r>
              <a:rPr lang="en-US" sz="2000" dirty="0" err="1"/>
              <a:t>morphoea</a:t>
            </a:r>
            <a:r>
              <a:rPr lang="en-US" sz="2000" dirty="0"/>
              <a:t>, craniofacial linear </a:t>
            </a:r>
            <a:r>
              <a:rPr lang="en-US" sz="2000" dirty="0" err="1" smtClean="0"/>
              <a:t>morphoea</a:t>
            </a:r>
            <a:r>
              <a:rPr lang="en-US" sz="2000" dirty="0" smtClean="0"/>
              <a:t> </a:t>
            </a:r>
            <a:r>
              <a:rPr lang="en-US" sz="2000" dirty="0"/>
              <a:t>or another subtype with evidence of high morbidity such as CNS involvement, limb shortening or joint contracture</a:t>
            </a:r>
            <a:r>
              <a:rPr lang="en-US" sz="2000" dirty="0" smtClean="0"/>
              <a:t>.</a:t>
            </a:r>
          </a:p>
          <a:p>
            <a:r>
              <a:rPr lang="en-US" sz="2000" dirty="0" smtClean="0"/>
              <a:t> </a:t>
            </a:r>
            <a:r>
              <a:rPr lang="en-US" sz="2000" b="1" dirty="0"/>
              <a:t>Moderate severity </a:t>
            </a:r>
            <a:r>
              <a:rPr lang="en-US" sz="2000" dirty="0"/>
              <a:t>was defined as circumscribed (limited) deep </a:t>
            </a:r>
            <a:r>
              <a:rPr lang="en-US" sz="2000" dirty="0" err="1"/>
              <a:t>morphoea</a:t>
            </a:r>
            <a:r>
              <a:rPr lang="en-US" sz="2000" dirty="0"/>
              <a:t> or linear </a:t>
            </a:r>
            <a:r>
              <a:rPr lang="en-US" sz="2000" dirty="0" err="1"/>
              <a:t>morphoea</a:t>
            </a:r>
            <a:r>
              <a:rPr lang="en-US" sz="2000" dirty="0"/>
              <a:t> of the trunk or limb without evidence of high morbidity. </a:t>
            </a:r>
            <a:endParaRPr lang="en-US" sz="2000" dirty="0" smtClean="0"/>
          </a:p>
          <a:p>
            <a:r>
              <a:rPr lang="en-US" sz="2000" b="1" dirty="0" smtClean="0"/>
              <a:t>Low severity </a:t>
            </a:r>
            <a:r>
              <a:rPr lang="en-US" sz="2000" dirty="0" smtClean="0"/>
              <a:t>disease was defined as superficial, </a:t>
            </a:r>
            <a:r>
              <a:rPr lang="en-US" sz="2000" dirty="0" err="1" smtClean="0"/>
              <a:t>circumscribed</a:t>
            </a:r>
            <a:r>
              <a:rPr lang="en-US" sz="2000" dirty="0" smtClean="0"/>
              <a:t> (limited) plaque </a:t>
            </a:r>
            <a:r>
              <a:rPr lang="en-US" sz="2000" dirty="0" err="1" smtClean="0"/>
              <a:t>morphoea</a:t>
            </a:r>
            <a:r>
              <a:rPr lang="en-US" sz="2000" dirty="0" smtClean="0"/>
              <a:t>. These measures of </a:t>
            </a:r>
            <a:r>
              <a:rPr lang="en-US" sz="2000" dirty="0" err="1" smtClean="0"/>
              <a:t>severity</a:t>
            </a:r>
            <a:r>
              <a:rPr lang="en-US" sz="2000" dirty="0" smtClean="0"/>
              <a:t> should be equally applicable to adult </a:t>
            </a:r>
            <a:r>
              <a:rPr lang="en-US" sz="2000" dirty="0" err="1" smtClean="0"/>
              <a:t>patie</a:t>
            </a:r>
            <a:endParaRPr lang="en-US" sz="2000" dirty="0" smtClean="0"/>
          </a:p>
          <a:p>
            <a:endParaRPr lang="en-US" sz="2000" dirty="0"/>
          </a:p>
        </p:txBody>
      </p:sp>
    </p:spTree>
    <p:extLst>
      <p:ext uri="{BB962C8B-B14F-4D97-AF65-F5344CB8AC3E}">
        <p14:creationId xmlns:p14="http://schemas.microsoft.com/office/powerpoint/2010/main" val="2784727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and co-morbidities</a:t>
            </a:r>
            <a:endParaRPr lang="en-US" dirty="0"/>
          </a:p>
        </p:txBody>
      </p:sp>
      <p:sp>
        <p:nvSpPr>
          <p:cNvPr id="3" name="Content Placeholder 2"/>
          <p:cNvSpPr>
            <a:spLocks noGrp="1"/>
          </p:cNvSpPr>
          <p:nvPr>
            <p:ph idx="1"/>
          </p:nvPr>
        </p:nvSpPr>
        <p:spPr>
          <a:xfrm>
            <a:off x="818712" y="2222287"/>
            <a:ext cx="10554574" cy="4399230"/>
          </a:xfrm>
        </p:spPr>
        <p:txBody>
          <a:bodyPr>
            <a:normAutofit/>
          </a:bodyPr>
          <a:lstStyle/>
          <a:p>
            <a:r>
              <a:rPr lang="en-US" sz="2400" b="1" dirty="0" err="1" smtClean="0"/>
              <a:t>Extracutaneous</a:t>
            </a:r>
            <a:r>
              <a:rPr lang="en-US" sz="2400" b="1" dirty="0" smtClean="0"/>
              <a:t> manifestations</a:t>
            </a:r>
          </a:p>
          <a:p>
            <a:r>
              <a:rPr lang="en-US" sz="2000" dirty="0" smtClean="0"/>
              <a:t>mild </a:t>
            </a:r>
            <a:r>
              <a:rPr lang="en-US" sz="2000" dirty="0"/>
              <a:t>degrees of frequently asymptomatic </a:t>
            </a:r>
            <a:r>
              <a:rPr lang="en-US" sz="2000" dirty="0" err="1"/>
              <a:t>oesophageal</a:t>
            </a:r>
            <a:r>
              <a:rPr lang="en-US" sz="2000" dirty="0"/>
              <a:t> </a:t>
            </a:r>
            <a:r>
              <a:rPr lang="en-US" sz="2000" dirty="0" err="1"/>
              <a:t>dysmotility</a:t>
            </a:r>
            <a:r>
              <a:rPr lang="en-US" sz="2000" dirty="0"/>
              <a:t> </a:t>
            </a:r>
            <a:r>
              <a:rPr lang="en-US" sz="2000" dirty="0" smtClean="0"/>
              <a:t>as </a:t>
            </a:r>
            <a:r>
              <a:rPr lang="en-US" sz="2000" dirty="0"/>
              <a:t>well as mild gas transfer defects and restrictive changes in lung function </a:t>
            </a:r>
            <a:r>
              <a:rPr lang="en-US" sz="2000" dirty="0" smtClean="0"/>
              <a:t>. </a:t>
            </a:r>
          </a:p>
          <a:p>
            <a:r>
              <a:rPr lang="en-US" sz="2400" b="1" dirty="0" smtClean="0"/>
              <a:t>Electrocardiogram </a:t>
            </a:r>
            <a:r>
              <a:rPr lang="en-US" sz="2000" dirty="0" smtClean="0"/>
              <a:t>abnormalities</a:t>
            </a:r>
            <a:r>
              <a:rPr lang="en-US" sz="2000" dirty="0"/>
              <a:t>, particularly incomplete right bundle branch block have been documented in adults and children with varying frequencies (8–88</a:t>
            </a:r>
            <a:r>
              <a:rPr lang="en-US" sz="2000" dirty="0" smtClean="0"/>
              <a:t>%)</a:t>
            </a:r>
          </a:p>
          <a:p>
            <a:r>
              <a:rPr lang="en-US" sz="2000" dirty="0"/>
              <a:t>the highest frequencies of arthralgia (24%), </a:t>
            </a:r>
            <a:r>
              <a:rPr lang="en-US" sz="2000" dirty="0" smtClean="0"/>
              <a:t>dysphagia </a:t>
            </a:r>
            <a:r>
              <a:rPr lang="en-US" sz="2000" dirty="0"/>
              <a:t>(14%), </a:t>
            </a:r>
            <a:r>
              <a:rPr lang="en-US" sz="2000" dirty="0" err="1"/>
              <a:t>dyspnoea</a:t>
            </a:r>
            <a:r>
              <a:rPr lang="en-US" sz="2000" dirty="0"/>
              <a:t> (20%) and vascular complaints (mainly Raynaud phenomenon, 31%) were seen in patients with </a:t>
            </a:r>
            <a:r>
              <a:rPr lang="en-US" sz="2000" dirty="0" smtClean="0"/>
              <a:t>generalized </a:t>
            </a:r>
            <a:r>
              <a:rPr lang="en-US" sz="2000" dirty="0" err="1"/>
              <a:t>morphoea</a:t>
            </a:r>
            <a:r>
              <a:rPr lang="en-US" sz="2000" dirty="0" smtClean="0"/>
              <a:t>.</a:t>
            </a:r>
          </a:p>
          <a:p>
            <a:r>
              <a:rPr lang="en-US" sz="2000" dirty="0" smtClean="0"/>
              <a:t> </a:t>
            </a:r>
            <a:r>
              <a:rPr lang="en-US" sz="2000" dirty="0"/>
              <a:t>In contrast, the linear subtype was associated with neurological (31%) and ophthalmological (8%) complications related to the affected site on the face or </a:t>
            </a:r>
            <a:r>
              <a:rPr lang="en-US" sz="2000" dirty="0" smtClean="0"/>
              <a:t>scalp</a:t>
            </a:r>
          </a:p>
        </p:txBody>
      </p:sp>
    </p:spTree>
    <p:extLst>
      <p:ext uri="{BB962C8B-B14F-4D97-AF65-F5344CB8AC3E}">
        <p14:creationId xmlns:p14="http://schemas.microsoft.com/office/powerpoint/2010/main" val="20604584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62210" y="2144111"/>
            <a:ext cx="11667577" cy="4351281"/>
          </a:xfrm>
        </p:spPr>
        <p:txBody>
          <a:bodyPr>
            <a:noAutofit/>
          </a:bodyPr>
          <a:lstStyle/>
          <a:p>
            <a:r>
              <a:rPr lang="en-US" sz="2400" b="1" dirty="0"/>
              <a:t>Neurological sym</a:t>
            </a:r>
            <a:r>
              <a:rPr lang="en-US" sz="2000" dirty="0"/>
              <a:t>ptoms occurred in 4.4%, predominantly in children with linear disease involving the head </a:t>
            </a:r>
            <a:r>
              <a:rPr lang="en-US" sz="2000" dirty="0" smtClean="0"/>
              <a:t>. </a:t>
            </a:r>
            <a:r>
              <a:rPr lang="en-US" sz="2000" dirty="0"/>
              <a:t>Most frequently these were seizures and headache, but peripheral neuropathy, </a:t>
            </a:r>
            <a:r>
              <a:rPr lang="en-US" sz="2000" dirty="0" smtClean="0"/>
              <a:t>vascular</a:t>
            </a:r>
          </a:p>
          <a:p>
            <a:r>
              <a:rPr lang="en-US" sz="2400" b="1" dirty="0"/>
              <a:t>CNS </a:t>
            </a:r>
            <a:r>
              <a:rPr lang="en-US" sz="2400" b="1" dirty="0" err="1"/>
              <a:t>complicatins</a:t>
            </a:r>
            <a:r>
              <a:rPr lang="en-US" sz="2400" b="1" dirty="0"/>
              <a:t> </a:t>
            </a:r>
            <a:r>
              <a:rPr lang="en-US" sz="2000" dirty="0"/>
              <a:t>include Both ipsilateral and contralateral bone thinning, cerebral atrophy, white matter lesions, focal subcortical calcifications and </a:t>
            </a:r>
            <a:r>
              <a:rPr lang="en-US" sz="2000" dirty="0" err="1"/>
              <a:t>meningocortical</a:t>
            </a:r>
            <a:r>
              <a:rPr lang="en-US" sz="2000" dirty="0"/>
              <a:t> changes have been </a:t>
            </a:r>
            <a:r>
              <a:rPr lang="en-US" sz="2000" dirty="0" smtClean="0"/>
              <a:t>described</a:t>
            </a:r>
          </a:p>
          <a:p>
            <a:r>
              <a:rPr lang="en-US" sz="2400" b="1" dirty="0"/>
              <a:t>Oral and dental problems </a:t>
            </a:r>
            <a:r>
              <a:rPr lang="en-US" sz="2000" dirty="0"/>
              <a:t>can also </a:t>
            </a:r>
            <a:r>
              <a:rPr lang="en-US" sz="2000" dirty="0" smtClean="0"/>
              <a:t>occur includes malocclusion </a:t>
            </a:r>
            <a:r>
              <a:rPr lang="en-US" sz="2000" dirty="0"/>
              <a:t>(94%), an overgrowth tendency of the anterior lower third of the face (82%), abnormal mastication (69%), dental anomalies (63%), skeletal asymmetry (56%), bone involvement (50%) and temporomandibular joint involvement (19</a:t>
            </a:r>
            <a:r>
              <a:rPr lang="en-US" sz="2000" dirty="0" smtClean="0"/>
              <a:t>%)</a:t>
            </a:r>
          </a:p>
          <a:p>
            <a:r>
              <a:rPr lang="en-US" sz="2400" b="1" dirty="0"/>
              <a:t>Ocular complications </a:t>
            </a:r>
            <a:r>
              <a:rPr lang="en-US" sz="2000" dirty="0"/>
              <a:t>were seen in 2.1% of 750 children – most frequently </a:t>
            </a:r>
            <a:r>
              <a:rPr lang="en-US" sz="2000" dirty="0" err="1"/>
              <a:t>episcleritis</a:t>
            </a:r>
            <a:r>
              <a:rPr lang="en-US" sz="2000" dirty="0"/>
              <a:t>, anterior uveitis and keratitis, but also </a:t>
            </a:r>
            <a:r>
              <a:rPr lang="en-US" sz="2000" dirty="0" smtClean="0"/>
              <a:t>glaucoma</a:t>
            </a:r>
            <a:r>
              <a:rPr lang="en-US" sz="2000" dirty="0"/>
              <a:t>, </a:t>
            </a:r>
            <a:r>
              <a:rPr lang="en-US" sz="2000" dirty="0" err="1"/>
              <a:t>xerophthalmia</a:t>
            </a:r>
            <a:r>
              <a:rPr lang="en-US" sz="2000" dirty="0"/>
              <a:t>, strabismus, </a:t>
            </a:r>
            <a:r>
              <a:rPr lang="en-US" sz="2000" dirty="0" err="1"/>
              <a:t>mydriasis</a:t>
            </a:r>
            <a:r>
              <a:rPr lang="en-US" sz="2000" dirty="0"/>
              <a:t> and </a:t>
            </a:r>
            <a:r>
              <a:rPr lang="en-US" sz="2000" dirty="0" err="1" smtClean="0"/>
              <a:t>papilloedema</a:t>
            </a:r>
            <a:endParaRPr lang="en-US" sz="2000" dirty="0" smtClean="0"/>
          </a:p>
          <a:p>
            <a:r>
              <a:rPr lang="en-US" sz="2000" b="1" dirty="0" smtClean="0"/>
              <a:t>Respiratory </a:t>
            </a:r>
            <a:r>
              <a:rPr lang="en-US" sz="2000" b="1" dirty="0"/>
              <a:t>(0.7%), cardiac (0.3%) and renal (0.3%) </a:t>
            </a:r>
            <a:r>
              <a:rPr lang="en-US" sz="2000" b="1" dirty="0" smtClean="0"/>
              <a:t>complications </a:t>
            </a:r>
            <a:r>
              <a:rPr lang="en-US" sz="2000" b="1" dirty="0"/>
              <a:t>were rarer</a:t>
            </a:r>
          </a:p>
          <a:p>
            <a:endParaRPr lang="en-US" sz="2000" dirty="0"/>
          </a:p>
        </p:txBody>
      </p:sp>
    </p:spTree>
    <p:extLst>
      <p:ext uri="{BB962C8B-B14F-4D97-AF65-F5344CB8AC3E}">
        <p14:creationId xmlns:p14="http://schemas.microsoft.com/office/powerpoint/2010/main" val="27699636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course and prognosis</a:t>
            </a:r>
            <a:endParaRPr lang="en-US" dirty="0"/>
          </a:p>
        </p:txBody>
      </p:sp>
      <p:sp>
        <p:nvSpPr>
          <p:cNvPr id="3" name="Content Placeholder 2"/>
          <p:cNvSpPr>
            <a:spLocks noGrp="1"/>
          </p:cNvSpPr>
          <p:nvPr>
            <p:ph idx="1"/>
          </p:nvPr>
        </p:nvSpPr>
        <p:spPr>
          <a:xfrm>
            <a:off x="818712" y="2222287"/>
            <a:ext cx="10554574" cy="4525354"/>
          </a:xfrm>
        </p:spPr>
        <p:txBody>
          <a:bodyPr>
            <a:normAutofit/>
          </a:bodyPr>
          <a:lstStyle/>
          <a:p>
            <a:r>
              <a:rPr lang="en-US" sz="2000" dirty="0"/>
              <a:t>Early studies indicated that the duration of disease activity, although variable, was usually 3–5 years </a:t>
            </a:r>
            <a:r>
              <a:rPr lang="en-US" sz="2000" dirty="0" smtClean="0"/>
              <a:t>, </a:t>
            </a:r>
            <a:r>
              <a:rPr lang="en-US" sz="2000" dirty="0"/>
              <a:t>with plaques generally </a:t>
            </a:r>
            <a:r>
              <a:rPr lang="en-US" sz="2000" dirty="0" smtClean="0"/>
              <a:t>resolv</a:t>
            </a:r>
            <a:r>
              <a:rPr lang="en-US" sz="2000" dirty="0"/>
              <a:t>i</a:t>
            </a:r>
            <a:r>
              <a:rPr lang="en-US" sz="2000" dirty="0" smtClean="0"/>
              <a:t>ng </a:t>
            </a:r>
            <a:r>
              <a:rPr lang="en-US" sz="2000" dirty="0"/>
              <a:t>earlier than other subtypes</a:t>
            </a:r>
            <a:r>
              <a:rPr lang="en-US" sz="2000" dirty="0" smtClean="0"/>
              <a:t>.</a:t>
            </a:r>
          </a:p>
          <a:p>
            <a:r>
              <a:rPr lang="en-US" sz="2000" dirty="0"/>
              <a:t>mean disease duration of childhood‐onset </a:t>
            </a:r>
            <a:r>
              <a:rPr lang="en-US" sz="2000" dirty="0" err="1"/>
              <a:t>morphoea</a:t>
            </a:r>
            <a:r>
              <a:rPr lang="en-US" sz="2000" dirty="0"/>
              <a:t> may be twice as long as that for adult‐onset disease (13.5 versus 5.8 years) </a:t>
            </a:r>
            <a:endParaRPr lang="en-US" sz="2000" dirty="0" smtClean="0"/>
          </a:p>
          <a:p>
            <a:r>
              <a:rPr lang="en-US" sz="2000" dirty="0"/>
              <a:t>Disease recurrence occurred in 27% of the </a:t>
            </a:r>
            <a:r>
              <a:rPr lang="en-US" sz="2000" dirty="0" err="1"/>
              <a:t>paediatric</a:t>
            </a:r>
            <a:r>
              <a:rPr lang="en-US" sz="2000" dirty="0"/>
              <a:t>‐onset group and 17% of the adult‐onset group. The linear limb variant was associated with a higher risk of recurrence, irrespective of age at the onset of </a:t>
            </a:r>
            <a:r>
              <a:rPr lang="en-US" sz="2000" dirty="0" smtClean="0"/>
              <a:t>disease</a:t>
            </a:r>
          </a:p>
        </p:txBody>
      </p:sp>
    </p:spTree>
    <p:extLst>
      <p:ext uri="{BB962C8B-B14F-4D97-AF65-F5344CB8AC3E}">
        <p14:creationId xmlns:p14="http://schemas.microsoft.com/office/powerpoint/2010/main" val="6981694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18712" y="2222287"/>
            <a:ext cx="10554574" cy="4336168"/>
          </a:xfrm>
        </p:spPr>
        <p:txBody>
          <a:bodyPr>
            <a:normAutofit/>
          </a:bodyPr>
          <a:lstStyle/>
          <a:p>
            <a:r>
              <a:rPr lang="en-US" sz="2000" dirty="0"/>
              <a:t>patients described flares of activity triggered by trauma, pregnancy or reduction or discontinuation of systemic therapy</a:t>
            </a:r>
          </a:p>
          <a:p>
            <a:r>
              <a:rPr lang="en-US" sz="2000" dirty="0" smtClean="0"/>
              <a:t>Transition </a:t>
            </a:r>
            <a:r>
              <a:rPr lang="en-US" sz="2000" dirty="0"/>
              <a:t>from </a:t>
            </a:r>
            <a:r>
              <a:rPr lang="en-US" sz="2000" dirty="0" err="1"/>
              <a:t>morphoea</a:t>
            </a:r>
            <a:r>
              <a:rPr lang="en-US" sz="2000" dirty="0"/>
              <a:t> to </a:t>
            </a:r>
            <a:r>
              <a:rPr lang="en-US" sz="2000" dirty="0" err="1"/>
              <a:t>SSc</a:t>
            </a:r>
            <a:r>
              <a:rPr lang="en-US" sz="2000" dirty="0"/>
              <a:t> has been reported in 0.13–1.3% of </a:t>
            </a:r>
            <a:r>
              <a:rPr lang="en-US" sz="2000" dirty="0" err="1"/>
              <a:t>morphoea</a:t>
            </a:r>
            <a:r>
              <a:rPr lang="en-US" sz="2000" dirty="0"/>
              <a:t> </a:t>
            </a:r>
            <a:r>
              <a:rPr lang="en-US" sz="2000" dirty="0" smtClean="0"/>
              <a:t>cases</a:t>
            </a:r>
          </a:p>
          <a:p>
            <a:r>
              <a:rPr lang="en-US" sz="2000" dirty="0" err="1" smtClean="0"/>
              <a:t>SSc</a:t>
            </a:r>
            <a:r>
              <a:rPr lang="en-US" sz="2000" dirty="0" smtClean="0"/>
              <a:t>‐specific </a:t>
            </a:r>
            <a:r>
              <a:rPr lang="en-US" sz="2000" dirty="0"/>
              <a:t>antibodies have been identified in small numbers of </a:t>
            </a:r>
            <a:r>
              <a:rPr lang="en-US" sz="2000" dirty="0" err="1"/>
              <a:t>morphoea</a:t>
            </a:r>
            <a:r>
              <a:rPr lang="en-US" sz="2000" dirty="0"/>
              <a:t> patients (</a:t>
            </a:r>
            <a:r>
              <a:rPr lang="en-US" sz="2000" dirty="0" err="1"/>
              <a:t>antitopoisomerase</a:t>
            </a:r>
            <a:r>
              <a:rPr lang="en-US" sz="2000" dirty="0"/>
              <a:t> in 2–3% </a:t>
            </a:r>
            <a:r>
              <a:rPr lang="en-US" sz="2000" dirty="0" smtClean="0"/>
              <a:t>, </a:t>
            </a:r>
            <a:r>
              <a:rPr lang="en-US" sz="2000" dirty="0" err="1"/>
              <a:t>anticentromere</a:t>
            </a:r>
            <a:r>
              <a:rPr lang="en-US" sz="2000" dirty="0"/>
              <a:t> in 1.7%</a:t>
            </a:r>
          </a:p>
        </p:txBody>
      </p:sp>
    </p:spTree>
    <p:extLst>
      <p:ext uri="{BB962C8B-B14F-4D97-AF65-F5344CB8AC3E}">
        <p14:creationId xmlns:p14="http://schemas.microsoft.com/office/powerpoint/2010/main" val="25465072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pic>
        <p:nvPicPr>
          <p:cNvPr id="4" name="Content Placeholder 3"/>
          <p:cNvPicPr>
            <a:picLocks noGrp="1" noChangeAspect="1"/>
          </p:cNvPicPr>
          <p:nvPr>
            <p:ph idx="1"/>
          </p:nvPr>
        </p:nvPicPr>
        <p:blipFill>
          <a:blip r:embed="rId2"/>
          <a:stretch>
            <a:fillRect/>
          </a:stretch>
        </p:blipFill>
        <p:spPr>
          <a:xfrm>
            <a:off x="4396314" y="0"/>
            <a:ext cx="7795686" cy="6858000"/>
          </a:xfrm>
          <a:prstGeom prst="rect">
            <a:avLst/>
          </a:prstGeom>
        </p:spPr>
      </p:pic>
      <p:sp>
        <p:nvSpPr>
          <p:cNvPr id="5" name="TextBox 4"/>
          <p:cNvSpPr txBox="1"/>
          <p:nvPr/>
        </p:nvSpPr>
        <p:spPr>
          <a:xfrm>
            <a:off x="0" y="2396359"/>
            <a:ext cx="2822028" cy="3046988"/>
          </a:xfrm>
          <a:prstGeom prst="rect">
            <a:avLst/>
          </a:prstGeom>
          <a:noFill/>
        </p:spPr>
        <p:txBody>
          <a:bodyPr wrap="square" rtlCol="0">
            <a:spAutoFit/>
          </a:bodyPr>
          <a:lstStyle/>
          <a:p>
            <a:pPr algn="ctr"/>
            <a:r>
              <a:rPr lang="en-US" sz="2400" dirty="0"/>
              <a:t>The diagnosis of </a:t>
            </a:r>
            <a:r>
              <a:rPr lang="en-US" sz="2400" dirty="0" err="1"/>
              <a:t>morphoea</a:t>
            </a:r>
            <a:r>
              <a:rPr lang="en-US" sz="2400" dirty="0"/>
              <a:t> is largely clinical, but a number of </a:t>
            </a:r>
          </a:p>
          <a:p>
            <a:pPr algn="ctr"/>
            <a:r>
              <a:rPr lang="en-US" sz="2400" dirty="0"/>
              <a:t>investigations can be helpful in guiding management</a:t>
            </a:r>
          </a:p>
        </p:txBody>
      </p:sp>
      <p:pic>
        <p:nvPicPr>
          <p:cNvPr id="6" name="Picture 5"/>
          <p:cNvPicPr>
            <a:picLocks noChangeAspect="1"/>
          </p:cNvPicPr>
          <p:nvPr/>
        </p:nvPicPr>
        <p:blipFill>
          <a:blip r:embed="rId3"/>
          <a:stretch>
            <a:fillRect/>
          </a:stretch>
        </p:blipFill>
        <p:spPr>
          <a:xfrm>
            <a:off x="2939136" y="3216973"/>
            <a:ext cx="1340069" cy="1405759"/>
          </a:xfrm>
          <a:prstGeom prst="rect">
            <a:avLst/>
          </a:prstGeom>
        </p:spPr>
      </p:pic>
    </p:spTree>
    <p:extLst>
      <p:ext uri="{BB962C8B-B14F-4D97-AF65-F5344CB8AC3E}">
        <p14:creationId xmlns:p14="http://schemas.microsoft.com/office/powerpoint/2010/main" val="29614888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scoring system</a:t>
            </a:r>
            <a:endParaRPr lang="en-US" dirty="0"/>
          </a:p>
        </p:txBody>
      </p:sp>
      <p:sp>
        <p:nvSpPr>
          <p:cNvPr id="3" name="Content Placeholder 2"/>
          <p:cNvSpPr>
            <a:spLocks noGrp="1"/>
          </p:cNvSpPr>
          <p:nvPr>
            <p:ph idx="1"/>
          </p:nvPr>
        </p:nvSpPr>
        <p:spPr/>
        <p:txBody>
          <a:bodyPr>
            <a:normAutofit/>
          </a:bodyPr>
          <a:lstStyle/>
          <a:p>
            <a:r>
              <a:rPr lang="en-US" sz="2000" dirty="0" smtClean="0"/>
              <a:t>The </a:t>
            </a:r>
            <a:r>
              <a:rPr lang="en-US" sz="2800" b="1" dirty="0"/>
              <a:t>MRSS</a:t>
            </a:r>
            <a:r>
              <a:rPr lang="en-US" sz="2000" dirty="0"/>
              <a:t>, a measure of skin thickness which has been validated in </a:t>
            </a:r>
            <a:r>
              <a:rPr lang="en-US" sz="2000" dirty="0" err="1"/>
              <a:t>SSc</a:t>
            </a:r>
            <a:r>
              <a:rPr lang="en-US" sz="2000" dirty="0"/>
              <a:t> </a:t>
            </a:r>
            <a:r>
              <a:rPr lang="en-US" sz="2000" dirty="0" smtClean="0"/>
              <a:t>, </a:t>
            </a:r>
            <a:r>
              <a:rPr lang="en-US" sz="2000" dirty="0"/>
              <a:t>has also been used in </a:t>
            </a:r>
            <a:r>
              <a:rPr lang="en-US" sz="2000" dirty="0" err="1"/>
              <a:t>morphoea</a:t>
            </a:r>
            <a:r>
              <a:rPr lang="en-US" sz="2000" dirty="0"/>
              <a:t>, but is not validated in this condition and does not assess damage</a:t>
            </a:r>
            <a:r>
              <a:rPr lang="en-US" sz="2000" dirty="0" smtClean="0"/>
              <a:t>.</a:t>
            </a:r>
          </a:p>
          <a:p>
            <a:r>
              <a:rPr lang="en-US" sz="2000" dirty="0" smtClean="0"/>
              <a:t> </a:t>
            </a:r>
            <a:r>
              <a:rPr lang="en-US" sz="2400" dirty="0"/>
              <a:t>The</a:t>
            </a:r>
            <a:r>
              <a:rPr lang="en-US" sz="2800" dirty="0"/>
              <a:t> </a:t>
            </a:r>
            <a:r>
              <a:rPr lang="en-US" sz="2800" b="1" dirty="0"/>
              <a:t>DIET score </a:t>
            </a:r>
            <a:r>
              <a:rPr lang="en-US" sz="2000" dirty="0"/>
              <a:t>(</a:t>
            </a:r>
            <a:r>
              <a:rPr lang="en-US" sz="2000" dirty="0" err="1"/>
              <a:t>dyspigmentation</a:t>
            </a:r>
            <a:r>
              <a:rPr lang="en-US" sz="2000" dirty="0"/>
              <a:t>, </a:t>
            </a:r>
            <a:r>
              <a:rPr lang="en-US" sz="2000" dirty="0" err="1"/>
              <a:t>induration</a:t>
            </a:r>
            <a:r>
              <a:rPr lang="en-US" sz="2000" dirty="0"/>
              <a:t>, erythema, telangiectasia; each scored 0–3, with a maximum score of 12) </a:t>
            </a:r>
            <a:r>
              <a:rPr lang="en-US" sz="2000" dirty="0" smtClean="0"/>
              <a:t>, </a:t>
            </a:r>
            <a:r>
              <a:rPr lang="en-US" sz="2000" dirty="0"/>
              <a:t>has the advantage of simplicity, but may not provide an accurate assessment of damage</a:t>
            </a:r>
            <a:r>
              <a:rPr lang="en-US" sz="2000" dirty="0" smtClean="0"/>
              <a:t>.</a:t>
            </a:r>
          </a:p>
          <a:p>
            <a:r>
              <a:rPr lang="en-US" sz="2000" dirty="0" smtClean="0"/>
              <a:t> </a:t>
            </a:r>
            <a:r>
              <a:rPr lang="en-US" sz="2000" dirty="0"/>
              <a:t>Four measures of </a:t>
            </a:r>
            <a:r>
              <a:rPr lang="en-US" sz="2000" dirty="0" smtClean="0"/>
              <a:t>disease </a:t>
            </a:r>
            <a:r>
              <a:rPr lang="en-US" sz="2000" dirty="0"/>
              <a:t>activity and damage have recently been combined to develop a </a:t>
            </a:r>
            <a:r>
              <a:rPr lang="en-US" sz="2000" dirty="0" err="1"/>
              <a:t>morphoea</a:t>
            </a:r>
            <a:r>
              <a:rPr lang="en-US" sz="2000" dirty="0"/>
              <a:t>‐specific skin scoring system –</a:t>
            </a:r>
            <a:r>
              <a:rPr lang="en-US" sz="2800" b="1" dirty="0" err="1"/>
              <a:t>LoSCAT</a:t>
            </a:r>
            <a:endParaRPr lang="en-US" sz="2800" b="1" dirty="0"/>
          </a:p>
        </p:txBody>
      </p:sp>
    </p:spTree>
    <p:extLst>
      <p:ext uri="{BB962C8B-B14F-4D97-AF65-F5344CB8AC3E}">
        <p14:creationId xmlns:p14="http://schemas.microsoft.com/office/powerpoint/2010/main" val="920182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995448" y="0"/>
            <a:ext cx="9196552" cy="6858000"/>
          </a:xfrm>
          <a:prstGeom prst="rect">
            <a:avLst/>
          </a:prstGeom>
        </p:spPr>
      </p:pic>
      <p:sp>
        <p:nvSpPr>
          <p:cNvPr id="6" name="Rectangle 5"/>
          <p:cNvSpPr/>
          <p:nvPr/>
        </p:nvSpPr>
        <p:spPr>
          <a:xfrm rot="16200000">
            <a:off x="-1319957" y="3371702"/>
            <a:ext cx="5373144" cy="1877437"/>
          </a:xfrm>
          <a:prstGeom prst="rect">
            <a:avLst/>
          </a:prstGeom>
          <a:noFill/>
        </p:spPr>
        <p:txBody>
          <a:bodyPr wrap="square" lIns="91440" tIns="45720" rIns="91440" bIns="45720">
            <a:spAutoFit/>
          </a:bodyPr>
          <a:lstStyle/>
          <a:p>
            <a:pPr algn="ctr"/>
            <a:r>
              <a:rPr lang="en-US" sz="3600" b="1" dirty="0" smtClean="0">
                <a:ln w="22225">
                  <a:solidFill>
                    <a:schemeClr val="accent2"/>
                  </a:solidFill>
                  <a:prstDash val="solid"/>
                </a:ln>
                <a:solidFill>
                  <a:schemeClr val="accent2">
                    <a:lumMod val="40000"/>
                    <a:lumOff val="60000"/>
                  </a:schemeClr>
                </a:solidFill>
              </a:rPr>
              <a:t>Localized scleroderma cutaneous assessment tool (</a:t>
            </a:r>
            <a:r>
              <a:rPr lang="en-US" sz="4400" b="1" dirty="0" err="1" smtClean="0">
                <a:ln w="22225">
                  <a:solidFill>
                    <a:schemeClr val="accent2"/>
                  </a:solidFill>
                  <a:prstDash val="solid"/>
                </a:ln>
                <a:solidFill>
                  <a:schemeClr val="accent2">
                    <a:lumMod val="40000"/>
                    <a:lumOff val="60000"/>
                  </a:schemeClr>
                </a:solidFill>
              </a:rPr>
              <a:t>LoSCAT</a:t>
            </a:r>
            <a:r>
              <a:rPr lang="en-US" sz="4400" b="1" dirty="0" smtClean="0">
                <a:ln w="22225">
                  <a:solidFill>
                    <a:schemeClr val="accent2"/>
                  </a:solidFill>
                  <a:prstDash val="solid"/>
                </a:ln>
                <a:solidFill>
                  <a:schemeClr val="accent2">
                    <a:lumMod val="40000"/>
                    <a:lumOff val="60000"/>
                  </a:schemeClr>
                </a:solidFill>
              </a:rPr>
              <a:t>)</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541219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numCol="2">
            <a:noAutofit/>
          </a:bodyPr>
          <a:lstStyle/>
          <a:p>
            <a:endParaRPr lang="en-US" sz="2800" b="1" dirty="0" smtClean="0"/>
          </a:p>
          <a:p>
            <a:r>
              <a:rPr lang="en-US" sz="2800" b="1" dirty="0" smtClean="0"/>
              <a:t>dermatologists </a:t>
            </a:r>
            <a:r>
              <a:rPr lang="en-US" sz="2800" b="1" dirty="0"/>
              <a:t>prescribed </a:t>
            </a:r>
            <a:endParaRPr lang="en-US" sz="2800" b="1" dirty="0" smtClean="0"/>
          </a:p>
          <a:p>
            <a:r>
              <a:rPr lang="en-US" sz="2000" dirty="0" smtClean="0"/>
              <a:t>topical </a:t>
            </a:r>
            <a:r>
              <a:rPr lang="en-US" sz="2000" dirty="0"/>
              <a:t>corticosteroids in 41%, </a:t>
            </a:r>
            <a:endParaRPr lang="en-US" sz="2000" dirty="0" smtClean="0"/>
          </a:p>
          <a:p>
            <a:r>
              <a:rPr lang="en-US" sz="2000" dirty="0" smtClean="0"/>
              <a:t>other </a:t>
            </a:r>
            <a:r>
              <a:rPr lang="en-US" sz="2000" dirty="0"/>
              <a:t>topical treatment in 25% </a:t>
            </a:r>
          </a:p>
          <a:p>
            <a:r>
              <a:rPr lang="en-US" sz="2000" dirty="0" smtClean="0"/>
              <a:t> </a:t>
            </a:r>
            <a:r>
              <a:rPr lang="en-US" sz="2000" dirty="0"/>
              <a:t>phototherapy in 16% of cases, </a:t>
            </a:r>
          </a:p>
          <a:p>
            <a:r>
              <a:rPr lang="en-US" sz="2000" dirty="0" smtClean="0"/>
              <a:t> </a:t>
            </a:r>
            <a:r>
              <a:rPr lang="en-US" sz="2000" dirty="0"/>
              <a:t>systemic corticosteroids in 5% </a:t>
            </a:r>
          </a:p>
          <a:p>
            <a:r>
              <a:rPr lang="en-US" sz="2000" dirty="0" smtClean="0"/>
              <a:t> </a:t>
            </a:r>
            <a:r>
              <a:rPr lang="en-US" sz="2000" dirty="0"/>
              <a:t>methotrexate in 4% of cases. </a:t>
            </a:r>
            <a:endParaRPr lang="en-US" sz="2000" dirty="0" smtClean="0"/>
          </a:p>
          <a:p>
            <a:endParaRPr lang="en-US" sz="2000" dirty="0" smtClean="0"/>
          </a:p>
          <a:p>
            <a:endParaRPr lang="en-US" sz="2000" dirty="0"/>
          </a:p>
          <a:p>
            <a:pPr marL="0" indent="0" algn="r">
              <a:buNone/>
            </a:pPr>
            <a:endParaRPr lang="en-US" sz="2000" dirty="0"/>
          </a:p>
          <a:p>
            <a:r>
              <a:rPr lang="en-US" sz="2800" b="1" dirty="0" smtClean="0"/>
              <a:t>Rheumatologists </a:t>
            </a:r>
            <a:r>
              <a:rPr lang="en-US" sz="2800" b="1" dirty="0"/>
              <a:t>prescribed</a:t>
            </a:r>
          </a:p>
          <a:p>
            <a:r>
              <a:rPr lang="en-US" sz="2000" dirty="0"/>
              <a:t> methotrexate in 34%</a:t>
            </a:r>
          </a:p>
          <a:p>
            <a:r>
              <a:rPr lang="en-US" sz="2000" dirty="0"/>
              <a:t>systemic corticosteroids in 31% </a:t>
            </a:r>
          </a:p>
          <a:p>
            <a:r>
              <a:rPr lang="en-US" sz="2000" dirty="0"/>
              <a:t> topical treatments in 10%</a:t>
            </a:r>
          </a:p>
          <a:p>
            <a:r>
              <a:rPr lang="en-US" sz="2000" dirty="0"/>
              <a:t> phototherapy in only 2%</a:t>
            </a:r>
          </a:p>
        </p:txBody>
      </p:sp>
    </p:spTree>
    <p:extLst>
      <p:ext uri="{BB962C8B-B14F-4D97-AF65-F5344CB8AC3E}">
        <p14:creationId xmlns:p14="http://schemas.microsoft.com/office/powerpoint/2010/main" val="23848167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Clinicians response to active </a:t>
            </a:r>
            <a:r>
              <a:rPr lang="en-US" dirty="0" err="1" smtClean="0"/>
              <a:t>morphea</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There was a wide range of responses: </a:t>
            </a:r>
            <a:endParaRPr lang="en-US" sz="2400" dirty="0" smtClean="0"/>
          </a:p>
          <a:p>
            <a:r>
              <a:rPr lang="en-US" sz="2400" dirty="0" smtClean="0"/>
              <a:t>methotrexate </a:t>
            </a:r>
            <a:r>
              <a:rPr lang="en-US" sz="2400" dirty="0"/>
              <a:t>with corticosteroids was the most frequent response (37.3</a:t>
            </a:r>
            <a:r>
              <a:rPr lang="en-US" sz="2400" dirty="0" smtClean="0"/>
              <a:t>%),</a:t>
            </a:r>
          </a:p>
          <a:p>
            <a:r>
              <a:rPr lang="en-US" sz="2400" dirty="0" smtClean="0"/>
              <a:t>followed </a:t>
            </a:r>
            <a:r>
              <a:rPr lang="en-US" sz="2400" dirty="0"/>
              <a:t>by </a:t>
            </a:r>
            <a:r>
              <a:rPr lang="en-US" sz="2400" dirty="0" err="1"/>
              <a:t>methotrexate</a:t>
            </a:r>
            <a:r>
              <a:rPr lang="en-US" sz="2400" dirty="0"/>
              <a:t> alone (25.4%), </a:t>
            </a:r>
            <a:endParaRPr lang="en-US" sz="2400" dirty="0" smtClean="0"/>
          </a:p>
          <a:p>
            <a:r>
              <a:rPr lang="en-US" sz="2400" dirty="0" smtClean="0"/>
              <a:t>phototherapy </a:t>
            </a:r>
            <a:r>
              <a:rPr lang="en-US" sz="2400" dirty="0"/>
              <a:t>(18%) </a:t>
            </a:r>
          </a:p>
          <a:p>
            <a:r>
              <a:rPr lang="en-US" sz="2400" dirty="0" smtClean="0"/>
              <a:t>topical </a:t>
            </a:r>
            <a:r>
              <a:rPr lang="en-US" sz="2400" dirty="0"/>
              <a:t>steroids </a:t>
            </a:r>
            <a:r>
              <a:rPr lang="en-US" sz="2400" dirty="0" smtClean="0"/>
              <a:t>(13%)</a:t>
            </a:r>
            <a:endParaRPr lang="en-US" sz="2400" dirty="0"/>
          </a:p>
        </p:txBody>
      </p:sp>
    </p:spTree>
    <p:extLst>
      <p:ext uri="{BB962C8B-B14F-4D97-AF65-F5344CB8AC3E}">
        <p14:creationId xmlns:p14="http://schemas.microsoft.com/office/powerpoint/2010/main" val="3821969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a:t>
            </a:r>
            <a:r>
              <a:rPr lang="en-US" smtClean="0"/>
              <a:t>general description </a:t>
            </a:r>
            <a:endParaRPr lang="en-US"/>
          </a:p>
        </p:txBody>
      </p:sp>
      <p:sp>
        <p:nvSpPr>
          <p:cNvPr id="3" name="Content Placeholder 2"/>
          <p:cNvSpPr>
            <a:spLocks noGrp="1"/>
          </p:cNvSpPr>
          <p:nvPr>
            <p:ph idx="1"/>
          </p:nvPr>
        </p:nvSpPr>
        <p:spPr>
          <a:xfrm>
            <a:off x="818712" y="2222287"/>
            <a:ext cx="10554574" cy="4493823"/>
          </a:xfrm>
        </p:spPr>
        <p:txBody>
          <a:bodyPr>
            <a:noAutofit/>
          </a:bodyPr>
          <a:lstStyle/>
          <a:p>
            <a:r>
              <a:rPr lang="en-US" sz="2000" dirty="0" err="1"/>
              <a:t>Morphoea</a:t>
            </a:r>
            <a:r>
              <a:rPr lang="en-US" sz="2000" dirty="0"/>
              <a:t> comprises a group of related diseases that share a </a:t>
            </a:r>
            <a:r>
              <a:rPr lang="en-US" sz="2000" dirty="0" smtClean="0"/>
              <a:t>common </a:t>
            </a:r>
            <a:r>
              <a:rPr lang="en-US" sz="2000" dirty="0"/>
              <a:t>underlying pathophysiology of increased collagen deposition in an autoimmune setting .</a:t>
            </a:r>
            <a:r>
              <a:rPr lang="en-US" sz="2000" dirty="0" smtClean="0"/>
              <a:t>They </a:t>
            </a:r>
            <a:r>
              <a:rPr lang="en-US" sz="2000" dirty="0"/>
              <a:t>are largely confined to the skin and subcutaneous tissues, including the underlying fat, fascia, muscle, bone and joints and occasionally with </a:t>
            </a:r>
            <a:r>
              <a:rPr lang="en-US" sz="2000" dirty="0" smtClean="0"/>
              <a:t>involvement </a:t>
            </a:r>
            <a:r>
              <a:rPr lang="en-US" sz="2000" dirty="0"/>
              <a:t>of the eye and </a:t>
            </a:r>
            <a:r>
              <a:rPr lang="en-US" sz="2000" dirty="0" smtClean="0"/>
              <a:t>brain. </a:t>
            </a:r>
          </a:p>
          <a:p>
            <a:endParaRPr lang="en-US" sz="2000" dirty="0" smtClean="0"/>
          </a:p>
          <a:p>
            <a:r>
              <a:rPr lang="en-US" sz="2000" dirty="0" smtClean="0"/>
              <a:t>Overall</a:t>
            </a:r>
            <a:r>
              <a:rPr lang="en-US" sz="2000" dirty="0"/>
              <a:t>, one‐fifth to one‐quarter of patients experience </a:t>
            </a:r>
            <a:r>
              <a:rPr lang="en-US" sz="2000" dirty="0" err="1"/>
              <a:t>extracutaneous</a:t>
            </a:r>
            <a:r>
              <a:rPr lang="en-US" sz="2000" dirty="0"/>
              <a:t> manifestations, including musculoskeletal, neurological, ocular, vascular (including Raynaud phenomenon) and gastrointestinal complications </a:t>
            </a:r>
            <a:r>
              <a:rPr lang="en-US" sz="2000" dirty="0" smtClean="0"/>
              <a:t>. </a:t>
            </a:r>
          </a:p>
          <a:p>
            <a:endParaRPr lang="en-US" sz="2000" dirty="0" smtClean="0"/>
          </a:p>
          <a:p>
            <a:r>
              <a:rPr lang="en-US" sz="2000" dirty="0" smtClean="0"/>
              <a:t>Autoantibodies </a:t>
            </a:r>
            <a:r>
              <a:rPr lang="en-US" sz="2000" dirty="0"/>
              <a:t>such as ANA, </a:t>
            </a:r>
            <a:r>
              <a:rPr lang="en-US" sz="2000" dirty="0" err="1"/>
              <a:t>antihistone</a:t>
            </a:r>
            <a:r>
              <a:rPr lang="en-US" sz="2000" dirty="0"/>
              <a:t> and anti‐</a:t>
            </a:r>
            <a:r>
              <a:rPr lang="en-US" sz="2000" dirty="0" err="1"/>
              <a:t>ssDNA</a:t>
            </a:r>
            <a:r>
              <a:rPr lang="en-US" sz="2000" dirty="0"/>
              <a:t> may </a:t>
            </a:r>
            <a:r>
              <a:rPr lang="en-US" sz="2000" dirty="0" smtClean="0"/>
              <a:t>be </a:t>
            </a:r>
            <a:r>
              <a:rPr lang="en-US" sz="2000" dirty="0"/>
              <a:t>present, but the </a:t>
            </a:r>
            <a:r>
              <a:rPr lang="en-US" sz="2000" dirty="0" err="1"/>
              <a:t>SSc</a:t>
            </a:r>
            <a:r>
              <a:rPr lang="en-US" sz="2000" dirty="0"/>
              <a:t>‐specific autoantibodies such as </a:t>
            </a:r>
            <a:r>
              <a:rPr lang="en-US" sz="2000" dirty="0" err="1"/>
              <a:t>antitopoisomerase</a:t>
            </a:r>
            <a:r>
              <a:rPr lang="en-US" sz="2000" dirty="0"/>
              <a:t>, </a:t>
            </a:r>
            <a:r>
              <a:rPr lang="en-US" sz="2000" dirty="0" err="1"/>
              <a:t>anticentromere</a:t>
            </a:r>
            <a:r>
              <a:rPr lang="en-US" sz="2000" dirty="0"/>
              <a:t> and anti‐RNA polymerase are rarely found. It is distinguished from </a:t>
            </a:r>
            <a:r>
              <a:rPr lang="en-US" sz="2000" dirty="0" err="1"/>
              <a:t>SSc</a:t>
            </a:r>
            <a:r>
              <a:rPr lang="en-US" sz="2000" dirty="0"/>
              <a:t> by the absence of </a:t>
            </a:r>
            <a:r>
              <a:rPr lang="en-US" sz="2000" dirty="0" err="1"/>
              <a:t>sclerodactyly</a:t>
            </a:r>
            <a:r>
              <a:rPr lang="en-US" sz="2000" dirty="0"/>
              <a:t> and nail fold capillary changes</a:t>
            </a:r>
          </a:p>
        </p:txBody>
      </p:sp>
    </p:spTree>
    <p:extLst>
      <p:ext uri="{BB962C8B-B14F-4D97-AF65-F5344CB8AC3E}">
        <p14:creationId xmlns:p14="http://schemas.microsoft.com/office/powerpoint/2010/main" val="32144420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superficial </a:t>
            </a:r>
            <a:r>
              <a:rPr lang="en-US" dirty="0" err="1" smtClean="0"/>
              <a:t>morphea</a:t>
            </a:r>
            <a:endParaRPr lang="en-US" dirty="0"/>
          </a:p>
        </p:txBody>
      </p:sp>
      <p:sp>
        <p:nvSpPr>
          <p:cNvPr id="3" name="Content Placeholder 2"/>
          <p:cNvSpPr>
            <a:spLocks noGrp="1"/>
          </p:cNvSpPr>
          <p:nvPr>
            <p:ph idx="1"/>
          </p:nvPr>
        </p:nvSpPr>
        <p:spPr>
          <a:xfrm>
            <a:off x="818712" y="2222287"/>
            <a:ext cx="10295978" cy="3689781"/>
          </a:xfrm>
        </p:spPr>
        <p:txBody>
          <a:bodyPr>
            <a:normAutofit/>
          </a:bodyPr>
          <a:lstStyle/>
          <a:p>
            <a:r>
              <a:rPr lang="en-US" sz="2000" dirty="0"/>
              <a:t>Limited superficial forms of </a:t>
            </a:r>
            <a:r>
              <a:rPr lang="en-US" sz="2000" dirty="0" err="1"/>
              <a:t>morphoea</a:t>
            </a:r>
            <a:r>
              <a:rPr lang="en-US" sz="2000" dirty="0"/>
              <a:t> can generally be treated </a:t>
            </a:r>
            <a:r>
              <a:rPr lang="en-US" sz="2000" dirty="0" smtClean="0"/>
              <a:t>topically</a:t>
            </a:r>
          </a:p>
          <a:p>
            <a:r>
              <a:rPr lang="en-US" sz="2000" dirty="0" smtClean="0"/>
              <a:t>use </a:t>
            </a:r>
            <a:r>
              <a:rPr lang="en-US" sz="2000" dirty="0"/>
              <a:t>of twice‐ daily topical tacrolimus 0.1% ointment </a:t>
            </a:r>
          </a:p>
          <a:p>
            <a:r>
              <a:rPr lang="en-US" sz="2000" dirty="0" smtClean="0"/>
              <a:t> </a:t>
            </a:r>
            <a:r>
              <a:rPr lang="en-US" sz="2000" dirty="0"/>
              <a:t>daily 5% </a:t>
            </a:r>
            <a:r>
              <a:rPr lang="en-US" sz="2000" dirty="0" err="1"/>
              <a:t>imiquimod</a:t>
            </a:r>
            <a:r>
              <a:rPr lang="en-US" sz="2000" dirty="0"/>
              <a:t> cream </a:t>
            </a:r>
            <a:endParaRPr lang="en-US" sz="2000" dirty="0" smtClean="0"/>
          </a:p>
          <a:p>
            <a:r>
              <a:rPr lang="en-US" sz="2000" dirty="0" smtClean="0"/>
              <a:t>twice‐daily </a:t>
            </a:r>
            <a:r>
              <a:rPr lang="en-US" sz="2000" dirty="0"/>
              <a:t>application of topical </a:t>
            </a:r>
            <a:r>
              <a:rPr lang="en-US" sz="2000" dirty="0" smtClean="0"/>
              <a:t>vitamin </a:t>
            </a:r>
            <a:r>
              <a:rPr lang="en-US" sz="2000" dirty="0"/>
              <a:t>D analogues (</a:t>
            </a:r>
            <a:r>
              <a:rPr lang="en-US" sz="2000" dirty="0" err="1"/>
              <a:t>calcipotriol</a:t>
            </a:r>
            <a:r>
              <a:rPr lang="en-US" sz="2000" dirty="0"/>
              <a:t>/</a:t>
            </a:r>
            <a:r>
              <a:rPr lang="en-US" sz="2000" dirty="0" err="1"/>
              <a:t>calcipotriene</a:t>
            </a:r>
            <a:r>
              <a:rPr lang="en-US" sz="2000" dirty="0"/>
              <a:t> 0.005</a:t>
            </a:r>
            <a:r>
              <a:rPr lang="en-US" sz="2000" dirty="0" smtClean="0"/>
              <a:t>%) with occlusion with steroid or low dose UVA-1 phototherapy</a:t>
            </a:r>
          </a:p>
          <a:p>
            <a:r>
              <a:rPr lang="en-US" sz="2000" dirty="0"/>
              <a:t>topical and </a:t>
            </a:r>
            <a:r>
              <a:rPr lang="en-US" sz="2000" dirty="0" err="1"/>
              <a:t>intralesional</a:t>
            </a:r>
            <a:r>
              <a:rPr lang="en-US" sz="2000" dirty="0"/>
              <a:t> corticosteroids are frequently used</a:t>
            </a:r>
          </a:p>
        </p:txBody>
      </p:sp>
    </p:spTree>
    <p:extLst>
      <p:ext uri="{BB962C8B-B14F-4D97-AF65-F5344CB8AC3E}">
        <p14:creationId xmlns:p14="http://schemas.microsoft.com/office/powerpoint/2010/main" val="42653679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UVA-1 </a:t>
            </a:r>
            <a:r>
              <a:rPr lang="en-US" dirty="0" err="1" smtClean="0"/>
              <a:t>pjototherapy</a:t>
            </a:r>
            <a:endParaRPr lang="en-US" dirty="0"/>
          </a:p>
        </p:txBody>
      </p:sp>
      <p:sp>
        <p:nvSpPr>
          <p:cNvPr id="3" name="Content Placeholder 2"/>
          <p:cNvSpPr>
            <a:spLocks noGrp="1"/>
          </p:cNvSpPr>
          <p:nvPr>
            <p:ph idx="1"/>
          </p:nvPr>
        </p:nvSpPr>
        <p:spPr/>
        <p:txBody>
          <a:bodyPr>
            <a:normAutofit/>
          </a:bodyPr>
          <a:lstStyle/>
          <a:p>
            <a:r>
              <a:rPr lang="en-US" sz="2000" dirty="0" smtClean="0"/>
              <a:t>The </a:t>
            </a:r>
            <a:r>
              <a:rPr lang="en-US" sz="2000" dirty="0"/>
              <a:t>rationale for using phototherapy in </a:t>
            </a:r>
            <a:r>
              <a:rPr lang="en-US" sz="2000" dirty="0" err="1"/>
              <a:t>morphoea</a:t>
            </a:r>
            <a:r>
              <a:rPr lang="en-US" sz="2000" dirty="0"/>
              <a:t> is based on the ability of UVA and UVB to induce MMPs such as </a:t>
            </a:r>
            <a:r>
              <a:rPr lang="en-US" sz="2000" dirty="0" smtClean="0"/>
              <a:t>collagenase</a:t>
            </a:r>
          </a:p>
          <a:p>
            <a:r>
              <a:rPr lang="en-US" sz="2000" dirty="0" smtClean="0"/>
              <a:t>UVA </a:t>
            </a:r>
            <a:r>
              <a:rPr lang="en-US" sz="2000" dirty="0"/>
              <a:t>wavelengths (320–400 nm) penetrate deeper into the dermis than UVB (280–320  nm). UVA‐1 (340– 400 nm) is less </a:t>
            </a:r>
            <a:r>
              <a:rPr lang="en-US" sz="2000" dirty="0" err="1"/>
              <a:t>erythemogenic</a:t>
            </a:r>
            <a:r>
              <a:rPr lang="en-US" sz="2000" dirty="0"/>
              <a:t> and penetrates deeper than UVA‐2 (320–340 nm</a:t>
            </a:r>
            <a:r>
              <a:rPr lang="en-US" sz="2000" dirty="0" smtClean="0"/>
              <a:t>)</a:t>
            </a:r>
          </a:p>
          <a:p>
            <a:r>
              <a:rPr lang="en-US" sz="2000" dirty="0" smtClean="0"/>
              <a:t>In </a:t>
            </a:r>
            <a:r>
              <a:rPr lang="en-US" sz="2000" dirty="0"/>
              <a:t>addition to collagenase, UVA‐1 has been shown to up‐regulate </a:t>
            </a:r>
            <a:r>
              <a:rPr lang="en-US" sz="2000" dirty="0" err="1"/>
              <a:t>antifibrotic</a:t>
            </a:r>
            <a:r>
              <a:rPr lang="en-US" sz="2000" dirty="0"/>
              <a:t> </a:t>
            </a:r>
            <a:r>
              <a:rPr lang="en-US" sz="2000" dirty="0" err="1"/>
              <a:t>haem</a:t>
            </a:r>
            <a:r>
              <a:rPr lang="en-US" sz="2000" dirty="0"/>
              <a:t> oxygenase‐1 </a:t>
            </a:r>
            <a:r>
              <a:rPr lang="en-US" sz="2000" dirty="0" smtClean="0"/>
              <a:t>, </a:t>
            </a:r>
            <a:r>
              <a:rPr lang="en-US" sz="2000" dirty="0"/>
              <a:t>to cause T‐cell apoptosis, to deplete dermal Langerhans and mast cells, to induce interferon </a:t>
            </a:r>
            <a:r>
              <a:rPr lang="el-GR" sz="2000" dirty="0"/>
              <a:t>γ (</a:t>
            </a:r>
            <a:r>
              <a:rPr lang="en-US" sz="2000" dirty="0"/>
              <a:t>INF‐</a:t>
            </a:r>
            <a:r>
              <a:rPr lang="el-GR" sz="2000" dirty="0"/>
              <a:t>γ), </a:t>
            </a:r>
            <a:r>
              <a:rPr lang="en-US" sz="2000" dirty="0"/>
              <a:t>IL‐1 and IL‐6 production, and to inhibit TGF‐</a:t>
            </a:r>
            <a:r>
              <a:rPr lang="el-GR" sz="2000" dirty="0"/>
              <a:t>β </a:t>
            </a:r>
            <a:r>
              <a:rPr lang="en-US" sz="2000" dirty="0"/>
              <a:t>production </a:t>
            </a:r>
          </a:p>
        </p:txBody>
      </p:sp>
    </p:spTree>
    <p:extLst>
      <p:ext uri="{BB962C8B-B14F-4D97-AF65-F5344CB8AC3E}">
        <p14:creationId xmlns:p14="http://schemas.microsoft.com/office/powerpoint/2010/main" val="10935228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and disseminated </a:t>
            </a:r>
            <a:r>
              <a:rPr lang="en-US" dirty="0" err="1" smtClean="0"/>
              <a:t>morphea</a:t>
            </a:r>
            <a:endParaRPr lang="en-US" dirty="0"/>
          </a:p>
        </p:txBody>
      </p:sp>
      <p:sp>
        <p:nvSpPr>
          <p:cNvPr id="3" name="Content Placeholder 2"/>
          <p:cNvSpPr>
            <a:spLocks noGrp="1"/>
          </p:cNvSpPr>
          <p:nvPr>
            <p:ph idx="1"/>
          </p:nvPr>
        </p:nvSpPr>
        <p:spPr/>
        <p:txBody>
          <a:bodyPr/>
          <a:lstStyle/>
          <a:p>
            <a:r>
              <a:rPr lang="en-US" dirty="0"/>
              <a:t>there is consensus that low‐dose (10–20 J/cm2), medium‐dose (&gt;20–70  J/cm2) and high‐dose (&gt;70–130  J/cm2) UVA‐1 have all shown efficacy, significantly reducing skin thickness and stiffness in adults and children with all forms of </a:t>
            </a:r>
            <a:r>
              <a:rPr lang="en-US" dirty="0" err="1" smtClean="0"/>
              <a:t>morphoea</a:t>
            </a:r>
            <a:endParaRPr lang="en-US" dirty="0" smtClean="0"/>
          </a:p>
          <a:p>
            <a:r>
              <a:rPr lang="en-US" dirty="0"/>
              <a:t>Early inflammatory and sclerotic lesions appear to respond most </a:t>
            </a:r>
            <a:r>
              <a:rPr lang="en-US" dirty="0" err="1"/>
              <a:t>favourably</a:t>
            </a:r>
            <a:r>
              <a:rPr lang="en-US" dirty="0"/>
              <a:t>, and cases with deep involvement least </a:t>
            </a:r>
            <a:r>
              <a:rPr lang="en-US" dirty="0" err="1"/>
              <a:t>favourably</a:t>
            </a:r>
            <a:endParaRPr lang="en-US" dirty="0"/>
          </a:p>
        </p:txBody>
      </p:sp>
    </p:spTree>
    <p:extLst>
      <p:ext uri="{BB962C8B-B14F-4D97-AF65-F5344CB8AC3E}">
        <p14:creationId xmlns:p14="http://schemas.microsoft.com/office/powerpoint/2010/main" val="6567766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disease</a:t>
            </a:r>
            <a:endParaRPr lang="en-US" dirty="0"/>
          </a:p>
        </p:txBody>
      </p:sp>
      <p:sp>
        <p:nvSpPr>
          <p:cNvPr id="3" name="Content Placeholder 2"/>
          <p:cNvSpPr>
            <a:spLocks noGrp="1"/>
          </p:cNvSpPr>
          <p:nvPr>
            <p:ph idx="1"/>
          </p:nvPr>
        </p:nvSpPr>
        <p:spPr>
          <a:xfrm>
            <a:off x="818712" y="2222287"/>
            <a:ext cx="10554574" cy="4635713"/>
          </a:xfrm>
        </p:spPr>
        <p:txBody>
          <a:bodyPr>
            <a:normAutofit/>
          </a:bodyPr>
          <a:lstStyle/>
          <a:p>
            <a:r>
              <a:rPr lang="en-US" dirty="0"/>
              <a:t>There is broad agreement that combinations of pulsed intravenous and/or oral steroids with methotrexate should be used first </a:t>
            </a:r>
            <a:r>
              <a:rPr lang="en-US" dirty="0" smtClean="0"/>
              <a:t>line</a:t>
            </a:r>
          </a:p>
          <a:p>
            <a:r>
              <a:rPr lang="en-US" dirty="0"/>
              <a:t>patients with severe </a:t>
            </a:r>
            <a:r>
              <a:rPr lang="en-US" dirty="0" err="1"/>
              <a:t>morphoea</a:t>
            </a:r>
            <a:r>
              <a:rPr lang="en-US" dirty="0"/>
              <a:t> (linear/ generalized) found that oral corticosteroids (0.5–1  mg/kg/day for 6 weeks then reducing over a mean of 18 months) produced a marked improvement</a:t>
            </a:r>
            <a:r>
              <a:rPr lang="en-US" dirty="0" smtClean="0"/>
              <a:t>,</a:t>
            </a:r>
          </a:p>
          <a:p>
            <a:r>
              <a:rPr lang="en-US" dirty="0"/>
              <a:t>Methotrexate is a cornerstone of </a:t>
            </a:r>
            <a:r>
              <a:rPr lang="en-US" dirty="0" err="1"/>
              <a:t>morphoea</a:t>
            </a:r>
            <a:r>
              <a:rPr lang="en-US" dirty="0"/>
              <a:t> </a:t>
            </a:r>
            <a:r>
              <a:rPr lang="en-US" dirty="0" smtClean="0"/>
              <a:t>management max dose 20mg/week.</a:t>
            </a:r>
          </a:p>
          <a:p>
            <a:r>
              <a:rPr lang="en-US" dirty="0" smtClean="0"/>
              <a:t>It </a:t>
            </a:r>
            <a:r>
              <a:rPr lang="en-US" dirty="0"/>
              <a:t>has been shown to </a:t>
            </a:r>
            <a:endParaRPr lang="en-US" dirty="0" smtClean="0"/>
          </a:p>
          <a:p>
            <a:pPr lvl="1"/>
            <a:r>
              <a:rPr lang="en-US" dirty="0" smtClean="0"/>
              <a:t>enhance monocyte differentiation</a:t>
            </a:r>
          </a:p>
          <a:p>
            <a:pPr lvl="1"/>
            <a:r>
              <a:rPr lang="en-US" dirty="0" smtClean="0"/>
              <a:t>reduce </a:t>
            </a:r>
            <a:r>
              <a:rPr lang="en-US" dirty="0"/>
              <a:t>peripheral blood mononuclear cell </a:t>
            </a:r>
            <a:endParaRPr lang="en-US" dirty="0" smtClean="0"/>
          </a:p>
          <a:p>
            <a:pPr lvl="1"/>
            <a:r>
              <a:rPr lang="en-US" dirty="0" smtClean="0"/>
              <a:t>Reduce serum IL-1, 4 ,6 and 8</a:t>
            </a:r>
          </a:p>
          <a:p>
            <a:pPr indent="-285750"/>
            <a:r>
              <a:rPr lang="en-US" dirty="0" smtClean="0"/>
              <a:t>70</a:t>
            </a:r>
            <a:r>
              <a:rPr lang="en-US" dirty="0"/>
              <a:t>% of responders maintained clinical </a:t>
            </a:r>
            <a:r>
              <a:rPr lang="en-US" dirty="0" err="1"/>
              <a:t>remission</a:t>
            </a:r>
            <a:r>
              <a:rPr lang="en-US" dirty="0"/>
              <a:t> off treatment for a mean of 25 months, but that treatment courses of at least 24 months were needed </a:t>
            </a:r>
            <a:r>
              <a:rPr lang="en-US" dirty="0" smtClean="0"/>
              <a:t>to ensure a sustained remission </a:t>
            </a:r>
          </a:p>
          <a:p>
            <a:pPr indent="-285750"/>
            <a:r>
              <a:rPr lang="en-US" dirty="0" smtClean="0"/>
              <a:t>MMF is used to do its </a:t>
            </a:r>
            <a:r>
              <a:rPr lang="en-US" dirty="0" err="1" smtClean="0"/>
              <a:t>antifibrotic</a:t>
            </a:r>
            <a:r>
              <a:rPr lang="en-US" dirty="0" smtClean="0"/>
              <a:t> effect</a:t>
            </a:r>
            <a:endParaRPr lang="en-US" dirty="0"/>
          </a:p>
        </p:txBody>
      </p:sp>
    </p:spTree>
    <p:extLst>
      <p:ext uri="{BB962C8B-B14F-4D97-AF65-F5344CB8AC3E}">
        <p14:creationId xmlns:p14="http://schemas.microsoft.com/office/powerpoint/2010/main" val="7758461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a:t>
            </a:r>
            <a:endParaRPr lang="en-US" dirty="0"/>
          </a:p>
        </p:txBody>
      </p:sp>
      <p:sp>
        <p:nvSpPr>
          <p:cNvPr id="3" name="Content Placeholder 2"/>
          <p:cNvSpPr>
            <a:spLocks noGrp="1"/>
          </p:cNvSpPr>
          <p:nvPr>
            <p:ph idx="1"/>
          </p:nvPr>
        </p:nvSpPr>
        <p:spPr/>
        <p:txBody>
          <a:bodyPr>
            <a:normAutofit/>
          </a:bodyPr>
          <a:lstStyle/>
          <a:p>
            <a:r>
              <a:rPr lang="en-US" sz="2400" dirty="0" err="1" smtClean="0"/>
              <a:t>Ciclosporin</a:t>
            </a:r>
            <a:endParaRPr lang="en-US" sz="2400" dirty="0" smtClean="0"/>
          </a:p>
          <a:p>
            <a:r>
              <a:rPr lang="en-US" sz="2400" dirty="0" err="1" smtClean="0"/>
              <a:t>Abatacept</a:t>
            </a:r>
            <a:endParaRPr lang="en-US" sz="2400" dirty="0" smtClean="0"/>
          </a:p>
          <a:p>
            <a:r>
              <a:rPr lang="en-US" sz="2400" dirty="0" err="1" smtClean="0"/>
              <a:t>Imatinib</a:t>
            </a:r>
            <a:endParaRPr lang="en-US" sz="2400" dirty="0" smtClean="0"/>
          </a:p>
          <a:p>
            <a:r>
              <a:rPr lang="en-US" sz="2400" dirty="0" smtClean="0"/>
              <a:t>Extracorporeal </a:t>
            </a:r>
            <a:r>
              <a:rPr lang="en-US" sz="2400" dirty="0" err="1" smtClean="0"/>
              <a:t>photopheresis</a:t>
            </a:r>
            <a:endParaRPr lang="en-US" sz="2400" dirty="0" smtClean="0"/>
          </a:p>
          <a:p>
            <a:r>
              <a:rPr lang="en-US" sz="2400" dirty="0" smtClean="0"/>
              <a:t>High dose IV immunoglobulins</a:t>
            </a:r>
            <a:endParaRPr lang="en-US" sz="2400" dirty="0"/>
          </a:p>
        </p:txBody>
      </p:sp>
    </p:spTree>
    <p:extLst>
      <p:ext uri="{BB962C8B-B14F-4D97-AF65-F5344CB8AC3E}">
        <p14:creationId xmlns:p14="http://schemas.microsoft.com/office/powerpoint/2010/main" val="40003061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035" y="1986456"/>
            <a:ext cx="11877928" cy="4713889"/>
          </a:xfrm>
          <a:prstGeom prst="rect">
            <a:avLst/>
          </a:prstGeom>
        </p:spPr>
      </p:pic>
    </p:spTree>
    <p:extLst>
      <p:ext uri="{BB962C8B-B14F-4D97-AF65-F5344CB8AC3E}">
        <p14:creationId xmlns:p14="http://schemas.microsoft.com/office/powerpoint/2010/main" val="2792085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3420" y="100347"/>
            <a:ext cx="11902967" cy="6605752"/>
          </a:xfrm>
          <a:prstGeom prst="rect">
            <a:avLst/>
          </a:prstGeom>
        </p:spPr>
      </p:pic>
    </p:spTree>
    <p:extLst>
      <p:ext uri="{BB962C8B-B14F-4D97-AF65-F5344CB8AC3E}">
        <p14:creationId xmlns:p14="http://schemas.microsoft.com/office/powerpoint/2010/main" val="19397777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48151" y="-756745"/>
            <a:ext cx="8135007" cy="7973301"/>
          </a:xfrm>
          <a:prstGeom prst="rect">
            <a:avLst/>
          </a:prstGeom>
        </p:spPr>
      </p:pic>
    </p:spTree>
    <p:extLst>
      <p:ext uri="{BB962C8B-B14F-4D97-AF65-F5344CB8AC3E}">
        <p14:creationId xmlns:p14="http://schemas.microsoft.com/office/powerpoint/2010/main" val="3597658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Autofit/>
          </a:bodyPr>
          <a:lstStyle/>
          <a:p>
            <a:r>
              <a:rPr lang="en-US" sz="2000" dirty="0"/>
              <a:t>he internal organ involvement typical of </a:t>
            </a:r>
            <a:r>
              <a:rPr lang="en-US" sz="2000" dirty="0" err="1"/>
              <a:t>SSc</a:t>
            </a:r>
            <a:r>
              <a:rPr lang="en-US" sz="2000" dirty="0"/>
              <a:t>, namely pulmonary fibrosis and pulmonary hypertension, </a:t>
            </a:r>
            <a:r>
              <a:rPr lang="en-US" sz="2000" dirty="0" err="1"/>
              <a:t>hypertensive</a:t>
            </a:r>
            <a:r>
              <a:rPr lang="en-US" sz="2000" dirty="0"/>
              <a:t> renal crisis, and infiltration and fibrosis of the gastrointestinal tract, do not occur in </a:t>
            </a:r>
            <a:r>
              <a:rPr lang="en-US" sz="2000" dirty="0" err="1"/>
              <a:t>morphoea</a:t>
            </a:r>
            <a:r>
              <a:rPr lang="en-US" sz="2000" dirty="0"/>
              <a:t>. </a:t>
            </a:r>
            <a:endParaRPr lang="en-US" sz="2000" dirty="0" smtClean="0"/>
          </a:p>
          <a:p>
            <a:endParaRPr lang="en-US" sz="2000" dirty="0"/>
          </a:p>
          <a:p>
            <a:r>
              <a:rPr lang="en-US" sz="2000" dirty="0" smtClean="0"/>
              <a:t>Although </a:t>
            </a:r>
            <a:r>
              <a:rPr lang="en-US" sz="2000" dirty="0"/>
              <a:t>previously considered a self‐limiting condition, there is now emerging evidence that a </a:t>
            </a:r>
            <a:r>
              <a:rPr lang="en-US" sz="2000" dirty="0" smtClean="0"/>
              <a:t>protracted</a:t>
            </a:r>
            <a:r>
              <a:rPr lang="en-US" sz="2000" dirty="0"/>
              <a:t>, relapsing–remitting course may be </a:t>
            </a:r>
            <a:r>
              <a:rPr lang="en-US" sz="2000" dirty="0" smtClean="0"/>
              <a:t>common</a:t>
            </a:r>
          </a:p>
          <a:p>
            <a:endParaRPr lang="en-US" sz="2000" dirty="0"/>
          </a:p>
          <a:p>
            <a:r>
              <a:rPr lang="en-US" sz="2000" dirty="0" smtClean="0"/>
              <a:t>even </a:t>
            </a:r>
            <a:r>
              <a:rPr lang="en-US" sz="2000" dirty="0"/>
              <a:t>though there is no increased </a:t>
            </a:r>
            <a:r>
              <a:rPr lang="en-US" sz="2000" dirty="0" smtClean="0"/>
              <a:t>mortality</a:t>
            </a:r>
            <a:r>
              <a:rPr lang="en-US" sz="2000" dirty="0"/>
              <a:t>, significant morbidity can occur as a result of facial and limb asymmetry, flexion contractures, </a:t>
            </a:r>
            <a:r>
              <a:rPr lang="en-US" sz="2000" dirty="0" err="1"/>
              <a:t>extracutaneous</a:t>
            </a:r>
            <a:r>
              <a:rPr lang="en-US" sz="2000" dirty="0"/>
              <a:t> manifestations and psychological disability</a:t>
            </a:r>
          </a:p>
        </p:txBody>
      </p:sp>
    </p:spTree>
    <p:extLst>
      <p:ext uri="{BB962C8B-B14F-4D97-AF65-F5344CB8AC3E}">
        <p14:creationId xmlns:p14="http://schemas.microsoft.com/office/powerpoint/2010/main" val="1293415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a:xfrm>
            <a:off x="550698" y="1765087"/>
            <a:ext cx="10554574" cy="5282099"/>
          </a:xfrm>
        </p:spPr>
        <p:txBody>
          <a:bodyPr>
            <a:normAutofit/>
          </a:bodyPr>
          <a:lstStyle/>
          <a:p>
            <a:r>
              <a:rPr lang="en-US" sz="2400" b="1" u="sng" dirty="0" smtClean="0"/>
              <a:t>Age</a:t>
            </a:r>
          </a:p>
          <a:p>
            <a:r>
              <a:rPr lang="en-US" dirty="0" smtClean="0"/>
              <a:t> </a:t>
            </a:r>
            <a:r>
              <a:rPr lang="en-US" dirty="0" err="1"/>
              <a:t>Morphoea</a:t>
            </a:r>
            <a:r>
              <a:rPr lang="en-US" dirty="0"/>
              <a:t> can occur at any </a:t>
            </a:r>
            <a:r>
              <a:rPr lang="en-US" dirty="0" smtClean="0"/>
              <a:t>age</a:t>
            </a:r>
            <a:endParaRPr lang="en-US" dirty="0" smtClean="0"/>
          </a:p>
          <a:p>
            <a:r>
              <a:rPr lang="en-US" dirty="0"/>
              <a:t>In general, 75% of plaque disease occurs between the ages of 40 and 50 years, </a:t>
            </a:r>
            <a:endParaRPr lang="en-US" dirty="0"/>
          </a:p>
          <a:p>
            <a:r>
              <a:rPr lang="en-US" dirty="0" smtClean="0"/>
              <a:t>whereas </a:t>
            </a:r>
            <a:r>
              <a:rPr lang="en-US" dirty="0"/>
              <a:t>75% of linear disease occurs between the ages or 2 and 14 years</a:t>
            </a:r>
            <a:r>
              <a:rPr lang="en-US" dirty="0" smtClean="0"/>
              <a:t>.</a:t>
            </a:r>
          </a:p>
          <a:p>
            <a:r>
              <a:rPr lang="en-US" dirty="0" smtClean="0"/>
              <a:t>In </a:t>
            </a:r>
            <a:r>
              <a:rPr lang="en-US" dirty="0"/>
              <a:t>children the mean age at onset of disease is 7.3–8.3 </a:t>
            </a:r>
            <a:r>
              <a:rPr lang="en-US" dirty="0" smtClean="0"/>
              <a:t>years</a:t>
            </a:r>
          </a:p>
          <a:p>
            <a:endParaRPr lang="en-US" dirty="0" smtClean="0"/>
          </a:p>
          <a:p>
            <a:r>
              <a:rPr lang="en-US" sz="2400" b="1" u="sng" dirty="0" smtClean="0"/>
              <a:t>Sex</a:t>
            </a:r>
            <a:r>
              <a:rPr lang="en-US" sz="2400" b="1" dirty="0" smtClean="0"/>
              <a:t> </a:t>
            </a:r>
          </a:p>
          <a:p>
            <a:r>
              <a:rPr lang="en-US" dirty="0" smtClean="0"/>
              <a:t>female </a:t>
            </a:r>
            <a:r>
              <a:rPr lang="en-US" dirty="0"/>
              <a:t>to male ratios of between </a:t>
            </a:r>
            <a:r>
              <a:rPr lang="en-US" dirty="0" smtClean="0"/>
              <a:t> </a:t>
            </a:r>
            <a:r>
              <a:rPr lang="en-US" dirty="0"/>
              <a:t>2.6 </a:t>
            </a:r>
            <a:r>
              <a:rPr lang="en-US" dirty="0" smtClean="0"/>
              <a:t>-7 :</a:t>
            </a:r>
            <a:r>
              <a:rPr lang="en-US" dirty="0"/>
              <a:t> </a:t>
            </a:r>
            <a:r>
              <a:rPr lang="en-US" dirty="0" smtClean="0"/>
              <a:t>1</a:t>
            </a:r>
          </a:p>
          <a:p>
            <a:endParaRPr lang="en-US" dirty="0"/>
          </a:p>
          <a:p>
            <a:r>
              <a:rPr lang="en-US" sz="2000" b="1" u="sng" dirty="0" smtClean="0"/>
              <a:t>Ethnicity</a:t>
            </a:r>
          </a:p>
          <a:p>
            <a:r>
              <a:rPr lang="en-US" dirty="0" smtClean="0"/>
              <a:t> </a:t>
            </a:r>
            <a:r>
              <a:rPr lang="en-US" dirty="0"/>
              <a:t>Although it affects all races, between 72.7% and 82% of published cases are in white people</a:t>
            </a:r>
          </a:p>
        </p:txBody>
      </p:sp>
    </p:spTree>
    <p:extLst>
      <p:ext uri="{BB962C8B-B14F-4D97-AF65-F5344CB8AC3E}">
        <p14:creationId xmlns:p14="http://schemas.microsoft.com/office/powerpoint/2010/main" val="2822469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Quotabl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3919</TotalTime>
  <Words>4151</Words>
  <Application>Microsoft Office PowerPoint</Application>
  <PresentationFormat>Widescreen</PresentationFormat>
  <Paragraphs>364</Paragraphs>
  <Slides>77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Calibri</vt:lpstr>
      <vt:lpstr>Cambria</vt:lpstr>
      <vt:lpstr>Wingdings 2</vt:lpstr>
      <vt:lpstr>Quotable</vt:lpstr>
      <vt:lpstr>Morphoea  &amp;  Sclerosing  Inflammatory Dermatoses</vt:lpstr>
      <vt:lpstr>DEFINITION </vt:lpstr>
      <vt:lpstr>Terminology </vt:lpstr>
      <vt:lpstr>PowerPoint Presentation</vt:lpstr>
      <vt:lpstr>Classification of Morphea</vt:lpstr>
      <vt:lpstr>PowerPoint Presentation</vt:lpstr>
      <vt:lpstr>Introduction and general description </vt:lpstr>
      <vt:lpstr>Cont..</vt:lpstr>
      <vt:lpstr>Epidemiology</vt:lpstr>
      <vt:lpstr>Associated diseases</vt:lpstr>
      <vt:lpstr>Etiological factors </vt:lpstr>
      <vt:lpstr>Autoimmune profile</vt:lpstr>
      <vt:lpstr>PowerPoint Presentation</vt:lpstr>
      <vt:lpstr>Immunopathology </vt:lpstr>
      <vt:lpstr>PowerPoint Presentation</vt:lpstr>
      <vt:lpstr>Cont..</vt:lpstr>
      <vt:lpstr>Cytokines indicating damage in Morphea</vt:lpstr>
      <vt:lpstr>PowerPoint Presentation</vt:lpstr>
      <vt:lpstr>PowerPoint Presentation</vt:lpstr>
      <vt:lpstr>Histopathology</vt:lpstr>
      <vt:lpstr>Sclerotic stage</vt:lpstr>
      <vt:lpstr>Clinical fature and history </vt:lpstr>
      <vt:lpstr>presentation</vt:lpstr>
      <vt:lpstr>PowerPoint Presentation</vt:lpstr>
      <vt:lpstr>PowerPoint Presentation</vt:lpstr>
      <vt:lpstr>Limited type</vt:lpstr>
      <vt:lpstr>Limited morphea</vt:lpstr>
      <vt:lpstr>Guttate morphea</vt:lpstr>
      <vt:lpstr>Atrophoderma of Pasini–Pierini.</vt:lpstr>
      <vt:lpstr>PowerPoint Presentation</vt:lpstr>
      <vt:lpstr>Keloidal /Nodular morphea</vt:lpstr>
      <vt:lpstr>PowerPoint Presentation</vt:lpstr>
      <vt:lpstr>Limited deep morphea (synonym morphoea profunda).</vt:lpstr>
      <vt:lpstr>PowerPoint Presentation</vt:lpstr>
      <vt:lpstr>Generalized morphea </vt:lpstr>
      <vt:lpstr>Generalized morphea </vt:lpstr>
      <vt:lpstr>Disseminated plaque morphoea</vt:lpstr>
      <vt:lpstr>PowerPoint Presentation</vt:lpstr>
      <vt:lpstr>Pansclerotic morphoea</vt:lpstr>
      <vt:lpstr>PowerPoint Presentation</vt:lpstr>
      <vt:lpstr>PowerPoint Presentation</vt:lpstr>
      <vt:lpstr>Eosinophilic fasciitis (synonym Shulman syndrome)</vt:lpstr>
      <vt:lpstr> Eosinophilic fasciitis having groove sign. Limited disease involving the lower legs and ankles. The skin appears shiny and taught</vt:lpstr>
      <vt:lpstr>Linear type</vt:lpstr>
      <vt:lpstr>Blaschkoid nature of linear morphoea</vt:lpstr>
      <vt:lpstr>Head and neck variants</vt:lpstr>
      <vt:lpstr>Morphoea en coup de sabre</vt:lpstr>
      <vt:lpstr>ECDS</vt:lpstr>
      <vt:lpstr>Progressive hemifacial atrophy known as Parry– Romberg syndrome </vt:lpstr>
      <vt:lpstr>Cont..</vt:lpstr>
      <vt:lpstr>Progressive hemificial Atropy</vt:lpstr>
      <vt:lpstr>Trunck / limb variants</vt:lpstr>
      <vt:lpstr>Linear atrophoderma of Moulin</vt:lpstr>
      <vt:lpstr>Linear morphea upper limb</vt:lpstr>
      <vt:lpstr>Linear morpjea lower limb</vt:lpstr>
      <vt:lpstr>Linear deep atrophic morphoea</vt:lpstr>
      <vt:lpstr>Mixed morphea</vt:lpstr>
      <vt:lpstr>Differential diagnosis</vt:lpstr>
      <vt:lpstr>Differntial diagnosis</vt:lpstr>
      <vt:lpstr>Factors determining severity </vt:lpstr>
      <vt:lpstr>Complications and co-morbidities</vt:lpstr>
      <vt:lpstr>Cont..</vt:lpstr>
      <vt:lpstr>Disease course and prognosis</vt:lpstr>
      <vt:lpstr>Cont..</vt:lpstr>
      <vt:lpstr>investigations</vt:lpstr>
      <vt:lpstr>Clinical scoring system</vt:lpstr>
      <vt:lpstr>PowerPoint Presentation</vt:lpstr>
      <vt:lpstr>Management </vt:lpstr>
      <vt:lpstr>Clinicians response to active morphea</vt:lpstr>
      <vt:lpstr>Limited superficial morphea</vt:lpstr>
      <vt:lpstr>UVA-1 pjototherapy</vt:lpstr>
      <vt:lpstr>Generalized and disseminated morphea</vt:lpstr>
      <vt:lpstr>Progressive disease</vt:lpstr>
      <vt:lpstr>Other options</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Morphoea  &amp;  Sclerosing  Inflammatory Dermatoses</dc:title>
  <dc:creator>Hafiz Computer</dc:creator>
  <cp:lastModifiedBy>Hafiz Computer</cp:lastModifiedBy>
  <cp:revision>50</cp:revision>
  <dcterms:created xsi:type="dcterms:W3CDTF">2023-01-11T17:03:49Z</dcterms:created>
  <dcterms:modified xsi:type="dcterms:W3CDTF">2023-01-15T18:19:22Z</dcterms:modified>
</cp:coreProperties>
</file>