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0" r:id="rId6"/>
    <p:sldId id="259" r:id="rId7"/>
    <p:sldId id="261" r:id="rId8"/>
    <p:sldId id="262" r:id="rId9"/>
    <p:sldId id="263" r:id="rId10"/>
    <p:sldId id="264" r:id="rId11"/>
    <p:sldId id="265" r:id="rId12"/>
    <p:sldId id="285" r:id="rId13"/>
    <p:sldId id="266" r:id="rId14"/>
    <p:sldId id="267" r:id="rId15"/>
    <p:sldId id="278" r:id="rId16"/>
    <p:sldId id="268" r:id="rId17"/>
    <p:sldId id="287" r:id="rId18"/>
    <p:sldId id="286" r:id="rId19"/>
    <p:sldId id="288" r:id="rId20"/>
    <p:sldId id="269" r:id="rId21"/>
    <p:sldId id="289" r:id="rId22"/>
    <p:sldId id="270" r:id="rId23"/>
    <p:sldId id="290" r:id="rId24"/>
    <p:sldId id="271" r:id="rId25"/>
    <p:sldId id="292" r:id="rId26"/>
    <p:sldId id="291" r:id="rId27"/>
    <p:sldId id="293" r:id="rId28"/>
    <p:sldId id="272" r:id="rId29"/>
    <p:sldId id="294" r:id="rId30"/>
    <p:sldId id="295" r:id="rId31"/>
    <p:sldId id="279" r:id="rId32"/>
    <p:sldId id="284" r:id="rId33"/>
    <p:sldId id="296" r:id="rId34"/>
    <p:sldId id="281" r:id="rId35"/>
    <p:sldId id="280" r:id="rId36"/>
    <p:sldId id="282"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err="1">
                <a:solidFill>
                  <a:schemeClr val="tx1"/>
                </a:solidFill>
              </a:rPr>
              <a:t>Mastocytosis</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219F-E630-4854-84CA-0968173740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51E25F-C7B0-4DF4-AE76-8C80018AAC5A}"/>
              </a:ext>
            </a:extLst>
          </p:cNvPr>
          <p:cNvPicPr>
            <a:picLocks noGrp="1" noChangeAspect="1"/>
          </p:cNvPicPr>
          <p:nvPr>
            <p:ph idx="1"/>
          </p:nvPr>
        </p:nvPicPr>
        <p:blipFill>
          <a:blip r:embed="rId2"/>
          <a:stretch>
            <a:fillRect/>
          </a:stretch>
        </p:blipFill>
        <p:spPr>
          <a:xfrm>
            <a:off x="1330684" y="267118"/>
            <a:ext cx="4093571" cy="6323764"/>
          </a:xfrm>
        </p:spPr>
      </p:pic>
      <p:pic>
        <p:nvPicPr>
          <p:cNvPr id="7" name="Picture 6">
            <a:extLst>
              <a:ext uri="{FF2B5EF4-FFF2-40B4-BE49-F238E27FC236}">
                <a16:creationId xmlns:a16="http://schemas.microsoft.com/office/drawing/2014/main" id="{0E13ADB0-EFC0-4278-BA38-4216B04665F5}"/>
              </a:ext>
            </a:extLst>
          </p:cNvPr>
          <p:cNvPicPr>
            <a:picLocks noChangeAspect="1"/>
          </p:cNvPicPr>
          <p:nvPr/>
        </p:nvPicPr>
        <p:blipFill>
          <a:blip r:embed="rId3"/>
          <a:stretch>
            <a:fillRect/>
          </a:stretch>
        </p:blipFill>
        <p:spPr>
          <a:xfrm>
            <a:off x="6243389" y="2371443"/>
            <a:ext cx="3787468" cy="853514"/>
          </a:xfrm>
          <a:prstGeom prst="rect">
            <a:avLst/>
          </a:prstGeom>
        </p:spPr>
      </p:pic>
    </p:spTree>
    <p:extLst>
      <p:ext uri="{BB962C8B-B14F-4D97-AF65-F5344CB8AC3E}">
        <p14:creationId xmlns:p14="http://schemas.microsoft.com/office/powerpoint/2010/main" val="103878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A0C1-D8FC-4EC9-B52E-453EE927DA1D}"/>
              </a:ext>
            </a:extLst>
          </p:cNvPr>
          <p:cNvSpPr>
            <a:spLocks noGrp="1"/>
          </p:cNvSpPr>
          <p:nvPr>
            <p:ph type="title"/>
          </p:nvPr>
        </p:nvSpPr>
        <p:spPr/>
        <p:txBody>
          <a:bodyPr/>
          <a:lstStyle/>
          <a:p>
            <a:r>
              <a:rPr lang="en-US" dirty="0"/>
              <a:t>Bone marrow </a:t>
            </a:r>
          </a:p>
        </p:txBody>
      </p:sp>
      <p:sp>
        <p:nvSpPr>
          <p:cNvPr id="3" name="Content Placeholder 2">
            <a:extLst>
              <a:ext uri="{FF2B5EF4-FFF2-40B4-BE49-F238E27FC236}">
                <a16:creationId xmlns:a16="http://schemas.microsoft.com/office/drawing/2014/main" id="{786602D6-5838-489F-9CBF-B29397170D35}"/>
              </a:ext>
            </a:extLst>
          </p:cNvPr>
          <p:cNvSpPr>
            <a:spLocks noGrp="1"/>
          </p:cNvSpPr>
          <p:nvPr>
            <p:ph idx="1"/>
          </p:nvPr>
        </p:nvSpPr>
        <p:spPr/>
        <p:txBody>
          <a:bodyPr/>
          <a:lstStyle/>
          <a:p>
            <a:r>
              <a:rPr lang="en-US" dirty="0"/>
              <a:t>Bone marrow involvement typically presents with focal aggregates of</a:t>
            </a:r>
          </a:p>
          <a:p>
            <a:pPr marL="0" indent="0">
              <a:buNone/>
            </a:pPr>
            <a:r>
              <a:rPr lang="en-US" dirty="0"/>
              <a:t>    mast cells seen on biopsy although the infiltration may be </a:t>
            </a:r>
          </a:p>
          <a:p>
            <a:pPr marL="0" indent="0">
              <a:buNone/>
            </a:pPr>
            <a:r>
              <a:rPr lang="en-US" dirty="0"/>
              <a:t>    diffuse and spindle shaped </a:t>
            </a:r>
          </a:p>
          <a:p>
            <a:r>
              <a:rPr lang="en-US" dirty="0"/>
              <a:t>Mast cell infiltration of the marrow is often accompanied </a:t>
            </a:r>
          </a:p>
          <a:p>
            <a:pPr marL="0" indent="0">
              <a:buNone/>
            </a:pPr>
            <a:r>
              <a:rPr lang="en-US" dirty="0"/>
              <a:t>    by increased numbers of immature neutrophils, phagocytosing</a:t>
            </a:r>
          </a:p>
          <a:p>
            <a:pPr marL="0" indent="0">
              <a:buNone/>
            </a:pPr>
            <a:r>
              <a:rPr lang="en-US" dirty="0"/>
              <a:t>    macrophages, eosinophils and lymphocytes and sometimes</a:t>
            </a:r>
          </a:p>
          <a:p>
            <a:pPr marL="0" indent="0">
              <a:buNone/>
            </a:pPr>
            <a:r>
              <a:rPr lang="en-US" dirty="0"/>
              <a:t>    by fibrosis </a:t>
            </a:r>
          </a:p>
          <a:p>
            <a:r>
              <a:rPr lang="en-US" dirty="0"/>
              <a:t>Clonal mast cells typically </a:t>
            </a:r>
            <a:r>
              <a:rPr lang="en-US" dirty="0" err="1"/>
              <a:t>coexpress</a:t>
            </a:r>
            <a:r>
              <a:rPr lang="en-US" dirty="0"/>
              <a:t> the aberrant markers CD25</a:t>
            </a:r>
          </a:p>
          <a:p>
            <a:r>
              <a:rPr lang="en-US" dirty="0"/>
              <a:t> and/or CD2 with tryptase, CD117 or both. </a:t>
            </a:r>
          </a:p>
        </p:txBody>
      </p:sp>
      <p:pic>
        <p:nvPicPr>
          <p:cNvPr id="5" name="Picture 4">
            <a:extLst>
              <a:ext uri="{FF2B5EF4-FFF2-40B4-BE49-F238E27FC236}">
                <a16:creationId xmlns:a16="http://schemas.microsoft.com/office/drawing/2014/main" id="{6CCC0085-D121-4EDC-AE87-CCD7F4878ACB}"/>
              </a:ext>
            </a:extLst>
          </p:cNvPr>
          <p:cNvPicPr>
            <a:picLocks noChangeAspect="1"/>
          </p:cNvPicPr>
          <p:nvPr/>
        </p:nvPicPr>
        <p:blipFill>
          <a:blip r:embed="rId2"/>
          <a:stretch>
            <a:fillRect/>
          </a:stretch>
        </p:blipFill>
        <p:spPr>
          <a:xfrm>
            <a:off x="7571931" y="488272"/>
            <a:ext cx="4155471" cy="5665114"/>
          </a:xfrm>
          <a:prstGeom prst="rect">
            <a:avLst/>
          </a:prstGeom>
        </p:spPr>
      </p:pic>
    </p:spTree>
    <p:extLst>
      <p:ext uri="{BB962C8B-B14F-4D97-AF65-F5344CB8AC3E}">
        <p14:creationId xmlns:p14="http://schemas.microsoft.com/office/powerpoint/2010/main" val="343648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9B06-9FDE-41C0-BFD4-C66689E3EA52}"/>
              </a:ext>
            </a:extLst>
          </p:cNvPr>
          <p:cNvSpPr>
            <a:spLocks noGrp="1"/>
          </p:cNvSpPr>
          <p:nvPr>
            <p:ph type="title"/>
          </p:nvPr>
        </p:nvSpPr>
        <p:spPr/>
        <p:txBody>
          <a:bodyPr/>
          <a:lstStyle/>
          <a:p>
            <a:r>
              <a:rPr lang="en-US" dirty="0"/>
              <a:t>Triggering factors</a:t>
            </a:r>
          </a:p>
        </p:txBody>
      </p:sp>
      <p:pic>
        <p:nvPicPr>
          <p:cNvPr id="5" name="Content Placeholder 4">
            <a:extLst>
              <a:ext uri="{FF2B5EF4-FFF2-40B4-BE49-F238E27FC236}">
                <a16:creationId xmlns:a16="http://schemas.microsoft.com/office/drawing/2014/main" id="{99DC0E59-D1D8-4493-982B-CC61A2833249}"/>
              </a:ext>
            </a:extLst>
          </p:cNvPr>
          <p:cNvPicPr>
            <a:picLocks noGrp="1" noChangeAspect="1"/>
          </p:cNvPicPr>
          <p:nvPr>
            <p:ph idx="1"/>
          </p:nvPr>
        </p:nvPicPr>
        <p:blipFill>
          <a:blip r:embed="rId2"/>
          <a:stretch>
            <a:fillRect/>
          </a:stretch>
        </p:blipFill>
        <p:spPr>
          <a:xfrm>
            <a:off x="5706664" y="1118588"/>
            <a:ext cx="5418536" cy="4643020"/>
          </a:xfrm>
        </p:spPr>
      </p:pic>
    </p:spTree>
    <p:extLst>
      <p:ext uri="{BB962C8B-B14F-4D97-AF65-F5344CB8AC3E}">
        <p14:creationId xmlns:p14="http://schemas.microsoft.com/office/powerpoint/2010/main" val="129243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57EC-70E3-4AE2-895F-81A24DF5E41C}"/>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82BCDD70-1872-49DA-ACC3-CB6BFD877A9C}"/>
              </a:ext>
            </a:extLst>
          </p:cNvPr>
          <p:cNvSpPr>
            <a:spLocks noGrp="1"/>
          </p:cNvSpPr>
          <p:nvPr>
            <p:ph idx="1"/>
          </p:nvPr>
        </p:nvSpPr>
        <p:spPr/>
        <p:txBody>
          <a:bodyPr>
            <a:normAutofit/>
          </a:bodyPr>
          <a:lstStyle/>
          <a:p>
            <a:r>
              <a:rPr lang="en-US" sz="1800" b="1" u="sng" dirty="0"/>
              <a:t>Cutaneous </a:t>
            </a:r>
            <a:r>
              <a:rPr lang="en-US" sz="1800" b="1" u="sng" dirty="0" err="1"/>
              <a:t>mastocytosis</a:t>
            </a:r>
            <a:r>
              <a:rPr lang="en-US" sz="1800" b="1" u="sng" dirty="0"/>
              <a:t> </a:t>
            </a:r>
          </a:p>
          <a:p>
            <a:r>
              <a:rPr lang="en-US" b="1" dirty="0"/>
              <a:t>Maculopapular cutaneous </a:t>
            </a:r>
            <a:r>
              <a:rPr lang="en-US" b="1" dirty="0" err="1"/>
              <a:t>mastocytosis</a:t>
            </a:r>
            <a:r>
              <a:rPr lang="en-US" b="1" dirty="0"/>
              <a:t> -Urticaria pigmentosa</a:t>
            </a:r>
            <a:r>
              <a:rPr lang="en-US" dirty="0"/>
              <a:t>. This is the commonest pattern of cutaneous </a:t>
            </a:r>
            <a:r>
              <a:rPr lang="en-US" dirty="0" err="1"/>
              <a:t>mastocytosis</a:t>
            </a:r>
            <a:r>
              <a:rPr lang="en-US" dirty="0"/>
              <a:t> in adults and children. </a:t>
            </a:r>
          </a:p>
          <a:p>
            <a:r>
              <a:rPr lang="en-US" dirty="0"/>
              <a:t>common age of onset for adult disease is 20–40 years. </a:t>
            </a:r>
          </a:p>
          <a:p>
            <a:r>
              <a:rPr lang="en-US" dirty="0"/>
              <a:t>Numerous reddish‐brown or pale monomorphic </a:t>
            </a:r>
            <a:r>
              <a:rPr lang="en-US" dirty="0" err="1"/>
              <a:t>maculopapules</a:t>
            </a:r>
            <a:r>
              <a:rPr lang="en-US" dirty="0"/>
              <a:t>, plaques or nodules appear in a symmetrical distribution anywhere on the body except the palms and soles, with the highest concentration usually being on the trunk and thighs </a:t>
            </a:r>
          </a:p>
          <a:p>
            <a:r>
              <a:rPr lang="en-US" dirty="0"/>
              <a:t>Lesions may be seen in the hairline of children and on the neck of adults but it is unusual for the face to be affected. </a:t>
            </a:r>
          </a:p>
        </p:txBody>
      </p:sp>
    </p:spTree>
    <p:extLst>
      <p:ext uri="{BB962C8B-B14F-4D97-AF65-F5344CB8AC3E}">
        <p14:creationId xmlns:p14="http://schemas.microsoft.com/office/powerpoint/2010/main" val="190245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363C-FAC5-43DF-8DCA-C9F977160C9E}"/>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BFE1AEFA-9B81-4109-9B8B-BF0EA1D86BD5}"/>
              </a:ext>
            </a:extLst>
          </p:cNvPr>
          <p:cNvPicPr>
            <a:picLocks noGrp="1" noChangeAspect="1"/>
          </p:cNvPicPr>
          <p:nvPr>
            <p:ph idx="1"/>
          </p:nvPr>
        </p:nvPicPr>
        <p:blipFill>
          <a:blip r:embed="rId2"/>
          <a:stretch>
            <a:fillRect/>
          </a:stretch>
        </p:blipFill>
        <p:spPr>
          <a:xfrm>
            <a:off x="1337308" y="1544716"/>
            <a:ext cx="3021628" cy="4319166"/>
          </a:xfrm>
        </p:spPr>
      </p:pic>
      <p:pic>
        <p:nvPicPr>
          <p:cNvPr id="8" name="Picture 7">
            <a:extLst>
              <a:ext uri="{FF2B5EF4-FFF2-40B4-BE49-F238E27FC236}">
                <a16:creationId xmlns:a16="http://schemas.microsoft.com/office/drawing/2014/main" id="{7EF07EAB-5812-4EDC-AC83-96B4D2FA5039}"/>
              </a:ext>
            </a:extLst>
          </p:cNvPr>
          <p:cNvPicPr>
            <a:picLocks noChangeAspect="1"/>
          </p:cNvPicPr>
          <p:nvPr/>
        </p:nvPicPr>
        <p:blipFill>
          <a:blip r:embed="rId3"/>
          <a:stretch>
            <a:fillRect/>
          </a:stretch>
        </p:blipFill>
        <p:spPr>
          <a:xfrm>
            <a:off x="7526045" y="1544715"/>
            <a:ext cx="2922972" cy="4319165"/>
          </a:xfrm>
          <a:prstGeom prst="rect">
            <a:avLst/>
          </a:prstGeom>
        </p:spPr>
      </p:pic>
    </p:spTree>
    <p:extLst>
      <p:ext uri="{BB962C8B-B14F-4D97-AF65-F5344CB8AC3E}">
        <p14:creationId xmlns:p14="http://schemas.microsoft.com/office/powerpoint/2010/main" val="392313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24F6-8965-4B2D-B5C8-959F0CB7FE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8D6EC2-ACF5-499C-BBA6-59505547BC58}"/>
              </a:ext>
            </a:extLst>
          </p:cNvPr>
          <p:cNvSpPr>
            <a:spLocks noGrp="1"/>
          </p:cNvSpPr>
          <p:nvPr>
            <p:ph idx="1"/>
          </p:nvPr>
        </p:nvSpPr>
        <p:spPr/>
        <p:txBody>
          <a:bodyPr/>
          <a:lstStyle/>
          <a:p>
            <a:r>
              <a:rPr lang="en-US" dirty="0"/>
              <a:t>They characteristically urticate within minutes of gentle rubbing (</a:t>
            </a:r>
            <a:r>
              <a:rPr lang="en-US" b="1" dirty="0"/>
              <a:t>Darier’s sign</a:t>
            </a:r>
            <a:r>
              <a:rPr lang="en-US" dirty="0"/>
              <a:t>) in children causing localized pruritus, redness and </a:t>
            </a:r>
            <a:r>
              <a:rPr lang="en-US" dirty="0" err="1"/>
              <a:t>wealing</a:t>
            </a:r>
            <a:r>
              <a:rPr lang="en-US" dirty="0"/>
              <a:t>, which subside within an hour.</a:t>
            </a:r>
          </a:p>
          <a:p>
            <a:r>
              <a:rPr lang="en-US" dirty="0"/>
              <a:t> Gentle skin stroking does not produce </a:t>
            </a:r>
            <a:r>
              <a:rPr lang="en-US" dirty="0" err="1"/>
              <a:t>wealing</a:t>
            </a:r>
            <a:r>
              <a:rPr lang="en-US" dirty="0"/>
              <a:t> between lesions of urticaria pigmentosa </a:t>
            </a:r>
          </a:p>
          <a:p>
            <a:r>
              <a:rPr lang="en-US" dirty="0"/>
              <a:t>Stroking </a:t>
            </a:r>
            <a:r>
              <a:rPr lang="en-US" dirty="0" err="1"/>
              <a:t>lesional</a:t>
            </a:r>
            <a:r>
              <a:rPr lang="en-US" dirty="0"/>
              <a:t> and perilesional skin with a calibrated </a:t>
            </a:r>
            <a:r>
              <a:rPr lang="en-US" dirty="0" err="1"/>
              <a:t>dermographometer</a:t>
            </a:r>
            <a:r>
              <a:rPr lang="en-US" dirty="0"/>
              <a:t> at the 0 setting (20 g/mm2) provides a useful demonstration of selective </a:t>
            </a:r>
            <a:r>
              <a:rPr lang="en-US" dirty="0" err="1"/>
              <a:t>wealing</a:t>
            </a:r>
            <a:r>
              <a:rPr lang="en-US" dirty="0"/>
              <a:t> within lesions and can be a substitute for skin biopsy in very young children. </a:t>
            </a:r>
          </a:p>
          <a:p>
            <a:r>
              <a:rPr lang="en-US" dirty="0"/>
              <a:t>However, Darier’s sign is not always demonstrable, especially in the adult form of urticaria pigmentosa with a long history of the disorder or a child with resolving lesions, and is not 100% specific for </a:t>
            </a:r>
            <a:r>
              <a:rPr lang="en-US" dirty="0" err="1"/>
              <a:t>mastocytosis</a:t>
            </a:r>
            <a:r>
              <a:rPr lang="en-US" dirty="0"/>
              <a:t>, since it has been described on rare occasions in juvenile </a:t>
            </a:r>
            <a:r>
              <a:rPr lang="en-US" dirty="0" err="1"/>
              <a:t>xanthogranuloma</a:t>
            </a:r>
            <a:r>
              <a:rPr lang="en-US" dirty="0"/>
              <a:t>  and acute lymphoblastic </a:t>
            </a:r>
            <a:r>
              <a:rPr lang="en-US" dirty="0" err="1"/>
              <a:t>leukaemia</a:t>
            </a:r>
            <a:r>
              <a:rPr lang="en-US" dirty="0"/>
              <a:t> of neonates </a:t>
            </a:r>
          </a:p>
        </p:txBody>
      </p:sp>
    </p:spTree>
    <p:extLst>
      <p:ext uri="{BB962C8B-B14F-4D97-AF65-F5344CB8AC3E}">
        <p14:creationId xmlns:p14="http://schemas.microsoft.com/office/powerpoint/2010/main" val="423892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0DD1-E19C-47E4-B370-11EE9A67510D}"/>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02C910C6-6C13-41B2-9B03-C9AA82079822}"/>
              </a:ext>
            </a:extLst>
          </p:cNvPr>
          <p:cNvPicPr>
            <a:picLocks noChangeAspect="1"/>
          </p:cNvPicPr>
          <p:nvPr/>
        </p:nvPicPr>
        <p:blipFill>
          <a:blip r:embed="rId2"/>
          <a:stretch>
            <a:fillRect/>
          </a:stretch>
        </p:blipFill>
        <p:spPr>
          <a:xfrm>
            <a:off x="5048250" y="1837959"/>
            <a:ext cx="6076950" cy="3419475"/>
          </a:xfrm>
          <a:prstGeom prst="rect">
            <a:avLst/>
          </a:prstGeom>
        </p:spPr>
      </p:pic>
      <p:pic>
        <p:nvPicPr>
          <p:cNvPr id="11" name="Content Placeholder 10">
            <a:extLst>
              <a:ext uri="{FF2B5EF4-FFF2-40B4-BE49-F238E27FC236}">
                <a16:creationId xmlns:a16="http://schemas.microsoft.com/office/drawing/2014/main" id="{AA7C7E19-B316-47C9-9819-47AFEB31BE93}"/>
              </a:ext>
            </a:extLst>
          </p:cNvPr>
          <p:cNvPicPr>
            <a:picLocks noGrp="1" noChangeAspect="1"/>
          </p:cNvPicPr>
          <p:nvPr>
            <p:ph idx="1"/>
          </p:nvPr>
        </p:nvPicPr>
        <p:blipFill>
          <a:blip r:embed="rId3"/>
          <a:stretch>
            <a:fillRect/>
          </a:stretch>
        </p:blipFill>
        <p:spPr>
          <a:xfrm>
            <a:off x="1411550" y="1837959"/>
            <a:ext cx="3048000" cy="3419474"/>
          </a:xfrm>
        </p:spPr>
      </p:pic>
    </p:spTree>
    <p:extLst>
      <p:ext uri="{BB962C8B-B14F-4D97-AF65-F5344CB8AC3E}">
        <p14:creationId xmlns:p14="http://schemas.microsoft.com/office/powerpoint/2010/main" val="157066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EEC8-E8C7-4D40-8511-B6AE76B62E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8ACF101-C0E5-4686-B2A7-816847037B20}"/>
              </a:ext>
            </a:extLst>
          </p:cNvPr>
          <p:cNvSpPr>
            <a:spLocks noGrp="1"/>
          </p:cNvSpPr>
          <p:nvPr>
            <p:ph idx="1"/>
          </p:nvPr>
        </p:nvSpPr>
        <p:spPr/>
        <p:txBody>
          <a:bodyPr>
            <a:normAutofit/>
          </a:bodyPr>
          <a:lstStyle/>
          <a:p>
            <a:r>
              <a:rPr lang="en-US" dirty="0"/>
              <a:t> Lesions may blister in infancy or childhood and this may be the presenting feature, but they heal without scarring. </a:t>
            </a:r>
          </a:p>
          <a:p>
            <a:r>
              <a:rPr lang="en-US" dirty="0"/>
              <a:t>Bullous </a:t>
            </a:r>
            <a:r>
              <a:rPr lang="en-US" dirty="0" err="1"/>
              <a:t>mastocytosis</a:t>
            </a:r>
            <a:r>
              <a:rPr lang="en-US" dirty="0"/>
              <a:t> is not a specific clinical pattern. It is most often seen in infants with </a:t>
            </a:r>
            <a:r>
              <a:rPr lang="en-US" dirty="0" err="1"/>
              <a:t>mastocytomas</a:t>
            </a:r>
            <a:r>
              <a:rPr lang="en-US" dirty="0"/>
              <a:t> and diffuse cutaneous </a:t>
            </a:r>
            <a:r>
              <a:rPr lang="en-US" dirty="0" err="1"/>
              <a:t>mastocytosis</a:t>
            </a:r>
            <a:r>
              <a:rPr lang="en-US" dirty="0"/>
              <a:t> due to intense subepidermal oedema resulting from mast cell degranulation. Flushing occurs in about 50% of patients, alcohol intolerance and pruritus in slightly less . </a:t>
            </a:r>
          </a:p>
          <a:p>
            <a:r>
              <a:rPr lang="en-US" dirty="0"/>
              <a:t>Other symptoms may include heat or cold intolerance, recurrent </a:t>
            </a:r>
            <a:r>
              <a:rPr lang="en-US" dirty="0" err="1"/>
              <a:t>diarrhoea</a:t>
            </a:r>
            <a:r>
              <a:rPr lang="en-US" dirty="0"/>
              <a:t>, acid dyspepsia and urinary frequency. Depression and headache are common. Wheezing is often quoted, but is in reality extremely rare as a presentation of </a:t>
            </a:r>
            <a:r>
              <a:rPr lang="en-US" dirty="0" err="1"/>
              <a:t>mastocytosis</a:t>
            </a:r>
            <a:r>
              <a:rPr lang="en-US" dirty="0"/>
              <a:t>. Syncope is usually a presenting feature of anaphylaxis. </a:t>
            </a:r>
          </a:p>
        </p:txBody>
      </p:sp>
    </p:spTree>
    <p:extLst>
      <p:ext uri="{BB962C8B-B14F-4D97-AF65-F5344CB8AC3E}">
        <p14:creationId xmlns:p14="http://schemas.microsoft.com/office/powerpoint/2010/main" val="75400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270A-A9EA-4EA6-9390-AB7E28EE65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2EAC6D-A918-423E-9F72-FBDA263C1F30}"/>
              </a:ext>
            </a:extLst>
          </p:cNvPr>
          <p:cNvSpPr>
            <a:spLocks noGrp="1"/>
          </p:cNvSpPr>
          <p:nvPr>
            <p:ph idx="1"/>
          </p:nvPr>
        </p:nvSpPr>
        <p:spPr/>
        <p:txBody>
          <a:bodyPr/>
          <a:lstStyle/>
          <a:p>
            <a:r>
              <a:rPr lang="en-US" dirty="0"/>
              <a:t>Early studies indicated that about 60% of adult patients have bone marrow involvement but it is now thought that the proportion of adults with skin lesions who have ISM may be as high as 90–95% .</a:t>
            </a:r>
          </a:p>
          <a:p>
            <a:r>
              <a:rPr lang="en-US" dirty="0"/>
              <a:t>Using sensitive molecular genetic techniques on bone marrow aspirate, blood or skin up to 95% of adults with MPCM have evidence of a clonal mast cell disease</a:t>
            </a:r>
          </a:p>
        </p:txBody>
      </p:sp>
    </p:spTree>
    <p:extLst>
      <p:ext uri="{BB962C8B-B14F-4D97-AF65-F5344CB8AC3E}">
        <p14:creationId xmlns:p14="http://schemas.microsoft.com/office/powerpoint/2010/main" val="4404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4098-C862-489D-8223-66376CF04B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0635F8-8152-4699-8739-7BA778FD8000}"/>
              </a:ext>
            </a:extLst>
          </p:cNvPr>
          <p:cNvSpPr>
            <a:spLocks noGrp="1"/>
          </p:cNvSpPr>
          <p:nvPr>
            <p:ph idx="1"/>
          </p:nvPr>
        </p:nvSpPr>
        <p:spPr/>
        <p:txBody>
          <a:bodyPr/>
          <a:lstStyle/>
          <a:p>
            <a:r>
              <a:rPr lang="en-US" b="1" dirty="0"/>
              <a:t>Maculopapular cutaneous </a:t>
            </a:r>
            <a:r>
              <a:rPr lang="en-US" b="1" dirty="0" err="1"/>
              <a:t>mastocytosis</a:t>
            </a:r>
            <a:r>
              <a:rPr lang="en-US" b="1" dirty="0"/>
              <a:t> -Telangiectasia </a:t>
            </a:r>
            <a:r>
              <a:rPr lang="en-US" b="1" dirty="0" err="1"/>
              <a:t>macularis</a:t>
            </a:r>
            <a:r>
              <a:rPr lang="en-US" b="1" dirty="0"/>
              <a:t> </a:t>
            </a:r>
            <a:r>
              <a:rPr lang="en-US" b="1" dirty="0" err="1"/>
              <a:t>eruptiva</a:t>
            </a:r>
            <a:r>
              <a:rPr lang="en-US" b="1" dirty="0"/>
              <a:t> perstans</a:t>
            </a:r>
            <a:r>
              <a:rPr lang="en-US" dirty="0"/>
              <a:t>. Fixed erythema may rarely be the predominant clinical feature of cutaneous </a:t>
            </a:r>
            <a:r>
              <a:rPr lang="en-US" dirty="0" err="1"/>
              <a:t>mastocytosis</a:t>
            </a:r>
            <a:r>
              <a:rPr lang="en-US" dirty="0"/>
              <a:t>. Patients are usually adults presenting with persistent red macules that may or may not show obvious telangiectasia, especially on the trunk, which flush but usually do not urticate on rubbing . </a:t>
            </a:r>
          </a:p>
          <a:p>
            <a:r>
              <a:rPr lang="en-US" dirty="0"/>
              <a:t>Finding excess mast cells on skin biopsy will confirm the clinical suspicion, although they may not be numerous. There has been debate whether the term TMEP should include patients with urticaria pigmentosa or should be restricted to those without  and whether ‘pure’ TMEP carries a better overall prognosis because it is restricted to the skin. It tends to be very persistent and unresponsive to treatment. </a:t>
            </a:r>
          </a:p>
        </p:txBody>
      </p:sp>
    </p:spTree>
    <p:extLst>
      <p:ext uri="{BB962C8B-B14F-4D97-AF65-F5344CB8AC3E}">
        <p14:creationId xmlns:p14="http://schemas.microsoft.com/office/powerpoint/2010/main" val="275685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DAFD-83CA-4E0D-8AF8-0B1B986057A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4FC851E-97A3-47F6-B89D-541CF91F987A}"/>
              </a:ext>
            </a:extLst>
          </p:cNvPr>
          <p:cNvPicPr>
            <a:picLocks noGrp="1" noChangeAspect="1"/>
          </p:cNvPicPr>
          <p:nvPr>
            <p:ph idx="1"/>
          </p:nvPr>
        </p:nvPicPr>
        <p:blipFill>
          <a:blip r:embed="rId2"/>
          <a:stretch>
            <a:fillRect/>
          </a:stretch>
        </p:blipFill>
        <p:spPr>
          <a:xfrm>
            <a:off x="6337307" y="465040"/>
            <a:ext cx="5327951" cy="5299969"/>
          </a:xfrm>
        </p:spPr>
      </p:pic>
      <p:sp>
        <p:nvSpPr>
          <p:cNvPr id="11" name="TextBox 10">
            <a:extLst>
              <a:ext uri="{FF2B5EF4-FFF2-40B4-BE49-F238E27FC236}">
                <a16:creationId xmlns:a16="http://schemas.microsoft.com/office/drawing/2014/main" id="{DA617772-418E-4FD7-A688-50179F8C74B9}"/>
              </a:ext>
            </a:extLst>
          </p:cNvPr>
          <p:cNvSpPr txBox="1"/>
          <p:nvPr/>
        </p:nvSpPr>
        <p:spPr>
          <a:xfrm>
            <a:off x="321816" y="2014194"/>
            <a:ext cx="6094520" cy="1569660"/>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222222"/>
                </a:solidFill>
                <a:effectLst/>
                <a:latin typeface="arial" panose="020B0604020202020204" pitchFamily="34" charset="0"/>
              </a:rPr>
              <a:t>A </a:t>
            </a:r>
            <a:r>
              <a:rPr lang="en-US" sz="1600" b="1" i="0" dirty="0">
                <a:solidFill>
                  <a:srgbClr val="222222"/>
                </a:solidFill>
                <a:effectLst/>
                <a:latin typeface="arial" panose="020B0604020202020204" pitchFamily="34" charset="0"/>
              </a:rPr>
              <a:t>mast cell</a:t>
            </a:r>
            <a:r>
              <a:rPr lang="en-US" sz="1600" b="0" i="0" dirty="0">
                <a:solidFill>
                  <a:srgbClr val="222222"/>
                </a:solidFill>
                <a:effectLst/>
                <a:latin typeface="arial" panose="020B0604020202020204" pitchFamily="34" charset="0"/>
              </a:rPr>
              <a:t> (also known as a mastocyte or a labrocyte) is a migrant </a:t>
            </a:r>
            <a:r>
              <a:rPr lang="en-US" sz="1600" b="1" i="0" dirty="0">
                <a:solidFill>
                  <a:srgbClr val="222222"/>
                </a:solidFill>
                <a:effectLst/>
                <a:latin typeface="arial" panose="020B0604020202020204" pitchFamily="34" charset="0"/>
              </a:rPr>
              <a:t>cell</a:t>
            </a:r>
            <a:r>
              <a:rPr lang="en-US" sz="1600" b="0" i="0" dirty="0">
                <a:solidFill>
                  <a:srgbClr val="222222"/>
                </a:solidFill>
                <a:effectLst/>
                <a:latin typeface="arial" panose="020B0604020202020204" pitchFamily="34" charset="0"/>
              </a:rPr>
              <a:t> of connective tissue that contains many granules rich in histamine and heparin. </a:t>
            </a:r>
          </a:p>
          <a:p>
            <a:pPr marL="285750" indent="-285750">
              <a:buFont typeface="Arial" panose="020B0604020202020204" pitchFamily="34" charset="0"/>
              <a:buChar char="•"/>
            </a:pPr>
            <a:r>
              <a:rPr lang="en-US" sz="1600" b="0" i="0" dirty="0">
                <a:solidFill>
                  <a:srgbClr val="222222"/>
                </a:solidFill>
                <a:effectLst/>
                <a:latin typeface="arial" panose="020B0604020202020204" pitchFamily="34" charset="0"/>
              </a:rPr>
              <a:t>Specifically, it is a type of granulocyte derived from the myeloid stem </a:t>
            </a:r>
            <a:r>
              <a:rPr lang="en-US" sz="1600" b="1" i="0" dirty="0">
                <a:solidFill>
                  <a:srgbClr val="222222"/>
                </a:solidFill>
                <a:effectLst/>
                <a:latin typeface="arial" panose="020B0604020202020204" pitchFamily="34" charset="0"/>
              </a:rPr>
              <a:t>cell</a:t>
            </a:r>
            <a:r>
              <a:rPr lang="en-US" sz="1600" b="0" i="0" dirty="0">
                <a:solidFill>
                  <a:srgbClr val="222222"/>
                </a:solidFill>
                <a:effectLst/>
                <a:latin typeface="arial" panose="020B0604020202020204" pitchFamily="34" charset="0"/>
              </a:rPr>
              <a:t> that is a part of the immune and neuroimmune systems.</a:t>
            </a:r>
          </a:p>
        </p:txBody>
      </p:sp>
    </p:spTree>
    <p:extLst>
      <p:ext uri="{BB962C8B-B14F-4D97-AF65-F5344CB8AC3E}">
        <p14:creationId xmlns:p14="http://schemas.microsoft.com/office/powerpoint/2010/main" val="218314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38EB-3DAD-4A3D-B1C0-FFBD2F2A48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0A733FD-5F3F-4724-B023-FB0150E6241E}"/>
              </a:ext>
            </a:extLst>
          </p:cNvPr>
          <p:cNvPicPr>
            <a:picLocks noGrp="1" noChangeAspect="1"/>
          </p:cNvPicPr>
          <p:nvPr>
            <p:ph idx="1"/>
          </p:nvPr>
        </p:nvPicPr>
        <p:blipFill>
          <a:blip r:embed="rId2"/>
          <a:stretch>
            <a:fillRect/>
          </a:stretch>
        </p:blipFill>
        <p:spPr>
          <a:xfrm>
            <a:off x="567685" y="2014194"/>
            <a:ext cx="5108589" cy="3849687"/>
          </a:xfrm>
        </p:spPr>
      </p:pic>
      <p:pic>
        <p:nvPicPr>
          <p:cNvPr id="7" name="Picture 6">
            <a:extLst>
              <a:ext uri="{FF2B5EF4-FFF2-40B4-BE49-F238E27FC236}">
                <a16:creationId xmlns:a16="http://schemas.microsoft.com/office/drawing/2014/main" id="{E7C9C518-6BBB-49A7-BE0D-9B4EB67C8D29}"/>
              </a:ext>
            </a:extLst>
          </p:cNvPr>
          <p:cNvPicPr>
            <a:picLocks noChangeAspect="1"/>
          </p:cNvPicPr>
          <p:nvPr/>
        </p:nvPicPr>
        <p:blipFill>
          <a:blip r:embed="rId3"/>
          <a:stretch>
            <a:fillRect/>
          </a:stretch>
        </p:blipFill>
        <p:spPr>
          <a:xfrm>
            <a:off x="6007340" y="2014194"/>
            <a:ext cx="4956581" cy="3849687"/>
          </a:xfrm>
          <a:prstGeom prst="rect">
            <a:avLst/>
          </a:prstGeom>
        </p:spPr>
      </p:pic>
    </p:spTree>
    <p:extLst>
      <p:ext uri="{BB962C8B-B14F-4D97-AF65-F5344CB8AC3E}">
        <p14:creationId xmlns:p14="http://schemas.microsoft.com/office/powerpoint/2010/main" val="188189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27DB-61EC-47C5-98C3-EFEEC8D64A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C5264B-506B-499C-83F8-9072123B0C97}"/>
              </a:ext>
            </a:extLst>
          </p:cNvPr>
          <p:cNvSpPr>
            <a:spLocks noGrp="1"/>
          </p:cNvSpPr>
          <p:nvPr>
            <p:ph idx="1"/>
          </p:nvPr>
        </p:nvSpPr>
        <p:spPr/>
        <p:txBody>
          <a:bodyPr>
            <a:normAutofit/>
          </a:bodyPr>
          <a:lstStyle/>
          <a:p>
            <a:r>
              <a:rPr lang="en-US" b="1" dirty="0" err="1"/>
              <a:t>Mastocytoma</a:t>
            </a:r>
            <a:r>
              <a:rPr lang="en-US" b="1" dirty="0"/>
              <a:t> </a:t>
            </a:r>
            <a:r>
              <a:rPr lang="en-US" dirty="0"/>
              <a:t>Cutaneous </a:t>
            </a:r>
            <a:r>
              <a:rPr lang="en-US" dirty="0" err="1"/>
              <a:t>mastocytosis</a:t>
            </a:r>
            <a:r>
              <a:rPr lang="en-US" dirty="0"/>
              <a:t> may present with red, pink or yellowish nodules or plaques in infancy or early childhood, measuring up to 3–4 cm in diameter.</a:t>
            </a:r>
          </a:p>
          <a:p>
            <a:r>
              <a:rPr lang="en-US" dirty="0"/>
              <a:t>About 15% of young children will present with solitary lesions </a:t>
            </a:r>
          </a:p>
          <a:p>
            <a:r>
              <a:rPr lang="en-US" dirty="0"/>
              <a:t>If multiple, the lesions can be difficult to distinguish from nodular urticaria pigmentosa. They tend to blister if rubbed, especially in the napkin area of infants and occasionally, attacks of flushing can be induced by rubbing a solitary </a:t>
            </a:r>
            <a:r>
              <a:rPr lang="en-US" dirty="0" err="1"/>
              <a:t>mastocytoma</a:t>
            </a:r>
            <a:r>
              <a:rPr lang="en-US" dirty="0"/>
              <a:t> .</a:t>
            </a:r>
          </a:p>
          <a:p>
            <a:r>
              <a:rPr lang="en-US" dirty="0"/>
              <a:t> Nearly all </a:t>
            </a:r>
            <a:r>
              <a:rPr lang="en-US" dirty="0" err="1"/>
              <a:t>mastocytomas</a:t>
            </a:r>
            <a:r>
              <a:rPr lang="en-US" dirty="0"/>
              <a:t> involute over the first few years of childhood</a:t>
            </a:r>
            <a:r>
              <a:rPr lang="en-US" b="1" dirty="0"/>
              <a:t>. </a:t>
            </a:r>
          </a:p>
        </p:txBody>
      </p:sp>
    </p:spTree>
    <p:extLst>
      <p:ext uri="{BB962C8B-B14F-4D97-AF65-F5344CB8AC3E}">
        <p14:creationId xmlns:p14="http://schemas.microsoft.com/office/powerpoint/2010/main" val="135953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4B26-3FE2-41FE-B491-86B0C30786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63ED4E-30C8-47AC-84B6-DD77137C4D8A}"/>
              </a:ext>
            </a:extLst>
          </p:cNvPr>
          <p:cNvPicPr>
            <a:picLocks noGrp="1" noChangeAspect="1"/>
          </p:cNvPicPr>
          <p:nvPr>
            <p:ph idx="1"/>
          </p:nvPr>
        </p:nvPicPr>
        <p:blipFill>
          <a:blip r:embed="rId2"/>
          <a:stretch>
            <a:fillRect/>
          </a:stretch>
        </p:blipFill>
        <p:spPr>
          <a:xfrm>
            <a:off x="692365" y="2254596"/>
            <a:ext cx="4095750" cy="2819400"/>
          </a:xfrm>
        </p:spPr>
      </p:pic>
      <p:pic>
        <p:nvPicPr>
          <p:cNvPr id="7" name="Picture 6">
            <a:extLst>
              <a:ext uri="{FF2B5EF4-FFF2-40B4-BE49-F238E27FC236}">
                <a16:creationId xmlns:a16="http://schemas.microsoft.com/office/drawing/2014/main" id="{42C56D61-193D-4892-A496-3599EE51A1D5}"/>
              </a:ext>
            </a:extLst>
          </p:cNvPr>
          <p:cNvPicPr>
            <a:picLocks noChangeAspect="1"/>
          </p:cNvPicPr>
          <p:nvPr/>
        </p:nvPicPr>
        <p:blipFill>
          <a:blip r:embed="rId3"/>
          <a:stretch>
            <a:fillRect/>
          </a:stretch>
        </p:blipFill>
        <p:spPr>
          <a:xfrm>
            <a:off x="6740463" y="2254596"/>
            <a:ext cx="4205704" cy="2819400"/>
          </a:xfrm>
          <a:prstGeom prst="rect">
            <a:avLst/>
          </a:prstGeom>
        </p:spPr>
      </p:pic>
    </p:spTree>
    <p:extLst>
      <p:ext uri="{BB962C8B-B14F-4D97-AF65-F5344CB8AC3E}">
        <p14:creationId xmlns:p14="http://schemas.microsoft.com/office/powerpoint/2010/main" val="94657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AE22-B01D-44F1-B157-09FDE3F0A9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DD902D-5841-4B63-890A-D759E632AE6D}"/>
              </a:ext>
            </a:extLst>
          </p:cNvPr>
          <p:cNvSpPr>
            <a:spLocks noGrp="1"/>
          </p:cNvSpPr>
          <p:nvPr>
            <p:ph idx="1"/>
          </p:nvPr>
        </p:nvSpPr>
        <p:spPr/>
        <p:txBody>
          <a:bodyPr/>
          <a:lstStyle/>
          <a:p>
            <a:r>
              <a:rPr lang="en-US" b="1" dirty="0"/>
              <a:t>Diffuse cutaneous </a:t>
            </a:r>
            <a:r>
              <a:rPr lang="en-US" b="1" dirty="0" err="1"/>
              <a:t>mastocytosis</a:t>
            </a:r>
            <a:r>
              <a:rPr lang="en-US" b="1" dirty="0"/>
              <a:t> </a:t>
            </a:r>
            <a:r>
              <a:rPr lang="en-US" dirty="0"/>
              <a:t>This is a very rare form of </a:t>
            </a:r>
            <a:r>
              <a:rPr lang="en-US" dirty="0" err="1"/>
              <a:t>mastocytosis</a:t>
            </a:r>
            <a:r>
              <a:rPr lang="en-US" dirty="0"/>
              <a:t> in which mast cells infiltrate the entire skin diffusely. It usually presents in the neonatal period. The skin tends to be thickened and doughy in consistency but may be smooth. </a:t>
            </a:r>
          </a:p>
          <a:p>
            <a:r>
              <a:rPr lang="en-US" dirty="0"/>
              <a:t>Skin </a:t>
            </a:r>
            <a:r>
              <a:rPr lang="en-US" dirty="0" err="1"/>
              <a:t>colour</a:t>
            </a:r>
            <a:r>
              <a:rPr lang="en-US" dirty="0"/>
              <a:t> may be normal or almost red. Pigmentation is usually absent. Blistering after minor trauma or scratching is common and pruritus for the child may be intense. The epidermis may be lost over a large area and can resemble impetigo. </a:t>
            </a:r>
          </a:p>
          <a:p>
            <a:r>
              <a:rPr lang="en-US" dirty="0"/>
              <a:t>Patients with this type of </a:t>
            </a:r>
            <a:r>
              <a:rPr lang="en-US" dirty="0" err="1"/>
              <a:t>mastocytosis</a:t>
            </a:r>
            <a:r>
              <a:rPr lang="en-US" dirty="0"/>
              <a:t> are at risk of systemic disease and severe complications including anaphylaxis and </a:t>
            </a:r>
            <a:r>
              <a:rPr lang="en-US" dirty="0" err="1"/>
              <a:t>diarrhoea</a:t>
            </a:r>
            <a:r>
              <a:rPr lang="en-US" dirty="0"/>
              <a:t> , but it often resolves spontaneously as in other types of childhood disease.</a:t>
            </a:r>
          </a:p>
          <a:p>
            <a:endParaRPr lang="en-US" dirty="0"/>
          </a:p>
        </p:txBody>
      </p:sp>
    </p:spTree>
    <p:extLst>
      <p:ext uri="{BB962C8B-B14F-4D97-AF65-F5344CB8AC3E}">
        <p14:creationId xmlns:p14="http://schemas.microsoft.com/office/powerpoint/2010/main" val="303240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0742-7096-4836-AF47-E2F62237EC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24B5872-8679-48A5-849F-D1B3E07C07CC}"/>
              </a:ext>
            </a:extLst>
          </p:cNvPr>
          <p:cNvPicPr>
            <a:picLocks noGrp="1" noChangeAspect="1"/>
          </p:cNvPicPr>
          <p:nvPr>
            <p:ph idx="1"/>
          </p:nvPr>
        </p:nvPicPr>
        <p:blipFill>
          <a:blip r:embed="rId2"/>
          <a:stretch>
            <a:fillRect/>
          </a:stretch>
        </p:blipFill>
        <p:spPr>
          <a:xfrm>
            <a:off x="1431031" y="1869580"/>
            <a:ext cx="3149847" cy="3657416"/>
          </a:xfrm>
        </p:spPr>
      </p:pic>
      <p:pic>
        <p:nvPicPr>
          <p:cNvPr id="7" name="Picture 6">
            <a:extLst>
              <a:ext uri="{FF2B5EF4-FFF2-40B4-BE49-F238E27FC236}">
                <a16:creationId xmlns:a16="http://schemas.microsoft.com/office/drawing/2014/main" id="{0B344719-27C2-4A8E-9A2F-56C9A98C9774}"/>
              </a:ext>
            </a:extLst>
          </p:cNvPr>
          <p:cNvPicPr>
            <a:picLocks noChangeAspect="1"/>
          </p:cNvPicPr>
          <p:nvPr/>
        </p:nvPicPr>
        <p:blipFill>
          <a:blip r:embed="rId3"/>
          <a:stretch>
            <a:fillRect/>
          </a:stretch>
        </p:blipFill>
        <p:spPr>
          <a:xfrm>
            <a:off x="6703622" y="1869580"/>
            <a:ext cx="3866780" cy="3932623"/>
          </a:xfrm>
          <a:prstGeom prst="rect">
            <a:avLst/>
          </a:prstGeom>
        </p:spPr>
      </p:pic>
    </p:spTree>
    <p:extLst>
      <p:ext uri="{BB962C8B-B14F-4D97-AF65-F5344CB8AC3E}">
        <p14:creationId xmlns:p14="http://schemas.microsoft.com/office/powerpoint/2010/main" val="243488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3D7B-AA78-441E-8203-4B1A7C6295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D37A6E-201D-4013-A40F-D6219BA69F0B}"/>
              </a:ext>
            </a:extLst>
          </p:cNvPr>
          <p:cNvSpPr>
            <a:spLocks noGrp="1"/>
          </p:cNvSpPr>
          <p:nvPr>
            <p:ph idx="1"/>
          </p:nvPr>
        </p:nvSpPr>
        <p:spPr/>
        <p:txBody>
          <a:bodyPr>
            <a:normAutofit/>
          </a:bodyPr>
          <a:lstStyle/>
          <a:p>
            <a:r>
              <a:rPr lang="en-US" b="1" dirty="0"/>
              <a:t>Systemic </a:t>
            </a:r>
            <a:r>
              <a:rPr lang="en-US" b="1" dirty="0" err="1"/>
              <a:t>mastocytosis</a:t>
            </a:r>
            <a:r>
              <a:rPr lang="en-US" b="1" dirty="0"/>
              <a:t> </a:t>
            </a:r>
            <a:r>
              <a:rPr lang="en-US" dirty="0"/>
              <a:t>Patients must meet at least</a:t>
            </a:r>
          </a:p>
          <a:p>
            <a:pPr marL="0" indent="0">
              <a:buNone/>
            </a:pPr>
            <a:r>
              <a:rPr lang="en-US" dirty="0"/>
              <a:t> one major and one minor,</a:t>
            </a:r>
          </a:p>
          <a:p>
            <a:pPr marL="0" indent="0">
              <a:buNone/>
            </a:pPr>
            <a:r>
              <a:rPr lang="en-US" dirty="0"/>
              <a:t>or three minor criteria from the WHO criteria</a:t>
            </a:r>
          </a:p>
          <a:p>
            <a:pPr marL="0" indent="0">
              <a:buNone/>
            </a:pPr>
            <a:r>
              <a:rPr lang="en-US" dirty="0"/>
              <a:t> to be diagnosed with systemic disease. </a:t>
            </a:r>
          </a:p>
        </p:txBody>
      </p:sp>
      <p:pic>
        <p:nvPicPr>
          <p:cNvPr id="4" name="Content Placeholder 4">
            <a:extLst>
              <a:ext uri="{FF2B5EF4-FFF2-40B4-BE49-F238E27FC236}">
                <a16:creationId xmlns:a16="http://schemas.microsoft.com/office/drawing/2014/main" id="{7CB2BDEC-D3F5-4823-AE0B-C41EB7D46793}"/>
              </a:ext>
            </a:extLst>
          </p:cNvPr>
          <p:cNvPicPr>
            <a:picLocks noChangeAspect="1"/>
          </p:cNvPicPr>
          <p:nvPr/>
        </p:nvPicPr>
        <p:blipFill>
          <a:blip r:embed="rId2"/>
          <a:stretch>
            <a:fillRect/>
          </a:stretch>
        </p:blipFill>
        <p:spPr>
          <a:xfrm>
            <a:off x="5859263" y="1708953"/>
            <a:ext cx="5637320" cy="4372251"/>
          </a:xfrm>
          <a:prstGeom prst="rect">
            <a:avLst/>
          </a:prstGeom>
        </p:spPr>
      </p:pic>
    </p:spTree>
    <p:extLst>
      <p:ext uri="{BB962C8B-B14F-4D97-AF65-F5344CB8AC3E}">
        <p14:creationId xmlns:p14="http://schemas.microsoft.com/office/powerpoint/2010/main" val="206848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829C-0911-4A51-9269-6549C43E51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78C0AB-B3C1-4F66-A81B-2391D6CB2C51}"/>
              </a:ext>
            </a:extLst>
          </p:cNvPr>
          <p:cNvSpPr>
            <a:spLocks noGrp="1"/>
          </p:cNvSpPr>
          <p:nvPr>
            <p:ph idx="1"/>
          </p:nvPr>
        </p:nvSpPr>
        <p:spPr/>
        <p:txBody>
          <a:bodyPr>
            <a:normAutofit/>
          </a:bodyPr>
          <a:lstStyle/>
          <a:p>
            <a:r>
              <a:rPr lang="en-US" dirty="0"/>
              <a:t>Not all patients with proven bone marrow involvement will be symptomatic, but in those who are, nausea, vomiting, </a:t>
            </a:r>
            <a:r>
              <a:rPr lang="en-US" dirty="0" err="1"/>
              <a:t>diarrhoea</a:t>
            </a:r>
            <a:r>
              <a:rPr lang="en-US" dirty="0"/>
              <a:t>, palpitations, hypotension, syncope, headache, </a:t>
            </a:r>
            <a:r>
              <a:rPr lang="en-US" dirty="0" err="1"/>
              <a:t>dyspnoea</a:t>
            </a:r>
            <a:r>
              <a:rPr lang="en-US" dirty="0"/>
              <a:t>, wheezing and sometimes fatigue and ‘brain fogginess’ may feature dominantly as symptoms. </a:t>
            </a:r>
          </a:p>
          <a:p>
            <a:r>
              <a:rPr lang="en-US" dirty="0"/>
              <a:t>This is partly due to release of cutaneous mast cell mediators which have distant effects and partly to direct local effects of infiltration in other tissues, such as the gastrointestinal tract. Bone pain, bone cysts, premature osteoporosis, osteosclerosis or spontaneous fractures should prompt further investigation. The majority of adult patients investigated for urticaria pigmentosa will have ISM. </a:t>
            </a:r>
          </a:p>
        </p:txBody>
      </p:sp>
    </p:spTree>
    <p:extLst>
      <p:ext uri="{BB962C8B-B14F-4D97-AF65-F5344CB8AC3E}">
        <p14:creationId xmlns:p14="http://schemas.microsoft.com/office/powerpoint/2010/main" val="298995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DD0B-8C73-411C-B583-3ED8FE77D486}"/>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AC3E8BE-3BAA-41C2-80A3-7D4E30030464}"/>
              </a:ext>
            </a:extLst>
          </p:cNvPr>
          <p:cNvSpPr>
            <a:spLocks noGrp="1"/>
          </p:cNvSpPr>
          <p:nvPr>
            <p:ph idx="1"/>
          </p:nvPr>
        </p:nvSpPr>
        <p:spPr/>
        <p:txBody>
          <a:bodyPr/>
          <a:lstStyle/>
          <a:p>
            <a:r>
              <a:rPr lang="en-US" b="1" dirty="0"/>
              <a:t>Blood tryptase and urinary methylhistamine or methyl imidazole acetic acid (MIMA) </a:t>
            </a:r>
            <a:r>
              <a:rPr lang="en-US" dirty="0"/>
              <a:t>may be useful markers for bone marrow involvement. A persistent blood tryptase of 20 </a:t>
            </a:r>
            <a:r>
              <a:rPr lang="en-US" dirty="0" err="1"/>
              <a:t>μg</a:t>
            </a:r>
            <a:r>
              <a:rPr lang="en-US" dirty="0"/>
              <a:t>/L or greater is one of the WHO minor criteria for the diagnosis of systemic </a:t>
            </a:r>
            <a:r>
              <a:rPr lang="en-US" dirty="0" err="1"/>
              <a:t>mastocytosis</a:t>
            </a:r>
            <a:r>
              <a:rPr lang="en-US" dirty="0"/>
              <a:t> . </a:t>
            </a:r>
          </a:p>
          <a:p>
            <a:r>
              <a:rPr lang="en-US" dirty="0"/>
              <a:t>However, a persistently raised blood tryptase is not diagnostic of systemic </a:t>
            </a:r>
            <a:r>
              <a:rPr lang="en-US" dirty="0" err="1"/>
              <a:t>mastocytosis</a:t>
            </a:r>
            <a:r>
              <a:rPr lang="en-US" dirty="0"/>
              <a:t> since it can occur in other conditions, including chronic myeloid </a:t>
            </a:r>
            <a:r>
              <a:rPr lang="en-US" dirty="0" err="1"/>
              <a:t>leukaemia</a:t>
            </a:r>
            <a:r>
              <a:rPr lang="en-US" dirty="0"/>
              <a:t>, </a:t>
            </a:r>
            <a:r>
              <a:rPr lang="en-US" dirty="0" err="1"/>
              <a:t>myelodylastic</a:t>
            </a:r>
            <a:r>
              <a:rPr lang="en-US" dirty="0"/>
              <a:t> syndromes, atopic eczema, chronic urticaria and renal failure </a:t>
            </a:r>
          </a:p>
          <a:p>
            <a:r>
              <a:rPr lang="en-US" dirty="0"/>
              <a:t>Although there is a risk of progression of ISM to systemic </a:t>
            </a:r>
            <a:r>
              <a:rPr lang="en-US" dirty="0" err="1"/>
              <a:t>mastocytosis</a:t>
            </a:r>
            <a:endParaRPr lang="en-US" dirty="0"/>
          </a:p>
          <a:p>
            <a:r>
              <a:rPr lang="en-US" dirty="0"/>
              <a:t> with an associated </a:t>
            </a:r>
            <a:r>
              <a:rPr lang="en-US" dirty="0" err="1"/>
              <a:t>haematological</a:t>
            </a:r>
            <a:r>
              <a:rPr lang="en-US" dirty="0"/>
              <a:t> clonal non‐mast cell lineage disease </a:t>
            </a:r>
          </a:p>
          <a:p>
            <a:r>
              <a:rPr lang="en-US" dirty="0"/>
              <a:t>(SM‐AHNMD) or aggressive systemic </a:t>
            </a:r>
            <a:r>
              <a:rPr lang="en-US" dirty="0" err="1"/>
              <a:t>mastocytosis</a:t>
            </a:r>
            <a:endParaRPr lang="en-US" dirty="0"/>
          </a:p>
        </p:txBody>
      </p:sp>
      <p:pic>
        <p:nvPicPr>
          <p:cNvPr id="7" name="Content Placeholder 4">
            <a:extLst>
              <a:ext uri="{FF2B5EF4-FFF2-40B4-BE49-F238E27FC236}">
                <a16:creationId xmlns:a16="http://schemas.microsoft.com/office/drawing/2014/main" id="{3CE7A48E-B787-4CC9-89BB-630093B06BF4}"/>
              </a:ext>
            </a:extLst>
          </p:cNvPr>
          <p:cNvPicPr>
            <a:picLocks noChangeAspect="1"/>
          </p:cNvPicPr>
          <p:nvPr/>
        </p:nvPicPr>
        <p:blipFill>
          <a:blip r:embed="rId2"/>
          <a:stretch>
            <a:fillRect/>
          </a:stretch>
        </p:blipFill>
        <p:spPr>
          <a:xfrm>
            <a:off x="7811784" y="3586278"/>
            <a:ext cx="3635055" cy="2629128"/>
          </a:xfrm>
          <a:prstGeom prst="rect">
            <a:avLst/>
          </a:prstGeom>
        </p:spPr>
      </p:pic>
    </p:spTree>
    <p:extLst>
      <p:ext uri="{BB962C8B-B14F-4D97-AF65-F5344CB8AC3E}">
        <p14:creationId xmlns:p14="http://schemas.microsoft.com/office/powerpoint/2010/main" val="335816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C873-8E00-488F-9079-6A6E8BA09F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FDBE53-7123-4FDC-A820-90084B05F0CF}"/>
              </a:ext>
            </a:extLst>
          </p:cNvPr>
          <p:cNvPicPr>
            <a:picLocks noGrp="1" noChangeAspect="1"/>
          </p:cNvPicPr>
          <p:nvPr>
            <p:ph idx="1"/>
          </p:nvPr>
        </p:nvPicPr>
        <p:blipFill>
          <a:blip r:embed="rId2"/>
          <a:stretch>
            <a:fillRect/>
          </a:stretch>
        </p:blipFill>
        <p:spPr>
          <a:xfrm>
            <a:off x="6169980" y="1035431"/>
            <a:ext cx="5416858" cy="4237458"/>
          </a:xfrm>
        </p:spPr>
      </p:pic>
      <p:pic>
        <p:nvPicPr>
          <p:cNvPr id="4" name="Picture 3">
            <a:extLst>
              <a:ext uri="{FF2B5EF4-FFF2-40B4-BE49-F238E27FC236}">
                <a16:creationId xmlns:a16="http://schemas.microsoft.com/office/drawing/2014/main" id="{40E5D7BF-2D76-42A7-B461-872FF2F6BAAA}"/>
              </a:ext>
            </a:extLst>
          </p:cNvPr>
          <p:cNvPicPr>
            <a:picLocks noChangeAspect="1"/>
          </p:cNvPicPr>
          <p:nvPr/>
        </p:nvPicPr>
        <p:blipFill>
          <a:blip r:embed="rId3"/>
          <a:stretch>
            <a:fillRect/>
          </a:stretch>
        </p:blipFill>
        <p:spPr>
          <a:xfrm>
            <a:off x="7575079" y="5418674"/>
            <a:ext cx="2423370" cy="807790"/>
          </a:xfrm>
          <a:prstGeom prst="rect">
            <a:avLst/>
          </a:prstGeom>
        </p:spPr>
      </p:pic>
      <p:pic>
        <p:nvPicPr>
          <p:cNvPr id="7" name="Picture 6">
            <a:extLst>
              <a:ext uri="{FF2B5EF4-FFF2-40B4-BE49-F238E27FC236}">
                <a16:creationId xmlns:a16="http://schemas.microsoft.com/office/drawing/2014/main" id="{C7752DE3-78C2-4C49-B601-2078F1DB874A}"/>
              </a:ext>
            </a:extLst>
          </p:cNvPr>
          <p:cNvPicPr>
            <a:picLocks noChangeAspect="1"/>
          </p:cNvPicPr>
          <p:nvPr/>
        </p:nvPicPr>
        <p:blipFill>
          <a:blip r:embed="rId4"/>
          <a:stretch>
            <a:fillRect/>
          </a:stretch>
        </p:blipFill>
        <p:spPr>
          <a:xfrm>
            <a:off x="605162" y="1035431"/>
            <a:ext cx="5500827" cy="5302002"/>
          </a:xfrm>
          <a:prstGeom prst="rect">
            <a:avLst/>
          </a:prstGeom>
        </p:spPr>
      </p:pic>
    </p:spTree>
    <p:extLst>
      <p:ext uri="{BB962C8B-B14F-4D97-AF65-F5344CB8AC3E}">
        <p14:creationId xmlns:p14="http://schemas.microsoft.com/office/powerpoint/2010/main" val="109978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FB93-3C3E-4C57-BFF1-4C04FD18A790}"/>
              </a:ext>
            </a:extLst>
          </p:cNvPr>
          <p:cNvSpPr>
            <a:spLocks noGrp="1"/>
          </p:cNvSpPr>
          <p:nvPr>
            <p:ph type="title"/>
          </p:nvPr>
        </p:nvSpPr>
        <p:spPr/>
        <p:txBody>
          <a:bodyPr/>
          <a:lstStyle/>
          <a:p>
            <a:r>
              <a:rPr lang="en-US" dirty="0"/>
              <a:t>Monoclonal mast cell activation syndrome</a:t>
            </a:r>
          </a:p>
        </p:txBody>
      </p:sp>
      <p:sp>
        <p:nvSpPr>
          <p:cNvPr id="3" name="Content Placeholder 2">
            <a:extLst>
              <a:ext uri="{FF2B5EF4-FFF2-40B4-BE49-F238E27FC236}">
                <a16:creationId xmlns:a16="http://schemas.microsoft.com/office/drawing/2014/main" id="{E71BF10D-E013-4A6D-B124-4367D6535BF5}"/>
              </a:ext>
            </a:extLst>
          </p:cNvPr>
          <p:cNvSpPr>
            <a:spLocks noGrp="1"/>
          </p:cNvSpPr>
          <p:nvPr>
            <p:ph idx="1"/>
          </p:nvPr>
        </p:nvSpPr>
        <p:spPr/>
        <p:txBody>
          <a:bodyPr>
            <a:normAutofit/>
          </a:bodyPr>
          <a:lstStyle/>
          <a:p>
            <a:r>
              <a:rPr lang="en-US" dirty="0"/>
              <a:t>Patients who show evidence of clonality on bone marrow biopsy (CD25 expression on mast cells and/or KIT D816V mutation) but do not meet the criteria for systemic </a:t>
            </a:r>
            <a:r>
              <a:rPr lang="en-US" dirty="0" err="1"/>
              <a:t>mastocytosis</a:t>
            </a:r>
            <a:r>
              <a:rPr lang="en-US" dirty="0"/>
              <a:t> are said to have monoclonal mast cell activation syndrome. There is an implication that these patients are at risk of developing systemic </a:t>
            </a:r>
            <a:r>
              <a:rPr lang="en-US" dirty="0" err="1"/>
              <a:t>mastocytosis</a:t>
            </a:r>
            <a:endParaRPr lang="en-US" dirty="0"/>
          </a:p>
        </p:txBody>
      </p:sp>
    </p:spTree>
    <p:extLst>
      <p:ext uri="{BB962C8B-B14F-4D97-AF65-F5344CB8AC3E}">
        <p14:creationId xmlns:p14="http://schemas.microsoft.com/office/powerpoint/2010/main" val="215570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1BC4-F1D7-4661-9CF0-8A788CF8AD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559CA7-BD71-49E5-B11C-AA2D27DE5F7B}"/>
              </a:ext>
            </a:extLst>
          </p:cNvPr>
          <p:cNvSpPr>
            <a:spLocks noGrp="1"/>
          </p:cNvSpPr>
          <p:nvPr>
            <p:ph idx="1"/>
          </p:nvPr>
        </p:nvSpPr>
        <p:spPr/>
        <p:txBody>
          <a:bodyPr/>
          <a:lstStyle/>
          <a:p>
            <a:r>
              <a:rPr lang="en-US" dirty="0" err="1"/>
              <a:t>Mastocytosis</a:t>
            </a:r>
            <a:r>
              <a:rPr lang="en-US" dirty="0"/>
              <a:t> is a rare acquired condition characterized by too many mast cells in the skin and other tissues</a:t>
            </a:r>
          </a:p>
          <a:p>
            <a:r>
              <a:rPr lang="en-US" dirty="0"/>
              <a:t>The first description of </a:t>
            </a:r>
            <a:r>
              <a:rPr lang="en-US" dirty="0" err="1"/>
              <a:t>mastocytosis</a:t>
            </a:r>
            <a:r>
              <a:rPr lang="en-US" dirty="0"/>
              <a:t> was made by Nettleship and Tay in 1869 . The term urticaria pigmentosa was used by Sangster to describe the skin lesions in 1878 , but it was not until 1936 that the term ‘</a:t>
            </a:r>
            <a:r>
              <a:rPr lang="en-US" dirty="0" err="1"/>
              <a:t>mastocytosis</a:t>
            </a:r>
            <a:r>
              <a:rPr lang="en-US" dirty="0"/>
              <a:t>’ was proposed by </a:t>
            </a:r>
            <a:r>
              <a:rPr lang="en-US" dirty="0" err="1"/>
              <a:t>Sézary</a:t>
            </a:r>
            <a:r>
              <a:rPr lang="en-US" dirty="0"/>
              <a:t> to describe skin and systemic involvement together </a:t>
            </a:r>
          </a:p>
          <a:p>
            <a:r>
              <a:rPr lang="en-US" dirty="0"/>
              <a:t>Although a distinction is usually made between </a:t>
            </a:r>
            <a:r>
              <a:rPr lang="en-US" b="1" dirty="0"/>
              <a:t>cutaneous </a:t>
            </a:r>
            <a:r>
              <a:rPr lang="en-US" dirty="0"/>
              <a:t>and </a:t>
            </a:r>
            <a:r>
              <a:rPr lang="en-US" b="1" dirty="0"/>
              <a:t>systemic</a:t>
            </a:r>
            <a:r>
              <a:rPr lang="en-US" dirty="0"/>
              <a:t> </a:t>
            </a:r>
            <a:r>
              <a:rPr lang="en-US" dirty="0" err="1"/>
              <a:t>mastocytosis</a:t>
            </a:r>
            <a:r>
              <a:rPr lang="en-US" dirty="0"/>
              <a:t>, most adults with skin involvement will, after thorough investigation, be found to have evidence of systemic disease.</a:t>
            </a:r>
          </a:p>
          <a:p>
            <a:r>
              <a:rPr lang="en-US" dirty="0"/>
              <a:t> Those with skin lesions who have not been investigated for systemic disease are said to have ‘</a:t>
            </a:r>
            <a:r>
              <a:rPr lang="en-US" dirty="0" err="1"/>
              <a:t>mastocytosis</a:t>
            </a:r>
            <a:r>
              <a:rPr lang="en-US" dirty="0"/>
              <a:t> in the skin’. About 10% of patients with proven systemic </a:t>
            </a:r>
            <a:r>
              <a:rPr lang="en-US" dirty="0" err="1"/>
              <a:t>mastocytosis</a:t>
            </a:r>
            <a:r>
              <a:rPr lang="en-US" dirty="0"/>
              <a:t> do not have skin lesions.</a:t>
            </a:r>
          </a:p>
          <a:p>
            <a:r>
              <a:rPr lang="en-US" dirty="0"/>
              <a:t>Distinguishing between cutaneous and systemic </a:t>
            </a:r>
            <a:r>
              <a:rPr lang="en-US" dirty="0" err="1"/>
              <a:t>mastocytosis</a:t>
            </a:r>
            <a:r>
              <a:rPr lang="en-US" dirty="0"/>
              <a:t> in patients presenting with skin lesions depends on further investigation, including bone marrow biopsy and blood tryptase measurements</a:t>
            </a:r>
          </a:p>
        </p:txBody>
      </p:sp>
    </p:spTree>
    <p:extLst>
      <p:ext uri="{BB962C8B-B14F-4D97-AF65-F5344CB8AC3E}">
        <p14:creationId xmlns:p14="http://schemas.microsoft.com/office/powerpoint/2010/main" val="398915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7F8F-701B-4AD2-A3FE-88D42EA4421E}"/>
              </a:ext>
            </a:extLst>
          </p:cNvPr>
          <p:cNvSpPr>
            <a:spLocks noGrp="1"/>
          </p:cNvSpPr>
          <p:nvPr>
            <p:ph type="title"/>
          </p:nvPr>
        </p:nvSpPr>
        <p:spPr/>
        <p:txBody>
          <a:bodyPr/>
          <a:lstStyle/>
          <a:p>
            <a:r>
              <a:rPr lang="en-US" dirty="0"/>
              <a:t>Mast cell activation syndrome </a:t>
            </a:r>
          </a:p>
        </p:txBody>
      </p:sp>
      <p:sp>
        <p:nvSpPr>
          <p:cNvPr id="3" name="Content Placeholder 2">
            <a:extLst>
              <a:ext uri="{FF2B5EF4-FFF2-40B4-BE49-F238E27FC236}">
                <a16:creationId xmlns:a16="http://schemas.microsoft.com/office/drawing/2014/main" id="{E1A60B15-4F46-4571-A1FB-0D4972A8A83E}"/>
              </a:ext>
            </a:extLst>
          </p:cNvPr>
          <p:cNvSpPr>
            <a:spLocks noGrp="1"/>
          </p:cNvSpPr>
          <p:nvPr>
            <p:ph idx="1"/>
          </p:nvPr>
        </p:nvSpPr>
        <p:spPr/>
        <p:txBody>
          <a:bodyPr/>
          <a:lstStyle/>
          <a:p>
            <a:r>
              <a:rPr lang="en-US" dirty="0"/>
              <a:t>Patients increasingly present with symptoms of mast cell mediator release who do not meet the criteria for </a:t>
            </a:r>
            <a:r>
              <a:rPr lang="en-US" dirty="0" err="1"/>
              <a:t>mastocytosis</a:t>
            </a:r>
            <a:r>
              <a:rPr lang="en-US" dirty="0"/>
              <a:t>. The term ‘mast cell activation disorders’ has been proposed to include patients with primary clonal mast cell disease (</a:t>
            </a:r>
            <a:r>
              <a:rPr lang="en-US" dirty="0" err="1"/>
              <a:t>mastocytosis</a:t>
            </a:r>
            <a:r>
              <a:rPr lang="en-US" dirty="0"/>
              <a:t> or monoclonal mast cell activation syndrome), mast cell activation secondary to known causes (e.g. immunoglobulin E (</a:t>
            </a:r>
            <a:r>
              <a:rPr lang="en-US" dirty="0" err="1"/>
              <a:t>IgE</a:t>
            </a:r>
            <a:r>
              <a:rPr lang="en-US" dirty="0"/>
              <a:t>)‐mediated urticaria or anaphylaxis), and non‐</a:t>
            </a:r>
            <a:r>
              <a:rPr lang="en-US" dirty="0" err="1"/>
              <a:t>IgE</a:t>
            </a:r>
            <a:r>
              <a:rPr lang="en-US" dirty="0"/>
              <a:t> mediated (e.g. autoimmune urticaria, physical urticarias and mast cell activation associated with chronic </a:t>
            </a:r>
            <a:r>
              <a:rPr lang="en-US" dirty="0" err="1"/>
              <a:t>infl</a:t>
            </a:r>
            <a:r>
              <a:rPr lang="en-US" dirty="0"/>
              <a:t> </a:t>
            </a:r>
            <a:r>
              <a:rPr lang="en-US" dirty="0" err="1"/>
              <a:t>ammatory</a:t>
            </a:r>
            <a:r>
              <a:rPr lang="en-US" dirty="0"/>
              <a:t> or neoplastic disorders) or idiopathic anaphylaxis or urticaria </a:t>
            </a:r>
          </a:p>
          <a:p>
            <a:r>
              <a:rPr lang="en-US" dirty="0"/>
              <a:t>Idiopathic mast cell activation syndrome may be considered when patients present with mast cell mediator symptoms in at least two body systems (e.g. skin/respiratory/gastrointestinal/cardiovascular), respond to </a:t>
            </a:r>
            <a:r>
              <a:rPr lang="en-US" dirty="0" err="1"/>
              <a:t>antimediator</a:t>
            </a:r>
            <a:r>
              <a:rPr lang="en-US" dirty="0"/>
              <a:t> therapies.</a:t>
            </a:r>
          </a:p>
        </p:txBody>
      </p:sp>
    </p:spTree>
    <p:extLst>
      <p:ext uri="{BB962C8B-B14F-4D97-AF65-F5344CB8AC3E}">
        <p14:creationId xmlns:p14="http://schemas.microsoft.com/office/powerpoint/2010/main" val="216103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837C-AB64-4C2C-A45A-E35646362487}"/>
              </a:ext>
            </a:extLst>
          </p:cNvPr>
          <p:cNvSpPr>
            <a:spLocks noGrp="1"/>
          </p:cNvSpPr>
          <p:nvPr>
            <p:ph type="title"/>
          </p:nvPr>
        </p:nvSpPr>
        <p:spPr/>
        <p:txBody>
          <a:bodyPr/>
          <a:lstStyle/>
          <a:p>
            <a:r>
              <a:rPr lang="en-US" dirty="0"/>
              <a:t>Work up</a:t>
            </a:r>
          </a:p>
        </p:txBody>
      </p:sp>
      <p:pic>
        <p:nvPicPr>
          <p:cNvPr id="5" name="Content Placeholder 4">
            <a:extLst>
              <a:ext uri="{FF2B5EF4-FFF2-40B4-BE49-F238E27FC236}">
                <a16:creationId xmlns:a16="http://schemas.microsoft.com/office/drawing/2014/main" id="{A69EBD9E-0BBF-41AE-82F1-71EC9505C657}"/>
              </a:ext>
            </a:extLst>
          </p:cNvPr>
          <p:cNvPicPr>
            <a:picLocks noGrp="1" noChangeAspect="1"/>
          </p:cNvPicPr>
          <p:nvPr>
            <p:ph idx="1"/>
          </p:nvPr>
        </p:nvPicPr>
        <p:blipFill>
          <a:blip r:embed="rId2"/>
          <a:stretch>
            <a:fillRect/>
          </a:stretch>
        </p:blipFill>
        <p:spPr>
          <a:xfrm>
            <a:off x="2392359" y="2496529"/>
            <a:ext cx="7407282" cy="3063505"/>
          </a:xfrm>
        </p:spPr>
      </p:pic>
    </p:spTree>
    <p:extLst>
      <p:ext uri="{BB962C8B-B14F-4D97-AF65-F5344CB8AC3E}">
        <p14:creationId xmlns:p14="http://schemas.microsoft.com/office/powerpoint/2010/main" val="246544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A9B1-A6C3-445D-B274-CCA08AF0CDF0}"/>
              </a:ext>
            </a:extLst>
          </p:cNvPr>
          <p:cNvSpPr>
            <a:spLocks noGrp="1"/>
          </p:cNvSpPr>
          <p:nvPr>
            <p:ph type="title"/>
          </p:nvPr>
        </p:nvSpPr>
        <p:spPr/>
        <p:txBody>
          <a:bodyPr/>
          <a:lstStyle/>
          <a:p>
            <a:r>
              <a:rPr lang="en-US" dirty="0"/>
              <a:t>Investigations</a:t>
            </a:r>
          </a:p>
        </p:txBody>
      </p:sp>
      <p:pic>
        <p:nvPicPr>
          <p:cNvPr id="5" name="Content Placeholder 4">
            <a:extLst>
              <a:ext uri="{FF2B5EF4-FFF2-40B4-BE49-F238E27FC236}">
                <a16:creationId xmlns:a16="http://schemas.microsoft.com/office/drawing/2014/main" id="{41D95321-8B23-4DA3-9BF8-7D34F4FE5FF1}"/>
              </a:ext>
            </a:extLst>
          </p:cNvPr>
          <p:cNvPicPr>
            <a:picLocks noGrp="1" noChangeAspect="1"/>
          </p:cNvPicPr>
          <p:nvPr>
            <p:ph idx="1"/>
          </p:nvPr>
        </p:nvPicPr>
        <p:blipFill>
          <a:blip r:embed="rId2"/>
          <a:stretch>
            <a:fillRect/>
          </a:stretch>
        </p:blipFill>
        <p:spPr>
          <a:xfrm>
            <a:off x="2314651" y="2103438"/>
            <a:ext cx="7562698" cy="3849687"/>
          </a:xfrm>
        </p:spPr>
      </p:pic>
    </p:spTree>
    <p:extLst>
      <p:ext uri="{BB962C8B-B14F-4D97-AF65-F5344CB8AC3E}">
        <p14:creationId xmlns:p14="http://schemas.microsoft.com/office/powerpoint/2010/main" val="125959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EA88-4C68-40B2-85BC-A3D1E7E238B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11</a:t>
            </a:r>
          </a:p>
        </p:txBody>
      </p:sp>
      <p:pic>
        <p:nvPicPr>
          <p:cNvPr id="5" name="Content Placeholder 4">
            <a:extLst>
              <a:ext uri="{FF2B5EF4-FFF2-40B4-BE49-F238E27FC236}">
                <a16:creationId xmlns:a16="http://schemas.microsoft.com/office/drawing/2014/main" id="{8D1DCD91-CF7C-4F21-9BC4-8D97B1D65752}"/>
              </a:ext>
            </a:extLst>
          </p:cNvPr>
          <p:cNvPicPr>
            <a:picLocks noGrp="1" noChangeAspect="1"/>
          </p:cNvPicPr>
          <p:nvPr>
            <p:ph idx="1"/>
          </p:nvPr>
        </p:nvPicPr>
        <p:blipFill>
          <a:blip r:embed="rId2"/>
          <a:stretch>
            <a:fillRect/>
          </a:stretch>
        </p:blipFill>
        <p:spPr>
          <a:xfrm>
            <a:off x="461640" y="370643"/>
            <a:ext cx="4833594" cy="6116714"/>
          </a:xfrm>
        </p:spPr>
      </p:pic>
      <p:cxnSp>
        <p:nvCxnSpPr>
          <p:cNvPr id="4" name="Straight Arrow Connector 3">
            <a:extLst>
              <a:ext uri="{FF2B5EF4-FFF2-40B4-BE49-F238E27FC236}">
                <a16:creationId xmlns:a16="http://schemas.microsoft.com/office/drawing/2014/main" id="{B0AA9FC0-8BEA-4783-9722-08B4CD1F2E0D}"/>
              </a:ext>
            </a:extLst>
          </p:cNvPr>
          <p:cNvCxnSpPr/>
          <p:nvPr/>
        </p:nvCxnSpPr>
        <p:spPr>
          <a:xfrm>
            <a:off x="3675356" y="1615736"/>
            <a:ext cx="2565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153802-392E-417E-A895-EE3B1EE5AADC}"/>
              </a:ext>
            </a:extLst>
          </p:cNvPr>
          <p:cNvSpPr txBox="1"/>
          <p:nvPr/>
        </p:nvSpPr>
        <p:spPr>
          <a:xfrm>
            <a:off x="6169982" y="1431070"/>
            <a:ext cx="2254928" cy="369332"/>
          </a:xfrm>
          <a:prstGeom prst="rect">
            <a:avLst/>
          </a:prstGeom>
          <a:noFill/>
        </p:spPr>
        <p:txBody>
          <a:bodyPr wrap="square" rtlCol="0">
            <a:spAutoFit/>
          </a:bodyPr>
          <a:lstStyle/>
          <a:p>
            <a:r>
              <a:rPr lang="en-US" dirty="0"/>
              <a:t>1</a:t>
            </a:r>
            <a:r>
              <a:rPr lang="en-US" baseline="30000" dirty="0"/>
              <a:t>st</a:t>
            </a:r>
            <a:r>
              <a:rPr lang="en-US" dirty="0"/>
              <a:t> line</a:t>
            </a:r>
          </a:p>
        </p:txBody>
      </p:sp>
      <p:cxnSp>
        <p:nvCxnSpPr>
          <p:cNvPr id="7" name="Straight Arrow Connector 6">
            <a:extLst>
              <a:ext uri="{FF2B5EF4-FFF2-40B4-BE49-F238E27FC236}">
                <a16:creationId xmlns:a16="http://schemas.microsoft.com/office/drawing/2014/main" id="{85E70799-C2FC-4BE9-AB53-C4AF5F2755C7}"/>
              </a:ext>
            </a:extLst>
          </p:cNvPr>
          <p:cNvCxnSpPr/>
          <p:nvPr/>
        </p:nvCxnSpPr>
        <p:spPr>
          <a:xfrm>
            <a:off x="3675355" y="3155339"/>
            <a:ext cx="2565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B8CA75-DB7B-490D-A758-9CA6377C4409}"/>
              </a:ext>
            </a:extLst>
          </p:cNvPr>
          <p:cNvSpPr txBox="1"/>
          <p:nvPr/>
        </p:nvSpPr>
        <p:spPr>
          <a:xfrm>
            <a:off x="6169982" y="2970673"/>
            <a:ext cx="2254928" cy="369332"/>
          </a:xfrm>
          <a:prstGeom prst="rect">
            <a:avLst/>
          </a:prstGeom>
          <a:noFill/>
        </p:spPr>
        <p:txBody>
          <a:bodyPr wrap="square" rtlCol="0">
            <a:spAutoFit/>
          </a:bodyPr>
          <a:lstStyle/>
          <a:p>
            <a:r>
              <a:rPr lang="en-US" dirty="0"/>
              <a:t>2nd line</a:t>
            </a:r>
          </a:p>
        </p:txBody>
      </p:sp>
      <p:cxnSp>
        <p:nvCxnSpPr>
          <p:cNvPr id="11" name="Straight Arrow Connector 10">
            <a:extLst>
              <a:ext uri="{FF2B5EF4-FFF2-40B4-BE49-F238E27FC236}">
                <a16:creationId xmlns:a16="http://schemas.microsoft.com/office/drawing/2014/main" id="{2E050F06-5CDB-4986-A303-C3B571EE6541}"/>
              </a:ext>
            </a:extLst>
          </p:cNvPr>
          <p:cNvCxnSpPr>
            <a:cxnSpLocks/>
          </p:cNvCxnSpPr>
          <p:nvPr/>
        </p:nvCxnSpPr>
        <p:spPr>
          <a:xfrm>
            <a:off x="4500979" y="6215406"/>
            <a:ext cx="17400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72F6EF-DD06-4092-994E-5D80C029495A}"/>
              </a:ext>
            </a:extLst>
          </p:cNvPr>
          <p:cNvSpPr txBox="1"/>
          <p:nvPr/>
        </p:nvSpPr>
        <p:spPr>
          <a:xfrm>
            <a:off x="6241002" y="5956928"/>
            <a:ext cx="2183908" cy="369332"/>
          </a:xfrm>
          <a:prstGeom prst="rect">
            <a:avLst/>
          </a:prstGeom>
          <a:noFill/>
        </p:spPr>
        <p:txBody>
          <a:bodyPr wrap="square" rtlCol="0">
            <a:spAutoFit/>
          </a:bodyPr>
          <a:lstStyle/>
          <a:p>
            <a:r>
              <a:rPr lang="en-US" dirty="0"/>
              <a:t>3</a:t>
            </a:r>
            <a:r>
              <a:rPr lang="en-US" baseline="30000" dirty="0"/>
              <a:t>rd</a:t>
            </a:r>
            <a:r>
              <a:rPr lang="en-US" dirty="0"/>
              <a:t> line</a:t>
            </a:r>
          </a:p>
        </p:txBody>
      </p:sp>
    </p:spTree>
    <p:extLst>
      <p:ext uri="{BB962C8B-B14F-4D97-AF65-F5344CB8AC3E}">
        <p14:creationId xmlns:p14="http://schemas.microsoft.com/office/powerpoint/2010/main" val="1457889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26FA-4845-41BA-84B5-94B858B9E94D}"/>
              </a:ext>
            </a:extLst>
          </p:cNvPr>
          <p:cNvSpPr>
            <a:spLocks noGrp="1"/>
          </p:cNvSpPr>
          <p:nvPr>
            <p:ph type="title"/>
          </p:nvPr>
        </p:nvSpPr>
        <p:spPr/>
        <p:txBody>
          <a:bodyPr/>
          <a:lstStyle/>
          <a:p>
            <a:r>
              <a:rPr lang="en-US" dirty="0"/>
              <a:t>Disease course and prognosis </a:t>
            </a:r>
          </a:p>
        </p:txBody>
      </p:sp>
      <p:sp>
        <p:nvSpPr>
          <p:cNvPr id="3" name="Content Placeholder 2">
            <a:extLst>
              <a:ext uri="{FF2B5EF4-FFF2-40B4-BE49-F238E27FC236}">
                <a16:creationId xmlns:a16="http://schemas.microsoft.com/office/drawing/2014/main" id="{4DFC19B9-EFF1-42F5-91FE-FE7C84015676}"/>
              </a:ext>
            </a:extLst>
          </p:cNvPr>
          <p:cNvSpPr>
            <a:spLocks noGrp="1"/>
          </p:cNvSpPr>
          <p:nvPr>
            <p:ph idx="1"/>
          </p:nvPr>
        </p:nvSpPr>
        <p:spPr/>
        <p:txBody>
          <a:bodyPr/>
          <a:lstStyle/>
          <a:p>
            <a:r>
              <a:rPr lang="en-US" dirty="0"/>
              <a:t>Most </a:t>
            </a:r>
            <a:r>
              <a:rPr lang="en-US" dirty="0" err="1"/>
              <a:t>mastocytomas</a:t>
            </a:r>
            <a:r>
              <a:rPr lang="en-US" dirty="0"/>
              <a:t> resolve in childhood.</a:t>
            </a:r>
          </a:p>
          <a:p>
            <a:r>
              <a:rPr lang="en-US" dirty="0"/>
              <a:t> Around 50% of children with urticaria pigmentosa clear by adolescence. </a:t>
            </a:r>
          </a:p>
          <a:p>
            <a:r>
              <a:rPr lang="en-US" dirty="0"/>
              <a:t>The main problems likely to be experienced by patients relate to the risks of anaphylaxis and osteoporosis. Prognosis of advanced </a:t>
            </a:r>
            <a:r>
              <a:rPr lang="en-US" dirty="0" err="1"/>
              <a:t>mastocytosis</a:t>
            </a:r>
            <a:r>
              <a:rPr lang="en-US" dirty="0"/>
              <a:t> with an associated blood disorder will relate to the associated </a:t>
            </a:r>
            <a:r>
              <a:rPr lang="en-US" dirty="0" err="1"/>
              <a:t>haematological</a:t>
            </a:r>
            <a:r>
              <a:rPr lang="en-US" dirty="0"/>
              <a:t> disorder, and management will be directed primarily towards this. </a:t>
            </a:r>
          </a:p>
        </p:txBody>
      </p:sp>
    </p:spTree>
    <p:extLst>
      <p:ext uri="{BB962C8B-B14F-4D97-AF65-F5344CB8AC3E}">
        <p14:creationId xmlns:p14="http://schemas.microsoft.com/office/powerpoint/2010/main" val="251294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88DF-B68E-44E4-B020-010730BEEEAD}"/>
              </a:ext>
            </a:extLst>
          </p:cNvPr>
          <p:cNvSpPr>
            <a:spLocks noGrp="1"/>
          </p:cNvSpPr>
          <p:nvPr>
            <p:ph type="title"/>
          </p:nvPr>
        </p:nvSpPr>
        <p:spPr/>
        <p:txBody>
          <a:bodyPr/>
          <a:lstStyle/>
          <a:p>
            <a:r>
              <a:rPr lang="en-US" dirty="0"/>
              <a:t>classification</a:t>
            </a:r>
          </a:p>
        </p:txBody>
      </p:sp>
      <p:pic>
        <p:nvPicPr>
          <p:cNvPr id="5" name="Content Placeholder 4">
            <a:extLst>
              <a:ext uri="{FF2B5EF4-FFF2-40B4-BE49-F238E27FC236}">
                <a16:creationId xmlns:a16="http://schemas.microsoft.com/office/drawing/2014/main" id="{3E4C683F-2E9C-4561-851E-42A68DA193DE}"/>
              </a:ext>
            </a:extLst>
          </p:cNvPr>
          <p:cNvPicPr>
            <a:picLocks noGrp="1" noChangeAspect="1"/>
          </p:cNvPicPr>
          <p:nvPr>
            <p:ph idx="1"/>
          </p:nvPr>
        </p:nvPicPr>
        <p:blipFill>
          <a:blip r:embed="rId2"/>
          <a:stretch>
            <a:fillRect/>
          </a:stretch>
        </p:blipFill>
        <p:spPr>
          <a:xfrm>
            <a:off x="5083786" y="870013"/>
            <a:ext cx="5081145" cy="4953738"/>
          </a:xfrm>
        </p:spPr>
      </p:pic>
    </p:spTree>
    <p:extLst>
      <p:ext uri="{BB962C8B-B14F-4D97-AF65-F5344CB8AC3E}">
        <p14:creationId xmlns:p14="http://schemas.microsoft.com/office/powerpoint/2010/main" val="81643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C80D-3457-43F0-95FA-70913A3730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6F1B7E-575A-48FA-A3DF-ACF01C2A72B6}"/>
              </a:ext>
            </a:extLst>
          </p:cNvPr>
          <p:cNvPicPr>
            <a:picLocks noGrp="1" noChangeAspect="1"/>
          </p:cNvPicPr>
          <p:nvPr>
            <p:ph idx="1"/>
          </p:nvPr>
        </p:nvPicPr>
        <p:blipFill>
          <a:blip r:embed="rId2"/>
          <a:stretch>
            <a:fillRect/>
          </a:stretch>
        </p:blipFill>
        <p:spPr>
          <a:xfrm>
            <a:off x="7054646" y="1002853"/>
            <a:ext cx="3820499" cy="4852294"/>
          </a:xfrm>
        </p:spPr>
      </p:pic>
      <p:sp>
        <p:nvSpPr>
          <p:cNvPr id="7" name="TextBox 6">
            <a:extLst>
              <a:ext uri="{FF2B5EF4-FFF2-40B4-BE49-F238E27FC236}">
                <a16:creationId xmlns:a16="http://schemas.microsoft.com/office/drawing/2014/main" id="{E2FB6CE4-96AD-4689-93EE-FC36B2110C5D}"/>
              </a:ext>
            </a:extLst>
          </p:cNvPr>
          <p:cNvSpPr txBox="1"/>
          <p:nvPr/>
        </p:nvSpPr>
        <p:spPr>
          <a:xfrm>
            <a:off x="960126" y="2014194"/>
            <a:ext cx="6094520" cy="2585323"/>
          </a:xfrm>
          <a:prstGeom prst="rect">
            <a:avLst/>
          </a:prstGeom>
          <a:noFill/>
        </p:spPr>
        <p:txBody>
          <a:bodyPr wrap="square">
            <a:spAutoFit/>
          </a:bodyPr>
          <a:lstStyle/>
          <a:p>
            <a:r>
              <a:rPr lang="en-US" dirty="0"/>
              <a:t>The term maculopapular cutaneous </a:t>
            </a:r>
            <a:r>
              <a:rPr lang="en-US" dirty="0" err="1"/>
              <a:t>mastocytosis</a:t>
            </a:r>
            <a:r>
              <a:rPr lang="en-US" dirty="0"/>
              <a:t> (MPCM) used in the World Health Organization (WHO) classification of </a:t>
            </a:r>
            <a:r>
              <a:rPr lang="en-US" dirty="0" err="1"/>
              <a:t>mastocytosis</a:t>
            </a:r>
            <a:r>
              <a:rPr lang="en-US" dirty="0"/>
              <a:t> includes </a:t>
            </a:r>
            <a:r>
              <a:rPr lang="en-US" b="1" dirty="0"/>
              <a:t>urticaria pigmentosa </a:t>
            </a:r>
            <a:r>
              <a:rPr lang="en-US" dirty="0"/>
              <a:t>and </a:t>
            </a:r>
            <a:r>
              <a:rPr lang="en-US" b="1" dirty="0"/>
              <a:t>telangiectasia </a:t>
            </a:r>
            <a:r>
              <a:rPr lang="en-US" b="1" dirty="0" err="1"/>
              <a:t>macularis</a:t>
            </a:r>
            <a:r>
              <a:rPr lang="en-US" b="1" dirty="0"/>
              <a:t> </a:t>
            </a:r>
            <a:r>
              <a:rPr lang="en-US" b="1" dirty="0" err="1"/>
              <a:t>eruptiva</a:t>
            </a:r>
            <a:r>
              <a:rPr lang="en-US" b="1" dirty="0"/>
              <a:t> perstans </a:t>
            </a:r>
            <a:r>
              <a:rPr lang="en-US" dirty="0"/>
              <a:t>(TMEP). This is logical because some patients with extensive urticaria pigmentosa have a marked telangiectatic component and the original descriptions of TMEP included classical lesions of urticaria pigmentosa</a:t>
            </a:r>
          </a:p>
        </p:txBody>
      </p:sp>
    </p:spTree>
    <p:extLst>
      <p:ext uri="{BB962C8B-B14F-4D97-AF65-F5344CB8AC3E}">
        <p14:creationId xmlns:p14="http://schemas.microsoft.com/office/powerpoint/2010/main" val="40745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58AD-8EB9-49D7-BBE1-72D542C94A38}"/>
              </a:ext>
            </a:extLst>
          </p:cNvPr>
          <p:cNvSpPr>
            <a:spLocks noGrp="1"/>
          </p:cNvSpPr>
          <p:nvPr>
            <p:ph type="title"/>
          </p:nvPr>
        </p:nvSpPr>
        <p:spPr/>
        <p:txBody>
          <a:bodyPr/>
          <a:lstStyle/>
          <a:p>
            <a:r>
              <a:rPr lang="en-US" dirty="0" err="1"/>
              <a:t>Aetiopathogenesis</a:t>
            </a:r>
            <a:r>
              <a:rPr lang="en-US" dirty="0"/>
              <a:t> </a:t>
            </a:r>
          </a:p>
        </p:txBody>
      </p:sp>
      <p:sp>
        <p:nvSpPr>
          <p:cNvPr id="3" name="Content Placeholder 2">
            <a:extLst>
              <a:ext uri="{FF2B5EF4-FFF2-40B4-BE49-F238E27FC236}">
                <a16:creationId xmlns:a16="http://schemas.microsoft.com/office/drawing/2014/main" id="{D7866D39-F93E-4990-BDB5-FDE94E48DDFE}"/>
              </a:ext>
            </a:extLst>
          </p:cNvPr>
          <p:cNvSpPr>
            <a:spLocks noGrp="1"/>
          </p:cNvSpPr>
          <p:nvPr>
            <p:ph idx="1"/>
          </p:nvPr>
        </p:nvSpPr>
        <p:spPr/>
        <p:txBody>
          <a:bodyPr/>
          <a:lstStyle/>
          <a:p>
            <a:r>
              <a:rPr lang="en-US" dirty="0"/>
              <a:t>The symptoms of </a:t>
            </a:r>
            <a:r>
              <a:rPr lang="en-US" dirty="0" err="1"/>
              <a:t>mastocytosis</a:t>
            </a:r>
            <a:r>
              <a:rPr lang="en-US" dirty="0"/>
              <a:t> are primarily due to mast cell mediator release. There is increasing evidence that mast cells accumulate in tissues as a direct consequence of acquiring a gain‐ of‐function mutation </a:t>
            </a:r>
            <a:r>
              <a:rPr lang="en-US" b="1" dirty="0"/>
              <a:t>of KIT, </a:t>
            </a:r>
            <a:r>
              <a:rPr lang="en-US" dirty="0"/>
              <a:t>which encodes the transmembrane receptor for stem cell factor (KIT).</a:t>
            </a:r>
          </a:p>
          <a:p>
            <a:r>
              <a:rPr lang="en-US" dirty="0"/>
              <a:t> Activation of KIT enhances survival and migration of tissue mast cells.</a:t>
            </a:r>
          </a:p>
          <a:p>
            <a:r>
              <a:rPr lang="en-US" dirty="0"/>
              <a:t>KIT is also expressed on haemopoietic stem cells and melanocytes, which might be relevant to the development of myeloproliferative and myelodysplastic disorders in </a:t>
            </a:r>
            <a:r>
              <a:rPr lang="en-US" dirty="0" err="1"/>
              <a:t>mastocytosis</a:t>
            </a:r>
            <a:r>
              <a:rPr lang="en-US" dirty="0"/>
              <a:t> and the hyperpigmentation that often accompanies lesions of urticaria pigmentosa</a:t>
            </a:r>
          </a:p>
        </p:txBody>
      </p:sp>
    </p:spTree>
    <p:extLst>
      <p:ext uri="{BB962C8B-B14F-4D97-AF65-F5344CB8AC3E}">
        <p14:creationId xmlns:p14="http://schemas.microsoft.com/office/powerpoint/2010/main" val="190467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4BF8-0A1F-426C-A627-1DEF1301F883}"/>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3C03FDFB-47F5-4BF2-8673-4ABB786DECC3}"/>
              </a:ext>
            </a:extLst>
          </p:cNvPr>
          <p:cNvSpPr>
            <a:spLocks noGrp="1"/>
          </p:cNvSpPr>
          <p:nvPr>
            <p:ph idx="1"/>
          </p:nvPr>
        </p:nvSpPr>
        <p:spPr/>
        <p:txBody>
          <a:bodyPr>
            <a:normAutofit/>
          </a:bodyPr>
          <a:lstStyle/>
          <a:p>
            <a:r>
              <a:rPr lang="en-US" b="1" dirty="0"/>
              <a:t>Incidence and prevalence </a:t>
            </a:r>
            <a:r>
              <a:rPr lang="en-US" dirty="0" err="1"/>
              <a:t>Mastocytosis</a:t>
            </a:r>
            <a:r>
              <a:rPr lang="en-US" dirty="0"/>
              <a:t> is uncommon. Population estimates suggest a lifetime prevalence in the region of 1 : 10 000 to 1 : 30 000 including children and adults</a:t>
            </a:r>
          </a:p>
          <a:p>
            <a:r>
              <a:rPr lang="en-US" b="1" dirty="0"/>
              <a:t>Age</a:t>
            </a:r>
            <a:r>
              <a:rPr lang="en-US" dirty="0"/>
              <a:t> The majority of childhood </a:t>
            </a:r>
            <a:r>
              <a:rPr lang="en-US" dirty="0" err="1"/>
              <a:t>mastocytosis</a:t>
            </a:r>
            <a:r>
              <a:rPr lang="en-US" dirty="0"/>
              <a:t> cases present in the first 2 years of life. Adults generally present between their third to sixth decades </a:t>
            </a:r>
          </a:p>
          <a:p>
            <a:r>
              <a:rPr lang="en-US" b="1" dirty="0"/>
              <a:t>Ethnicity</a:t>
            </a:r>
            <a:r>
              <a:rPr lang="en-US" dirty="0"/>
              <a:t> Most of the reported cases of </a:t>
            </a:r>
            <a:r>
              <a:rPr lang="en-US" dirty="0" err="1"/>
              <a:t>mastocytosis</a:t>
            </a:r>
            <a:r>
              <a:rPr lang="en-US" dirty="0"/>
              <a:t> have been in white people</a:t>
            </a:r>
          </a:p>
          <a:p>
            <a:r>
              <a:rPr lang="en-US" b="1" dirty="0"/>
              <a:t>Genetics </a:t>
            </a:r>
            <a:r>
              <a:rPr lang="en-US" dirty="0"/>
              <a:t>Over 50 families with familial </a:t>
            </a:r>
            <a:r>
              <a:rPr lang="en-US" dirty="0" err="1"/>
              <a:t>mastocytosis</a:t>
            </a:r>
            <a:r>
              <a:rPr lang="en-US" dirty="0"/>
              <a:t> had been reported by 2001;. Most of these families had urticaria pigmentosa, but four cases of TMEP occurred in three generations of one family, with an autosomal dominant pattern of inheritance. </a:t>
            </a:r>
          </a:p>
          <a:p>
            <a:r>
              <a:rPr lang="en-US" b="1" dirty="0"/>
              <a:t>Associated diseases </a:t>
            </a:r>
            <a:r>
              <a:rPr lang="en-US" dirty="0"/>
              <a:t>Despite a higher incidence of anaphylaxis in systemic than cutaneous </a:t>
            </a:r>
            <a:r>
              <a:rPr lang="en-US" dirty="0" err="1"/>
              <a:t>mastocytosis</a:t>
            </a:r>
            <a:r>
              <a:rPr lang="en-US" dirty="0"/>
              <a:t> , there is no increase in atopy  or specific sensitization to inhalant, food or sting allergens. About 20% of adults with indolent systemic </a:t>
            </a:r>
            <a:r>
              <a:rPr lang="en-US" dirty="0" err="1"/>
              <a:t>mastocytosis</a:t>
            </a:r>
            <a:r>
              <a:rPr lang="en-US" dirty="0"/>
              <a:t> (ISM) have osteoporosis. Vertebral fractures are seen in about 20% of patients with osteoporosis, especially in men. The lifetime risk of adults developing an associated non‐mast cell </a:t>
            </a:r>
            <a:r>
              <a:rPr lang="en-US" dirty="0" err="1"/>
              <a:t>haematological</a:t>
            </a:r>
            <a:r>
              <a:rPr lang="en-US" dirty="0"/>
              <a:t> disorder has been estimated at around 20% of adults with ISM</a:t>
            </a:r>
          </a:p>
        </p:txBody>
      </p:sp>
    </p:spTree>
    <p:extLst>
      <p:ext uri="{BB962C8B-B14F-4D97-AF65-F5344CB8AC3E}">
        <p14:creationId xmlns:p14="http://schemas.microsoft.com/office/powerpoint/2010/main" val="70341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4E8C-AA40-4942-85AE-ADA038BAE50D}"/>
              </a:ext>
            </a:extLst>
          </p:cNvPr>
          <p:cNvSpPr>
            <a:spLocks noGrp="1"/>
          </p:cNvSpPr>
          <p:nvPr>
            <p:ph type="title"/>
          </p:nvPr>
        </p:nvSpPr>
        <p:spPr/>
        <p:txBody>
          <a:bodyPr/>
          <a:lstStyle/>
          <a:p>
            <a:r>
              <a:rPr lang="en-US" dirty="0"/>
              <a:t>Pathophysiology </a:t>
            </a:r>
          </a:p>
        </p:txBody>
      </p:sp>
      <p:sp>
        <p:nvSpPr>
          <p:cNvPr id="3" name="Content Placeholder 2">
            <a:extLst>
              <a:ext uri="{FF2B5EF4-FFF2-40B4-BE49-F238E27FC236}">
                <a16:creationId xmlns:a16="http://schemas.microsoft.com/office/drawing/2014/main" id="{133FC8E6-34E1-478D-BD71-3345E43A01A6}"/>
              </a:ext>
            </a:extLst>
          </p:cNvPr>
          <p:cNvSpPr>
            <a:spLocks noGrp="1"/>
          </p:cNvSpPr>
          <p:nvPr>
            <p:ph idx="1"/>
          </p:nvPr>
        </p:nvSpPr>
        <p:spPr/>
        <p:txBody>
          <a:bodyPr/>
          <a:lstStyle/>
          <a:p>
            <a:r>
              <a:rPr lang="en-US" b="1" dirty="0"/>
              <a:t>Pathology</a:t>
            </a:r>
            <a:r>
              <a:rPr lang="en-US" dirty="0"/>
              <a:t> Skin Mast cell numbers are increased in the dermis of all types of </a:t>
            </a:r>
            <a:r>
              <a:rPr lang="en-US" dirty="0" err="1"/>
              <a:t>mastocytosis</a:t>
            </a:r>
            <a:r>
              <a:rPr lang="en-US" dirty="0"/>
              <a:t> . The epidermis is normal apart from an increase in melanin. </a:t>
            </a:r>
          </a:p>
          <a:p>
            <a:r>
              <a:rPr lang="en-US" dirty="0"/>
              <a:t>The mast cells are usually oval or spindle shaped with granules that stain metachromatically with toluidine blue but may be large and clustered </a:t>
            </a:r>
          </a:p>
          <a:p>
            <a:r>
              <a:rPr lang="en-US" dirty="0"/>
              <a:t>They are also well demonstrated by Giemsa, tryptase or chloroacetate esterase stains in formalin‐fixed biopsies. Mast cell infiltrates are predominantly found around blood vessels and skin appendages in the papillary dermis. </a:t>
            </a:r>
          </a:p>
        </p:txBody>
      </p:sp>
      <p:pic>
        <p:nvPicPr>
          <p:cNvPr id="5" name="Picture 4">
            <a:extLst>
              <a:ext uri="{FF2B5EF4-FFF2-40B4-BE49-F238E27FC236}">
                <a16:creationId xmlns:a16="http://schemas.microsoft.com/office/drawing/2014/main" id="{F6B44805-6F76-467E-B3E1-3D1290233953}"/>
              </a:ext>
            </a:extLst>
          </p:cNvPr>
          <p:cNvPicPr>
            <a:picLocks noChangeAspect="1"/>
          </p:cNvPicPr>
          <p:nvPr/>
        </p:nvPicPr>
        <p:blipFill>
          <a:blip r:embed="rId2"/>
          <a:stretch>
            <a:fillRect/>
          </a:stretch>
        </p:blipFill>
        <p:spPr>
          <a:xfrm>
            <a:off x="6847088" y="3832287"/>
            <a:ext cx="3238500" cy="2762250"/>
          </a:xfrm>
          <a:prstGeom prst="rect">
            <a:avLst/>
          </a:prstGeom>
        </p:spPr>
      </p:pic>
    </p:spTree>
    <p:extLst>
      <p:ext uri="{BB962C8B-B14F-4D97-AF65-F5344CB8AC3E}">
        <p14:creationId xmlns:p14="http://schemas.microsoft.com/office/powerpoint/2010/main" val="8281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F753-2950-4510-B5EB-780A7A5B56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07CE6D-2643-4A00-A7D1-A7F99BBE766C}"/>
              </a:ext>
            </a:extLst>
          </p:cNvPr>
          <p:cNvSpPr>
            <a:spLocks noGrp="1"/>
          </p:cNvSpPr>
          <p:nvPr>
            <p:ph idx="1"/>
          </p:nvPr>
        </p:nvSpPr>
        <p:spPr/>
        <p:txBody>
          <a:bodyPr/>
          <a:lstStyle/>
          <a:p>
            <a:r>
              <a:rPr lang="en-US" dirty="0"/>
              <a:t>In urticaria pigmentosa, they are increased up to 15‐fold above normal. A careful technique when taking the skin biopsy, to minimize traumatic degranulation, is important. Injecting local </a:t>
            </a:r>
            <a:r>
              <a:rPr lang="en-US" dirty="0" err="1"/>
              <a:t>anaesthetic</a:t>
            </a:r>
            <a:r>
              <a:rPr lang="en-US" dirty="0"/>
              <a:t> around the lesion to be biopsied may yield a higher number of stainable mast cells. </a:t>
            </a:r>
          </a:p>
          <a:p>
            <a:r>
              <a:rPr lang="en-US" dirty="0"/>
              <a:t>Full‐thickness infiltration of the skin or a band‐like involvement of the upper dermis are seen in </a:t>
            </a:r>
            <a:r>
              <a:rPr lang="en-US" dirty="0" err="1"/>
              <a:t>mastocytomas</a:t>
            </a:r>
            <a:r>
              <a:rPr lang="en-US" dirty="0"/>
              <a:t> and diffuse cutaneous </a:t>
            </a:r>
            <a:r>
              <a:rPr lang="en-US" dirty="0" err="1"/>
              <a:t>mastocytosis</a:t>
            </a:r>
            <a:r>
              <a:rPr lang="en-US" dirty="0"/>
              <a:t>. By contrast, mast cells are confined to superficial capillaries and dilated venules in TMEP and may be only slightly increased over the numbers seen in normal skin.</a:t>
            </a:r>
          </a:p>
          <a:p>
            <a:endParaRPr lang="en-US" dirty="0"/>
          </a:p>
        </p:txBody>
      </p:sp>
    </p:spTree>
    <p:extLst>
      <p:ext uri="{BB962C8B-B14F-4D97-AF65-F5344CB8AC3E}">
        <p14:creationId xmlns:p14="http://schemas.microsoft.com/office/powerpoint/2010/main" val="2402963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{C8E35D19-1126-40C7-9F69-E5BB0F3E5C10}tf56410444_win32</Template>
  <TotalTime>280</TotalTime>
  <Words>2169</Words>
  <Application>Microsoft Office PowerPoint</Application>
  <PresentationFormat>Widescreen</PresentationFormat>
  <Paragraphs>88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vt:lpstr>
      <vt:lpstr>Avenir Next LT Pro</vt:lpstr>
      <vt:lpstr>Avenir Next LT Pro Light</vt:lpstr>
      <vt:lpstr>Garamond</vt:lpstr>
      <vt:lpstr>SavonVTI</vt:lpstr>
      <vt:lpstr>Mastocytosis</vt:lpstr>
      <vt:lpstr>PowerPoint Presentation</vt:lpstr>
      <vt:lpstr>Introduction</vt:lpstr>
      <vt:lpstr>classification</vt:lpstr>
      <vt:lpstr>PowerPoint Presentation</vt:lpstr>
      <vt:lpstr>Aetiopathogenesis </vt:lpstr>
      <vt:lpstr>Epidemiology</vt:lpstr>
      <vt:lpstr>Pathophysiology </vt:lpstr>
      <vt:lpstr>PowerPoint Presentation</vt:lpstr>
      <vt:lpstr>PowerPoint Presentation</vt:lpstr>
      <vt:lpstr>Bone marrow </vt:lpstr>
      <vt:lpstr>Triggering factors</vt:lpstr>
      <vt:lpstr>Clinical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Monoclonal mast cell activation syndrome</vt:lpstr>
      <vt:lpstr>Mast cell activation syndrome </vt:lpstr>
      <vt:lpstr>Work up</vt:lpstr>
      <vt:lpstr>Investigations</vt:lpstr>
      <vt:lpstr>11</vt:lpstr>
      <vt:lpstr>Disease course and prognosis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Mastocytosis</dc:title>
  <dc:creator>Umer</dc:creator>
  <cp:lastModifiedBy>Umer</cp:lastModifiedBy>
  <cp:revision>17</cp:revision>
  <dcterms:created xsi:type="dcterms:W3CDTF">2020-10-03T08:42:14Z</dcterms:created>
  <dcterms:modified xsi:type="dcterms:W3CDTF">2020-10-04T13:42:01Z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