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9" r:id="rId5"/>
    <p:sldId id="270" r:id="rId6"/>
    <p:sldId id="271" r:id="rId7"/>
    <p:sldId id="272" r:id="rId8"/>
    <p:sldId id="273" r:id="rId9"/>
    <p:sldId id="274" r:id="rId10"/>
    <p:sldId id="293" r:id="rId11"/>
    <p:sldId id="294" r:id="rId12"/>
    <p:sldId id="295" r:id="rId13"/>
    <p:sldId id="296" r:id="rId14"/>
    <p:sldId id="298" r:id="rId15"/>
    <p:sldId id="313" r:id="rId16"/>
    <p:sldId id="314" r:id="rId17"/>
    <p:sldId id="302" r:id="rId18"/>
    <p:sldId id="299" r:id="rId19"/>
    <p:sldId id="300" r:id="rId20"/>
    <p:sldId id="301" r:id="rId21"/>
    <p:sldId id="303" r:id="rId22"/>
    <p:sldId id="304" r:id="rId23"/>
    <p:sldId id="305" r:id="rId24"/>
    <p:sldId id="312" r:id="rId25"/>
    <p:sldId id="315" r:id="rId26"/>
    <p:sldId id="316" r:id="rId27"/>
    <p:sldId id="317" r:id="rId28"/>
    <p:sldId id="318" r:id="rId29"/>
    <p:sldId id="308" r:id="rId30"/>
    <p:sldId id="275" r:id="rId31"/>
    <p:sldId id="276" r:id="rId32"/>
    <p:sldId id="277" r:id="rId33"/>
    <p:sldId id="263" r:id="rId34"/>
    <p:sldId id="264" r:id="rId35"/>
    <p:sldId id="265" r:id="rId36"/>
    <p:sldId id="266"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5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7/16/2017</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7/16/2017</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7/16/2017</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7/16/2017</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7/16/2017</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7/16/2017</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7/16/2017</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MALIGNANT MELANOMA</a:t>
            </a:r>
            <a:endParaRPr lang="en-US" b="1"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APPROACH TO THE PATIENT </a:t>
            </a:r>
            <a:endParaRPr lang="en-US" sz="4000" b="1" dirty="0"/>
          </a:p>
        </p:txBody>
      </p:sp>
      <p:sp>
        <p:nvSpPr>
          <p:cNvPr id="3" name="Content Placeholder 2"/>
          <p:cNvSpPr>
            <a:spLocks noGrp="1"/>
          </p:cNvSpPr>
          <p:nvPr>
            <p:ph sz="quarter" idx="1"/>
          </p:nvPr>
        </p:nvSpPr>
        <p:spPr/>
        <p:txBody>
          <a:bodyPr>
            <a:normAutofit fontScale="85000" lnSpcReduction="20000"/>
          </a:bodyPr>
          <a:lstStyle/>
          <a:p>
            <a:r>
              <a:rPr lang="en-US" dirty="0" smtClean="0"/>
              <a:t>The </a:t>
            </a:r>
            <a:r>
              <a:rPr lang="en-US" dirty="0" smtClean="0"/>
              <a:t>history should address the following:</a:t>
            </a:r>
          </a:p>
          <a:p>
            <a:r>
              <a:rPr lang="en-US" dirty="0" smtClean="0"/>
              <a:t>Family history of melanoma or skin cancer</a:t>
            </a:r>
          </a:p>
          <a:p>
            <a:r>
              <a:rPr lang="en-US" dirty="0" smtClean="0"/>
              <a:t>Family history of irregular, prominent moles</a:t>
            </a:r>
          </a:p>
          <a:p>
            <a:r>
              <a:rPr lang="en-US" dirty="0" smtClean="0"/>
              <a:t>Family history of pancreatic cancer or </a:t>
            </a:r>
            <a:r>
              <a:rPr lang="en-US" dirty="0" err="1" smtClean="0"/>
              <a:t>astrocytoma</a:t>
            </a:r>
            <a:endParaRPr lang="en-US" dirty="0" smtClean="0"/>
          </a:p>
          <a:p>
            <a:r>
              <a:rPr lang="en-US" dirty="0" smtClean="0"/>
              <a:t>Previous melanoma (sometimes multiple; patients have reported as many as 8 or more primary melanomas)</a:t>
            </a:r>
          </a:p>
          <a:p>
            <a:r>
              <a:rPr lang="en-US" dirty="0" smtClean="0"/>
              <a:t>Previous sun exposure</a:t>
            </a:r>
          </a:p>
          <a:p>
            <a:r>
              <a:rPr lang="en-US" dirty="0" smtClean="0"/>
              <a:t>Changes noted in moles (</a:t>
            </a:r>
            <a:r>
              <a:rPr lang="en-US" dirty="0" smtClean="0"/>
              <a:t>e.g. </a:t>
            </a:r>
            <a:r>
              <a:rPr lang="en-US" dirty="0" smtClean="0"/>
              <a:t>size, color, symmetry, bleeding, or ulceration)</a:t>
            </a:r>
          </a:p>
          <a:p>
            <a:r>
              <a:rPr lang="en-US" dirty="0" smtClean="0"/>
              <a:t>History or family history of multiple nevus syndrome</a:t>
            </a:r>
          </a:p>
          <a:p>
            <a:pPr>
              <a:buNone/>
            </a:pPr>
            <a:r>
              <a:rPr lang="en-US" dirty="0" smtClean="0"/>
              <a:t/>
            </a:r>
            <a:br>
              <a:rPr lang="en-US" dirty="0" smtClean="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APPROACH TO THE PATIENT</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Physical examination includes the following:</a:t>
            </a:r>
          </a:p>
          <a:p>
            <a:r>
              <a:rPr lang="en-US" sz="2400" dirty="0" smtClean="0"/>
              <a:t>Total-body skin examination, to be performed on initial evaluation and during all subsequent visits</a:t>
            </a:r>
          </a:p>
          <a:p>
            <a:r>
              <a:rPr lang="en-US" sz="2400" dirty="0" smtClean="0"/>
              <a:t>Serial photography, </a:t>
            </a:r>
            <a:r>
              <a:rPr lang="en-US" sz="2400" dirty="0" err="1" smtClean="0"/>
              <a:t>epiluminescence</a:t>
            </a:r>
            <a:r>
              <a:rPr lang="en-US" sz="2400" dirty="0" smtClean="0"/>
              <a:t> microscopy, and computerized image analysis, to be considered as adjuncts</a:t>
            </a:r>
          </a:p>
          <a:p>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CUTANEOUS EXAMINATION</a:t>
            </a:r>
            <a:endParaRPr lang="en-US" sz="4000" b="1" dirty="0"/>
          </a:p>
        </p:txBody>
      </p:sp>
      <p:sp>
        <p:nvSpPr>
          <p:cNvPr id="3" name="Content Placeholder 2"/>
          <p:cNvSpPr>
            <a:spLocks noGrp="1"/>
          </p:cNvSpPr>
          <p:nvPr>
            <p:ph sz="quarter" idx="1"/>
          </p:nvPr>
        </p:nvSpPr>
        <p:spPr/>
        <p:txBody>
          <a:bodyPr>
            <a:noAutofit/>
          </a:bodyPr>
          <a:lstStyle/>
          <a:p>
            <a:r>
              <a:rPr lang="en-US" sz="2400" dirty="0" smtClean="0"/>
              <a:t>Skin examination involves assessing the number of nevi present and distinguishing between typical and atypical </a:t>
            </a:r>
            <a:r>
              <a:rPr lang="en-US" sz="2400" dirty="0" smtClean="0"/>
              <a:t>lesions</a:t>
            </a:r>
          </a:p>
          <a:p>
            <a:r>
              <a:rPr lang="en-US" sz="2400" dirty="0" smtClean="0"/>
              <a:t>Early </a:t>
            </a:r>
            <a:r>
              <a:rPr lang="en-US" sz="2400" dirty="0" smtClean="0"/>
              <a:t>melanomas may be differentiated from benign nevi by the ABCDs, as follows:</a:t>
            </a:r>
          </a:p>
          <a:p>
            <a:pPr>
              <a:buNone/>
            </a:pPr>
            <a:r>
              <a:rPr lang="en-US" sz="2400" dirty="0" smtClean="0"/>
              <a:t>		A </a:t>
            </a:r>
            <a:r>
              <a:rPr lang="en-US" sz="2400" dirty="0" smtClean="0"/>
              <a:t>- Asymmetry</a:t>
            </a:r>
          </a:p>
          <a:p>
            <a:pPr>
              <a:buNone/>
            </a:pPr>
            <a:r>
              <a:rPr lang="en-US" sz="2400" dirty="0" smtClean="0"/>
              <a:t>		B </a:t>
            </a:r>
            <a:r>
              <a:rPr lang="en-US" sz="2400" dirty="0" smtClean="0"/>
              <a:t>- Border irregularity</a:t>
            </a:r>
          </a:p>
          <a:p>
            <a:pPr>
              <a:buNone/>
            </a:pPr>
            <a:r>
              <a:rPr lang="en-US" sz="2400" dirty="0" smtClean="0"/>
              <a:t>		C </a:t>
            </a:r>
            <a:r>
              <a:rPr lang="en-US" sz="2400" dirty="0" smtClean="0"/>
              <a:t>- Color that tends to be very dark black or blue and </a:t>
            </a:r>
            <a:r>
              <a:rPr lang="en-US" sz="2400" dirty="0" smtClean="0"/>
              <a:t>		variable</a:t>
            </a:r>
            <a:endParaRPr lang="en-US" sz="2400" dirty="0" smtClean="0"/>
          </a:p>
          <a:p>
            <a:pPr>
              <a:buNone/>
            </a:pPr>
            <a:r>
              <a:rPr lang="en-US" sz="2400" dirty="0" smtClean="0"/>
              <a:t>		D </a:t>
            </a:r>
            <a:r>
              <a:rPr lang="en-US" sz="2400" dirty="0" smtClean="0"/>
              <a:t>- Diameter ≥6 mm</a:t>
            </a:r>
          </a:p>
          <a:p>
            <a:r>
              <a:rPr lang="en-US" sz="2400" dirty="0" smtClean="0"/>
              <a:t>If a patient is diagnosed with a melanoma, </a:t>
            </a:r>
            <a:r>
              <a:rPr lang="en-US" sz="2400" dirty="0" smtClean="0"/>
              <a:t>all </a:t>
            </a:r>
            <a:r>
              <a:rPr lang="en-US" sz="2400" dirty="0" smtClean="0"/>
              <a:t>lymph node </a:t>
            </a:r>
            <a:r>
              <a:rPr lang="en-US" sz="2400" dirty="0" smtClean="0"/>
              <a:t>groups are to be examined</a:t>
            </a:r>
            <a:endParaRPr lang="en-US" sz="2400" dirty="0" smtClean="0"/>
          </a:p>
          <a:p>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DIAGNOSIS</a:t>
            </a:r>
            <a:endParaRPr lang="en-US" sz="4000" b="1" dirty="0"/>
          </a:p>
        </p:txBody>
      </p:sp>
      <p:sp>
        <p:nvSpPr>
          <p:cNvPr id="3" name="Content Placeholder 2"/>
          <p:cNvSpPr>
            <a:spLocks noGrp="1"/>
          </p:cNvSpPr>
          <p:nvPr>
            <p:ph sz="quarter" idx="1"/>
          </p:nvPr>
        </p:nvSpPr>
        <p:spPr/>
        <p:txBody>
          <a:bodyPr>
            <a:noAutofit/>
          </a:bodyPr>
          <a:lstStyle/>
          <a:p>
            <a:pPr>
              <a:buNone/>
            </a:pPr>
            <a:r>
              <a:rPr lang="en-US" sz="2400" dirty="0" smtClean="0"/>
              <a:t>The </a:t>
            </a:r>
            <a:r>
              <a:rPr lang="en-US" sz="2400" dirty="0" smtClean="0"/>
              <a:t>following laboratory studies are indicated:</a:t>
            </a:r>
          </a:p>
          <a:p>
            <a:r>
              <a:rPr lang="en-US" sz="2400" dirty="0" smtClean="0"/>
              <a:t>Complete blood count</a:t>
            </a:r>
          </a:p>
          <a:p>
            <a:r>
              <a:rPr lang="en-US" sz="2400" dirty="0" smtClean="0"/>
              <a:t>Complete chemistry panel (including alkaline </a:t>
            </a:r>
            <a:r>
              <a:rPr lang="en-US" sz="2400" dirty="0" err="1" smtClean="0"/>
              <a:t>phosphatase</a:t>
            </a:r>
            <a:r>
              <a:rPr lang="en-US" sz="2400" dirty="0" smtClean="0"/>
              <a:t>, hepatic </a:t>
            </a:r>
            <a:r>
              <a:rPr lang="en-US" sz="2400" dirty="0" err="1" smtClean="0"/>
              <a:t>transaminases</a:t>
            </a:r>
            <a:r>
              <a:rPr lang="en-US" sz="2400" dirty="0" smtClean="0"/>
              <a:t>, total protein, and albumin)</a:t>
            </a:r>
          </a:p>
          <a:p>
            <a:r>
              <a:rPr lang="en-US" sz="2400" dirty="0" smtClean="0"/>
              <a:t>Lactate </a:t>
            </a:r>
            <a:r>
              <a:rPr lang="en-US" sz="2400" dirty="0" err="1" smtClean="0"/>
              <a:t>dehydrogenase</a:t>
            </a:r>
            <a:endParaRPr lang="en-US" sz="2400" dirty="0" smtClean="0"/>
          </a:p>
          <a:p>
            <a:pPr>
              <a:buNone/>
            </a:pPr>
            <a:r>
              <a:rPr lang="en-US" sz="2400" dirty="0" smtClean="0"/>
              <a:t>The following imaging modalities may be considered:</a:t>
            </a:r>
          </a:p>
          <a:p>
            <a:r>
              <a:rPr lang="en-US" sz="2400" dirty="0" smtClean="0"/>
              <a:t>Chest radiography</a:t>
            </a:r>
          </a:p>
          <a:p>
            <a:r>
              <a:rPr lang="en-US" sz="2400" dirty="0" smtClean="0"/>
              <a:t>Magnetic resonance imaging of the brain</a:t>
            </a:r>
          </a:p>
          <a:p>
            <a:r>
              <a:rPr lang="en-US" sz="2400" dirty="0" err="1" smtClean="0"/>
              <a:t>Ultrasonography</a:t>
            </a:r>
            <a:r>
              <a:rPr lang="en-US" sz="2400" dirty="0" smtClean="0"/>
              <a:t> </a:t>
            </a:r>
            <a:r>
              <a:rPr lang="en-US" sz="2400" dirty="0" smtClean="0"/>
              <a:t>(best for </a:t>
            </a:r>
            <a:r>
              <a:rPr lang="en-US" sz="2400" dirty="0" smtClean="0"/>
              <a:t>diagnosing lymph node involvement)</a:t>
            </a:r>
          </a:p>
          <a:p>
            <a:r>
              <a:rPr lang="en-US" sz="2400" dirty="0" smtClean="0"/>
              <a:t>Computed tomography of the chest, abdomen, or pelvis</a:t>
            </a:r>
          </a:p>
          <a:p>
            <a:r>
              <a:rPr lang="en-US" sz="2400" dirty="0" smtClean="0"/>
              <a:t>PET-CT for </a:t>
            </a:r>
            <a:r>
              <a:rPr lang="en-US" sz="2400" dirty="0" smtClean="0"/>
              <a:t>identifying other sites of </a:t>
            </a:r>
            <a:r>
              <a:rPr lang="en-US" sz="2400" dirty="0" smtClean="0"/>
              <a:t>metastasis</a:t>
            </a:r>
            <a:endParaRPr lang="en-US" sz="2400" dirty="0" smtClean="0"/>
          </a:p>
          <a:p>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DIAGNOSIS</a:t>
            </a:r>
            <a:endParaRPr lang="en-US" sz="4000" b="1" dirty="0"/>
          </a:p>
        </p:txBody>
      </p:sp>
      <p:sp>
        <p:nvSpPr>
          <p:cNvPr id="3" name="Content Placeholder 2"/>
          <p:cNvSpPr>
            <a:spLocks noGrp="1"/>
          </p:cNvSpPr>
          <p:nvPr>
            <p:ph sz="quarter" idx="1"/>
          </p:nvPr>
        </p:nvSpPr>
        <p:spPr/>
        <p:txBody>
          <a:bodyPr>
            <a:noAutofit/>
          </a:bodyPr>
          <a:lstStyle/>
          <a:p>
            <a:r>
              <a:rPr lang="en-US" sz="2400" dirty="0" smtClean="0"/>
              <a:t>The diagnosis of melanoma is confirmed by </a:t>
            </a:r>
            <a:r>
              <a:rPr lang="en-US" sz="2400" dirty="0" err="1" smtClean="0"/>
              <a:t>excisional</a:t>
            </a:r>
            <a:r>
              <a:rPr lang="en-US" sz="2400" dirty="0" smtClean="0"/>
              <a:t> biopsy. Sentinel lymph node biopsy is appropriate in selected </a:t>
            </a:r>
            <a:r>
              <a:rPr lang="en-US" sz="2400" dirty="0" smtClean="0"/>
              <a:t>patients</a:t>
            </a:r>
            <a:endParaRPr lang="en-US" sz="2400" dirty="0" smtClean="0"/>
          </a:p>
          <a:p>
            <a:r>
              <a:rPr lang="en-US" sz="2400" dirty="0" smtClean="0"/>
              <a:t>Although </a:t>
            </a:r>
            <a:r>
              <a:rPr lang="en-US" sz="2400" dirty="0" smtClean="0"/>
              <a:t>no single </a:t>
            </a:r>
            <a:r>
              <a:rPr lang="en-US" sz="2400" dirty="0" err="1" smtClean="0"/>
              <a:t>histologic</a:t>
            </a:r>
            <a:r>
              <a:rPr lang="en-US" sz="2400" dirty="0" smtClean="0"/>
              <a:t> feature is </a:t>
            </a:r>
            <a:r>
              <a:rPr lang="en-US" sz="2400" dirty="0" err="1" smtClean="0"/>
              <a:t>pathognomonic</a:t>
            </a:r>
            <a:r>
              <a:rPr lang="en-US" sz="2400" dirty="0" smtClean="0"/>
              <a:t> for melanoma, many characteristic features exist. </a:t>
            </a:r>
            <a:r>
              <a:rPr lang="en-US" sz="2400" dirty="0" err="1" smtClean="0"/>
              <a:t>Cytologic</a:t>
            </a:r>
            <a:r>
              <a:rPr lang="en-US" sz="2400" dirty="0" smtClean="0"/>
              <a:t> </a:t>
            </a:r>
            <a:r>
              <a:rPr lang="en-US" sz="2400" dirty="0" err="1" smtClean="0"/>
              <a:t>atypia</a:t>
            </a:r>
            <a:r>
              <a:rPr lang="en-US" sz="2400" dirty="0" smtClean="0"/>
              <a:t> virtually always is noted, with enlarged cells containing large, </a:t>
            </a:r>
            <a:r>
              <a:rPr lang="en-US" sz="2400" dirty="0" err="1" smtClean="0"/>
              <a:t>pleomorphic</a:t>
            </a:r>
            <a:r>
              <a:rPr lang="en-US" sz="2400" dirty="0" smtClean="0"/>
              <a:t>, </a:t>
            </a:r>
            <a:r>
              <a:rPr lang="en-US" sz="2400" dirty="0" err="1" smtClean="0"/>
              <a:t>hyperchromic</a:t>
            </a:r>
            <a:r>
              <a:rPr lang="en-US" sz="2400" dirty="0" smtClean="0"/>
              <a:t> nuclei with prominent nucleoli. Numerous mitotic figures often are </a:t>
            </a:r>
            <a:r>
              <a:rPr lang="en-US" sz="2400" dirty="0" smtClean="0"/>
              <a:t>noted</a:t>
            </a:r>
            <a:endParaRPr lang="en-US" sz="2400" dirty="0" smtClean="0"/>
          </a:p>
          <a:p>
            <a:r>
              <a:rPr lang="en-US" sz="2400" dirty="0" smtClean="0"/>
              <a:t>A </a:t>
            </a:r>
            <a:r>
              <a:rPr lang="en-US" sz="2400" dirty="0" err="1" smtClean="0"/>
              <a:t>pagetoid</a:t>
            </a:r>
            <a:r>
              <a:rPr lang="en-US" sz="2400" dirty="0" smtClean="0"/>
              <a:t> growth pattern with upward growth of the </a:t>
            </a:r>
            <a:r>
              <a:rPr lang="en-US" sz="2400" dirty="0" err="1" smtClean="0"/>
              <a:t>melanocytes</a:t>
            </a:r>
            <a:r>
              <a:rPr lang="en-US" sz="2400" dirty="0" smtClean="0"/>
              <a:t>, so they are no longer confined to the basal layer, is considered </a:t>
            </a:r>
            <a:r>
              <a:rPr lang="en-US" sz="2400" dirty="0" err="1" smtClean="0"/>
              <a:t>pathognomonic</a:t>
            </a:r>
            <a:r>
              <a:rPr lang="en-US" sz="2400" dirty="0" smtClean="0"/>
              <a:t> for melanoma by some </a:t>
            </a:r>
            <a:r>
              <a:rPr lang="en-US" sz="2400" dirty="0" smtClean="0"/>
              <a:t>pathologists</a:t>
            </a:r>
            <a:endParaRPr lang="en-US" sz="2400" dirty="0" smtClean="0"/>
          </a:p>
          <a:p>
            <a:pPr>
              <a:buNone/>
            </a:pPr>
            <a:r>
              <a:rPr lang="en-US" sz="2400" dirty="0" smtClean="0"/>
              <a:t/>
            </a:r>
            <a:br>
              <a:rPr lang="en-US" sz="2400" dirty="0" smtClean="0"/>
            </a:b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DIAGNOSIS</a:t>
            </a:r>
            <a:endParaRPr lang="en-US" sz="4000" b="1" dirty="0"/>
          </a:p>
        </p:txBody>
      </p:sp>
      <p:sp>
        <p:nvSpPr>
          <p:cNvPr id="3" name="Content Placeholder 2"/>
          <p:cNvSpPr>
            <a:spLocks noGrp="1"/>
          </p:cNvSpPr>
          <p:nvPr>
            <p:ph sz="quarter" idx="1"/>
          </p:nvPr>
        </p:nvSpPr>
        <p:spPr/>
        <p:txBody>
          <a:bodyPr>
            <a:noAutofit/>
          </a:bodyPr>
          <a:lstStyle/>
          <a:p>
            <a:r>
              <a:rPr lang="en-US" sz="2400" dirty="0" smtClean="0"/>
              <a:t>Clark </a:t>
            </a:r>
            <a:r>
              <a:rPr lang="en-US" sz="2400" dirty="0" smtClean="0"/>
              <a:t>staging is as follows:</a:t>
            </a:r>
          </a:p>
          <a:p>
            <a:pPr>
              <a:buNone/>
            </a:pPr>
            <a:r>
              <a:rPr lang="en-US" sz="2400" dirty="0" smtClean="0"/>
              <a:t>	Level </a:t>
            </a:r>
            <a:r>
              <a:rPr lang="en-US" sz="2400" dirty="0" smtClean="0"/>
              <a:t>I - All tumor cells above basement membrane (in situ)</a:t>
            </a:r>
          </a:p>
          <a:p>
            <a:pPr>
              <a:buNone/>
            </a:pPr>
            <a:r>
              <a:rPr lang="en-US" sz="2400" dirty="0" smtClean="0"/>
              <a:t>	Level </a:t>
            </a:r>
            <a:r>
              <a:rPr lang="en-US" sz="2400" dirty="0" smtClean="0"/>
              <a:t>II - Tumor extends into papillary dermis</a:t>
            </a:r>
          </a:p>
          <a:p>
            <a:pPr>
              <a:buNone/>
            </a:pPr>
            <a:r>
              <a:rPr lang="en-US" sz="2400" dirty="0" smtClean="0"/>
              <a:t>	Level </a:t>
            </a:r>
            <a:r>
              <a:rPr lang="en-US" sz="2400" dirty="0" smtClean="0"/>
              <a:t>III - Tumor extends to interface between papillary and </a:t>
            </a:r>
            <a:r>
              <a:rPr lang="en-US" sz="2400" dirty="0" smtClean="0"/>
              <a:t>		reticular </a:t>
            </a:r>
            <a:r>
              <a:rPr lang="en-US" sz="2400" dirty="0" smtClean="0"/>
              <a:t>dermis</a:t>
            </a:r>
          </a:p>
          <a:p>
            <a:pPr>
              <a:buNone/>
            </a:pPr>
            <a:r>
              <a:rPr lang="en-US" sz="2400" dirty="0" smtClean="0"/>
              <a:t>	Level </a:t>
            </a:r>
            <a:r>
              <a:rPr lang="en-US" sz="2400" dirty="0" smtClean="0"/>
              <a:t>IV - Tumor extends between bundles of collagen of </a:t>
            </a:r>
            <a:r>
              <a:rPr lang="en-US" sz="2400" dirty="0" smtClean="0"/>
              <a:t>			reticular </a:t>
            </a:r>
            <a:r>
              <a:rPr lang="en-US" sz="2400" dirty="0" smtClean="0"/>
              <a:t>dermis (extends into reticular dermis)</a:t>
            </a:r>
          </a:p>
          <a:p>
            <a:pPr>
              <a:buNone/>
            </a:pPr>
            <a:r>
              <a:rPr lang="en-US" sz="2400" dirty="0" smtClean="0"/>
              <a:t>	Level </a:t>
            </a:r>
            <a:r>
              <a:rPr lang="en-US" sz="2400" dirty="0" smtClean="0"/>
              <a:t>V - Tumor invasion of subcutaneous tissue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DIAGNOSIS</a:t>
            </a:r>
            <a:endParaRPr lang="en-US" sz="4000" b="1" dirty="0"/>
          </a:p>
        </p:txBody>
      </p:sp>
      <p:sp>
        <p:nvSpPr>
          <p:cNvPr id="3" name="Content Placeholder 2"/>
          <p:cNvSpPr>
            <a:spLocks noGrp="1"/>
          </p:cNvSpPr>
          <p:nvPr>
            <p:ph sz="quarter" idx="1"/>
          </p:nvPr>
        </p:nvSpPr>
        <p:spPr/>
        <p:txBody>
          <a:bodyPr>
            <a:noAutofit/>
          </a:bodyPr>
          <a:lstStyle/>
          <a:p>
            <a:r>
              <a:rPr lang="en-US" sz="2400" dirty="0" err="1" smtClean="0"/>
              <a:t>Breslow</a:t>
            </a:r>
            <a:r>
              <a:rPr lang="en-US" sz="2400" dirty="0" smtClean="0"/>
              <a:t> classification (thickness) is as follows:</a:t>
            </a:r>
          </a:p>
          <a:p>
            <a:pPr>
              <a:buNone/>
            </a:pPr>
            <a:r>
              <a:rPr lang="en-US" sz="2400" dirty="0" smtClean="0"/>
              <a:t>		0.75 </a:t>
            </a:r>
            <a:r>
              <a:rPr lang="en-US" sz="2400" dirty="0" smtClean="0"/>
              <a:t>mm or less</a:t>
            </a:r>
          </a:p>
          <a:p>
            <a:pPr>
              <a:buNone/>
            </a:pPr>
            <a:r>
              <a:rPr lang="en-US" sz="2400" dirty="0" smtClean="0"/>
              <a:t>		0.76-1.5 </a:t>
            </a:r>
            <a:r>
              <a:rPr lang="en-US" sz="2400" dirty="0" smtClean="0"/>
              <a:t>mm</a:t>
            </a:r>
          </a:p>
          <a:p>
            <a:pPr>
              <a:buNone/>
            </a:pPr>
            <a:r>
              <a:rPr lang="en-US" sz="2400" dirty="0" smtClean="0"/>
              <a:t>		1.51-4 </a:t>
            </a:r>
            <a:r>
              <a:rPr lang="en-US" sz="2400" dirty="0" smtClean="0"/>
              <a:t>mm</a:t>
            </a:r>
          </a:p>
          <a:p>
            <a:pPr>
              <a:buNone/>
            </a:pPr>
            <a:r>
              <a:rPr lang="en-US" sz="2400" dirty="0" smtClean="0"/>
              <a:t>		4 </a:t>
            </a:r>
            <a:r>
              <a:rPr lang="en-US" sz="2400" dirty="0" smtClean="0"/>
              <a:t>mm or more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DIAGNOSIS</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Although </a:t>
            </a:r>
            <a:r>
              <a:rPr lang="en-US" sz="2400" dirty="0" err="1" smtClean="0"/>
              <a:t>immunohistochemical</a:t>
            </a:r>
            <a:r>
              <a:rPr lang="en-US" sz="2400" dirty="0" smtClean="0"/>
              <a:t> stains usually are not necessary for diagnosis, they are generally performed for </a:t>
            </a:r>
            <a:r>
              <a:rPr lang="en-US" sz="2400" dirty="0" smtClean="0"/>
              <a:t>completeness</a:t>
            </a:r>
          </a:p>
          <a:p>
            <a:r>
              <a:rPr lang="en-US" sz="2400" dirty="0" smtClean="0"/>
              <a:t>Both </a:t>
            </a:r>
            <a:r>
              <a:rPr lang="en-US" sz="2400" dirty="0" smtClean="0"/>
              <a:t>S-100 and </a:t>
            </a:r>
            <a:r>
              <a:rPr lang="en-US" sz="2400" dirty="0" err="1" smtClean="0"/>
              <a:t>Homatropine</a:t>
            </a:r>
            <a:r>
              <a:rPr lang="en-US" sz="2400" dirty="0" smtClean="0"/>
              <a:t> Methyl Bromide </a:t>
            </a:r>
            <a:r>
              <a:rPr lang="en-US" sz="2400" dirty="0" smtClean="0"/>
              <a:t>(HMB45) stains are positive in </a:t>
            </a:r>
            <a:r>
              <a:rPr lang="en-US" sz="2400" dirty="0" smtClean="0"/>
              <a:t>melanoma</a:t>
            </a:r>
          </a:p>
          <a:p>
            <a:r>
              <a:rPr lang="en-US" sz="2400" dirty="0" smtClean="0"/>
              <a:t>The </a:t>
            </a:r>
            <a:r>
              <a:rPr lang="en-US" sz="2400" dirty="0" smtClean="0"/>
              <a:t>S-100 is highly sensitive, although not specific, for melanoma, while the HMB45 is highly specific and moderately sensitive for </a:t>
            </a:r>
            <a:r>
              <a:rPr lang="en-US" sz="2400" dirty="0" smtClean="0"/>
              <a:t>melanoma</a:t>
            </a:r>
          </a:p>
          <a:p>
            <a:r>
              <a:rPr lang="en-US" sz="2400" dirty="0" smtClean="0"/>
              <a:t>The two </a:t>
            </a:r>
            <a:r>
              <a:rPr lang="en-US" sz="2400" dirty="0" smtClean="0"/>
              <a:t>stains, in concert, can be useful in diagnosing poorly differentiated </a:t>
            </a:r>
            <a:r>
              <a:rPr lang="en-US" sz="2400" dirty="0" smtClean="0"/>
              <a:t>melanomas</a:t>
            </a:r>
            <a:endParaRPr lang="en-US" sz="2400" dirty="0" smtClean="0"/>
          </a:p>
          <a:p>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DIAGNOSIS</a:t>
            </a:r>
            <a:endParaRPr lang="en-US" sz="4000" b="1" dirty="0"/>
          </a:p>
        </p:txBody>
      </p:sp>
      <p:sp>
        <p:nvSpPr>
          <p:cNvPr id="3" name="Content Placeholder 2"/>
          <p:cNvSpPr>
            <a:spLocks noGrp="1"/>
          </p:cNvSpPr>
          <p:nvPr>
            <p:ph sz="quarter" idx="1"/>
          </p:nvPr>
        </p:nvSpPr>
        <p:spPr/>
        <p:txBody>
          <a:bodyPr>
            <a:noAutofit/>
          </a:bodyPr>
          <a:lstStyle/>
          <a:p>
            <a:r>
              <a:rPr lang="en-US" sz="2400" dirty="0" smtClean="0"/>
              <a:t>The </a:t>
            </a:r>
            <a:r>
              <a:rPr lang="en-US" sz="2400" dirty="0" smtClean="0"/>
              <a:t>chemistry panel may give a clue to possible metastatic disease. </a:t>
            </a:r>
            <a:r>
              <a:rPr lang="en-US" sz="2400" dirty="0" smtClean="0"/>
              <a:t>An </a:t>
            </a:r>
            <a:r>
              <a:rPr lang="en-US" sz="2400" dirty="0" smtClean="0"/>
              <a:t>elevated alkaline </a:t>
            </a:r>
            <a:r>
              <a:rPr lang="en-US" sz="2400" dirty="0" err="1" smtClean="0"/>
              <a:t>phosphatase</a:t>
            </a:r>
            <a:r>
              <a:rPr lang="en-US" sz="2400" dirty="0" smtClean="0"/>
              <a:t> level may signal metastasis to the bone or liver, while elevated levels </a:t>
            </a:r>
            <a:r>
              <a:rPr lang="en-US" sz="2400" dirty="0" smtClean="0"/>
              <a:t>of AST and ALT </a:t>
            </a:r>
            <a:r>
              <a:rPr lang="en-US" sz="2400" dirty="0" smtClean="0"/>
              <a:t>may represent metastasis to the </a:t>
            </a:r>
            <a:r>
              <a:rPr lang="en-US" sz="2400" dirty="0" smtClean="0"/>
              <a:t>liver</a:t>
            </a:r>
            <a:endParaRPr lang="en-US" sz="2400" dirty="0" smtClean="0"/>
          </a:p>
          <a:p>
            <a:r>
              <a:rPr lang="en-US" sz="2400" dirty="0" smtClean="0"/>
              <a:t>Total protein and albumin provide information concerning the overall health and nutritional status of the patient and may afford prognostic </a:t>
            </a:r>
            <a:r>
              <a:rPr lang="en-US" sz="2400" dirty="0" smtClean="0"/>
              <a:t>information</a:t>
            </a:r>
            <a:endParaRPr lang="en-US" sz="2400" dirty="0" smtClean="0"/>
          </a:p>
          <a:p>
            <a:r>
              <a:rPr lang="en-US" sz="2400" dirty="0" smtClean="0"/>
              <a:t>Many chemotherapy regimens may be toxic to the kidneys; therefore, a </a:t>
            </a:r>
            <a:r>
              <a:rPr lang="en-US" sz="2400" dirty="0" err="1" smtClean="0"/>
              <a:t>creatinine</a:t>
            </a:r>
            <a:r>
              <a:rPr lang="en-US" sz="2400" dirty="0" smtClean="0"/>
              <a:t> level is necessary prior to initiation of any </a:t>
            </a:r>
            <a:r>
              <a:rPr lang="en-US" sz="2400" dirty="0" smtClean="0"/>
              <a:t>treatment</a:t>
            </a:r>
            <a:endParaRPr lang="en-US" sz="2400" dirty="0" smtClean="0"/>
          </a:p>
          <a:p>
            <a:pPr>
              <a:buNone/>
            </a:pPr>
            <a:r>
              <a:rPr lang="en-US" sz="2400" dirty="0" smtClean="0"/>
              <a:t/>
            </a:r>
            <a:br>
              <a:rPr lang="en-US" sz="2400" dirty="0" smtClean="0"/>
            </a:b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DIAGNOSIS</a:t>
            </a:r>
            <a:endParaRPr lang="en-US" sz="4000" b="1" dirty="0"/>
          </a:p>
        </p:txBody>
      </p:sp>
      <p:sp>
        <p:nvSpPr>
          <p:cNvPr id="3" name="Content Placeholder 2"/>
          <p:cNvSpPr>
            <a:spLocks noGrp="1"/>
          </p:cNvSpPr>
          <p:nvPr>
            <p:ph sz="quarter" idx="1"/>
          </p:nvPr>
        </p:nvSpPr>
        <p:spPr/>
        <p:txBody>
          <a:bodyPr>
            <a:noAutofit/>
          </a:bodyPr>
          <a:lstStyle/>
          <a:p>
            <a:r>
              <a:rPr lang="en-US" sz="2400" dirty="0" smtClean="0"/>
              <a:t>Lactate </a:t>
            </a:r>
            <a:r>
              <a:rPr lang="en-US" sz="2400" dirty="0" err="1" smtClean="0"/>
              <a:t>Dehydrogenase</a:t>
            </a:r>
            <a:r>
              <a:rPr lang="en-US" sz="2400" dirty="0" smtClean="0"/>
              <a:t> </a:t>
            </a:r>
            <a:r>
              <a:rPr lang="en-US" sz="2400" dirty="0" smtClean="0"/>
              <a:t>(LDH) </a:t>
            </a:r>
            <a:r>
              <a:rPr lang="en-US" sz="2400" dirty="0" smtClean="0"/>
              <a:t>level is elevated in many conditions, including many malignancies. Although LDH elevation is not specific for melanoma, it may be useful at diagnosis and also in the follow-up care of patients with melanoma. A markedly elevated LDH at diagnosis or at a follow-up visit may indicate distant metastases, especially in the lung and </a:t>
            </a:r>
            <a:r>
              <a:rPr lang="en-US" sz="2400" dirty="0" smtClean="0"/>
              <a:t>liver</a:t>
            </a:r>
            <a:endParaRPr lang="en-US" sz="2400" dirty="0" smtClean="0"/>
          </a:p>
          <a:p>
            <a:r>
              <a:rPr lang="en-US" sz="2400" dirty="0" smtClean="0"/>
              <a:t>Although the specificity and sensitivity of this test are low, multiple studies show an elevated LDH level to be an independent predictive factor for poor prognosis. LDH level now is considered part of the staging system for </a:t>
            </a:r>
            <a:r>
              <a:rPr lang="en-US" sz="2400" dirty="0" smtClean="0"/>
              <a:t>melanoma</a:t>
            </a:r>
            <a:endParaRPr lang="en-US" sz="2400" dirty="0" smtClean="0"/>
          </a:p>
          <a:p>
            <a:r>
              <a:rPr lang="en-US" sz="2400" dirty="0" smtClean="0"/>
              <a:t/>
            </a:r>
            <a:br>
              <a:rPr lang="en-US" sz="2400" dirty="0" smtClean="0"/>
            </a:b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MALIGNANT MELANOMA</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Malignant melanoma is a neoplasm of </a:t>
            </a:r>
            <a:r>
              <a:rPr lang="en-US" sz="2400" dirty="0" err="1" smtClean="0"/>
              <a:t>melanocytes</a:t>
            </a:r>
            <a:r>
              <a:rPr lang="en-US" sz="2400" dirty="0" smtClean="0"/>
              <a:t> or a neoplasm of the cells that develop from </a:t>
            </a:r>
            <a:r>
              <a:rPr lang="en-US" sz="2400" dirty="0" err="1" smtClean="0"/>
              <a:t>melanocytes</a:t>
            </a:r>
            <a:endParaRPr lang="en-US" sz="2400" dirty="0" smtClean="0"/>
          </a:p>
          <a:p>
            <a:r>
              <a:rPr lang="en-US" sz="2400" dirty="0" err="1" smtClean="0"/>
              <a:t>Melanocytes</a:t>
            </a:r>
            <a:r>
              <a:rPr lang="en-US" sz="2400" dirty="0" smtClean="0"/>
              <a:t> are derived from the neural crest; consequently, although they usually occur on the skin, melanomas can arise in other locations where neural crest cells migrate, such as the GI tract and brain</a:t>
            </a:r>
          </a:p>
          <a:p>
            <a:r>
              <a:rPr lang="en-US" sz="2400" dirty="0" smtClean="0"/>
              <a:t>Surgery is the definitive treatment for early-stage melanoma, with medical management generally reserved for treatment of advanced melanoma</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DIAGNOSIS</a:t>
            </a:r>
            <a:endParaRPr lang="en-US" sz="4000" b="1" dirty="0"/>
          </a:p>
        </p:txBody>
      </p:sp>
      <p:sp>
        <p:nvSpPr>
          <p:cNvPr id="3" name="Content Placeholder 2"/>
          <p:cNvSpPr>
            <a:spLocks noGrp="1"/>
          </p:cNvSpPr>
          <p:nvPr>
            <p:ph sz="quarter" idx="1"/>
          </p:nvPr>
        </p:nvSpPr>
        <p:spPr/>
        <p:txBody>
          <a:bodyPr>
            <a:noAutofit/>
          </a:bodyPr>
          <a:lstStyle/>
          <a:p>
            <a:r>
              <a:rPr lang="en-US" sz="2400" dirty="0" smtClean="0"/>
              <a:t>A </a:t>
            </a:r>
            <a:r>
              <a:rPr lang="en-US" sz="2400" dirty="0" smtClean="0"/>
              <a:t>complete </a:t>
            </a:r>
            <a:r>
              <a:rPr lang="en-US" sz="2400" dirty="0" err="1" smtClean="0"/>
              <a:t>excisional</a:t>
            </a:r>
            <a:r>
              <a:rPr lang="en-US" sz="2400" dirty="0" smtClean="0"/>
              <a:t> biopsy is preferred. The sample should have a 1-3 mm margin of healthy skin and should include all layers of skin and some subcutaneous </a:t>
            </a:r>
            <a:r>
              <a:rPr lang="en-US" sz="2400" dirty="0" smtClean="0"/>
              <a:t>fat</a:t>
            </a:r>
            <a:endParaRPr lang="en-US" sz="2400" dirty="0" smtClean="0"/>
          </a:p>
          <a:p>
            <a:r>
              <a:rPr lang="en-US" sz="2400" dirty="0" smtClean="0"/>
              <a:t>If the suggestive lesion is large or situated in a cosmetically sensitive area, an </a:t>
            </a:r>
            <a:r>
              <a:rPr lang="en-US" sz="2400" dirty="0" err="1" smtClean="0"/>
              <a:t>incisional</a:t>
            </a:r>
            <a:r>
              <a:rPr lang="en-US" sz="2400" dirty="0" smtClean="0"/>
              <a:t> or punch biopsy may be appropriate. The </a:t>
            </a:r>
            <a:r>
              <a:rPr lang="en-US" sz="2400" dirty="0" err="1" smtClean="0"/>
              <a:t>incisional</a:t>
            </a:r>
            <a:r>
              <a:rPr lang="en-US" sz="2400" dirty="0" smtClean="0"/>
              <a:t> biopsy specimen should be taken from the most abnormal area of the lesion.</a:t>
            </a:r>
          </a:p>
          <a:p>
            <a:r>
              <a:rPr lang="en-US" sz="2400" dirty="0" smtClean="0"/>
              <a:t>A shave biopsy is usually contraindicated, as it may compromise pathologic diagnosis and complete determination of </a:t>
            </a:r>
            <a:r>
              <a:rPr lang="en-US" sz="2400" dirty="0" err="1" smtClean="0"/>
              <a:t>Breslow</a:t>
            </a:r>
            <a:r>
              <a:rPr lang="en-US" sz="2400" dirty="0" smtClean="0"/>
              <a:t> </a:t>
            </a:r>
            <a:r>
              <a:rPr lang="en-US" sz="2400" dirty="0" smtClean="0"/>
              <a:t>thickness</a:t>
            </a:r>
            <a:r>
              <a:rPr lang="en-US" sz="2400" dirty="0" smtClean="0"/>
              <a:t/>
            </a:r>
            <a:br>
              <a:rPr lang="en-US" sz="2400" dirty="0" smtClean="0"/>
            </a:b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MANAGEMENT</a:t>
            </a:r>
            <a:endParaRPr lang="en-US" sz="4000" b="1" dirty="0"/>
          </a:p>
        </p:txBody>
      </p:sp>
      <p:sp>
        <p:nvSpPr>
          <p:cNvPr id="3" name="Content Placeholder 2"/>
          <p:cNvSpPr>
            <a:spLocks noGrp="1"/>
          </p:cNvSpPr>
          <p:nvPr>
            <p:ph sz="quarter" idx="1"/>
          </p:nvPr>
        </p:nvSpPr>
        <p:spPr/>
        <p:txBody>
          <a:bodyPr>
            <a:noAutofit/>
          </a:bodyPr>
          <a:lstStyle/>
          <a:p>
            <a:r>
              <a:rPr lang="en-US" sz="2400" dirty="0" smtClean="0"/>
              <a:t>Because </a:t>
            </a:r>
            <a:r>
              <a:rPr lang="en-US" sz="2400" dirty="0" smtClean="0"/>
              <a:t>failure to perform a </a:t>
            </a:r>
            <a:r>
              <a:rPr lang="en-US" sz="2400" dirty="0" smtClean="0"/>
              <a:t>re-excision </a:t>
            </a:r>
            <a:r>
              <a:rPr lang="en-US" sz="2400" dirty="0" smtClean="0"/>
              <a:t>after biopsy of a melanoma is associated with a local recurrence rate of as high as 40%, a </a:t>
            </a:r>
            <a:r>
              <a:rPr lang="en-US" sz="2400" dirty="0" smtClean="0"/>
              <a:t>re-excision </a:t>
            </a:r>
            <a:r>
              <a:rPr lang="en-US" sz="2400" dirty="0" smtClean="0"/>
              <a:t>must be </a:t>
            </a:r>
            <a:r>
              <a:rPr lang="en-US" sz="2400" dirty="0" smtClean="0"/>
              <a:t>performed</a:t>
            </a:r>
            <a:endParaRPr lang="en-US" sz="2400" dirty="0" smtClean="0"/>
          </a:p>
          <a:p>
            <a:r>
              <a:rPr lang="en-US" sz="2400" dirty="0" smtClean="0"/>
              <a:t>Current recommendations for surgical margins of excision are as </a:t>
            </a:r>
            <a:r>
              <a:rPr lang="en-US" sz="2400" dirty="0" smtClean="0"/>
              <a:t>follows:</a:t>
            </a:r>
            <a:endParaRPr lang="en-US" sz="2400" dirty="0" smtClean="0"/>
          </a:p>
          <a:p>
            <a:r>
              <a:rPr lang="en-US" sz="2400" dirty="0" smtClean="0"/>
              <a:t>In situ lesions - 0.5-1 cm margin</a:t>
            </a:r>
          </a:p>
          <a:p>
            <a:r>
              <a:rPr lang="en-US" sz="2400" dirty="0" smtClean="0"/>
              <a:t>Lesions ≤ 1 mm in thickness - 1 cm margin</a:t>
            </a:r>
          </a:p>
          <a:p>
            <a:r>
              <a:rPr lang="en-US" sz="2400" dirty="0" smtClean="0"/>
              <a:t>Lesions 1.01 - 2 mm in thickness - 1-2 cm margin</a:t>
            </a:r>
          </a:p>
          <a:p>
            <a:r>
              <a:rPr lang="en-US" sz="2400" dirty="0" smtClean="0"/>
              <a:t>Lesions 2.01-4 mm in thickness - 2 cm margin</a:t>
            </a:r>
          </a:p>
          <a:p>
            <a:r>
              <a:rPr lang="en-US" sz="2400" dirty="0" smtClean="0"/>
              <a:t>Lesions greater than 4 mm in thickness - At least 2 cm </a:t>
            </a:r>
            <a:r>
              <a:rPr lang="en-US" sz="2400" dirty="0" smtClean="0"/>
              <a:t>margin</a:t>
            </a:r>
            <a:endParaRPr lang="en-US" sz="24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MANAGEMENT</a:t>
            </a:r>
            <a:endParaRPr lang="en-US" sz="4000" b="1" dirty="0"/>
          </a:p>
        </p:txBody>
      </p:sp>
      <p:sp>
        <p:nvSpPr>
          <p:cNvPr id="3" name="Content Placeholder 2"/>
          <p:cNvSpPr>
            <a:spLocks noGrp="1"/>
          </p:cNvSpPr>
          <p:nvPr>
            <p:ph sz="quarter" idx="1"/>
          </p:nvPr>
        </p:nvSpPr>
        <p:spPr/>
        <p:txBody>
          <a:bodyPr>
            <a:noAutofit/>
          </a:bodyPr>
          <a:lstStyle/>
          <a:p>
            <a:r>
              <a:rPr lang="en-US" sz="2400" dirty="0" smtClean="0"/>
              <a:t>Patients </a:t>
            </a:r>
            <a:r>
              <a:rPr lang="en-US" sz="2400" dirty="0" smtClean="0"/>
              <a:t>with clinically enlarged lymph nodes and no evidence of distant disease should undergo a complete regional lymph node dissection (LND</a:t>
            </a:r>
            <a:r>
              <a:rPr lang="en-US" sz="2400" dirty="0" smtClean="0"/>
              <a:t>)</a:t>
            </a:r>
            <a:endParaRPr lang="en-US" sz="2400" dirty="0" smtClean="0"/>
          </a:p>
          <a:p>
            <a:r>
              <a:rPr lang="en-US" sz="2400" dirty="0" smtClean="0"/>
              <a:t>Studies </a:t>
            </a:r>
            <a:r>
              <a:rPr lang="en-US" sz="2400" dirty="0" smtClean="0"/>
              <a:t>show that in patients with melanomas that are 1-4 mm thick, LND may not yield a significant survival </a:t>
            </a:r>
            <a:r>
              <a:rPr lang="en-US" sz="2400" dirty="0" smtClean="0"/>
              <a:t>advantage</a:t>
            </a:r>
            <a:endParaRPr lang="en-US" sz="2400" dirty="0" smtClean="0"/>
          </a:p>
          <a:p>
            <a:r>
              <a:rPr lang="en-US" sz="2400" dirty="0" smtClean="0"/>
              <a:t>The only patients who seem to benefit from LND are those with lesions 1.1–2 mm thick and who are younger than 60 years. Patients with lesions </a:t>
            </a:r>
            <a:r>
              <a:rPr lang="en-US" sz="2400" dirty="0" smtClean="0"/>
              <a:t>&gt;4 </a:t>
            </a:r>
            <a:r>
              <a:rPr lang="en-US" sz="2400" dirty="0" smtClean="0"/>
              <a:t>mm in thickness are widely considered not to benefit from removal of clinically negative </a:t>
            </a:r>
            <a:r>
              <a:rPr lang="en-US" sz="2400" dirty="0" smtClean="0"/>
              <a:t>nodes</a:t>
            </a:r>
            <a:endParaRPr lang="en-US" sz="2400" dirty="0" smtClean="0"/>
          </a:p>
          <a:p>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MANAGEMENT</a:t>
            </a:r>
            <a:endParaRPr lang="en-US" sz="4000" b="1" dirty="0"/>
          </a:p>
        </p:txBody>
      </p:sp>
      <p:sp>
        <p:nvSpPr>
          <p:cNvPr id="3" name="Content Placeholder 2"/>
          <p:cNvSpPr>
            <a:spLocks noGrp="1"/>
          </p:cNvSpPr>
          <p:nvPr>
            <p:ph sz="quarter" idx="1"/>
          </p:nvPr>
        </p:nvSpPr>
        <p:spPr/>
        <p:txBody>
          <a:bodyPr>
            <a:noAutofit/>
          </a:bodyPr>
          <a:lstStyle/>
          <a:p>
            <a:r>
              <a:rPr lang="en-US" sz="2400" dirty="0" smtClean="0"/>
              <a:t>Sentinel lymph node biopsy (SLNB) is now known to offer important prognostic, diagnostic, and therapeutic information</a:t>
            </a:r>
          </a:p>
          <a:p>
            <a:r>
              <a:rPr lang="en-US" sz="2400" dirty="0" err="1" smtClean="0"/>
              <a:t>Lymphatics</a:t>
            </a:r>
            <a:r>
              <a:rPr lang="en-US" sz="2400" dirty="0" smtClean="0"/>
              <a:t> </a:t>
            </a:r>
            <a:r>
              <a:rPr lang="en-US" sz="2400" dirty="0" smtClean="0"/>
              <a:t>from any given region on the skin drain to a single lymph node. This node is called the sentinel lymph node and almost always is the first site of nodal involvement when melanoma spreads to regional </a:t>
            </a:r>
            <a:r>
              <a:rPr lang="en-US" sz="2400" dirty="0" smtClean="0"/>
              <a:t>nodes</a:t>
            </a:r>
          </a:p>
          <a:p>
            <a:r>
              <a:rPr lang="en-US" sz="2400" dirty="0" smtClean="0"/>
              <a:t>Removal of the node should precede wide excision of the primary</a:t>
            </a:r>
          </a:p>
          <a:p>
            <a:pPr>
              <a:buNone/>
            </a:pPr>
            <a:endParaRPr lang="en-US" sz="24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MANAGEMENT</a:t>
            </a:r>
            <a:endParaRPr lang="en-US" sz="4000" dirty="0"/>
          </a:p>
        </p:txBody>
      </p:sp>
      <p:sp>
        <p:nvSpPr>
          <p:cNvPr id="3" name="Content Placeholder 2"/>
          <p:cNvSpPr>
            <a:spLocks noGrp="1"/>
          </p:cNvSpPr>
          <p:nvPr>
            <p:ph sz="quarter" idx="1"/>
          </p:nvPr>
        </p:nvSpPr>
        <p:spPr/>
        <p:txBody>
          <a:bodyPr>
            <a:normAutofit/>
          </a:bodyPr>
          <a:lstStyle/>
          <a:p>
            <a:r>
              <a:rPr lang="en-US" sz="2400" dirty="0" smtClean="0"/>
              <a:t>To determine which node is the sentinel node, the following two techniques, often in combination, are used. The combination of the two techniques allows detection of the sentinel node in as many as 98% of cases.</a:t>
            </a:r>
          </a:p>
          <a:p>
            <a:r>
              <a:rPr lang="en-US" sz="2400" dirty="0" smtClean="0"/>
              <a:t>The first technique involves injecting a blue dye at the site of the primary melanoma and, through a small incision over the nodal basin, determining the location of the sentinel </a:t>
            </a:r>
            <a:r>
              <a:rPr lang="en-US" sz="2400" dirty="0" smtClean="0"/>
              <a:t>node</a:t>
            </a:r>
          </a:p>
          <a:p>
            <a:r>
              <a:rPr lang="en-US" sz="2400" dirty="0" smtClean="0"/>
              <a:t>The </a:t>
            </a:r>
            <a:r>
              <a:rPr lang="en-US" sz="2400" dirty="0" smtClean="0"/>
              <a:t>second technique involves a </a:t>
            </a:r>
            <a:r>
              <a:rPr lang="en-US" sz="2400" dirty="0" err="1" smtClean="0"/>
              <a:t>radiolabeled</a:t>
            </a:r>
            <a:r>
              <a:rPr lang="en-US" sz="2400" dirty="0" smtClean="0"/>
              <a:t> solution injected into the site of the primary and the use of a hand-held gamma detector to determine the location of the sentinel </a:t>
            </a:r>
            <a:r>
              <a:rPr lang="en-US" sz="2400" dirty="0" smtClean="0"/>
              <a:t>node</a:t>
            </a:r>
          </a:p>
          <a:p>
            <a:r>
              <a:rPr lang="en-US" sz="2400" dirty="0" smtClean="0"/>
              <a:t>The </a:t>
            </a:r>
            <a:r>
              <a:rPr lang="en-US" sz="2400" dirty="0" smtClean="0"/>
              <a:t>node is then removed for pathologic evaluation. </a:t>
            </a:r>
          </a:p>
          <a:p>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STAGING</a:t>
            </a:r>
            <a:endParaRPr lang="en-US" sz="4000" b="1" dirty="0"/>
          </a:p>
        </p:txBody>
      </p:sp>
      <p:sp>
        <p:nvSpPr>
          <p:cNvPr id="3" name="Content Placeholder 2"/>
          <p:cNvSpPr>
            <a:spLocks noGrp="1"/>
          </p:cNvSpPr>
          <p:nvPr>
            <p:ph sz="quarter" idx="1"/>
          </p:nvPr>
        </p:nvSpPr>
        <p:spPr/>
        <p:txBody>
          <a:bodyPr>
            <a:noAutofit/>
          </a:bodyPr>
          <a:lstStyle/>
          <a:p>
            <a:r>
              <a:rPr lang="en-US" sz="2400" dirty="0" smtClean="0"/>
              <a:t>T classification (thickness) is as follows:</a:t>
            </a:r>
          </a:p>
          <a:p>
            <a:pPr>
              <a:buNone/>
            </a:pPr>
            <a:r>
              <a:rPr lang="en-US" sz="2400" dirty="0" smtClean="0"/>
              <a:t>		TX </a:t>
            </a:r>
            <a:r>
              <a:rPr lang="en-US" sz="2400" dirty="0" smtClean="0"/>
              <a:t>- Primary tumor cannot be assessed (shave biopsy, </a:t>
            </a:r>
            <a:r>
              <a:rPr lang="en-US" sz="2400" dirty="0" smtClean="0"/>
              <a:t>		regressed </a:t>
            </a:r>
            <a:r>
              <a:rPr lang="en-US" sz="2400" dirty="0" smtClean="0"/>
              <a:t>primary)</a:t>
            </a:r>
          </a:p>
          <a:p>
            <a:pPr>
              <a:buNone/>
            </a:pPr>
            <a:r>
              <a:rPr lang="en-US" sz="2400" dirty="0" smtClean="0"/>
              <a:t>		</a:t>
            </a:r>
            <a:r>
              <a:rPr lang="en-US" sz="2400" dirty="0" err="1" smtClean="0"/>
              <a:t>Tis</a:t>
            </a:r>
            <a:r>
              <a:rPr lang="en-US" sz="2400" dirty="0" smtClean="0"/>
              <a:t> </a:t>
            </a:r>
            <a:r>
              <a:rPr lang="en-US" sz="2400" dirty="0" smtClean="0"/>
              <a:t>- Melanoma in situ</a:t>
            </a:r>
          </a:p>
          <a:p>
            <a:pPr>
              <a:buNone/>
            </a:pPr>
            <a:r>
              <a:rPr lang="en-US" sz="2400" dirty="0" smtClean="0"/>
              <a:t>		T1 </a:t>
            </a:r>
            <a:r>
              <a:rPr lang="en-US" sz="2400" dirty="0" smtClean="0"/>
              <a:t>- ≤1.0 mm (a: without ulceration, b: with ulceration)</a:t>
            </a:r>
          </a:p>
          <a:p>
            <a:pPr>
              <a:buNone/>
            </a:pPr>
            <a:r>
              <a:rPr lang="en-US" sz="2400" dirty="0" smtClean="0"/>
              <a:t>		T2 </a:t>
            </a:r>
            <a:r>
              <a:rPr lang="en-US" sz="2400" dirty="0" smtClean="0"/>
              <a:t>- 1.01-2.0 mm (a: without ulceration, b: with ulceration)</a:t>
            </a:r>
          </a:p>
          <a:p>
            <a:pPr>
              <a:buNone/>
            </a:pPr>
            <a:r>
              <a:rPr lang="en-US" sz="2400" dirty="0" smtClean="0"/>
              <a:t>		T3 </a:t>
            </a:r>
            <a:r>
              <a:rPr lang="en-US" sz="2400" dirty="0" smtClean="0"/>
              <a:t>- 2.01-4.0 mm (a: without ulceration, b: with ulceration)</a:t>
            </a:r>
          </a:p>
          <a:p>
            <a:pPr>
              <a:buNone/>
            </a:pPr>
            <a:r>
              <a:rPr lang="en-US" sz="2400" dirty="0" smtClean="0"/>
              <a:t>		T4 </a:t>
            </a:r>
            <a:r>
              <a:rPr lang="en-US" sz="2400" dirty="0" smtClean="0"/>
              <a:t>- &gt;4.0 mm (a: without ulceration, b: with ulceration)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STAGING</a:t>
            </a:r>
            <a:endParaRPr lang="en-US" sz="4000" dirty="0"/>
          </a:p>
        </p:txBody>
      </p:sp>
      <p:sp>
        <p:nvSpPr>
          <p:cNvPr id="3" name="Content Placeholder 2"/>
          <p:cNvSpPr>
            <a:spLocks noGrp="1"/>
          </p:cNvSpPr>
          <p:nvPr>
            <p:ph sz="quarter" idx="1"/>
          </p:nvPr>
        </p:nvSpPr>
        <p:spPr/>
        <p:txBody>
          <a:bodyPr>
            <a:noAutofit/>
          </a:bodyPr>
          <a:lstStyle/>
          <a:p>
            <a:r>
              <a:rPr lang="en-US" sz="2400" dirty="0" smtClean="0"/>
              <a:t>N classification is as follows:</a:t>
            </a:r>
          </a:p>
          <a:p>
            <a:r>
              <a:rPr lang="en-US" sz="2400" dirty="0" smtClean="0"/>
              <a:t>N1: 1 </a:t>
            </a:r>
            <a:r>
              <a:rPr lang="en-US" sz="2400" dirty="0" smtClean="0"/>
              <a:t>lymph node; a: </a:t>
            </a:r>
            <a:r>
              <a:rPr lang="en-US" sz="2400" dirty="0" err="1" smtClean="0"/>
              <a:t>micrometastasis</a:t>
            </a:r>
            <a:r>
              <a:rPr lang="en-US" sz="2400" dirty="0" smtClean="0"/>
              <a:t> (clinically occult), </a:t>
            </a:r>
            <a:r>
              <a:rPr lang="en-US" sz="2400" dirty="0" smtClean="0"/>
              <a:t>       			b</a:t>
            </a:r>
            <a:r>
              <a:rPr lang="en-US" sz="2400" dirty="0" smtClean="0"/>
              <a:t>: </a:t>
            </a:r>
            <a:r>
              <a:rPr lang="en-US" sz="2400" dirty="0" err="1" smtClean="0"/>
              <a:t>macrometastasis</a:t>
            </a:r>
            <a:r>
              <a:rPr lang="en-US" sz="2400" dirty="0" smtClean="0"/>
              <a:t> (clinically apparent)</a:t>
            </a:r>
          </a:p>
          <a:p>
            <a:r>
              <a:rPr lang="en-US" sz="2400" dirty="0" smtClean="0"/>
              <a:t>N2: </a:t>
            </a:r>
            <a:r>
              <a:rPr lang="en-US" sz="2400" dirty="0" smtClean="0"/>
              <a:t>2-3 lymph nodes; </a:t>
            </a:r>
            <a:r>
              <a:rPr lang="en-US" sz="2400" dirty="0" smtClean="0"/>
              <a:t>       a</a:t>
            </a:r>
            <a:r>
              <a:rPr lang="en-US" sz="2400" dirty="0" smtClean="0"/>
              <a:t>: </a:t>
            </a:r>
            <a:r>
              <a:rPr lang="en-US" sz="2400" dirty="0" err="1" smtClean="0"/>
              <a:t>micrometastasis</a:t>
            </a:r>
            <a:r>
              <a:rPr lang="en-US" sz="2400" dirty="0" smtClean="0"/>
              <a:t>, </a:t>
            </a:r>
            <a:r>
              <a:rPr lang="en-US" sz="2400" dirty="0" smtClean="0"/>
              <a:t>                           		           	b</a:t>
            </a:r>
            <a:r>
              <a:rPr lang="en-US" sz="2400" dirty="0" smtClean="0"/>
              <a:t>: </a:t>
            </a:r>
            <a:r>
              <a:rPr lang="en-US" sz="2400" dirty="0" err="1" smtClean="0"/>
              <a:t>macrometastasis</a:t>
            </a:r>
            <a:r>
              <a:rPr lang="en-US" sz="2400" dirty="0" smtClean="0"/>
              <a:t>, </a:t>
            </a:r>
            <a:r>
              <a:rPr lang="en-US" sz="2400" dirty="0" smtClean="0"/>
              <a:t>                                 				c</a:t>
            </a:r>
            <a:r>
              <a:rPr lang="en-US" sz="2400" dirty="0" smtClean="0"/>
              <a:t>: in transit met(s), satellite(s), </a:t>
            </a:r>
            <a:r>
              <a:rPr lang="en-US" sz="2400" dirty="0" smtClean="0"/>
              <a:t>					without </a:t>
            </a:r>
            <a:r>
              <a:rPr lang="en-US" sz="2400" dirty="0" smtClean="0"/>
              <a:t>metastatic lymph nodes </a:t>
            </a:r>
            <a:r>
              <a:rPr lang="en-US" sz="2400" dirty="0" smtClean="0"/>
              <a:t>N2a</a:t>
            </a:r>
            <a:r>
              <a:rPr lang="en-US" sz="2400" dirty="0" smtClean="0"/>
              <a:t>: 2-3 nodes </a:t>
            </a:r>
            <a:r>
              <a:rPr lang="en-US" sz="2400" dirty="0" smtClean="0"/>
              <a:t>positive for </a:t>
            </a:r>
            <a:r>
              <a:rPr lang="en-US" sz="2400" dirty="0" err="1" smtClean="0"/>
              <a:t>micrometastasis</a:t>
            </a:r>
            <a:r>
              <a:rPr lang="en-US" sz="2400" dirty="0" smtClean="0"/>
              <a:t>; </a:t>
            </a:r>
            <a:r>
              <a:rPr lang="en-US" sz="2400" dirty="0" smtClean="0"/>
              <a:t>                      N2b</a:t>
            </a:r>
            <a:r>
              <a:rPr lang="en-US" sz="2400" dirty="0" smtClean="0"/>
              <a:t>: 2-3 nodes positive for </a:t>
            </a:r>
            <a:r>
              <a:rPr lang="en-US" sz="2400" dirty="0" err="1" smtClean="0"/>
              <a:t>macrometastasis</a:t>
            </a:r>
            <a:r>
              <a:rPr lang="en-US" sz="2400" dirty="0" smtClean="0"/>
              <a:t>; </a:t>
            </a:r>
            <a:r>
              <a:rPr lang="en-US" sz="2400" dirty="0" smtClean="0"/>
              <a:t>                    N2c</a:t>
            </a:r>
            <a:r>
              <a:rPr lang="en-US" sz="2400" dirty="0" smtClean="0"/>
              <a:t>: In transit met(s) or </a:t>
            </a:r>
            <a:r>
              <a:rPr lang="en-US" sz="2400" dirty="0" smtClean="0"/>
              <a:t>satellite(s) without </a:t>
            </a:r>
            <a:r>
              <a:rPr lang="en-US" sz="2400" dirty="0" smtClean="0"/>
              <a:t>metastatic nodes)</a:t>
            </a:r>
          </a:p>
          <a:p>
            <a:r>
              <a:rPr lang="en-US" sz="2400" dirty="0" smtClean="0"/>
              <a:t>N3: 4 </a:t>
            </a:r>
            <a:r>
              <a:rPr lang="en-US" sz="2400" dirty="0" smtClean="0"/>
              <a:t>or more metastatic nodes or matted nodes or in-transit metastases or satellite(s) with metastatic node(s)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STAGING</a:t>
            </a:r>
            <a:endParaRPr lang="en-US" sz="4000" dirty="0"/>
          </a:p>
        </p:txBody>
      </p:sp>
      <p:sp>
        <p:nvSpPr>
          <p:cNvPr id="3" name="Content Placeholder 2"/>
          <p:cNvSpPr>
            <a:spLocks noGrp="1"/>
          </p:cNvSpPr>
          <p:nvPr>
            <p:ph sz="quarter" idx="1"/>
          </p:nvPr>
        </p:nvSpPr>
        <p:spPr/>
        <p:txBody>
          <a:bodyPr>
            <a:noAutofit/>
          </a:bodyPr>
          <a:lstStyle/>
          <a:p>
            <a:r>
              <a:rPr lang="en-US" sz="2400" dirty="0" smtClean="0"/>
              <a:t>Note that </a:t>
            </a:r>
            <a:r>
              <a:rPr lang="en-US" sz="2400" dirty="0" err="1" smtClean="0"/>
              <a:t>micrometastases</a:t>
            </a:r>
            <a:r>
              <a:rPr lang="en-US" sz="2400" dirty="0" smtClean="0"/>
              <a:t> are diagnosed after elective or sentinel </a:t>
            </a:r>
            <a:r>
              <a:rPr lang="en-US" sz="2400" dirty="0" err="1" smtClean="0"/>
              <a:t>lymphadenectomy</a:t>
            </a:r>
            <a:r>
              <a:rPr lang="en-US" sz="2400" dirty="0" smtClean="0"/>
              <a:t>. </a:t>
            </a:r>
            <a:r>
              <a:rPr lang="en-US" sz="2400" dirty="0" err="1" smtClean="0"/>
              <a:t>Macrometastases</a:t>
            </a:r>
            <a:r>
              <a:rPr lang="en-US" sz="2400" dirty="0" smtClean="0"/>
              <a:t> are defined as clinically detectable nodal metastases confirmed by therapeutic </a:t>
            </a:r>
            <a:r>
              <a:rPr lang="en-US" sz="2400" dirty="0" err="1" smtClean="0"/>
              <a:t>lymphadenectomy</a:t>
            </a:r>
            <a:r>
              <a:rPr lang="en-US" sz="2400" dirty="0" smtClean="0"/>
              <a:t> or when nodal metastasis exhibits gross </a:t>
            </a:r>
            <a:r>
              <a:rPr lang="en-US" sz="2400" dirty="0" err="1" smtClean="0"/>
              <a:t>extracapsular</a:t>
            </a:r>
            <a:r>
              <a:rPr lang="en-US" sz="2400" dirty="0" smtClean="0"/>
              <a:t> </a:t>
            </a:r>
            <a:r>
              <a:rPr lang="en-US" sz="2400" dirty="0" smtClean="0"/>
              <a:t>extension</a:t>
            </a:r>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STAGING</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M classification is as follows:</a:t>
            </a:r>
          </a:p>
          <a:p>
            <a:pPr>
              <a:buNone/>
            </a:pPr>
            <a:r>
              <a:rPr lang="en-US" sz="2400" dirty="0" smtClean="0"/>
              <a:t>		M1a </a:t>
            </a:r>
            <a:r>
              <a:rPr lang="en-US" sz="2400" dirty="0" smtClean="0"/>
              <a:t>- Distant skin, subcutaneous, or nodal metastases, </a:t>
            </a:r>
            <a:r>
              <a:rPr lang="en-US" sz="2400" dirty="0" smtClean="0"/>
              <a:t>		normal </a:t>
            </a:r>
            <a:r>
              <a:rPr lang="en-US" sz="2400" dirty="0" smtClean="0"/>
              <a:t>lactate </a:t>
            </a:r>
            <a:r>
              <a:rPr lang="en-US" sz="2400" dirty="0" err="1" smtClean="0"/>
              <a:t>dehydrogenase</a:t>
            </a:r>
            <a:r>
              <a:rPr lang="en-US" sz="2400" dirty="0" smtClean="0"/>
              <a:t> (LDH) level</a:t>
            </a:r>
          </a:p>
          <a:p>
            <a:pPr>
              <a:buNone/>
            </a:pPr>
            <a:r>
              <a:rPr lang="en-US" sz="2400" dirty="0" smtClean="0"/>
              <a:t>		M1b </a:t>
            </a:r>
            <a:r>
              <a:rPr lang="en-US" sz="2400" dirty="0" smtClean="0"/>
              <a:t>- Lung metastases, normal LDH level</a:t>
            </a:r>
          </a:p>
          <a:p>
            <a:pPr>
              <a:buNone/>
            </a:pPr>
            <a:r>
              <a:rPr lang="en-US" sz="2400" dirty="0" smtClean="0"/>
              <a:t>		M1c </a:t>
            </a:r>
            <a:r>
              <a:rPr lang="en-US" sz="2400" dirty="0" smtClean="0"/>
              <a:t>- All other visceral metastases or any distant </a:t>
            </a:r>
            <a:r>
              <a:rPr lang="en-US" sz="2400" dirty="0" smtClean="0"/>
              <a:t>			metastases </a:t>
            </a:r>
            <a:r>
              <a:rPr lang="en-US" sz="2400" dirty="0" smtClean="0"/>
              <a:t>with an elevated LDH level</a:t>
            </a:r>
          </a:p>
          <a:p>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TNM CLASSIFICATION</a:t>
            </a:r>
            <a:endParaRPr lang="en-US" sz="4000" b="1" dirty="0"/>
          </a:p>
        </p:txBody>
      </p:sp>
      <p:sp>
        <p:nvSpPr>
          <p:cNvPr id="3" name="Content Placeholder 2"/>
          <p:cNvSpPr>
            <a:spLocks noGrp="1"/>
          </p:cNvSpPr>
          <p:nvPr>
            <p:ph sz="quarter" idx="1"/>
          </p:nvPr>
        </p:nvSpPr>
        <p:spPr>
          <a:xfrm>
            <a:off x="612648" y="1371600"/>
            <a:ext cx="8153400" cy="4724400"/>
          </a:xfrm>
        </p:spPr>
        <p:txBody>
          <a:bodyPr>
            <a:noAutofit/>
          </a:bodyPr>
          <a:lstStyle/>
          <a:p>
            <a:r>
              <a:rPr lang="en-US" sz="2400" baseline="30000" dirty="0" smtClean="0"/>
              <a:t> </a:t>
            </a:r>
            <a:r>
              <a:rPr lang="en-US" sz="2400" dirty="0" smtClean="0"/>
              <a:t>Stage 0: </a:t>
            </a:r>
            <a:r>
              <a:rPr lang="en-US" sz="2400" dirty="0" err="1" smtClean="0"/>
              <a:t>Tis</a:t>
            </a:r>
            <a:r>
              <a:rPr lang="en-US" sz="2400" dirty="0" smtClean="0"/>
              <a:t>, N0, M0</a:t>
            </a:r>
          </a:p>
          <a:p>
            <a:r>
              <a:rPr lang="en-US" sz="2400" dirty="0" smtClean="0"/>
              <a:t>Stage </a:t>
            </a:r>
            <a:r>
              <a:rPr lang="en-US" sz="2400" dirty="0" smtClean="0"/>
              <a:t>IA: </a:t>
            </a:r>
            <a:r>
              <a:rPr lang="en-US" sz="2400" dirty="0" smtClean="0"/>
              <a:t>T1a, N0, M0</a:t>
            </a:r>
          </a:p>
          <a:p>
            <a:r>
              <a:rPr lang="en-US" sz="2400" dirty="0" smtClean="0"/>
              <a:t>Stage </a:t>
            </a:r>
            <a:r>
              <a:rPr lang="en-US" sz="2400" dirty="0" smtClean="0"/>
              <a:t>IB: </a:t>
            </a:r>
            <a:r>
              <a:rPr lang="en-US" sz="2400" dirty="0" smtClean="0"/>
              <a:t>T1b, N0, M0; T2b, N0, M0</a:t>
            </a:r>
          </a:p>
          <a:p>
            <a:r>
              <a:rPr lang="en-US" sz="2400" dirty="0" smtClean="0"/>
              <a:t>Stage </a:t>
            </a:r>
            <a:r>
              <a:rPr lang="en-US" sz="2400" dirty="0" smtClean="0"/>
              <a:t>IIA: </a:t>
            </a:r>
            <a:r>
              <a:rPr lang="en-US" sz="2400" dirty="0" smtClean="0"/>
              <a:t>T2b, N0, M0; T3a, N0, M0</a:t>
            </a:r>
          </a:p>
          <a:p>
            <a:r>
              <a:rPr lang="en-US" sz="2400" dirty="0" smtClean="0"/>
              <a:t>Stage </a:t>
            </a:r>
            <a:r>
              <a:rPr lang="en-US" sz="2400" dirty="0" smtClean="0"/>
              <a:t>IIB: </a:t>
            </a:r>
            <a:r>
              <a:rPr lang="en-US" sz="2400" dirty="0" smtClean="0"/>
              <a:t>T3b, N0, M0; T4a, N0, M0</a:t>
            </a:r>
          </a:p>
          <a:p>
            <a:r>
              <a:rPr lang="en-US" sz="2400" dirty="0" smtClean="0"/>
              <a:t>Stage </a:t>
            </a:r>
            <a:r>
              <a:rPr lang="en-US" sz="2400" dirty="0" smtClean="0"/>
              <a:t>IIC: </a:t>
            </a:r>
            <a:r>
              <a:rPr lang="en-US" sz="2400" dirty="0" smtClean="0"/>
              <a:t>T4b, N0, M0</a:t>
            </a:r>
          </a:p>
          <a:p>
            <a:r>
              <a:rPr lang="en-US" sz="2400" dirty="0" smtClean="0"/>
              <a:t>Stage III (clinical staging</a:t>
            </a:r>
            <a:r>
              <a:rPr lang="en-US" sz="2400" dirty="0" smtClean="0"/>
              <a:t>): </a:t>
            </a:r>
            <a:r>
              <a:rPr lang="en-US" sz="2400" dirty="0" smtClean="0"/>
              <a:t>Any T, ≥N1, M0</a:t>
            </a:r>
          </a:p>
          <a:p>
            <a:r>
              <a:rPr lang="en-US" sz="2400" dirty="0" smtClean="0"/>
              <a:t>Stage IIIA (pathologic staging</a:t>
            </a:r>
            <a:r>
              <a:rPr lang="en-US" sz="2400" dirty="0" smtClean="0"/>
              <a:t>): </a:t>
            </a:r>
            <a:r>
              <a:rPr lang="en-US" sz="2200" dirty="0" smtClean="0"/>
              <a:t>T1-4a</a:t>
            </a:r>
            <a:r>
              <a:rPr lang="en-US" sz="2200" dirty="0" smtClean="0"/>
              <a:t>, N1a, M0; T1-4a, N2a, M0</a:t>
            </a:r>
          </a:p>
          <a:p>
            <a:r>
              <a:rPr lang="en-US" sz="2400" dirty="0" smtClean="0"/>
              <a:t>Stage IIIB (pathologic staging) - T1-4b, N1a, M0; T1-4b, N2a, M0; T1-4a, N1b, M0; T1-4a, N2b, M0; T1-4a, N2c, M0</a:t>
            </a:r>
          </a:p>
          <a:p>
            <a:r>
              <a:rPr lang="en-US" sz="2400" dirty="0" smtClean="0"/>
              <a:t>Stage IIIC (pathologic staging) - T1-4b, N1b, M0; T1-4b, N2b, M0; T1-4b, N2c, MO; any T, N3, M0</a:t>
            </a:r>
          </a:p>
          <a:p>
            <a:r>
              <a:rPr lang="en-US" sz="2400" dirty="0" smtClean="0"/>
              <a:t>Stage IV - Any T, Any N, M1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EVOLUTION OF M MELANOMA</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Melanomas </a:t>
            </a:r>
            <a:r>
              <a:rPr lang="en-US" sz="2400" dirty="0" smtClean="0"/>
              <a:t>have two growth phases, radial and </a:t>
            </a:r>
            <a:r>
              <a:rPr lang="en-US" sz="2400" dirty="0" smtClean="0"/>
              <a:t>vertical</a:t>
            </a:r>
          </a:p>
          <a:p>
            <a:r>
              <a:rPr lang="en-US" sz="2400" dirty="0" smtClean="0"/>
              <a:t>During </a:t>
            </a:r>
            <a:r>
              <a:rPr lang="en-US" sz="2400" dirty="0" smtClean="0"/>
              <a:t>the radial growth phase, malignant cells grow in a radial fashion in the </a:t>
            </a:r>
            <a:r>
              <a:rPr lang="en-US" sz="2400" dirty="0" smtClean="0"/>
              <a:t>epidermis</a:t>
            </a:r>
          </a:p>
          <a:p>
            <a:r>
              <a:rPr lang="en-US" sz="2400" dirty="0" smtClean="0"/>
              <a:t>With </a:t>
            </a:r>
            <a:r>
              <a:rPr lang="en-US" sz="2400" dirty="0" smtClean="0"/>
              <a:t>time, most melanomas progress to the vertical growth phase, in which the malignant cells invade the dermis and develop the ability to </a:t>
            </a:r>
            <a:r>
              <a:rPr lang="en-US" sz="2400" dirty="0" smtClean="0"/>
              <a:t>metastasize</a:t>
            </a:r>
            <a:endParaRPr lang="en-US" sz="2400" dirty="0" smtClean="0"/>
          </a:p>
          <a:p>
            <a:r>
              <a:rPr lang="en-US" sz="2400" dirty="0" smtClean="0"/>
              <a:t>Clinically, lesions are classified according to their </a:t>
            </a:r>
            <a:r>
              <a:rPr lang="en-US" sz="2400" dirty="0" smtClean="0"/>
              <a:t>depth:</a:t>
            </a:r>
            <a:endParaRPr lang="en-US" sz="2400" dirty="0" smtClean="0"/>
          </a:p>
          <a:p>
            <a:pPr>
              <a:buNone/>
            </a:pPr>
            <a:r>
              <a:rPr lang="en-US" sz="2400" dirty="0" smtClean="0"/>
              <a:t>		Thin</a:t>
            </a:r>
            <a:r>
              <a:rPr lang="en-US" sz="2400" dirty="0" smtClean="0"/>
              <a:t>: 1 mm or less</a:t>
            </a:r>
          </a:p>
          <a:p>
            <a:pPr>
              <a:buNone/>
            </a:pPr>
            <a:r>
              <a:rPr lang="en-US" sz="2400" dirty="0" smtClean="0"/>
              <a:t>		Moderate</a:t>
            </a:r>
            <a:r>
              <a:rPr lang="en-US" sz="2400" dirty="0" smtClean="0"/>
              <a:t>: 1-4 mm</a:t>
            </a:r>
          </a:p>
          <a:p>
            <a:pPr>
              <a:buNone/>
            </a:pPr>
            <a:r>
              <a:rPr lang="en-US" sz="2400" dirty="0" smtClean="0"/>
              <a:t>		Thick</a:t>
            </a:r>
            <a:r>
              <a:rPr lang="en-US" sz="2400" dirty="0" smtClean="0"/>
              <a:t>: &gt;4 mm</a:t>
            </a:r>
          </a:p>
          <a:p>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PROGNOSIS</a:t>
            </a:r>
            <a:endParaRPr lang="en-US" sz="4000" b="1" dirty="0"/>
          </a:p>
        </p:txBody>
      </p:sp>
      <p:sp>
        <p:nvSpPr>
          <p:cNvPr id="3" name="Content Placeholder 2"/>
          <p:cNvSpPr>
            <a:spLocks noGrp="1"/>
          </p:cNvSpPr>
          <p:nvPr>
            <p:ph sz="quarter" idx="1"/>
          </p:nvPr>
        </p:nvSpPr>
        <p:spPr/>
        <p:txBody>
          <a:bodyPr>
            <a:noAutofit/>
          </a:bodyPr>
          <a:lstStyle/>
          <a:p>
            <a:r>
              <a:rPr lang="en-US" sz="2400" dirty="0" smtClean="0"/>
              <a:t>Malignant </a:t>
            </a:r>
            <a:r>
              <a:rPr lang="en-US" sz="2400" dirty="0" smtClean="0"/>
              <a:t>melanomas usually present at 2 extremes: at one end of the spectrum are patients with small skin lesions that are easily curable by surgical resection, and at the other are patients with widely metastatic disease, in whom the therapeutic options are limited and the prognosis is nil, with a median survival of only 6-9 months</a:t>
            </a:r>
          </a:p>
          <a:p>
            <a:r>
              <a:rPr lang="en-US" sz="2400" dirty="0" smtClean="0"/>
              <a:t>Prognosis also is related to the type of melanoma. Superficial spreading and nodular types of melanoma are the </a:t>
            </a:r>
            <a:r>
              <a:rPr lang="en-US" sz="2400" dirty="0" smtClean="0"/>
              <a:t>two </a:t>
            </a:r>
            <a:r>
              <a:rPr lang="en-US" sz="2400" dirty="0" smtClean="0"/>
              <a:t>most common fatal melanomas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PROGNOSIS</a:t>
            </a:r>
            <a:endParaRPr lang="en-US" sz="4000" b="1" dirty="0"/>
          </a:p>
        </p:txBody>
      </p:sp>
      <p:sp>
        <p:nvSpPr>
          <p:cNvPr id="3" name="Content Placeholder 2"/>
          <p:cNvSpPr>
            <a:spLocks noGrp="1"/>
          </p:cNvSpPr>
          <p:nvPr>
            <p:ph sz="quarter" idx="1"/>
          </p:nvPr>
        </p:nvSpPr>
        <p:spPr/>
        <p:txBody>
          <a:bodyPr>
            <a:noAutofit/>
          </a:bodyPr>
          <a:lstStyle/>
          <a:p>
            <a:r>
              <a:rPr lang="en-US" sz="2400" dirty="0" smtClean="0"/>
              <a:t>The most important prognostic factors include the </a:t>
            </a:r>
            <a:r>
              <a:rPr lang="en-US" sz="2400" dirty="0" smtClean="0"/>
              <a:t>following:</a:t>
            </a:r>
            <a:endParaRPr lang="en-US" sz="2400" dirty="0" smtClean="0"/>
          </a:p>
          <a:p>
            <a:pPr>
              <a:buNone/>
            </a:pPr>
            <a:r>
              <a:rPr lang="en-US" sz="2400" dirty="0" smtClean="0"/>
              <a:t>		Thickness </a:t>
            </a:r>
            <a:r>
              <a:rPr lang="en-US" sz="2400" dirty="0" smtClean="0"/>
              <a:t>and/or level of invasion</a:t>
            </a:r>
          </a:p>
          <a:p>
            <a:pPr>
              <a:buNone/>
            </a:pPr>
            <a:r>
              <a:rPr lang="en-US" sz="2400" dirty="0" smtClean="0"/>
              <a:t>		Mitotic </a:t>
            </a:r>
            <a:r>
              <a:rPr lang="en-US" sz="2400" dirty="0" smtClean="0"/>
              <a:t>index (mitoses per </a:t>
            </a:r>
            <a:r>
              <a:rPr lang="en-US" sz="2400" dirty="0" smtClean="0"/>
              <a:t>millimeter)</a:t>
            </a:r>
          </a:p>
          <a:p>
            <a:pPr>
              <a:buNone/>
            </a:pPr>
            <a:r>
              <a:rPr lang="en-US" sz="2400" dirty="0" smtClean="0"/>
              <a:t>	</a:t>
            </a:r>
            <a:r>
              <a:rPr lang="en-US" sz="2400" dirty="0" smtClean="0"/>
              <a:t>	</a:t>
            </a:r>
            <a:r>
              <a:rPr lang="en-US" sz="2400" dirty="0" smtClean="0"/>
              <a:t>Ulceration </a:t>
            </a:r>
            <a:r>
              <a:rPr lang="en-US" sz="2400" dirty="0" smtClean="0"/>
              <a:t>or bleeding at the primary site</a:t>
            </a:r>
          </a:p>
          <a:p>
            <a:pPr>
              <a:buNone/>
            </a:pPr>
            <a:r>
              <a:rPr lang="en-US" sz="2400" dirty="0" smtClean="0"/>
              <a:t>		Number </a:t>
            </a:r>
            <a:r>
              <a:rPr lang="en-US" sz="2400" dirty="0" smtClean="0"/>
              <a:t>of regional lymph nodes involved, with distinction </a:t>
            </a:r>
            <a:r>
              <a:rPr lang="en-US" sz="2400" dirty="0" smtClean="0"/>
              <a:t>		of </a:t>
            </a:r>
            <a:r>
              <a:rPr lang="en-US" sz="2400" dirty="0" err="1" smtClean="0"/>
              <a:t>macrometastasis</a:t>
            </a:r>
            <a:r>
              <a:rPr lang="en-US" sz="2400" dirty="0" smtClean="0"/>
              <a:t> and </a:t>
            </a:r>
            <a:r>
              <a:rPr lang="en-US" sz="2400" dirty="0" err="1" smtClean="0"/>
              <a:t>micrometastasis</a:t>
            </a:r>
            <a:endParaRPr lang="en-US" sz="2400" dirty="0" smtClean="0"/>
          </a:p>
          <a:p>
            <a:pPr>
              <a:buNone/>
            </a:pPr>
            <a:r>
              <a:rPr lang="en-US" sz="2400" dirty="0" smtClean="0"/>
              <a:t>		Systemic </a:t>
            </a:r>
            <a:r>
              <a:rPr lang="en-US" sz="2400" dirty="0" smtClean="0"/>
              <a:t>metastasis, including the site (</a:t>
            </a:r>
            <a:r>
              <a:rPr lang="en-US" sz="2400" dirty="0" smtClean="0"/>
              <a:t>non visceral </a:t>
            </a:r>
            <a:r>
              <a:rPr lang="en-US" sz="2400" dirty="0" smtClean="0"/>
              <a:t>versus </a:t>
            </a:r>
            <a:r>
              <a:rPr lang="en-US" sz="2400" dirty="0" smtClean="0"/>
              <a:t>		lung </a:t>
            </a:r>
            <a:r>
              <a:rPr lang="en-US" sz="2400" dirty="0" smtClean="0"/>
              <a:t>versus all other visceral sites) and serum </a:t>
            </a:r>
            <a:r>
              <a:rPr lang="en-US" sz="2400" dirty="0" smtClean="0"/>
              <a:t>			lactate </a:t>
            </a:r>
            <a:r>
              <a:rPr lang="en-US" sz="2400" dirty="0" err="1" smtClean="0"/>
              <a:t>dehydrogenase</a:t>
            </a:r>
            <a:r>
              <a:rPr lang="en-US" sz="2400" dirty="0" smtClean="0"/>
              <a:t> (LDH) level elevation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PROGNOSIS</a:t>
            </a:r>
            <a:endParaRPr lang="en-US" sz="4000" b="1" dirty="0"/>
          </a:p>
        </p:txBody>
      </p:sp>
      <p:sp>
        <p:nvSpPr>
          <p:cNvPr id="3" name="Content Placeholder 2"/>
          <p:cNvSpPr>
            <a:spLocks noGrp="1"/>
          </p:cNvSpPr>
          <p:nvPr>
            <p:ph sz="quarter" idx="1"/>
          </p:nvPr>
        </p:nvSpPr>
        <p:spPr/>
        <p:txBody>
          <a:bodyPr>
            <a:noAutofit/>
          </a:bodyPr>
          <a:lstStyle/>
          <a:p>
            <a:r>
              <a:rPr lang="en-US" sz="2400" dirty="0" smtClean="0"/>
              <a:t>In general, positive prognostic factors include the </a:t>
            </a:r>
            <a:r>
              <a:rPr lang="en-US" sz="2400" dirty="0" smtClean="0"/>
              <a:t>following:</a:t>
            </a:r>
            <a:endParaRPr lang="en-US" sz="2400" dirty="0" smtClean="0"/>
          </a:p>
          <a:p>
            <a:pPr>
              <a:buNone/>
            </a:pPr>
            <a:r>
              <a:rPr lang="en-US" sz="2400" dirty="0" smtClean="0"/>
              <a:t>		Younger </a:t>
            </a:r>
            <a:r>
              <a:rPr lang="en-US" sz="2400" dirty="0" smtClean="0"/>
              <a:t>age</a:t>
            </a:r>
          </a:p>
          <a:p>
            <a:pPr>
              <a:buNone/>
            </a:pPr>
            <a:r>
              <a:rPr lang="en-US" sz="2400" dirty="0" smtClean="0"/>
              <a:t>		Female </a:t>
            </a:r>
            <a:r>
              <a:rPr lang="en-US" sz="2400" dirty="0" smtClean="0"/>
              <a:t>sex</a:t>
            </a:r>
          </a:p>
          <a:p>
            <a:pPr>
              <a:buNone/>
            </a:pPr>
            <a:r>
              <a:rPr lang="en-US" sz="2400" dirty="0" smtClean="0"/>
              <a:t>		Melanoma </a:t>
            </a:r>
            <a:r>
              <a:rPr lang="en-US" sz="2400" dirty="0" smtClean="0"/>
              <a:t>located on the extremities</a:t>
            </a:r>
          </a:p>
          <a:p>
            <a:pPr>
              <a:buNone/>
            </a:pPr>
            <a:r>
              <a:rPr lang="en-US" sz="2400" dirty="0" smtClean="0"/>
              <a:t>		</a:t>
            </a:r>
            <a:endParaRPr lang="en-US" sz="24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TREATMENT</a:t>
            </a:r>
            <a:endParaRPr lang="en-US" sz="4000" b="1" dirty="0"/>
          </a:p>
        </p:txBody>
      </p:sp>
      <p:sp>
        <p:nvSpPr>
          <p:cNvPr id="3" name="Content Placeholder 2"/>
          <p:cNvSpPr>
            <a:spLocks noGrp="1"/>
          </p:cNvSpPr>
          <p:nvPr>
            <p:ph sz="quarter" idx="1"/>
          </p:nvPr>
        </p:nvSpPr>
        <p:spPr/>
        <p:txBody>
          <a:bodyPr>
            <a:noAutofit/>
          </a:bodyPr>
          <a:lstStyle/>
          <a:p>
            <a:r>
              <a:rPr lang="en-US" sz="2400" dirty="0" smtClean="0"/>
              <a:t>Surgery </a:t>
            </a:r>
            <a:r>
              <a:rPr lang="en-US" sz="2400" dirty="0" smtClean="0"/>
              <a:t>(</a:t>
            </a:r>
            <a:r>
              <a:rPr lang="en-US" sz="2400" dirty="0" smtClean="0"/>
              <a:t>e.g. </a:t>
            </a:r>
            <a:r>
              <a:rPr lang="en-US" sz="2400" dirty="0" smtClean="0"/>
              <a:t>wide local excision with SLNB and regional lymph node dissection if indicated) is the definitive treatment for early-stage </a:t>
            </a:r>
            <a:r>
              <a:rPr lang="en-US" sz="2400" dirty="0" smtClean="0"/>
              <a:t>melanoma</a:t>
            </a:r>
          </a:p>
          <a:p>
            <a:r>
              <a:rPr lang="en-US" sz="2400" dirty="0" smtClean="0"/>
              <a:t>Medical </a:t>
            </a:r>
            <a:r>
              <a:rPr lang="en-US" sz="2400" dirty="0" smtClean="0"/>
              <a:t>management is reserved for adjuvant therapy in patients with advanced </a:t>
            </a:r>
            <a:r>
              <a:rPr lang="en-US" sz="2400" dirty="0" smtClean="0"/>
              <a:t>melanoma</a:t>
            </a:r>
            <a:endParaRPr lang="en-US" sz="24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TREATMENT</a:t>
            </a:r>
            <a:endParaRPr lang="en-US" sz="4000" b="1" dirty="0"/>
          </a:p>
        </p:txBody>
      </p:sp>
      <p:sp>
        <p:nvSpPr>
          <p:cNvPr id="3" name="Content Placeholder 2"/>
          <p:cNvSpPr>
            <a:spLocks noGrp="1"/>
          </p:cNvSpPr>
          <p:nvPr>
            <p:ph sz="quarter" idx="1"/>
          </p:nvPr>
        </p:nvSpPr>
        <p:spPr/>
        <p:txBody>
          <a:bodyPr>
            <a:noAutofit/>
          </a:bodyPr>
          <a:lstStyle/>
          <a:p>
            <a:r>
              <a:rPr lang="en-US" sz="2400" dirty="0" smtClean="0"/>
              <a:t>Adjuvant therapy for </a:t>
            </a:r>
            <a:r>
              <a:rPr lang="en-US" sz="2400" dirty="0" err="1" smtClean="0"/>
              <a:t>resectable</a:t>
            </a:r>
            <a:r>
              <a:rPr lang="en-US" sz="2400" dirty="0" smtClean="0"/>
              <a:t> stage III melanoma </a:t>
            </a:r>
            <a:r>
              <a:rPr lang="en-US" sz="2400" dirty="0" smtClean="0"/>
              <a:t>includes:</a:t>
            </a:r>
            <a:endParaRPr lang="en-US" sz="2400" dirty="0" smtClean="0"/>
          </a:p>
          <a:p>
            <a:pPr>
              <a:buNone/>
            </a:pPr>
            <a:r>
              <a:rPr lang="en-US" sz="2400" dirty="0" smtClean="0"/>
              <a:t>		Immunotherapy </a:t>
            </a:r>
            <a:r>
              <a:rPr lang="en-US" sz="2400" dirty="0" smtClean="0"/>
              <a:t>with </a:t>
            </a:r>
            <a:r>
              <a:rPr lang="en-US" sz="2400" dirty="0" err="1" smtClean="0"/>
              <a:t>ipilumimab</a:t>
            </a:r>
            <a:endParaRPr lang="en-US" sz="2400" dirty="0" smtClean="0"/>
          </a:p>
          <a:p>
            <a:pPr>
              <a:buNone/>
            </a:pPr>
            <a:r>
              <a:rPr lang="en-US" sz="2400" dirty="0" smtClean="0"/>
              <a:t>		Interferon </a:t>
            </a:r>
            <a:r>
              <a:rPr lang="en-US" sz="2400" dirty="0" err="1" smtClean="0"/>
              <a:t>alfa</a:t>
            </a:r>
            <a:endParaRPr lang="en-US" sz="2400" dirty="0" smtClean="0"/>
          </a:p>
          <a:p>
            <a:pPr>
              <a:buNone/>
            </a:pPr>
            <a:r>
              <a:rPr lang="en-US" sz="2400" dirty="0" smtClean="0"/>
              <a:t>		</a:t>
            </a:r>
            <a:r>
              <a:rPr lang="en-US" sz="2400" dirty="0" err="1" smtClean="0"/>
              <a:t>Pegylated</a:t>
            </a:r>
            <a:r>
              <a:rPr lang="en-US" sz="2400" dirty="0" smtClean="0"/>
              <a:t> </a:t>
            </a:r>
            <a:r>
              <a:rPr lang="en-US" sz="2400" dirty="0" smtClean="0"/>
              <a:t>interferon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TREATMENT</a:t>
            </a:r>
            <a:endParaRPr lang="en-US" sz="4000" b="1" dirty="0"/>
          </a:p>
        </p:txBody>
      </p:sp>
      <p:sp>
        <p:nvSpPr>
          <p:cNvPr id="3" name="Content Placeholder 2"/>
          <p:cNvSpPr>
            <a:spLocks noGrp="1"/>
          </p:cNvSpPr>
          <p:nvPr>
            <p:ph sz="quarter" idx="1"/>
          </p:nvPr>
        </p:nvSpPr>
        <p:spPr/>
        <p:txBody>
          <a:bodyPr>
            <a:noAutofit/>
          </a:bodyPr>
          <a:lstStyle/>
          <a:p>
            <a:r>
              <a:rPr lang="en-US" sz="2400" dirty="0" err="1" smtClean="0"/>
              <a:t>Aduvant</a:t>
            </a:r>
            <a:r>
              <a:rPr lang="en-US" sz="2400" dirty="0" smtClean="0"/>
              <a:t> therapy for </a:t>
            </a:r>
            <a:r>
              <a:rPr lang="en-US" sz="2400" dirty="0" err="1" smtClean="0"/>
              <a:t>unresectable</a:t>
            </a:r>
            <a:r>
              <a:rPr lang="en-US" sz="2400" dirty="0" smtClean="0"/>
              <a:t> stage III, stage IV, and recurrent melanoma may include the </a:t>
            </a:r>
            <a:r>
              <a:rPr lang="en-US" sz="2400" dirty="0" smtClean="0"/>
              <a:t>following:</a:t>
            </a:r>
            <a:r>
              <a:rPr lang="en-US" sz="2400" baseline="30000" dirty="0" smtClean="0"/>
              <a:t> </a:t>
            </a:r>
            <a:endParaRPr lang="en-US" sz="2400" dirty="0" smtClean="0"/>
          </a:p>
          <a:p>
            <a:pPr>
              <a:buNone/>
            </a:pPr>
            <a:r>
              <a:rPr lang="en-US" sz="2400" dirty="0" smtClean="0"/>
              <a:t>	1. Immunotherapy</a:t>
            </a:r>
            <a:r>
              <a:rPr lang="en-US" sz="2400" dirty="0" smtClean="0"/>
              <a:t>: </a:t>
            </a:r>
            <a:r>
              <a:rPr lang="en-US" sz="2400" dirty="0" smtClean="0"/>
              <a:t>                                                             	a. Checkpoint inhibitors</a:t>
            </a:r>
            <a:r>
              <a:rPr lang="en-US" sz="2400" dirty="0" smtClean="0"/>
              <a:t>: </a:t>
            </a:r>
            <a:r>
              <a:rPr lang="en-US" sz="2400" dirty="0" err="1" smtClean="0"/>
              <a:t>Pembrolizumab</a:t>
            </a:r>
            <a:r>
              <a:rPr lang="en-US" sz="2400" dirty="0" smtClean="0"/>
              <a:t>, </a:t>
            </a:r>
            <a:r>
              <a:rPr lang="en-US" sz="2400" dirty="0" err="1" smtClean="0"/>
              <a:t>nivolumab</a:t>
            </a:r>
            <a:r>
              <a:rPr lang="en-US" sz="2400" dirty="0" smtClean="0"/>
              <a:t>, 			</a:t>
            </a:r>
            <a:r>
              <a:rPr lang="en-US" sz="2400" dirty="0" err="1" smtClean="0"/>
              <a:t>ipilimumab</a:t>
            </a:r>
            <a:r>
              <a:rPr lang="en-US" sz="2400" dirty="0" smtClean="0"/>
              <a:t>, </a:t>
            </a:r>
            <a:r>
              <a:rPr lang="en-US" sz="2400" dirty="0" err="1" smtClean="0"/>
              <a:t>nivolumab</a:t>
            </a:r>
            <a:r>
              <a:rPr lang="en-US" sz="2400" dirty="0" smtClean="0"/>
              <a:t> </a:t>
            </a:r>
            <a:r>
              <a:rPr lang="en-US" sz="2400" dirty="0" smtClean="0"/>
              <a:t>plus </a:t>
            </a:r>
            <a:r>
              <a:rPr lang="en-US" sz="2400" dirty="0" err="1" smtClean="0"/>
              <a:t>ipilimumab</a:t>
            </a:r>
            <a:endParaRPr lang="en-US" sz="2400" dirty="0" smtClean="0"/>
          </a:p>
          <a:p>
            <a:pPr>
              <a:buNone/>
            </a:pPr>
            <a:r>
              <a:rPr lang="en-US" sz="2400" dirty="0" smtClean="0"/>
              <a:t>	</a:t>
            </a:r>
            <a:r>
              <a:rPr lang="en-US" sz="2400" dirty="0" smtClean="0"/>
              <a:t>	b. Interleukin-2</a:t>
            </a:r>
          </a:p>
          <a:p>
            <a:pPr>
              <a:buNone/>
            </a:pPr>
            <a:r>
              <a:rPr lang="en-US" sz="2400" dirty="0" smtClean="0"/>
              <a:t>	</a:t>
            </a:r>
            <a:r>
              <a:rPr lang="en-US" sz="2400" dirty="0" smtClean="0"/>
              <a:t>2. </a:t>
            </a:r>
            <a:r>
              <a:rPr lang="en-US" sz="2400" dirty="0" smtClean="0"/>
              <a:t>Signal-transduction inhibitors</a:t>
            </a:r>
            <a:r>
              <a:rPr lang="en-US" sz="2400" dirty="0" smtClean="0"/>
              <a:t>:                                         	a. BRAF </a:t>
            </a:r>
            <a:r>
              <a:rPr lang="en-US" sz="2400" dirty="0" smtClean="0"/>
              <a:t>inhibitors - </a:t>
            </a:r>
            <a:r>
              <a:rPr lang="en-US" sz="2400" dirty="0" err="1" smtClean="0"/>
              <a:t>Vemurafenib</a:t>
            </a:r>
            <a:r>
              <a:rPr lang="en-US" sz="2400" dirty="0" smtClean="0"/>
              <a:t>, </a:t>
            </a:r>
            <a:r>
              <a:rPr lang="en-US" sz="2400" dirty="0" err="1" smtClean="0"/>
              <a:t>dabrafenib</a:t>
            </a:r>
            <a:endParaRPr lang="en-US" sz="2400" dirty="0" smtClean="0"/>
          </a:p>
          <a:p>
            <a:pPr>
              <a:buNone/>
            </a:pPr>
            <a:r>
              <a:rPr lang="en-US" sz="2400" dirty="0" smtClean="0"/>
              <a:t>		b. MEK </a:t>
            </a:r>
            <a:r>
              <a:rPr lang="en-US" sz="2400" dirty="0" smtClean="0"/>
              <a:t>inhibitors - </a:t>
            </a:r>
            <a:r>
              <a:rPr lang="en-US" sz="2400" dirty="0" err="1" smtClean="0"/>
              <a:t>Trametinib</a:t>
            </a:r>
            <a:r>
              <a:rPr lang="en-US" sz="2400" dirty="0" smtClean="0"/>
              <a:t>, </a:t>
            </a:r>
            <a:r>
              <a:rPr lang="en-US" sz="2400" dirty="0" err="1" smtClean="0"/>
              <a:t>cobimetinib</a:t>
            </a:r>
            <a:endParaRPr lang="en-US" sz="2400" dirty="0" smtClean="0"/>
          </a:p>
          <a:p>
            <a:pPr>
              <a:buNone/>
            </a:pPr>
            <a:r>
              <a:rPr lang="en-US" sz="2400" dirty="0" smtClean="0"/>
              <a:t>		c. KIT </a:t>
            </a:r>
            <a:r>
              <a:rPr lang="en-US" sz="2400" dirty="0" smtClean="0"/>
              <a:t>inhibitors - </a:t>
            </a:r>
            <a:r>
              <a:rPr lang="en-US" sz="2400" dirty="0" err="1" smtClean="0"/>
              <a:t>Imatinib</a:t>
            </a:r>
            <a:r>
              <a:rPr lang="en-US" sz="2400" dirty="0" smtClean="0"/>
              <a:t> </a:t>
            </a:r>
            <a:r>
              <a:rPr lang="en-US" sz="2400" dirty="0" err="1" smtClean="0"/>
              <a:t>mesylate</a:t>
            </a:r>
            <a:r>
              <a:rPr lang="en-US" sz="2400" dirty="0" smtClean="0"/>
              <a:t> </a:t>
            </a:r>
            <a:r>
              <a:rPr lang="en-US" sz="2400" baseline="30000" dirty="0" smtClean="0"/>
              <a:t>[5]</a:t>
            </a:r>
            <a:endParaRPr lang="en-US" sz="2400" dirty="0" smtClean="0"/>
          </a:p>
          <a:p>
            <a:pPr>
              <a:buNone/>
            </a:pPr>
            <a:endParaRPr lang="en-US" sz="2400" dirty="0" smtClean="0"/>
          </a:p>
          <a:p>
            <a:pPr>
              <a:buNone/>
            </a:pPr>
            <a:r>
              <a:rPr lang="en-US" sz="2400" dirty="0" smtClean="0"/>
              <a:t>		</a:t>
            </a:r>
            <a:endParaRPr lang="en-US" sz="24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TREATMENT</a:t>
            </a:r>
            <a:endParaRPr lang="en-US" sz="4000" b="1" dirty="0"/>
          </a:p>
        </p:txBody>
      </p:sp>
      <p:sp>
        <p:nvSpPr>
          <p:cNvPr id="3" name="Content Placeholder 2"/>
          <p:cNvSpPr>
            <a:spLocks noGrp="1"/>
          </p:cNvSpPr>
          <p:nvPr>
            <p:ph sz="quarter" idx="1"/>
          </p:nvPr>
        </p:nvSpPr>
        <p:spPr/>
        <p:txBody>
          <a:bodyPr>
            <a:noAutofit/>
          </a:bodyPr>
          <a:lstStyle/>
          <a:p>
            <a:pPr>
              <a:buNone/>
            </a:pPr>
            <a:r>
              <a:rPr lang="en-US" sz="2400" dirty="0" smtClean="0"/>
              <a:t>	</a:t>
            </a:r>
            <a:r>
              <a:rPr lang="en-US" sz="2400" dirty="0" smtClean="0"/>
              <a:t>3. Chemotherapy:</a:t>
            </a:r>
            <a:endParaRPr lang="en-US" sz="2400" dirty="0" smtClean="0"/>
          </a:p>
          <a:p>
            <a:pPr>
              <a:buNone/>
            </a:pPr>
            <a:r>
              <a:rPr lang="en-US" sz="2400" dirty="0" smtClean="0"/>
              <a:t>		</a:t>
            </a:r>
            <a:r>
              <a:rPr lang="en-US" sz="2400" dirty="0" smtClean="0"/>
              <a:t>a. </a:t>
            </a:r>
            <a:r>
              <a:rPr lang="en-US" sz="2400" dirty="0" err="1" smtClean="0"/>
              <a:t>Dacarbazine</a:t>
            </a:r>
            <a:r>
              <a:rPr lang="en-US" sz="2400" dirty="0" smtClean="0"/>
              <a:t> </a:t>
            </a:r>
            <a:r>
              <a:rPr lang="en-US" sz="2400" dirty="0" smtClean="0"/>
              <a:t>(DTIC)</a:t>
            </a:r>
          </a:p>
          <a:p>
            <a:pPr>
              <a:buNone/>
            </a:pPr>
            <a:r>
              <a:rPr lang="en-US" sz="2400" dirty="0" smtClean="0"/>
              <a:t>		b. </a:t>
            </a:r>
            <a:r>
              <a:rPr lang="en-US" sz="2400" dirty="0" err="1" smtClean="0"/>
              <a:t>Temozolomide</a:t>
            </a:r>
            <a:endParaRPr lang="en-US" sz="2400" dirty="0" smtClean="0"/>
          </a:p>
          <a:p>
            <a:pPr>
              <a:buNone/>
            </a:pPr>
            <a:r>
              <a:rPr lang="en-US" sz="2400" dirty="0" smtClean="0"/>
              <a:t>		c. </a:t>
            </a:r>
            <a:r>
              <a:rPr lang="en-US" sz="2400" dirty="0" err="1" smtClean="0"/>
              <a:t>Cisplatin</a:t>
            </a:r>
            <a:r>
              <a:rPr lang="en-US" sz="2400" dirty="0" smtClean="0"/>
              <a:t>, </a:t>
            </a:r>
            <a:r>
              <a:rPr lang="en-US" sz="2400" dirty="0" err="1" smtClean="0"/>
              <a:t>vinblastine</a:t>
            </a:r>
            <a:r>
              <a:rPr lang="en-US" sz="2400" dirty="0" smtClean="0"/>
              <a:t>, and </a:t>
            </a:r>
            <a:r>
              <a:rPr lang="en-US" sz="2400" dirty="0" err="1" smtClean="0"/>
              <a:t>dacarbazine</a:t>
            </a:r>
            <a:r>
              <a:rPr lang="en-US" sz="2400" dirty="0" smtClean="0"/>
              <a:t> (CVD)</a:t>
            </a:r>
          </a:p>
          <a:p>
            <a:pPr>
              <a:buNone/>
            </a:pPr>
            <a:r>
              <a:rPr lang="en-US" sz="2400" dirty="0" smtClean="0"/>
              <a:t>		d. </a:t>
            </a:r>
            <a:r>
              <a:rPr lang="en-US" sz="2400" dirty="0" err="1" smtClean="0"/>
              <a:t>Cisplatin</a:t>
            </a:r>
            <a:r>
              <a:rPr lang="en-US" sz="2400" dirty="0" smtClean="0"/>
              <a:t>, </a:t>
            </a:r>
            <a:r>
              <a:rPr lang="en-US" sz="2400" dirty="0" err="1" smtClean="0"/>
              <a:t>dacarbazine</a:t>
            </a:r>
            <a:r>
              <a:rPr lang="en-US" sz="2400" dirty="0" smtClean="0"/>
              <a:t>, </a:t>
            </a:r>
            <a:r>
              <a:rPr lang="en-US" sz="2400" dirty="0" err="1" smtClean="0"/>
              <a:t>carmustine</a:t>
            </a:r>
            <a:r>
              <a:rPr lang="en-US" sz="2400" dirty="0" smtClean="0"/>
              <a:t>, and </a:t>
            </a:r>
            <a:r>
              <a:rPr lang="en-US" sz="2400" dirty="0" err="1" smtClean="0"/>
              <a:t>tamoxifen</a:t>
            </a:r>
            <a:r>
              <a:rPr lang="en-US" sz="2400" dirty="0" smtClean="0"/>
              <a:t> </a:t>
            </a:r>
            <a:r>
              <a:rPr lang="en-US" sz="2400" dirty="0" smtClean="0"/>
              <a:t>		(</a:t>
            </a:r>
            <a:r>
              <a:rPr lang="en-US" sz="2400" dirty="0" smtClean="0"/>
              <a:t>Dartmouth regimen)</a:t>
            </a:r>
          </a:p>
          <a:p>
            <a:pPr>
              <a:buNone/>
            </a:pPr>
            <a:r>
              <a:rPr lang="en-US" sz="2400" dirty="0" smtClean="0"/>
              <a:t>		e. </a:t>
            </a:r>
            <a:r>
              <a:rPr lang="en-US" sz="2400" dirty="0" err="1" smtClean="0"/>
              <a:t>Carboplatin</a:t>
            </a:r>
            <a:r>
              <a:rPr lang="en-US" sz="2400" dirty="0" smtClean="0"/>
              <a:t> </a:t>
            </a:r>
            <a:r>
              <a:rPr lang="en-US" sz="2400" dirty="0" smtClean="0"/>
              <a:t>and </a:t>
            </a:r>
            <a:r>
              <a:rPr lang="en-US" sz="2400" dirty="0" err="1" smtClean="0"/>
              <a:t>paclitaxel</a:t>
            </a:r>
            <a:r>
              <a:rPr lang="en-US" sz="2400" dirty="0" smtClean="0"/>
              <a:t> (sometimes combined with </a:t>
            </a:r>
            <a:r>
              <a:rPr lang="en-US" sz="2400" dirty="0" smtClean="0"/>
              <a:t>		</a:t>
            </a:r>
            <a:r>
              <a:rPr lang="en-US" sz="2400" dirty="0" err="1" smtClean="0"/>
              <a:t>sorafenib</a:t>
            </a:r>
            <a:r>
              <a:rPr lang="en-US" sz="2400" dirty="0" smtClean="0"/>
              <a:t>)</a:t>
            </a:r>
          </a:p>
          <a:p>
            <a:pPr>
              <a:buNone/>
            </a:pPr>
            <a:r>
              <a:rPr lang="en-US" sz="2400" dirty="0" smtClean="0"/>
              <a:t>	4. </a:t>
            </a:r>
            <a:r>
              <a:rPr lang="en-US" sz="2400" dirty="0" err="1" smtClean="0"/>
              <a:t>Intralesional</a:t>
            </a:r>
            <a:r>
              <a:rPr lang="en-US" sz="2400" dirty="0" smtClean="0"/>
              <a:t> </a:t>
            </a:r>
            <a:r>
              <a:rPr lang="en-US" sz="2400" dirty="0" smtClean="0"/>
              <a:t>therapy (</a:t>
            </a:r>
            <a:r>
              <a:rPr lang="en-US" sz="2400" dirty="0" err="1" smtClean="0"/>
              <a:t>talimogene</a:t>
            </a:r>
            <a:r>
              <a:rPr lang="en-US" sz="2400" dirty="0" smtClean="0"/>
              <a:t> </a:t>
            </a:r>
            <a:r>
              <a:rPr lang="en-US" sz="2400" dirty="0" err="1" smtClean="0"/>
              <a:t>laherparepvec</a:t>
            </a:r>
            <a:r>
              <a:rPr lang="en-US" sz="2400" dirty="0" smtClean="0"/>
              <a:t>)</a:t>
            </a:r>
          </a:p>
          <a:p>
            <a:pPr>
              <a:buNone/>
            </a:pPr>
            <a:r>
              <a:rPr lang="en-US" sz="2400" dirty="0" smtClean="0"/>
              <a:t>	5. Palliative </a:t>
            </a:r>
            <a:r>
              <a:rPr lang="en-US" sz="2400" dirty="0" smtClean="0"/>
              <a:t>local therapy</a:t>
            </a:r>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TYPES OF MALIGNANT MELANOMA</a:t>
            </a:r>
            <a:endParaRPr lang="en-US" b="1" dirty="0"/>
          </a:p>
        </p:txBody>
      </p:sp>
      <p:sp>
        <p:nvSpPr>
          <p:cNvPr id="3" name="Content Placeholder 2"/>
          <p:cNvSpPr>
            <a:spLocks noGrp="1"/>
          </p:cNvSpPr>
          <p:nvPr>
            <p:ph sz="quarter" idx="1"/>
          </p:nvPr>
        </p:nvSpPr>
        <p:spPr/>
        <p:txBody>
          <a:bodyPr>
            <a:normAutofit/>
          </a:bodyPr>
          <a:lstStyle/>
          <a:p>
            <a:r>
              <a:rPr lang="en-US" sz="2400" dirty="0" smtClean="0"/>
              <a:t>There </a:t>
            </a:r>
            <a:r>
              <a:rPr lang="en-US" sz="2400" dirty="0" smtClean="0"/>
              <a:t>are five different </a:t>
            </a:r>
            <a:r>
              <a:rPr lang="en-US" sz="2400" dirty="0" smtClean="0"/>
              <a:t>forms </a:t>
            </a:r>
            <a:r>
              <a:rPr lang="en-US" sz="2400" dirty="0" smtClean="0"/>
              <a:t>or </a:t>
            </a:r>
            <a:r>
              <a:rPr lang="en-US" sz="2400" dirty="0" err="1" smtClean="0"/>
              <a:t>histologic</a:t>
            </a:r>
            <a:r>
              <a:rPr lang="en-US" sz="2400" dirty="0" smtClean="0"/>
              <a:t> </a:t>
            </a:r>
            <a:r>
              <a:rPr lang="en-US" sz="2400" dirty="0" smtClean="0"/>
              <a:t>types </a:t>
            </a:r>
            <a:r>
              <a:rPr lang="en-US" sz="2400" dirty="0" smtClean="0"/>
              <a:t>of melanoma:</a:t>
            </a:r>
          </a:p>
          <a:p>
            <a:pPr>
              <a:buNone/>
            </a:pPr>
            <a:r>
              <a:rPr lang="en-US" sz="2400" dirty="0" smtClean="0"/>
              <a:t>		Superficial </a:t>
            </a:r>
            <a:r>
              <a:rPr lang="en-US" sz="2400" dirty="0" smtClean="0"/>
              <a:t>spreading melanomas</a:t>
            </a:r>
          </a:p>
          <a:p>
            <a:pPr>
              <a:buNone/>
            </a:pPr>
            <a:r>
              <a:rPr lang="en-US" sz="2400" dirty="0" smtClean="0"/>
              <a:t>		Nodular </a:t>
            </a:r>
            <a:r>
              <a:rPr lang="en-US" sz="2400" dirty="0" smtClean="0"/>
              <a:t>melanomas</a:t>
            </a:r>
          </a:p>
          <a:p>
            <a:pPr>
              <a:buNone/>
            </a:pPr>
            <a:r>
              <a:rPr lang="en-US" sz="2400" dirty="0" smtClean="0"/>
              <a:t>		</a:t>
            </a:r>
            <a:r>
              <a:rPr lang="en-US" sz="2400" dirty="0" err="1" smtClean="0"/>
              <a:t>Lentigo</a:t>
            </a:r>
            <a:r>
              <a:rPr lang="en-US" sz="2400" dirty="0" smtClean="0"/>
              <a:t> </a:t>
            </a:r>
            <a:r>
              <a:rPr lang="en-US" sz="2400" dirty="0" err="1" smtClean="0"/>
              <a:t>maligna</a:t>
            </a:r>
            <a:r>
              <a:rPr lang="en-US" sz="2400" dirty="0" smtClean="0"/>
              <a:t> melanomas</a:t>
            </a:r>
          </a:p>
          <a:p>
            <a:pPr>
              <a:buNone/>
            </a:pPr>
            <a:r>
              <a:rPr lang="en-US" sz="2400" dirty="0" smtClean="0"/>
              <a:t>		</a:t>
            </a:r>
            <a:r>
              <a:rPr lang="en-US" sz="2400" dirty="0" err="1" smtClean="0"/>
              <a:t>Acral</a:t>
            </a:r>
            <a:r>
              <a:rPr lang="en-US" sz="2400" dirty="0" smtClean="0"/>
              <a:t> </a:t>
            </a:r>
            <a:r>
              <a:rPr lang="en-US" sz="2400" dirty="0" err="1" smtClean="0"/>
              <a:t>lentiginous</a:t>
            </a:r>
            <a:r>
              <a:rPr lang="en-US" sz="2400" dirty="0" smtClean="0"/>
              <a:t> melanomas</a:t>
            </a:r>
          </a:p>
          <a:p>
            <a:pPr>
              <a:buNone/>
            </a:pPr>
            <a:r>
              <a:rPr lang="en-US" sz="2400" dirty="0" smtClean="0"/>
              <a:t>		Mucosal </a:t>
            </a:r>
            <a:r>
              <a:rPr lang="en-US" sz="2400" dirty="0" err="1" smtClean="0"/>
              <a:t>lentiginous</a:t>
            </a:r>
            <a:r>
              <a:rPr lang="en-US" sz="2400" dirty="0" smtClean="0"/>
              <a:t> melanomas</a:t>
            </a:r>
          </a:p>
          <a:p>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b="1" dirty="0" smtClean="0"/>
              <a:t>SUPERFICIAL SPREADING MELANOMA</a:t>
            </a:r>
            <a:endParaRPr lang="en-US" sz="3800" b="1" dirty="0"/>
          </a:p>
        </p:txBody>
      </p:sp>
      <p:sp>
        <p:nvSpPr>
          <p:cNvPr id="3" name="Content Placeholder 2"/>
          <p:cNvSpPr>
            <a:spLocks noGrp="1"/>
          </p:cNvSpPr>
          <p:nvPr>
            <p:ph sz="quarter" idx="1"/>
          </p:nvPr>
        </p:nvSpPr>
        <p:spPr/>
        <p:txBody>
          <a:bodyPr>
            <a:normAutofit/>
          </a:bodyPr>
          <a:lstStyle/>
          <a:p>
            <a:r>
              <a:rPr lang="en-US" sz="2400" dirty="0" smtClean="0"/>
              <a:t>Approximately </a:t>
            </a:r>
            <a:r>
              <a:rPr lang="en-US" sz="2400" dirty="0" smtClean="0"/>
              <a:t>70% of </a:t>
            </a:r>
            <a:r>
              <a:rPr lang="en-US" sz="2400" dirty="0" err="1" smtClean="0"/>
              <a:t>cutaneous</a:t>
            </a:r>
            <a:r>
              <a:rPr lang="en-US" sz="2400" dirty="0" smtClean="0"/>
              <a:t> malignant melanomas are the superficial spreading melanoma (SSM) </a:t>
            </a:r>
            <a:r>
              <a:rPr lang="en-US" sz="2400" dirty="0" smtClean="0"/>
              <a:t>type</a:t>
            </a:r>
          </a:p>
          <a:p>
            <a:r>
              <a:rPr lang="en-US" sz="2400" dirty="0" smtClean="0"/>
              <a:t>Many </a:t>
            </a:r>
            <a:r>
              <a:rPr lang="en-US" sz="2400" dirty="0" smtClean="0"/>
              <a:t>SSMs arise from a pigmented dysplastic nevus, often one that has long been </a:t>
            </a:r>
            <a:r>
              <a:rPr lang="en-US" sz="2400" dirty="0" smtClean="0"/>
              <a:t>stable</a:t>
            </a:r>
          </a:p>
          <a:p>
            <a:r>
              <a:rPr lang="en-US" sz="2400" dirty="0" smtClean="0"/>
              <a:t>Typical </a:t>
            </a:r>
            <a:r>
              <a:rPr lang="en-US" sz="2400" dirty="0" smtClean="0"/>
              <a:t>changes include ulceration, enlargement, or color </a:t>
            </a:r>
            <a:r>
              <a:rPr lang="en-US" sz="2400" dirty="0" smtClean="0"/>
              <a:t>changes</a:t>
            </a:r>
          </a:p>
          <a:p>
            <a:r>
              <a:rPr lang="en-US" sz="2400" dirty="0" smtClean="0"/>
              <a:t>A </a:t>
            </a:r>
            <a:r>
              <a:rPr lang="en-US" sz="2400" dirty="0" smtClean="0"/>
              <a:t>SSM may be found on any body surface, especially the head, neck, and trunk of males and the lower extremities of </a:t>
            </a:r>
            <a:r>
              <a:rPr lang="en-US" sz="2400" dirty="0" smtClean="0"/>
              <a:t>females</a:t>
            </a:r>
            <a:r>
              <a:rPr lang="en-US" sz="2400" dirty="0" smtClean="0"/>
              <a:t/>
            </a:r>
            <a:br>
              <a:rPr lang="en-US" sz="2400" dirty="0" smtClean="0"/>
            </a:b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NODULAR MELANOMA</a:t>
            </a:r>
            <a:endParaRPr lang="en-US" sz="4000" b="1" dirty="0"/>
          </a:p>
        </p:txBody>
      </p:sp>
      <p:sp>
        <p:nvSpPr>
          <p:cNvPr id="3" name="Content Placeholder 2"/>
          <p:cNvSpPr>
            <a:spLocks noGrp="1"/>
          </p:cNvSpPr>
          <p:nvPr>
            <p:ph sz="quarter" idx="1"/>
          </p:nvPr>
        </p:nvSpPr>
        <p:spPr/>
        <p:txBody>
          <a:bodyPr>
            <a:normAutofit/>
          </a:bodyPr>
          <a:lstStyle/>
          <a:p>
            <a:r>
              <a:rPr lang="en-US" sz="2400" dirty="0" smtClean="0"/>
              <a:t>Nodular </a:t>
            </a:r>
            <a:r>
              <a:rPr lang="en-US" sz="2400" dirty="0" smtClean="0"/>
              <a:t>melanomas (NMs) represent approximately 10-15% of </a:t>
            </a:r>
            <a:r>
              <a:rPr lang="en-US" sz="2400" dirty="0" smtClean="0"/>
              <a:t>melanomas</a:t>
            </a:r>
          </a:p>
          <a:p>
            <a:r>
              <a:rPr lang="en-US" sz="2400" dirty="0" smtClean="0"/>
              <a:t>Are </a:t>
            </a:r>
            <a:r>
              <a:rPr lang="en-US" sz="2400" dirty="0" smtClean="0"/>
              <a:t>found commonly on all body surfaces, especially the trunk of </a:t>
            </a:r>
            <a:r>
              <a:rPr lang="en-US" sz="2400" dirty="0" smtClean="0"/>
              <a:t>males</a:t>
            </a:r>
          </a:p>
          <a:p>
            <a:r>
              <a:rPr lang="en-US" sz="2400" dirty="0" smtClean="0"/>
              <a:t>These </a:t>
            </a:r>
            <a:r>
              <a:rPr lang="en-US" sz="2400" dirty="0" smtClean="0"/>
              <a:t>lesions are the most symmetrical and uniform of the melanomas and are dark brown or </a:t>
            </a:r>
            <a:r>
              <a:rPr lang="en-US" sz="2400" dirty="0" smtClean="0"/>
              <a:t>black</a:t>
            </a:r>
          </a:p>
          <a:p>
            <a:r>
              <a:rPr lang="en-US" sz="2400" dirty="0" smtClean="0"/>
              <a:t>The </a:t>
            </a:r>
            <a:r>
              <a:rPr lang="en-US" sz="2400" dirty="0" smtClean="0"/>
              <a:t>radial growth phase may not be evident in NMs; however, if this phase is evident, it is short-lived, because the tumor advances rapidly to the vertical growth phase, thus making the NM a high-risk </a:t>
            </a:r>
            <a:r>
              <a:rPr lang="en-US" sz="2400" dirty="0" smtClean="0"/>
              <a:t>lesion</a:t>
            </a:r>
          </a:p>
          <a:p>
            <a:r>
              <a:rPr lang="en-US" sz="2400" dirty="0" smtClean="0"/>
              <a:t>Approximately </a:t>
            </a:r>
            <a:r>
              <a:rPr lang="en-US" sz="2400" dirty="0" smtClean="0"/>
              <a:t>5% of all NMs are </a:t>
            </a:r>
            <a:r>
              <a:rPr lang="en-US" sz="2400" dirty="0" err="1" smtClean="0"/>
              <a:t>amelanotic</a:t>
            </a:r>
            <a:r>
              <a:rPr lang="en-US" sz="2400" dirty="0" smtClean="0"/>
              <a:t> melanomas</a:t>
            </a:r>
          </a:p>
          <a:p>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LENTIGO MALIGNA MELANOMA</a:t>
            </a:r>
            <a:endParaRPr lang="en-US" sz="4000" b="1" dirty="0"/>
          </a:p>
        </p:txBody>
      </p:sp>
      <p:sp>
        <p:nvSpPr>
          <p:cNvPr id="3" name="Content Placeholder 2"/>
          <p:cNvSpPr>
            <a:spLocks noGrp="1"/>
          </p:cNvSpPr>
          <p:nvPr>
            <p:ph sz="quarter" idx="1"/>
          </p:nvPr>
        </p:nvSpPr>
        <p:spPr/>
        <p:txBody>
          <a:bodyPr>
            <a:normAutofit/>
          </a:bodyPr>
          <a:lstStyle/>
          <a:p>
            <a:r>
              <a:rPr lang="en-US" sz="2400" dirty="0" err="1" smtClean="0"/>
              <a:t>Lentigo</a:t>
            </a:r>
            <a:r>
              <a:rPr lang="en-US" sz="2400" dirty="0" smtClean="0"/>
              <a:t> </a:t>
            </a:r>
            <a:r>
              <a:rPr lang="en-US" sz="2400" dirty="0" err="1" smtClean="0"/>
              <a:t>maligna</a:t>
            </a:r>
            <a:r>
              <a:rPr lang="en-US" sz="2400" dirty="0" smtClean="0"/>
              <a:t> </a:t>
            </a:r>
            <a:r>
              <a:rPr lang="en-US" sz="2400" dirty="0" smtClean="0"/>
              <a:t>melanomas (</a:t>
            </a:r>
            <a:r>
              <a:rPr lang="en-US" sz="2400" dirty="0" smtClean="0"/>
              <a:t>LMMs) also account for 10-15% of </a:t>
            </a:r>
            <a:r>
              <a:rPr lang="en-US" sz="2400" dirty="0" smtClean="0"/>
              <a:t>melanomas</a:t>
            </a:r>
          </a:p>
          <a:p>
            <a:r>
              <a:rPr lang="en-US" sz="2400" dirty="0" smtClean="0"/>
              <a:t>They </a:t>
            </a:r>
            <a:r>
              <a:rPr lang="en-US" sz="2400" dirty="0" smtClean="0"/>
              <a:t>typically are found on sun-exposed areas </a:t>
            </a:r>
            <a:r>
              <a:rPr lang="en-US" sz="2400" dirty="0" smtClean="0"/>
              <a:t>e.g. </a:t>
            </a:r>
            <a:r>
              <a:rPr lang="en-US" sz="2400" dirty="0" smtClean="0"/>
              <a:t>hand, </a:t>
            </a:r>
            <a:r>
              <a:rPr lang="en-US" sz="2400" dirty="0" smtClean="0"/>
              <a:t>neck</a:t>
            </a:r>
          </a:p>
          <a:p>
            <a:r>
              <a:rPr lang="en-US" sz="2400" dirty="0" smtClean="0"/>
              <a:t>LMMs </a:t>
            </a:r>
            <a:r>
              <a:rPr lang="en-US" sz="2400" dirty="0" smtClean="0"/>
              <a:t>may have areas of </a:t>
            </a:r>
            <a:r>
              <a:rPr lang="en-US" sz="2400" dirty="0" err="1" smtClean="0"/>
              <a:t>hypopigmentation</a:t>
            </a:r>
            <a:r>
              <a:rPr lang="en-US" sz="2400" dirty="0" smtClean="0"/>
              <a:t> and often are quite </a:t>
            </a:r>
            <a:r>
              <a:rPr lang="en-US" sz="2400" dirty="0" smtClean="0"/>
              <a:t>large</a:t>
            </a:r>
          </a:p>
          <a:p>
            <a:r>
              <a:rPr lang="en-US" sz="2400" dirty="0" smtClean="0"/>
              <a:t>LMMs </a:t>
            </a:r>
            <a:r>
              <a:rPr lang="en-US" sz="2400" dirty="0" smtClean="0"/>
              <a:t>arise from a </a:t>
            </a:r>
            <a:r>
              <a:rPr lang="en-US" sz="2400" dirty="0" err="1" smtClean="0"/>
              <a:t>lentigo</a:t>
            </a:r>
            <a:r>
              <a:rPr lang="en-US" sz="2400" dirty="0" smtClean="0"/>
              <a:t> </a:t>
            </a:r>
            <a:r>
              <a:rPr lang="en-US" sz="2400" dirty="0" err="1" smtClean="0"/>
              <a:t>maligna</a:t>
            </a:r>
            <a:r>
              <a:rPr lang="en-US" sz="2400" dirty="0" smtClean="0"/>
              <a:t> precursor lesion</a:t>
            </a:r>
          </a:p>
          <a:p>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ACRAL LENTIGINOUS MELANOMA</a:t>
            </a:r>
            <a:endParaRPr lang="en-US" sz="4000" b="1" dirty="0"/>
          </a:p>
        </p:txBody>
      </p:sp>
      <p:sp>
        <p:nvSpPr>
          <p:cNvPr id="3" name="Content Placeholder 2"/>
          <p:cNvSpPr>
            <a:spLocks noGrp="1"/>
          </p:cNvSpPr>
          <p:nvPr>
            <p:ph sz="quarter" idx="1"/>
          </p:nvPr>
        </p:nvSpPr>
        <p:spPr/>
        <p:txBody>
          <a:bodyPr>
            <a:normAutofit/>
          </a:bodyPr>
          <a:lstStyle/>
          <a:p>
            <a:r>
              <a:rPr lang="en-US" sz="2400" dirty="0" err="1" smtClean="0"/>
              <a:t>Acral</a:t>
            </a:r>
            <a:r>
              <a:rPr lang="en-US" sz="2400" dirty="0" smtClean="0"/>
              <a:t> </a:t>
            </a:r>
            <a:r>
              <a:rPr lang="en-US" sz="2400" dirty="0" err="1" smtClean="0"/>
              <a:t>lentiginous</a:t>
            </a:r>
            <a:r>
              <a:rPr lang="en-US" sz="2400" dirty="0" smtClean="0"/>
              <a:t> melanomas (ALMs) are the only melanomas that have an equal frequency in blacks and </a:t>
            </a:r>
            <a:r>
              <a:rPr lang="en-US" sz="2400" dirty="0" smtClean="0"/>
              <a:t>whites</a:t>
            </a:r>
          </a:p>
          <a:p>
            <a:r>
              <a:rPr lang="en-US" sz="2400" dirty="0" smtClean="0"/>
              <a:t>They </a:t>
            </a:r>
            <a:r>
              <a:rPr lang="en-US" sz="2400" dirty="0" smtClean="0"/>
              <a:t>occur on the palms, soles, and </a:t>
            </a:r>
            <a:r>
              <a:rPr lang="en-US" sz="2400" dirty="0" err="1" smtClean="0"/>
              <a:t>subungual</a:t>
            </a:r>
            <a:r>
              <a:rPr lang="en-US" sz="2400" dirty="0" smtClean="0"/>
              <a:t> </a:t>
            </a:r>
            <a:r>
              <a:rPr lang="en-US" sz="2400" dirty="0" smtClean="0"/>
              <a:t>areas</a:t>
            </a:r>
          </a:p>
          <a:p>
            <a:r>
              <a:rPr lang="en-US" sz="2400" dirty="0" err="1" smtClean="0"/>
              <a:t>Subungual</a:t>
            </a:r>
            <a:r>
              <a:rPr lang="en-US" sz="2400" dirty="0" smtClean="0"/>
              <a:t> </a:t>
            </a:r>
            <a:r>
              <a:rPr lang="en-US" sz="2400" dirty="0" smtClean="0"/>
              <a:t>melanomas often are mistaken for </a:t>
            </a:r>
            <a:r>
              <a:rPr lang="en-US" sz="2400" dirty="0" err="1" smtClean="0"/>
              <a:t>subungual</a:t>
            </a:r>
            <a:r>
              <a:rPr lang="en-US" sz="2400" dirty="0" smtClean="0"/>
              <a:t> hematomas (splinter hemorrhages</a:t>
            </a:r>
            <a:r>
              <a:rPr lang="en-US" sz="2400" dirty="0" smtClean="0"/>
              <a:t>)</a:t>
            </a:r>
          </a:p>
          <a:p>
            <a:r>
              <a:rPr lang="en-US" sz="2400" dirty="0" smtClean="0"/>
              <a:t>Like </a:t>
            </a:r>
            <a:r>
              <a:rPr lang="en-US" sz="2400" dirty="0" smtClean="0"/>
              <a:t>NM, ALM is extremely aggressive, with rapid progression from the radial to vertical growth phase</a:t>
            </a:r>
          </a:p>
          <a:p>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b="1" dirty="0" smtClean="0"/>
              <a:t>MUCOSAL LENTIGINOUS MELANOMA</a:t>
            </a:r>
            <a:endParaRPr lang="en-US" sz="3800" b="1" dirty="0"/>
          </a:p>
        </p:txBody>
      </p:sp>
      <p:sp>
        <p:nvSpPr>
          <p:cNvPr id="3" name="Content Placeholder 2"/>
          <p:cNvSpPr>
            <a:spLocks noGrp="1"/>
          </p:cNvSpPr>
          <p:nvPr>
            <p:ph sz="quarter" idx="1"/>
          </p:nvPr>
        </p:nvSpPr>
        <p:spPr/>
        <p:txBody>
          <a:bodyPr>
            <a:noAutofit/>
          </a:bodyPr>
          <a:lstStyle/>
          <a:p>
            <a:r>
              <a:rPr lang="en-US" sz="2400" dirty="0" smtClean="0"/>
              <a:t>Mucosal </a:t>
            </a:r>
            <a:r>
              <a:rPr lang="en-US" sz="2400" dirty="0" err="1" smtClean="0"/>
              <a:t>lentiginous</a:t>
            </a:r>
            <a:r>
              <a:rPr lang="en-US" sz="2400" dirty="0" smtClean="0"/>
              <a:t> melanomas (MLMs) develop from the mucosal epithelium that lines the respiratory, gastrointestinal, and genitourinary tracts. </a:t>
            </a:r>
            <a:r>
              <a:rPr lang="en-US" sz="2400" dirty="0" smtClean="0"/>
              <a:t>However, these </a:t>
            </a:r>
            <a:r>
              <a:rPr lang="en-US" sz="2400" dirty="0" smtClean="0"/>
              <a:t>lesions </a:t>
            </a:r>
            <a:r>
              <a:rPr lang="en-US" sz="2400" dirty="0" smtClean="0"/>
              <a:t>may </a:t>
            </a:r>
            <a:r>
              <a:rPr lang="en-US" sz="2400" dirty="0" smtClean="0"/>
              <a:t>occur on any mucosal surface, including the conjunctiva, oral cavity, esophagus, vagina, female urethra, penis, and </a:t>
            </a:r>
            <a:r>
              <a:rPr lang="en-US" sz="2400" dirty="0" smtClean="0"/>
              <a:t>anus</a:t>
            </a:r>
            <a:endParaRPr lang="en-US" sz="2400" dirty="0" smtClean="0"/>
          </a:p>
          <a:p>
            <a:r>
              <a:rPr lang="en-US" sz="2400" dirty="0" smtClean="0"/>
              <a:t>Non </a:t>
            </a:r>
            <a:r>
              <a:rPr lang="en-US" sz="2400" dirty="0" err="1" smtClean="0"/>
              <a:t>cutaneous</a:t>
            </a:r>
            <a:r>
              <a:rPr lang="en-US" sz="2400" dirty="0" smtClean="0"/>
              <a:t> </a:t>
            </a:r>
            <a:r>
              <a:rPr lang="en-US" sz="2400" dirty="0" smtClean="0"/>
              <a:t>melanomas commonly are diagnosed in patients of advanced </a:t>
            </a:r>
            <a:r>
              <a:rPr lang="en-US" sz="2400" dirty="0" smtClean="0"/>
              <a:t>age</a:t>
            </a:r>
          </a:p>
          <a:p>
            <a:r>
              <a:rPr lang="en-US" sz="2400" dirty="0" smtClean="0"/>
              <a:t>MLMs </a:t>
            </a:r>
            <a:r>
              <a:rPr lang="en-US" sz="2400" dirty="0" smtClean="0"/>
              <a:t>appear to have a more aggressive course than </a:t>
            </a:r>
            <a:r>
              <a:rPr lang="en-US" sz="2400" dirty="0" err="1" smtClean="0"/>
              <a:t>cutaneous</a:t>
            </a:r>
            <a:r>
              <a:rPr lang="en-US" sz="2400" dirty="0" smtClean="0"/>
              <a:t> melanomas, although this may be because they commonly are diagnosed at a later stage of disease than the more readily apparent </a:t>
            </a:r>
            <a:r>
              <a:rPr lang="en-US" sz="2400" dirty="0" err="1" smtClean="0"/>
              <a:t>cutaneous</a:t>
            </a:r>
            <a:r>
              <a:rPr lang="en-US" sz="2400" dirty="0" smtClean="0"/>
              <a:t> </a:t>
            </a:r>
            <a:r>
              <a:rPr lang="en-US" sz="2400" dirty="0" smtClean="0"/>
              <a:t>melanomas</a:t>
            </a:r>
            <a:endParaRPr lang="en-US" sz="2400" dirty="0" smtClean="0"/>
          </a:p>
          <a:p>
            <a:endParaRPr lang="en-US" sz="24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153</TotalTime>
  <Words>1821</Words>
  <Application>Microsoft Office PowerPoint</Application>
  <PresentationFormat>On-screen Show (4:3)</PresentationFormat>
  <Paragraphs>217</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Median</vt:lpstr>
      <vt:lpstr>MALIGNANT MELANOMA</vt:lpstr>
      <vt:lpstr>MALIGNANT MELANOMA</vt:lpstr>
      <vt:lpstr>EVOLUTION OF M MELANOMA</vt:lpstr>
      <vt:lpstr>TYPES OF MALIGNANT MELANOMA</vt:lpstr>
      <vt:lpstr>SUPERFICIAL SPREADING MELANOMA</vt:lpstr>
      <vt:lpstr>NODULAR MELANOMA</vt:lpstr>
      <vt:lpstr>LENTIGO MALIGNA MELANOMA</vt:lpstr>
      <vt:lpstr>ACRAL LENTIGINOUS MELANOMA</vt:lpstr>
      <vt:lpstr>MUCOSAL LENTIGINOUS MELANOMA</vt:lpstr>
      <vt:lpstr>APPROACH TO THE PATIENT </vt:lpstr>
      <vt:lpstr>APPROACH TO THE PATIENT</vt:lpstr>
      <vt:lpstr>CUTANEOUS EXAMINATION</vt:lpstr>
      <vt:lpstr>DIAGNOSIS</vt:lpstr>
      <vt:lpstr>DIAGNOSIS</vt:lpstr>
      <vt:lpstr>DIAGNOSIS</vt:lpstr>
      <vt:lpstr>DIAGNOSIS</vt:lpstr>
      <vt:lpstr>DIAGNOSIS</vt:lpstr>
      <vt:lpstr>DIAGNOSIS</vt:lpstr>
      <vt:lpstr>DIAGNOSIS</vt:lpstr>
      <vt:lpstr>DIAGNOSIS</vt:lpstr>
      <vt:lpstr>MANAGEMENT</vt:lpstr>
      <vt:lpstr>MANAGEMENT</vt:lpstr>
      <vt:lpstr>MANAGEMENT</vt:lpstr>
      <vt:lpstr>MANAGEMENT</vt:lpstr>
      <vt:lpstr>STAGING</vt:lpstr>
      <vt:lpstr>STAGING</vt:lpstr>
      <vt:lpstr>STAGING</vt:lpstr>
      <vt:lpstr>STAGING</vt:lpstr>
      <vt:lpstr>TNM CLASSIFICATION</vt:lpstr>
      <vt:lpstr>PROGNOSIS</vt:lpstr>
      <vt:lpstr>PROGNOSIS</vt:lpstr>
      <vt:lpstr>PROGNOSIS</vt:lpstr>
      <vt:lpstr>TREATMENT</vt:lpstr>
      <vt:lpstr>TREATMENT</vt:lpstr>
      <vt:lpstr>TREATMENT</vt:lpstr>
      <vt:lpstr>TREATMENT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MALIGNANT MELANOMA</dc:title>
  <dc:creator>Naeem Raza</dc:creator>
  <cp:lastModifiedBy>Naeem Raza</cp:lastModifiedBy>
  <cp:revision>39</cp:revision>
  <dcterms:created xsi:type="dcterms:W3CDTF">2006-08-16T00:00:00Z</dcterms:created>
  <dcterms:modified xsi:type="dcterms:W3CDTF">2017-07-16T07:23:04Z</dcterms:modified>
</cp:coreProperties>
</file>