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6" r:id="rId2"/>
    <p:sldId id="257" r:id="rId3"/>
    <p:sldId id="397" r:id="rId4"/>
    <p:sldId id="347" r:id="rId5"/>
    <p:sldId id="260" r:id="rId6"/>
    <p:sldId id="261" r:id="rId7"/>
    <p:sldId id="262" r:id="rId8"/>
    <p:sldId id="380" r:id="rId9"/>
    <p:sldId id="393" r:id="rId10"/>
    <p:sldId id="394" r:id="rId11"/>
    <p:sldId id="395" r:id="rId12"/>
    <p:sldId id="396" r:id="rId13"/>
    <p:sldId id="264" r:id="rId14"/>
    <p:sldId id="265" r:id="rId15"/>
    <p:sldId id="266" r:id="rId16"/>
    <p:sldId id="267" r:id="rId17"/>
    <p:sldId id="269" r:id="rId18"/>
    <p:sldId id="270" r:id="rId19"/>
    <p:sldId id="348" r:id="rId20"/>
    <p:sldId id="349" r:id="rId21"/>
    <p:sldId id="271" r:id="rId22"/>
    <p:sldId id="272" r:id="rId23"/>
    <p:sldId id="351" r:id="rId24"/>
    <p:sldId id="273" r:id="rId25"/>
    <p:sldId id="274" r:id="rId26"/>
    <p:sldId id="275" r:id="rId27"/>
    <p:sldId id="276" r:id="rId28"/>
    <p:sldId id="350" r:id="rId29"/>
    <p:sldId id="362" r:id="rId30"/>
    <p:sldId id="277" r:id="rId31"/>
    <p:sldId id="278" r:id="rId32"/>
    <p:sldId id="279" r:id="rId33"/>
    <p:sldId id="383" r:id="rId34"/>
    <p:sldId id="280" r:id="rId35"/>
    <p:sldId id="281" r:id="rId36"/>
    <p:sldId id="283" r:id="rId37"/>
    <p:sldId id="287" r:id="rId38"/>
    <p:sldId id="284" r:id="rId39"/>
    <p:sldId id="398" r:id="rId40"/>
    <p:sldId id="399"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21" r:id="rId62"/>
    <p:sldId id="285" r:id="rId63"/>
    <p:sldId id="382" r:id="rId64"/>
    <p:sldId id="365" r:id="rId65"/>
    <p:sldId id="286" r:id="rId66"/>
    <p:sldId id="366" r:id="rId67"/>
    <p:sldId id="288" r:id="rId68"/>
    <p:sldId id="289" r:id="rId69"/>
    <p:sldId id="293" r:id="rId70"/>
    <p:sldId id="290" r:id="rId71"/>
    <p:sldId id="291" r:id="rId72"/>
    <p:sldId id="292" r:id="rId73"/>
    <p:sldId id="367" r:id="rId74"/>
    <p:sldId id="294" r:id="rId75"/>
    <p:sldId id="295" r:id="rId76"/>
    <p:sldId id="296" r:id="rId77"/>
    <p:sldId id="297" r:id="rId78"/>
    <p:sldId id="368" r:id="rId79"/>
    <p:sldId id="298" r:id="rId80"/>
    <p:sldId id="299" r:id="rId81"/>
    <p:sldId id="300" r:id="rId82"/>
    <p:sldId id="301" r:id="rId83"/>
    <p:sldId id="304" r:id="rId84"/>
    <p:sldId id="303" r:id="rId85"/>
    <p:sldId id="371" r:id="rId86"/>
    <p:sldId id="305" r:id="rId87"/>
    <p:sldId id="370" r:id="rId88"/>
    <p:sldId id="306" r:id="rId89"/>
    <p:sldId id="372" r:id="rId90"/>
    <p:sldId id="307" r:id="rId91"/>
    <p:sldId id="308" r:id="rId92"/>
    <p:sldId id="309" r:id="rId93"/>
    <p:sldId id="384" r:id="rId94"/>
    <p:sldId id="310" r:id="rId95"/>
    <p:sldId id="326" r:id="rId96"/>
    <p:sldId id="327" r:id="rId97"/>
    <p:sldId id="378" r:id="rId98"/>
    <p:sldId id="328" r:id="rId99"/>
    <p:sldId id="331" r:id="rId100"/>
    <p:sldId id="332" r:id="rId101"/>
    <p:sldId id="333" r:id="rId102"/>
    <p:sldId id="334" r:id="rId103"/>
    <p:sldId id="335" r:id="rId104"/>
    <p:sldId id="336" r:id="rId105"/>
    <p:sldId id="337" r:id="rId106"/>
    <p:sldId id="338" r:id="rId107"/>
    <p:sldId id="339" r:id="rId108"/>
    <p:sldId id="340" r:id="rId109"/>
    <p:sldId id="390" r:id="rId110"/>
    <p:sldId id="341" r:id="rId111"/>
    <p:sldId id="342" r:id="rId112"/>
    <p:sldId id="343" r:id="rId113"/>
    <p:sldId id="344" r:id="rId114"/>
    <p:sldId id="345" r:id="rId115"/>
    <p:sldId id="391" r:id="rId116"/>
    <p:sldId id="346" r:id="rId117"/>
    <p:sldId id="379" r:id="rId118"/>
    <p:sldId id="353" r:id="rId119"/>
    <p:sldId id="422" r:id="rId120"/>
    <p:sldId id="392" r:id="rId121"/>
    <p:sldId id="354" r:id="rId122"/>
    <p:sldId id="355" r:id="rId123"/>
    <p:sldId id="356" r:id="rId124"/>
    <p:sldId id="358"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p:scale>
          <a:sx n="58" d="100"/>
          <a:sy n="58" d="100"/>
        </p:scale>
        <p:origin x="-1686" y="-5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43E46-E2F0-422A-9426-388FC553BF91}" type="datetimeFigureOut">
              <a:rPr lang="en-US" smtClean="0"/>
              <a:pPr/>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0FAD7-BB11-4F59-98A6-44598552C457}" type="slidenum">
              <a:rPr lang="en-US" smtClean="0"/>
              <a:pPr/>
              <a:t>‹#›</a:t>
            </a:fld>
            <a:endParaRPr lang="en-US"/>
          </a:p>
        </p:txBody>
      </p:sp>
    </p:spTree>
    <p:extLst>
      <p:ext uri="{BB962C8B-B14F-4D97-AF65-F5344CB8AC3E}">
        <p14:creationId xmlns:p14="http://schemas.microsoft.com/office/powerpoint/2010/main" val="295241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1.actinomycosis.actinomyces</a:t>
            </a:r>
            <a:r>
              <a:rPr lang="en-US" baseline="0" dirty="0"/>
              <a:t> </a:t>
            </a:r>
            <a:r>
              <a:rPr lang="en-US" baseline="0" dirty="0" err="1"/>
              <a:t>israelli.inflammetory</a:t>
            </a:r>
            <a:r>
              <a:rPr lang="en-US" baseline="0" dirty="0"/>
              <a:t> soft tissue mass-abscess like swelling.</a:t>
            </a:r>
            <a:r>
              <a:rPr lang="en-US" dirty="0"/>
              <a:t>2.Tularemia – rabbit </a:t>
            </a:r>
            <a:r>
              <a:rPr lang="en-US" dirty="0" err="1"/>
              <a:t>fever.francisella</a:t>
            </a:r>
            <a:r>
              <a:rPr lang="en-US" dirty="0"/>
              <a:t> </a:t>
            </a:r>
            <a:r>
              <a:rPr lang="en-US" dirty="0" err="1"/>
              <a:t>tularensis.ulcer</a:t>
            </a:r>
            <a:r>
              <a:rPr lang="en-US" dirty="0"/>
              <a:t> type </a:t>
            </a:r>
            <a:r>
              <a:rPr lang="en-US" dirty="0" err="1"/>
              <a:t>pneumoic</a:t>
            </a:r>
            <a:r>
              <a:rPr lang="en-US" dirty="0"/>
              <a:t> type . 3.Buruli ulcer-</a:t>
            </a:r>
            <a:r>
              <a:rPr lang="en-US" dirty="0" err="1"/>
              <a:t>M.ulcerans.painless</a:t>
            </a:r>
            <a:r>
              <a:rPr lang="en-US" baseline="0" dirty="0"/>
              <a:t> nodule-swelling-ulcer</a:t>
            </a:r>
            <a:endParaRPr lang="en-US" dirty="0"/>
          </a:p>
        </p:txBody>
      </p:sp>
      <p:sp>
        <p:nvSpPr>
          <p:cNvPr id="4" name="Slide Number Placeholder 3"/>
          <p:cNvSpPr>
            <a:spLocks noGrp="1"/>
          </p:cNvSpPr>
          <p:nvPr>
            <p:ph type="sldNum" sz="quarter" idx="10"/>
          </p:nvPr>
        </p:nvSpPr>
        <p:spPr/>
        <p:txBody>
          <a:bodyPr/>
          <a:lstStyle/>
          <a:p>
            <a:fld id="{E7C0FAD7-BB11-4F59-98A6-44598552C45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Associated with </a:t>
            </a:r>
            <a:r>
              <a:rPr lang="en-US" dirty="0" err="1"/>
              <a:t>tb</a:t>
            </a:r>
            <a:r>
              <a:rPr lang="en-US" dirty="0"/>
              <a:t> of spine</a:t>
            </a:r>
          </a:p>
        </p:txBody>
      </p:sp>
      <p:sp>
        <p:nvSpPr>
          <p:cNvPr id="4" name="Slide Number Placeholder 3"/>
          <p:cNvSpPr>
            <a:spLocks noGrp="1"/>
          </p:cNvSpPr>
          <p:nvPr>
            <p:ph type="sldNum" sz="quarter" idx="10"/>
          </p:nvPr>
        </p:nvSpPr>
        <p:spPr/>
        <p:txBody>
          <a:bodyPr/>
          <a:lstStyle/>
          <a:p>
            <a:fld id="{E7C0FAD7-BB11-4F59-98A6-44598552C45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74</a:t>
            </a:r>
            <a:r>
              <a:rPr lang="en-US" baseline="0" dirty="0"/>
              <a:t> yrs old man prior to ATT shows </a:t>
            </a:r>
            <a:r>
              <a:rPr lang="en-US" baseline="0" dirty="0" err="1"/>
              <a:t>scrofuloderma</a:t>
            </a:r>
            <a:r>
              <a:rPr lang="en-US" baseline="0" dirty="0"/>
              <a:t> associated with TB of </a:t>
            </a:r>
            <a:r>
              <a:rPr lang="en-US" baseline="0" dirty="0" err="1"/>
              <a:t>axillary</a:t>
            </a:r>
            <a:r>
              <a:rPr lang="en-US" baseline="0" dirty="0"/>
              <a:t> gland.</a:t>
            </a:r>
            <a:endParaRPr lang="en-US" dirty="0"/>
          </a:p>
        </p:txBody>
      </p:sp>
      <p:sp>
        <p:nvSpPr>
          <p:cNvPr id="4" name="Slide Number Placeholder 3"/>
          <p:cNvSpPr>
            <a:spLocks noGrp="1"/>
          </p:cNvSpPr>
          <p:nvPr>
            <p:ph type="sldNum" sz="quarter" idx="10"/>
          </p:nvPr>
        </p:nvSpPr>
        <p:spPr/>
        <p:txBody>
          <a:bodyPr/>
          <a:lstStyle/>
          <a:p>
            <a:fld id="{E7C0FAD7-BB11-4F59-98A6-44598552C457}"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Scrofuloderma</a:t>
            </a:r>
            <a:r>
              <a:rPr lang="en-US" baseline="0" dirty="0"/>
              <a:t> in </a:t>
            </a:r>
            <a:r>
              <a:rPr lang="en-US" baseline="0" dirty="0" err="1"/>
              <a:t>clavicular</a:t>
            </a:r>
            <a:r>
              <a:rPr lang="en-US" baseline="0" dirty="0"/>
              <a:t> region-abscess </a:t>
            </a:r>
            <a:r>
              <a:rPr lang="en-US" baseline="0" dirty="0" err="1"/>
              <a:t>formation,ulceration,purulent</a:t>
            </a:r>
            <a:r>
              <a:rPr lang="en-US" baseline="0" dirty="0"/>
              <a:t> and </a:t>
            </a:r>
            <a:r>
              <a:rPr lang="en-US" baseline="0" dirty="0" err="1"/>
              <a:t>caseous</a:t>
            </a:r>
            <a:r>
              <a:rPr lang="en-US" baseline="0" dirty="0"/>
              <a:t> material coming out.</a:t>
            </a:r>
            <a:endParaRPr lang="en-US" dirty="0"/>
          </a:p>
        </p:txBody>
      </p:sp>
      <p:sp>
        <p:nvSpPr>
          <p:cNvPr id="4" name="Slide Number Placeholder 3"/>
          <p:cNvSpPr>
            <a:spLocks noGrp="1"/>
          </p:cNvSpPr>
          <p:nvPr>
            <p:ph type="sldNum" sz="quarter" idx="10"/>
          </p:nvPr>
        </p:nvSpPr>
        <p:spPr/>
        <p:txBody>
          <a:bodyPr/>
          <a:lstStyle/>
          <a:p>
            <a:fld id="{E7C0FAD7-BB11-4F59-98A6-44598552C457}"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A82044-9106-4EA4-BEAA-F3BA999F35C2}"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140549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82044-9106-4EA4-BEAA-F3BA999F35C2}"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338641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82044-9106-4EA4-BEAA-F3BA999F35C2}"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244388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82044-9106-4EA4-BEAA-F3BA999F35C2}"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279175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A82044-9106-4EA4-BEAA-F3BA999F35C2}"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148238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A82044-9106-4EA4-BEAA-F3BA999F35C2}"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37625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A82044-9106-4EA4-BEAA-F3BA999F35C2}" type="datetimeFigureOut">
              <a:rPr lang="en-US" smtClean="0"/>
              <a:pPr/>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179363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A82044-9106-4EA4-BEAA-F3BA999F35C2}" type="datetimeFigureOut">
              <a:rPr lang="en-US" smtClean="0"/>
              <a:pPr/>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335551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82044-9106-4EA4-BEAA-F3BA999F35C2}" type="datetimeFigureOut">
              <a:rPr lang="en-US" smtClean="0"/>
              <a:pPr/>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175732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82044-9106-4EA4-BEAA-F3BA999F35C2}"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205989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82044-9106-4EA4-BEAA-F3BA999F35C2}"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EE4A-96BA-435D-A074-6D1E27729C77}" type="slidenum">
              <a:rPr lang="en-US" smtClean="0"/>
              <a:pPr/>
              <a:t>‹#›</a:t>
            </a:fld>
            <a:endParaRPr lang="en-US"/>
          </a:p>
        </p:txBody>
      </p:sp>
    </p:spTree>
    <p:extLst>
      <p:ext uri="{BB962C8B-B14F-4D97-AF65-F5344CB8AC3E}">
        <p14:creationId xmlns:p14="http://schemas.microsoft.com/office/powerpoint/2010/main" val="194681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82044-9106-4EA4-BEAA-F3BA999F35C2}" type="datetimeFigureOut">
              <a:rPr lang="en-US" smtClean="0"/>
              <a:pPr/>
              <a:t>9/14/2020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0EE4A-96BA-435D-A074-6D1E27729C77}" type="slidenum">
              <a:rPr lang="en-US" smtClean="0"/>
              <a:pPr/>
              <a:t>‹#›</a:t>
            </a:fld>
            <a:endParaRPr lang="en-US"/>
          </a:p>
        </p:txBody>
      </p:sp>
    </p:spTree>
    <p:extLst>
      <p:ext uri="{BB962C8B-B14F-4D97-AF65-F5344CB8AC3E}">
        <p14:creationId xmlns:p14="http://schemas.microsoft.com/office/powerpoint/2010/main" val="29004072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b="1" u="sng" dirty="0">
                <a:latin typeface="Times New Roman" pitchFamily="18" charset="0"/>
                <a:ea typeface="Adobe Fangsong Std R" pitchFamily="18" charset="-128"/>
                <a:cs typeface="Times New Roman" pitchFamily="18" charset="0"/>
              </a:rPr>
              <a:t>MYCOBACTERIAL INFECTIONS</a:t>
            </a:r>
          </a:p>
        </p:txBody>
      </p:sp>
      <p:sp>
        <p:nvSpPr>
          <p:cNvPr id="3" name="Subtitle 2"/>
          <p:cNvSpPr>
            <a:spLocks noGrp="1"/>
          </p:cNvSpPr>
          <p:nvPr>
            <p:ph type="subTitle" idx="1"/>
          </p:nvPr>
        </p:nvSpPr>
        <p:spPr>
          <a:xfrm>
            <a:off x="1524000" y="4800600"/>
            <a:ext cx="6400800" cy="1752600"/>
          </a:xfrm>
        </p:spPr>
        <p:txBody>
          <a:bodyPr>
            <a:normAutofit lnSpcReduction="10000"/>
          </a:bodyPr>
          <a:lstStyle/>
          <a:p>
            <a:r>
              <a:rPr lang="en-US" sz="2400" dirty="0">
                <a:solidFill>
                  <a:schemeClr val="tx1"/>
                </a:solidFill>
                <a:latin typeface="Times New Roman" pitchFamily="18" charset="0"/>
                <a:cs typeface="Times New Roman" pitchFamily="18" charset="0"/>
              </a:rPr>
              <a:t>BY : DR </a:t>
            </a:r>
            <a:r>
              <a:rPr lang="en-US" sz="2400" dirty="0" smtClean="0">
                <a:solidFill>
                  <a:schemeClr val="tx1"/>
                </a:solidFill>
                <a:latin typeface="Times New Roman" pitchFamily="18" charset="0"/>
                <a:cs typeface="Times New Roman" pitchFamily="18" charset="0"/>
              </a:rPr>
              <a:t>KANZA AFTAB</a:t>
            </a:r>
            <a:endParaRPr lang="en-US" sz="2400" dirty="0">
              <a:solidFill>
                <a:schemeClr val="tx1"/>
              </a:solidFill>
              <a:latin typeface="Times New Roman" pitchFamily="18" charset="0"/>
              <a:cs typeface="Times New Roman" pitchFamily="18" charset="0"/>
            </a:endParaRPr>
          </a:p>
          <a:p>
            <a:r>
              <a:rPr lang="en-US" sz="2400" dirty="0">
                <a:solidFill>
                  <a:schemeClr val="tx1"/>
                </a:solidFill>
                <a:latin typeface="Times New Roman" pitchFamily="18" charset="0"/>
                <a:cs typeface="Times New Roman" pitchFamily="18" charset="0"/>
              </a:rPr>
              <a:t>F</a:t>
            </a:r>
            <a:r>
              <a:rPr lang="en-US" sz="2400" dirty="0" smtClean="0">
                <a:solidFill>
                  <a:schemeClr val="tx1"/>
                </a:solidFill>
                <a:latin typeface="Times New Roman" pitchFamily="18" charset="0"/>
                <a:cs typeface="Times New Roman" pitchFamily="18" charset="0"/>
              </a:rPr>
              <a:t>CPS </a:t>
            </a:r>
            <a:r>
              <a:rPr lang="en-US" sz="2400" dirty="0">
                <a:solidFill>
                  <a:schemeClr val="tx1"/>
                </a:solidFill>
                <a:latin typeface="Times New Roman" pitchFamily="18" charset="0"/>
                <a:cs typeface="Times New Roman" pitchFamily="18" charset="0"/>
              </a:rPr>
              <a:t>RESIDENT </a:t>
            </a:r>
          </a:p>
          <a:p>
            <a:r>
              <a:rPr lang="en-US" sz="2400" dirty="0" smtClean="0">
                <a:solidFill>
                  <a:schemeClr val="tx1"/>
                </a:solidFill>
                <a:latin typeface="Times New Roman" pitchFamily="18" charset="0"/>
                <a:cs typeface="Times New Roman" pitchFamily="18" charset="0"/>
              </a:rPr>
              <a:t>DEPARTMENT OF DERMATOLOGY</a:t>
            </a:r>
          </a:p>
          <a:p>
            <a:r>
              <a:rPr lang="en-US" sz="2400" dirty="0" smtClean="0">
                <a:solidFill>
                  <a:schemeClr val="tx1"/>
                </a:solidFill>
                <a:latin typeface="Times New Roman" pitchFamily="18" charset="0"/>
                <a:cs typeface="Times New Roman" pitchFamily="18" charset="0"/>
              </a:rPr>
              <a:t>CMH ABBOTTABAD</a:t>
            </a:r>
            <a:endParaRPr lang="en-US" sz="24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pretation of PPD skin test.jpg"/>
          <p:cNvPicPr>
            <a:picLocks noGrp="1" noChangeAspect="1"/>
          </p:cNvPicPr>
          <p:nvPr>
            <p:ph idx="1"/>
          </p:nvPr>
        </p:nvPicPr>
        <p:blipFill>
          <a:blip r:embed="rId2"/>
          <a:stretch>
            <a:fillRect/>
          </a:stretch>
        </p:blipFill>
        <p:spPr>
          <a:xfrm>
            <a:off x="1524000" y="457200"/>
            <a:ext cx="5791200" cy="60198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Causative organisms:</a:t>
            </a:r>
          </a:p>
          <a:p>
            <a:r>
              <a:rPr lang="en-US" dirty="0"/>
              <a:t>M.tuberculosis</a:t>
            </a:r>
          </a:p>
          <a:p>
            <a:r>
              <a:rPr lang="en-US" dirty="0"/>
              <a:t>M.bovis</a:t>
            </a:r>
          </a:p>
          <a:p>
            <a:r>
              <a:rPr lang="en-US" dirty="0"/>
              <a:t>M.avium</a:t>
            </a:r>
          </a:p>
          <a:p>
            <a:r>
              <a:rPr lang="en-US" dirty="0" err="1"/>
              <a:t>M.szulgai</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a:buNone/>
            </a:pPr>
            <a:r>
              <a:rPr lang="en-US" b="1" dirty="0"/>
              <a:t>Clinical features</a:t>
            </a:r>
          </a:p>
          <a:p>
            <a:r>
              <a:rPr lang="en-US" dirty="0"/>
              <a:t>Eruption is symptomless 0.5-3mm closely grouped lichenoid papules. lesions are usually skin colored but maybe yellow or reddish brown. They are often perifollicular and can appear in groups or in annular arrangement or coalesce into confluent plaques.</a:t>
            </a:r>
          </a:p>
          <a:p>
            <a:r>
              <a:rPr lang="en-US" dirty="0"/>
              <a:t>Papules may have adherent crust or small pustules</a:t>
            </a:r>
          </a:p>
          <a:p>
            <a:r>
              <a:rPr lang="en-US" dirty="0"/>
              <a:t>Rare bullous lesions</a:t>
            </a:r>
          </a:p>
          <a:p>
            <a:endParaRPr lang="en-US" dirty="0"/>
          </a:p>
        </p:txBody>
      </p:sp>
      <p:pic>
        <p:nvPicPr>
          <p:cNvPr id="6" name="Content Placeholder 5" descr="24.jpg"/>
          <p:cNvPicPr>
            <a:picLocks noGrp="1" noChangeAspect="1"/>
          </p:cNvPicPr>
          <p:nvPr>
            <p:ph sz="half" idx="2"/>
          </p:nvPr>
        </p:nvPicPr>
        <p:blipFill>
          <a:blip r:embed="rId2"/>
          <a:stretch>
            <a:fillRect/>
          </a:stretch>
        </p:blipFill>
        <p:spPr>
          <a:xfrm>
            <a:off x="4648200" y="1822626"/>
            <a:ext cx="4038600" cy="4081111"/>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b="1" dirty="0"/>
              <a:t>Clinical variants</a:t>
            </a:r>
          </a:p>
          <a:p>
            <a:r>
              <a:rPr lang="en-US" dirty="0"/>
              <a:t>Lichenoid</a:t>
            </a:r>
          </a:p>
          <a:p>
            <a:r>
              <a:rPr lang="en-US" dirty="0"/>
              <a:t>Psoriasiform</a:t>
            </a:r>
          </a:p>
          <a:p>
            <a:r>
              <a:rPr lang="en-US" dirty="0"/>
              <a:t>Granuloma </a:t>
            </a:r>
            <a:r>
              <a:rPr lang="en-US" dirty="0" err="1"/>
              <a:t>annulare</a:t>
            </a:r>
            <a:r>
              <a:rPr lang="en-US" dirty="0"/>
              <a:t> like variants</a:t>
            </a:r>
          </a:p>
        </p:txBody>
      </p:sp>
      <p:pic>
        <p:nvPicPr>
          <p:cNvPr id="6" name="Content Placeholder 5" descr="25.jpg"/>
          <p:cNvPicPr>
            <a:picLocks noGrp="1" noChangeAspect="1"/>
          </p:cNvPicPr>
          <p:nvPr>
            <p:ph sz="half" idx="2"/>
          </p:nvPr>
        </p:nvPicPr>
        <p:blipFill>
          <a:blip r:embed="rId2"/>
          <a:stretch>
            <a:fillRect/>
          </a:stretch>
        </p:blipFill>
        <p:spPr>
          <a:xfrm>
            <a:off x="4724400" y="1981200"/>
            <a:ext cx="4038600" cy="2381091"/>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u="sng" dirty="0"/>
              <a:t>Differential diagnosis</a:t>
            </a:r>
          </a:p>
          <a:p>
            <a:r>
              <a:rPr lang="en-US" dirty="0"/>
              <a:t>Lichen nitidus</a:t>
            </a:r>
          </a:p>
          <a:p>
            <a:r>
              <a:rPr lang="en-US" dirty="0"/>
              <a:t>Keratosis spinulosa</a:t>
            </a:r>
          </a:p>
          <a:p>
            <a:r>
              <a:rPr lang="en-US" dirty="0"/>
              <a:t>Keratosis pilaris</a:t>
            </a:r>
          </a:p>
          <a:p>
            <a:r>
              <a:rPr lang="en-US" dirty="0"/>
              <a:t>Papular or lichenoid sarcoidosis</a:t>
            </a:r>
          </a:p>
          <a:p>
            <a:r>
              <a:rPr lang="en-US" dirty="0"/>
              <a:t>Secondary syphillis</a:t>
            </a:r>
          </a:p>
          <a:p>
            <a:r>
              <a:rPr lang="en-US" dirty="0"/>
              <a:t>Drug eruptions</a:t>
            </a:r>
          </a:p>
          <a:p>
            <a:r>
              <a:rPr lang="en-US" dirty="0"/>
              <a:t>Pityriasis rosea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Co morbid:</a:t>
            </a:r>
          </a:p>
          <a:p>
            <a:r>
              <a:rPr lang="en-US" dirty="0"/>
              <a:t> underlying Systemic tb infection</a:t>
            </a:r>
          </a:p>
          <a:p>
            <a:pPr>
              <a:buNone/>
            </a:pPr>
            <a:r>
              <a:rPr lang="en-US" b="1" u="sng" dirty="0"/>
              <a:t>Prognosis:</a:t>
            </a:r>
          </a:p>
          <a:p>
            <a:r>
              <a:rPr lang="en-US" dirty="0"/>
              <a:t>With therapy lesions clear-&gt; 4 weeks or early as 2 weeks</a:t>
            </a:r>
          </a:p>
          <a:p>
            <a:r>
              <a:rPr lang="en-US" dirty="0"/>
              <a:t>Heal without scarring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Investigation:</a:t>
            </a:r>
          </a:p>
          <a:p>
            <a:r>
              <a:rPr lang="en-US" dirty="0"/>
              <a:t>Screen for focus of tb</a:t>
            </a:r>
          </a:p>
          <a:p>
            <a:r>
              <a:rPr lang="en-US" dirty="0"/>
              <a:t>Tuberculin reaction strongly +</a:t>
            </a:r>
            <a:r>
              <a:rPr lang="en-US" dirty="0" err="1"/>
              <a:t>ve</a:t>
            </a:r>
            <a:endParaRPr lang="en-US" dirty="0"/>
          </a:p>
          <a:p>
            <a:r>
              <a:rPr lang="en-US" dirty="0"/>
              <a:t>PCR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a:buNone/>
            </a:pPr>
            <a:r>
              <a:rPr lang="en-US" b="1" u="sng" dirty="0"/>
              <a:t>Pathology:</a:t>
            </a:r>
          </a:p>
          <a:p>
            <a:r>
              <a:rPr lang="en-US" dirty="0"/>
              <a:t>Superficial dermal granulomas surround hair follicles and sweat ducts may occupy several dermal </a:t>
            </a:r>
            <a:r>
              <a:rPr lang="en-US" dirty="0" smtClean="0"/>
              <a:t>papillae</a:t>
            </a:r>
            <a:endParaRPr lang="en-US" dirty="0"/>
          </a:p>
          <a:p>
            <a:r>
              <a:rPr lang="en-US" dirty="0"/>
              <a:t>Epitheloid cells</a:t>
            </a:r>
          </a:p>
          <a:p>
            <a:r>
              <a:rPr lang="en-US" dirty="0"/>
              <a:t>Lymphocytes </a:t>
            </a:r>
          </a:p>
          <a:p>
            <a:r>
              <a:rPr lang="en-US" dirty="0"/>
              <a:t>Occasional giant cells</a:t>
            </a:r>
          </a:p>
          <a:p>
            <a:r>
              <a:rPr lang="en-US" dirty="0"/>
              <a:t>Mycobacterial </a:t>
            </a:r>
            <a:r>
              <a:rPr lang="en-US" dirty="0" smtClean="0"/>
              <a:t>DNA –</a:t>
            </a:r>
            <a:r>
              <a:rPr lang="en-US" dirty="0" err="1" smtClean="0"/>
              <a:t>ve</a:t>
            </a:r>
            <a:r>
              <a:rPr lang="en-US" dirty="0" smtClean="0"/>
              <a:t>  </a:t>
            </a:r>
            <a:r>
              <a:rPr lang="en-US" dirty="0"/>
              <a:t>on PCR</a:t>
            </a:r>
          </a:p>
        </p:txBody>
      </p:sp>
      <p:pic>
        <p:nvPicPr>
          <p:cNvPr id="8" name="Content Placeholder 7" descr="en_v81n5a14f03.jpg"/>
          <p:cNvPicPr>
            <a:picLocks noGrp="1" noChangeAspect="1"/>
          </p:cNvPicPr>
          <p:nvPr>
            <p:ph sz="half" idx="2"/>
          </p:nvPr>
        </p:nvPicPr>
        <p:blipFill>
          <a:blip r:embed="rId2"/>
          <a:stretch>
            <a:fillRect/>
          </a:stretch>
        </p:blipFill>
        <p:spPr>
          <a:xfrm>
            <a:off x="4724400" y="990600"/>
            <a:ext cx="4419600" cy="51054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anagement</a:t>
            </a:r>
            <a:endParaRPr lang="en-US" dirty="0"/>
          </a:p>
        </p:txBody>
      </p:sp>
      <p:sp>
        <p:nvSpPr>
          <p:cNvPr id="3" name="Content Placeholder 2"/>
          <p:cNvSpPr>
            <a:spLocks noGrp="1"/>
          </p:cNvSpPr>
          <p:nvPr>
            <p:ph idx="1"/>
          </p:nvPr>
        </p:nvSpPr>
        <p:spPr/>
        <p:txBody>
          <a:bodyPr/>
          <a:lstStyle/>
          <a:p>
            <a:r>
              <a:rPr lang="en-US" dirty="0"/>
              <a:t>Antituberculous therapy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Papulonecrotic tuberculid</a:t>
            </a:r>
          </a:p>
        </p:txBody>
      </p:sp>
      <p:sp>
        <p:nvSpPr>
          <p:cNvPr id="3" name="Content Placeholder 2"/>
          <p:cNvSpPr>
            <a:spLocks noGrp="1"/>
          </p:cNvSpPr>
          <p:nvPr>
            <p:ph idx="1"/>
          </p:nvPr>
        </p:nvSpPr>
        <p:spPr/>
        <p:txBody>
          <a:bodyPr/>
          <a:lstStyle/>
          <a:p>
            <a:r>
              <a:rPr lang="en-US" dirty="0"/>
              <a:t>Subtype of tuberculid presents with symptomatic clusters of small inflammatory erythematous papules that may become pustular or necrotic or evolve into discrete crusted ulcers which heals over weeks with varioliform scarring</a:t>
            </a:r>
          </a:p>
          <a:p>
            <a:r>
              <a:rPr lang="en-US" dirty="0"/>
              <a:t>It affects children and young adults</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600200" y="1752600"/>
            <a:ext cx="5867400" cy="4191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nosis-of-tuberculosis-an-update-36-638.jpg"/>
          <p:cNvPicPr>
            <a:picLocks noChangeAspect="1"/>
          </p:cNvPicPr>
          <p:nvPr/>
        </p:nvPicPr>
        <p:blipFill>
          <a:blip r:embed="rId2"/>
          <a:stretch>
            <a:fillRect/>
          </a:stretch>
        </p:blipFill>
        <p:spPr>
          <a:xfrm>
            <a:off x="4282440" y="3208020"/>
            <a:ext cx="4861560" cy="3649980"/>
          </a:xfrm>
          <a:prstGeom prst="rect">
            <a:avLst/>
          </a:prstGeom>
        </p:spPr>
      </p:pic>
      <p:pic>
        <p:nvPicPr>
          <p:cNvPr id="4" name="Content Placeholder 3" descr="hqdefault.jpg"/>
          <p:cNvPicPr>
            <a:picLocks noGrp="1" noChangeAspect="1"/>
          </p:cNvPicPr>
          <p:nvPr>
            <p:ph idx="1"/>
          </p:nvPr>
        </p:nvPicPr>
        <p:blipFill>
          <a:blip r:embed="rId3"/>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Associated disease:</a:t>
            </a:r>
          </a:p>
          <a:p>
            <a:r>
              <a:rPr lang="en-US" dirty="0"/>
              <a:t>Lupus vulgaris</a:t>
            </a:r>
          </a:p>
          <a:p>
            <a:r>
              <a:rPr lang="en-US" dirty="0"/>
              <a:t>Erythema induratum</a:t>
            </a:r>
          </a:p>
          <a:p>
            <a:r>
              <a:rPr lang="en-US" dirty="0"/>
              <a:t>Pathophysiology:</a:t>
            </a:r>
          </a:p>
          <a:p>
            <a:r>
              <a:rPr lang="en-US" dirty="0"/>
              <a:t>Similar to other tuberculids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Causative organism</a:t>
            </a:r>
          </a:p>
          <a:p>
            <a:r>
              <a:rPr lang="en-US" dirty="0"/>
              <a:t>M.tuberculosis</a:t>
            </a:r>
          </a:p>
          <a:p>
            <a:r>
              <a:rPr lang="en-US" dirty="0"/>
              <a:t>M.kansasi</a:t>
            </a:r>
          </a:p>
          <a:p>
            <a:r>
              <a:rPr lang="en-US" dirty="0"/>
              <a:t>M.avium complex</a:t>
            </a:r>
          </a:p>
          <a:p>
            <a:r>
              <a:rPr lang="en-US" dirty="0"/>
              <a:t>M.bovis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buNone/>
            </a:pPr>
            <a:r>
              <a:rPr lang="en-US" b="1" dirty="0"/>
              <a:t>Clinical features:</a:t>
            </a:r>
          </a:p>
          <a:p>
            <a:r>
              <a:rPr lang="en-US" dirty="0"/>
              <a:t>Asymptomatic </a:t>
            </a:r>
          </a:p>
          <a:p>
            <a:r>
              <a:rPr lang="en-US" dirty="0"/>
              <a:t>Symptoms of </a:t>
            </a:r>
            <a:r>
              <a:rPr lang="en-US" dirty="0" err="1"/>
              <a:t>tb</a:t>
            </a:r>
            <a:r>
              <a:rPr lang="en-US" dirty="0"/>
              <a:t> elsewhere</a:t>
            </a:r>
          </a:p>
          <a:p>
            <a:r>
              <a:rPr lang="en-US" dirty="0"/>
              <a:t>Recurring crops of symmetrical hard dusky red papules which crust or ulcerate leaving pigmented sometimes atrophic varioliform scars</a:t>
            </a:r>
          </a:p>
          <a:p>
            <a:r>
              <a:rPr lang="en-US" dirty="0"/>
              <a:t>Children-&gt; phlyctenular conjunctivitis</a:t>
            </a:r>
          </a:p>
          <a:p>
            <a:r>
              <a:rPr lang="en-US" dirty="0"/>
              <a:t>Common sites: legs ,knees ,elbows, hands and feet</a:t>
            </a:r>
          </a:p>
          <a:p>
            <a:endParaRPr lang="en-US" dirty="0"/>
          </a:p>
        </p:txBody>
      </p:sp>
      <p:pic>
        <p:nvPicPr>
          <p:cNvPr id="6" name="Content Placeholder 5" descr="26.jpg"/>
          <p:cNvPicPr>
            <a:picLocks noGrp="1" noChangeAspect="1"/>
          </p:cNvPicPr>
          <p:nvPr>
            <p:ph sz="half" idx="2"/>
          </p:nvPr>
        </p:nvPicPr>
        <p:blipFill>
          <a:blip r:embed="rId2"/>
          <a:stretch>
            <a:fillRect/>
          </a:stretch>
        </p:blipFill>
        <p:spPr>
          <a:xfrm>
            <a:off x="5172989" y="1600200"/>
            <a:ext cx="2989021"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Clinical variants:</a:t>
            </a:r>
          </a:p>
          <a:p>
            <a:r>
              <a:rPr lang="en-US" dirty="0"/>
              <a:t>Isolated areas of genitalia</a:t>
            </a:r>
          </a:p>
          <a:p>
            <a:r>
              <a:rPr lang="en-US" dirty="0"/>
              <a:t>Verrucous variant mimicking kyrles disease</a:t>
            </a:r>
          </a:p>
          <a:p>
            <a:pPr>
              <a:buNone/>
            </a:pPr>
            <a:r>
              <a:rPr lang="en-US" b="1" u="sng" dirty="0"/>
              <a:t>Differential diagnosis:</a:t>
            </a:r>
          </a:p>
          <a:p>
            <a:r>
              <a:rPr lang="en-US" dirty="0"/>
              <a:t>Pityriasis lichenoides</a:t>
            </a:r>
          </a:p>
          <a:p>
            <a:r>
              <a:rPr lang="en-US" dirty="0"/>
              <a:t>Leukocytoclastic vasculitis</a:t>
            </a:r>
          </a:p>
          <a:p>
            <a:r>
              <a:rPr lang="en-US" dirty="0"/>
              <a:t>Nodular prurigo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u="sng" dirty="0"/>
              <a:t>Complications: </a:t>
            </a:r>
          </a:p>
          <a:p>
            <a:r>
              <a:rPr lang="en-US" dirty="0"/>
              <a:t>Lesions heal with scarring and hyper pigmentation</a:t>
            </a:r>
          </a:p>
          <a:p>
            <a:pPr>
              <a:buNone/>
            </a:pPr>
            <a:r>
              <a:rPr lang="en-US" b="1" u="sng" dirty="0"/>
              <a:t>Investigation:</a:t>
            </a:r>
          </a:p>
          <a:p>
            <a:r>
              <a:rPr lang="en-US" dirty="0"/>
              <a:t>Regional biopsy</a:t>
            </a:r>
          </a:p>
          <a:p>
            <a:r>
              <a:rPr lang="en-US" dirty="0"/>
              <a:t>TST -&gt; strongly positive</a:t>
            </a:r>
          </a:p>
          <a:p>
            <a:r>
              <a:rPr lang="en-US" dirty="0"/>
              <a:t>PCR</a:t>
            </a:r>
          </a:p>
          <a:p>
            <a:r>
              <a:rPr lang="en-US" dirty="0"/>
              <a:t>IGRA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pic>
        <p:nvPicPr>
          <p:cNvPr id="4" name="Content Placeholder 3" descr="papulonecrtotic.jpg"/>
          <p:cNvPicPr>
            <a:picLocks noGrp="1" noChangeAspect="1"/>
          </p:cNvPicPr>
          <p:nvPr>
            <p:ph idx="1"/>
          </p:nvPr>
        </p:nvPicPr>
        <p:blipFill>
          <a:blip r:embed="rId2"/>
          <a:stretch>
            <a:fillRect/>
          </a:stretch>
        </p:blipFill>
        <p:spPr>
          <a:xfrm>
            <a:off x="1414351" y="1600200"/>
            <a:ext cx="6315297"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Erythema induratum of bazin</a:t>
            </a:r>
          </a:p>
        </p:txBody>
      </p:sp>
      <p:sp>
        <p:nvSpPr>
          <p:cNvPr id="3" name="Content Placeholder 2"/>
          <p:cNvSpPr>
            <a:spLocks noGrp="1"/>
          </p:cNvSpPr>
          <p:nvPr>
            <p:ph idx="1"/>
          </p:nvPr>
        </p:nvSpPr>
        <p:spPr/>
        <p:txBody>
          <a:bodyPr>
            <a:normAutofit fontScale="92500" lnSpcReduction="20000"/>
          </a:bodyPr>
          <a:lstStyle/>
          <a:p>
            <a:r>
              <a:rPr lang="en-US" dirty="0"/>
              <a:t>Most common</a:t>
            </a:r>
          </a:p>
          <a:p>
            <a:r>
              <a:rPr lang="en-US" dirty="0"/>
              <a:t>Tuberculosis associated pannicultis</a:t>
            </a:r>
          </a:p>
          <a:p>
            <a:r>
              <a:rPr lang="en-US" dirty="0"/>
              <a:t>Young-middle age females</a:t>
            </a:r>
          </a:p>
          <a:p>
            <a:r>
              <a:rPr lang="en-US" dirty="0"/>
              <a:t>Associations: nasopharyngeal, renal and endometrial tb,papulonectrotic tuberculid, lichen scrofulosorum</a:t>
            </a:r>
          </a:p>
          <a:p>
            <a:r>
              <a:rPr lang="en-US" dirty="0"/>
              <a:t>Causative organism:</a:t>
            </a:r>
          </a:p>
          <a:p>
            <a:r>
              <a:rPr lang="en-US" dirty="0"/>
              <a:t>M.tuberculosis</a:t>
            </a:r>
          </a:p>
          <a:p>
            <a:r>
              <a:rPr lang="en-US" dirty="0"/>
              <a:t>M.bovis</a:t>
            </a:r>
          </a:p>
          <a:p>
            <a:r>
              <a:rPr lang="en-US" dirty="0"/>
              <a:t>M.chelonae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ng9_ch73_f003.png"/>
          <p:cNvPicPr>
            <a:picLocks noGrp="1" noChangeAspect="1"/>
          </p:cNvPicPr>
          <p:nvPr>
            <p:ph idx="1"/>
          </p:nvPr>
        </p:nvPicPr>
        <p:blipFill>
          <a:blip r:embed="rId2"/>
          <a:stretch>
            <a:fillRect/>
          </a:stretch>
        </p:blipFill>
        <p:spPr>
          <a:xfrm>
            <a:off x="2057400" y="914400"/>
            <a:ext cx="4800600" cy="56388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Clinical features:</a:t>
            </a:r>
          </a:p>
          <a:p>
            <a:r>
              <a:rPr lang="en-US" dirty="0"/>
              <a:t>Indolent eruption of ill defined nodules or subcutaneous </a:t>
            </a:r>
            <a:r>
              <a:rPr lang="en-US" dirty="0" err="1"/>
              <a:t>plaques,usually</a:t>
            </a:r>
            <a:r>
              <a:rPr lang="en-US" dirty="0"/>
              <a:t> indurated with scaly surface</a:t>
            </a:r>
            <a:r>
              <a:rPr lang="en-US" dirty="0" smtClean="0"/>
              <a:t>.</a:t>
            </a:r>
            <a:endParaRPr lang="en-US" dirty="0"/>
          </a:p>
          <a:p>
            <a:r>
              <a:rPr lang="en-US" dirty="0"/>
              <a:t>Lesions may ulcerate-&gt; ragged ,irregular , shallow with bluish edge</a:t>
            </a:r>
          </a:p>
          <a:p>
            <a:r>
              <a:rPr lang="en-US" dirty="0"/>
              <a:t>Lesions heal with atrophic </a:t>
            </a:r>
            <a:r>
              <a:rPr lang="en-US" dirty="0" err="1"/>
              <a:t>hyperpigmented</a:t>
            </a:r>
            <a:r>
              <a:rPr lang="en-US" dirty="0"/>
              <a:t> scarring</a:t>
            </a:r>
          </a:p>
          <a:p>
            <a:r>
              <a:rPr lang="en-US" dirty="0"/>
              <a:t>Common sites: posterior aspect of lower legs in women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t>Focal or diffused</a:t>
            </a:r>
          </a:p>
          <a:p>
            <a:r>
              <a:rPr lang="en-US" dirty="0"/>
              <a:t>Lobular or septolobular </a:t>
            </a:r>
          </a:p>
          <a:p>
            <a:r>
              <a:rPr lang="en-US" dirty="0"/>
              <a:t>Granulomatous panniculitis in association with neutrophilic vasculitis (large/small vessels)</a:t>
            </a:r>
          </a:p>
          <a:p>
            <a:r>
              <a:rPr lang="en-US" dirty="0"/>
              <a:t>Areas of coagulative and caseation necrosis</a:t>
            </a:r>
          </a:p>
          <a:p>
            <a:r>
              <a:rPr lang="en-US" dirty="0"/>
              <a:t>Poorly developed granulomas</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PCR</a:t>
            </a:r>
          </a:p>
        </p:txBody>
      </p:sp>
      <p:pic>
        <p:nvPicPr>
          <p:cNvPr id="4" name="Content Placeholder 3" descr="Limit-of-detection-of-M-tuberculosis-and-M-bovis-DNA-by-PCR-assay-using-molecular.png"/>
          <p:cNvPicPr>
            <a:picLocks noGrp="1" noChangeAspect="1"/>
          </p:cNvPicPr>
          <p:nvPr>
            <p:ph idx="1"/>
          </p:nvPr>
        </p:nvPicPr>
        <p:blipFill>
          <a:blip r:embed="rId2"/>
          <a:stretch>
            <a:fillRect/>
          </a:stretch>
        </p:blipFill>
        <p:spPr>
          <a:xfrm>
            <a:off x="1600200" y="1828800"/>
            <a:ext cx="5318760" cy="384910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Figure2-1.png"/>
          <p:cNvPicPr>
            <a:picLocks noGrp="1" noChangeAspect="1"/>
          </p:cNvPicPr>
          <p:nvPr>
            <p:ph idx="1"/>
          </p:nvPr>
        </p:nvPicPr>
        <p:blipFill>
          <a:blip r:embed="rId2"/>
          <a:stretch>
            <a:fillRect/>
          </a:stretch>
        </p:blipFill>
        <p:spPr>
          <a:xfrm>
            <a:off x="1219200" y="1143000"/>
            <a:ext cx="6080835" cy="51355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u="sng" dirty="0"/>
              <a:t>Clinical variants: </a:t>
            </a:r>
          </a:p>
          <a:p>
            <a:r>
              <a:rPr lang="en-US" dirty="0"/>
              <a:t>Nodular tuberculid</a:t>
            </a:r>
          </a:p>
          <a:p>
            <a:r>
              <a:rPr lang="en-US" dirty="0"/>
              <a:t>Nodular </a:t>
            </a:r>
            <a:r>
              <a:rPr lang="en-US" dirty="0" err="1"/>
              <a:t>granulomatous</a:t>
            </a:r>
            <a:r>
              <a:rPr lang="en-US" dirty="0"/>
              <a:t> phlebitis/ superficial thrombophlebitic tuberculid</a:t>
            </a:r>
          </a:p>
          <a:p>
            <a:pPr>
              <a:buNone/>
            </a:pPr>
            <a:r>
              <a:rPr lang="en-US" b="1" u="sng" dirty="0"/>
              <a:t>Differential diagnosis:</a:t>
            </a:r>
          </a:p>
          <a:p>
            <a:r>
              <a:rPr lang="en-US" dirty="0"/>
              <a:t>Erythema nodosum</a:t>
            </a:r>
          </a:p>
          <a:p>
            <a:r>
              <a:rPr lang="en-US" dirty="0"/>
              <a:t>Pancreatic panniculitis</a:t>
            </a:r>
          </a:p>
          <a:p>
            <a:r>
              <a:rPr lang="en-US" dirty="0"/>
              <a:t>Polyeartritis nodosa</a:t>
            </a:r>
          </a:p>
          <a:p>
            <a:r>
              <a:rPr lang="en-US" dirty="0"/>
              <a:t>Lupus profundus</a:t>
            </a:r>
          </a:p>
          <a:p>
            <a:r>
              <a:rPr lang="en-US" dirty="0"/>
              <a:t>Subcutaneous sarcoid</a:t>
            </a:r>
          </a:p>
          <a:p>
            <a:r>
              <a:rPr lang="en-US" dirty="0"/>
              <a:t>Cutaneous t cell lymphoma</a:t>
            </a:r>
          </a:p>
          <a:p>
            <a:r>
              <a:rPr lang="en-US" dirty="0"/>
              <a:t>perniosis</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lstStyle/>
          <a:p>
            <a:r>
              <a:rPr lang="en-US" dirty="0"/>
              <a:t>1</a:t>
            </a:r>
            <a:r>
              <a:rPr lang="en-US" baseline="30000" dirty="0"/>
              <a:t>st</a:t>
            </a:r>
            <a:r>
              <a:rPr lang="en-US" dirty="0"/>
              <a:t> line </a:t>
            </a:r>
          </a:p>
          <a:p>
            <a:r>
              <a:rPr lang="en-US" dirty="0"/>
              <a:t>ATT</a:t>
            </a:r>
          </a:p>
          <a:p>
            <a:r>
              <a:rPr lang="en-US" dirty="0"/>
              <a:t>2</a:t>
            </a:r>
            <a:r>
              <a:rPr lang="en-US" baseline="30000" dirty="0"/>
              <a:t>nd</a:t>
            </a:r>
            <a:r>
              <a:rPr lang="en-US" dirty="0"/>
              <a:t> line</a:t>
            </a:r>
          </a:p>
          <a:p>
            <a:r>
              <a:rPr lang="en-US" dirty="0"/>
              <a:t>Resting </a:t>
            </a:r>
          </a:p>
          <a:p>
            <a:r>
              <a:rPr lang="en-US" dirty="0" err="1"/>
              <a:t>Nsaids</a:t>
            </a:r>
            <a:endParaRPr lang="en-US" dirty="0"/>
          </a:p>
          <a:p>
            <a:r>
              <a:rPr lang="en-US" dirty="0"/>
              <a:t>Compression bandaging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Nodular tuberculids</a:t>
            </a:r>
          </a:p>
        </p:txBody>
      </p:sp>
      <p:sp>
        <p:nvSpPr>
          <p:cNvPr id="3" name="Content Placeholder 2"/>
          <p:cNvSpPr>
            <a:spLocks noGrp="1"/>
          </p:cNvSpPr>
          <p:nvPr>
            <p:ph idx="1"/>
          </p:nvPr>
        </p:nvSpPr>
        <p:spPr/>
        <p:txBody>
          <a:bodyPr/>
          <a:lstStyle/>
          <a:p>
            <a:r>
              <a:rPr lang="en-US" dirty="0"/>
              <a:t>Erythema Nodosum</a:t>
            </a:r>
          </a:p>
          <a:p>
            <a:r>
              <a:rPr lang="en-US" dirty="0"/>
              <a:t>Nodular vasculitis</a:t>
            </a:r>
          </a:p>
          <a:p>
            <a:r>
              <a:rPr lang="en-US" dirty="0"/>
              <a:t>Lupus Miliaris Disseminitus faciei</a:t>
            </a:r>
          </a:p>
          <a:p>
            <a:r>
              <a:rPr lang="en-US" dirty="0"/>
              <a:t>Tuberculous mastitis</a:t>
            </a:r>
          </a:p>
        </p:txBody>
      </p:sp>
      <p:pic>
        <p:nvPicPr>
          <p:cNvPr id="4" name="Picture 3" descr="27.jpg"/>
          <p:cNvPicPr>
            <a:picLocks noChangeAspect="1"/>
          </p:cNvPicPr>
          <p:nvPr/>
        </p:nvPicPr>
        <p:blipFill>
          <a:blip r:embed="rId2"/>
          <a:stretch>
            <a:fillRect/>
          </a:stretch>
        </p:blipFill>
        <p:spPr>
          <a:xfrm>
            <a:off x="4419600" y="3581400"/>
            <a:ext cx="4430011" cy="29717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229600" cy="1295399"/>
          </a:xfrm>
        </p:spPr>
        <p:txBody>
          <a:bodyPr>
            <a:normAutofit fontScale="85000" lnSpcReduction="20000"/>
          </a:bodyPr>
          <a:lstStyle/>
          <a:p>
            <a:pPr marL="0" indent="0" algn="ctr">
              <a:buNone/>
            </a:pPr>
            <a:endParaRPr lang="en-US" dirty="0" smtClean="0"/>
          </a:p>
          <a:p>
            <a:pPr marL="0" indent="0" algn="ctr">
              <a:buNone/>
            </a:pPr>
            <a:r>
              <a:rPr lang="en-US" sz="6000" dirty="0" smtClean="0">
                <a:solidFill>
                  <a:srgbClr val="FF0000"/>
                </a:solidFill>
                <a:latin typeface="Arial Black" panose="020B0A04020102020204" pitchFamily="34" charset="0"/>
              </a:rPr>
              <a:t>THANK YOU</a:t>
            </a:r>
            <a:endParaRPr lang="en-US" sz="6000" dirty="0">
              <a:solidFill>
                <a:srgbClr val="FF0000"/>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latin typeface="Times New Roman" pitchFamily="18" charset="0"/>
                <a:cs typeface="Times New Roman" pitchFamily="18" charset="0"/>
              </a:rPr>
              <a:t>Classification Of Mycobacterial Infections</a:t>
            </a:r>
          </a:p>
        </p:txBody>
      </p:sp>
      <p:sp>
        <p:nvSpPr>
          <p:cNvPr id="6" name="Content Placeholder 5"/>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a:buNone/>
            </a:pPr>
            <a:endParaRPr lang="en-US" dirty="0"/>
          </a:p>
          <a:p>
            <a:pPr algn="ctr">
              <a:buNone/>
            </a:pPr>
            <a:r>
              <a:rPr lang="en-US" dirty="0"/>
              <a:t>Tuberculosis of the skin</a:t>
            </a:r>
          </a:p>
        </p:txBody>
      </p:sp>
      <p:sp>
        <p:nvSpPr>
          <p:cNvPr id="5" name="Content Placeholder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pPr lvl="0">
              <a:buNone/>
            </a:pPr>
            <a:endParaRPr lang="en-US" dirty="0"/>
          </a:p>
          <a:p>
            <a:pPr lvl="0" algn="ctr">
              <a:buNone/>
            </a:pPr>
            <a:r>
              <a:rPr lang="en-US" dirty="0"/>
              <a:t>Non-</a:t>
            </a:r>
            <a:r>
              <a:rPr lang="en-US" dirty="0" err="1"/>
              <a:t>Tuberculous</a:t>
            </a:r>
            <a:r>
              <a:rPr lang="en-US" dirty="0"/>
              <a:t> (Atypical)</a:t>
            </a:r>
          </a:p>
        </p:txBody>
      </p:sp>
      <p:pic>
        <p:nvPicPr>
          <p:cNvPr id="13" name="Picture 12" descr="download (2).jpg"/>
          <p:cNvPicPr>
            <a:picLocks noChangeAspect="1"/>
          </p:cNvPicPr>
          <p:nvPr/>
        </p:nvPicPr>
        <p:blipFill>
          <a:blip r:embed="rId2"/>
          <a:stretch>
            <a:fillRect/>
          </a:stretch>
        </p:blipFill>
        <p:spPr>
          <a:xfrm>
            <a:off x="685800" y="3276600"/>
            <a:ext cx="3554437" cy="2438400"/>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atyp.jpg"/>
          <p:cNvPicPr>
            <a:picLocks noChangeAspect="1"/>
          </p:cNvPicPr>
          <p:nvPr/>
        </p:nvPicPr>
        <p:blipFill>
          <a:blip r:embed="rId3"/>
          <a:stretch>
            <a:fillRect/>
          </a:stretch>
        </p:blipFill>
        <p:spPr>
          <a:xfrm>
            <a:off x="4876800" y="3276600"/>
            <a:ext cx="3619500" cy="24574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a:bodyPr>
          <a:lstStyle/>
          <a:p>
            <a:r>
              <a:rPr lang="en-US" sz="2800" b="1" u="sng" dirty="0">
                <a:latin typeface="Times New Roman" pitchFamily="18" charset="0"/>
                <a:cs typeface="Times New Roman" pitchFamily="18" charset="0"/>
              </a:rPr>
              <a:t>Classification of Cutaneous Tuberculosis</a:t>
            </a:r>
          </a:p>
        </p:txBody>
      </p:sp>
      <p:graphicFrame>
        <p:nvGraphicFramePr>
          <p:cNvPr id="4" name="Content Placeholder 3"/>
          <p:cNvGraphicFramePr>
            <a:graphicFrameLocks noGrp="1"/>
          </p:cNvGraphicFramePr>
          <p:nvPr>
            <p:ph idx="1"/>
          </p:nvPr>
        </p:nvGraphicFramePr>
        <p:xfrm>
          <a:off x="533400" y="1219200"/>
          <a:ext cx="8305800" cy="5257800"/>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xmlns="" val="20000"/>
                    </a:ext>
                  </a:extLst>
                </a:gridCol>
                <a:gridCol w="3460750">
                  <a:extLst>
                    <a:ext uri="{9D8B030D-6E8A-4147-A177-3AD203B41FA5}">
                      <a16:colId xmlns:a16="http://schemas.microsoft.com/office/drawing/2014/main" xmlns="" val="20001"/>
                    </a:ext>
                  </a:extLst>
                </a:gridCol>
                <a:gridCol w="2768600">
                  <a:extLst>
                    <a:ext uri="{9D8B030D-6E8A-4147-A177-3AD203B41FA5}">
                      <a16:colId xmlns:a16="http://schemas.microsoft.com/office/drawing/2014/main" xmlns="" val="20002"/>
                    </a:ext>
                  </a:extLst>
                </a:gridCol>
              </a:tblGrid>
              <a:tr h="530137">
                <a:tc>
                  <a:txBody>
                    <a:bodyPr/>
                    <a:lstStyle/>
                    <a:p>
                      <a:r>
                        <a:rPr lang="en-US" sz="2000" dirty="0">
                          <a:latin typeface="Times New Roman" pitchFamily="18" charset="0"/>
                          <a:cs typeface="Times New Roman" pitchFamily="18" charset="0"/>
                        </a:rPr>
                        <a:t>Host Immunity</a:t>
                      </a:r>
                    </a:p>
                  </a:txBody>
                  <a:tcPr/>
                </a:tc>
                <a:tc>
                  <a:txBody>
                    <a:bodyPr/>
                    <a:lstStyle/>
                    <a:p>
                      <a:r>
                        <a:rPr lang="en-US" sz="2000" dirty="0">
                          <a:latin typeface="Times New Roman" pitchFamily="18" charset="0"/>
                          <a:cs typeface="Times New Roman" pitchFamily="18" charset="0"/>
                        </a:rPr>
                        <a:t>Method</a:t>
                      </a:r>
                      <a:r>
                        <a:rPr lang="en-US" sz="2000" baseline="0" dirty="0">
                          <a:latin typeface="Times New Roman" pitchFamily="18" charset="0"/>
                          <a:cs typeface="Times New Roman" pitchFamily="18" charset="0"/>
                        </a:rPr>
                        <a:t> of Inoculation</a:t>
                      </a:r>
                      <a:endParaRPr lang="en-US" sz="2000" dirty="0">
                        <a:latin typeface="Times New Roman" pitchFamily="18" charset="0"/>
                        <a:cs typeface="Times New Roman" pitchFamily="18" charset="0"/>
                      </a:endParaRPr>
                    </a:p>
                  </a:txBody>
                  <a:tcPr/>
                </a:tc>
                <a:tc>
                  <a:txBody>
                    <a:bodyPr/>
                    <a:lstStyle/>
                    <a:p>
                      <a:r>
                        <a:rPr lang="en-US" sz="2000" dirty="0">
                          <a:latin typeface="Times New Roman" pitchFamily="18" charset="0"/>
                          <a:cs typeface="Times New Roman" pitchFamily="18" charset="0"/>
                        </a:rPr>
                        <a:t>Disease</a:t>
                      </a:r>
                    </a:p>
                  </a:txBody>
                  <a:tcPr/>
                </a:tc>
                <a:extLst>
                  <a:ext uri="{0D108BD9-81ED-4DB2-BD59-A6C34878D82A}">
                    <a16:rowId xmlns:a16="http://schemas.microsoft.com/office/drawing/2014/main" xmlns="" val="10000"/>
                  </a:ext>
                </a:extLst>
              </a:tr>
              <a:tr h="915032">
                <a:tc>
                  <a:txBody>
                    <a:bodyPr/>
                    <a:lstStyle/>
                    <a:p>
                      <a:r>
                        <a:rPr lang="en-US" sz="2000" b="1" dirty="0">
                          <a:latin typeface="Times New Roman" pitchFamily="18" charset="0"/>
                          <a:cs typeface="Times New Roman" pitchFamily="18" charset="0"/>
                        </a:rPr>
                        <a:t>Multibacillary</a:t>
                      </a:r>
                      <a:r>
                        <a:rPr lang="en-US" sz="2000" b="1" baseline="0" dirty="0">
                          <a:latin typeface="Times New Roman" pitchFamily="18" charset="0"/>
                          <a:cs typeface="Times New Roman" pitchFamily="18" charset="0"/>
                        </a:rPr>
                        <a:t> forms</a:t>
                      </a:r>
                      <a:endParaRPr lang="en-US" sz="2000" b="1" dirty="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1307188">
                <a:tc>
                  <a:txBody>
                    <a:bodyPr/>
                    <a:lstStyle/>
                    <a:p>
                      <a:r>
                        <a:rPr lang="en-US" sz="2000" dirty="0">
                          <a:latin typeface="Times New Roman" pitchFamily="18" charset="0"/>
                          <a:cs typeface="Times New Roman" pitchFamily="18" charset="0"/>
                        </a:rPr>
                        <a:t>Naïve Host</a:t>
                      </a:r>
                    </a:p>
                  </a:txBody>
                  <a:tcPr/>
                </a:tc>
                <a:tc>
                  <a:txBody>
                    <a:bodyPr/>
                    <a:lstStyle/>
                    <a:p>
                      <a:r>
                        <a:rPr lang="en-US" sz="2000" dirty="0">
                          <a:latin typeface="Times New Roman" pitchFamily="18" charset="0"/>
                          <a:cs typeface="Times New Roman" pitchFamily="18" charset="0"/>
                        </a:rPr>
                        <a:t>Direct Inoculation</a:t>
                      </a:r>
                    </a:p>
                  </a:txBody>
                  <a:tcPr/>
                </a:tc>
                <a:tc>
                  <a:txBody>
                    <a:bodyPr/>
                    <a:lstStyle/>
                    <a:p>
                      <a:r>
                        <a:rPr lang="en-US" sz="2000" dirty="0">
                          <a:latin typeface="Times New Roman" pitchFamily="18" charset="0"/>
                          <a:cs typeface="Times New Roman" pitchFamily="18" charset="0"/>
                        </a:rPr>
                        <a:t>Tuberculous Chancre(primary</a:t>
                      </a:r>
                      <a:r>
                        <a:rPr lang="en-US" sz="2000" baseline="0" dirty="0">
                          <a:latin typeface="Times New Roman" pitchFamily="18" charset="0"/>
                          <a:cs typeface="Times New Roman" pitchFamily="18" charset="0"/>
                        </a:rPr>
                        <a:t> inoculation)</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530137">
                <a:tc>
                  <a:txBody>
                    <a:bodyPr/>
                    <a:lstStyle/>
                    <a:p>
                      <a:r>
                        <a:rPr lang="en-US" sz="2000" dirty="0">
                          <a:latin typeface="Times New Roman" pitchFamily="18" charset="0"/>
                          <a:cs typeface="Times New Roman" pitchFamily="18" charset="0"/>
                        </a:rPr>
                        <a:t>Low</a:t>
                      </a:r>
                    </a:p>
                  </a:txBody>
                  <a:tcPr/>
                </a:tc>
                <a:tc>
                  <a:txBody>
                    <a:bodyPr/>
                    <a:lstStyle/>
                    <a:p>
                      <a:r>
                        <a:rPr lang="en-US" sz="2000" dirty="0">
                          <a:latin typeface="Times New Roman" pitchFamily="18" charset="0"/>
                          <a:cs typeface="Times New Roman" pitchFamily="18" charset="0"/>
                        </a:rPr>
                        <a:t>Contiguous Spread</a:t>
                      </a:r>
                    </a:p>
                  </a:txBody>
                  <a:tcPr/>
                </a:tc>
                <a:tc>
                  <a:txBody>
                    <a:bodyPr/>
                    <a:lstStyle/>
                    <a:p>
                      <a:r>
                        <a:rPr lang="en-US" sz="2000" dirty="0">
                          <a:latin typeface="Times New Roman" pitchFamily="18" charset="0"/>
                          <a:cs typeface="Times New Roman" pitchFamily="18" charset="0"/>
                        </a:rPr>
                        <a:t>Scrofuloderma</a:t>
                      </a:r>
                    </a:p>
                  </a:txBody>
                  <a:tcPr/>
                </a:tc>
                <a:extLst>
                  <a:ext uri="{0D108BD9-81ED-4DB2-BD59-A6C34878D82A}">
                    <a16:rowId xmlns:a16="http://schemas.microsoft.com/office/drawing/2014/main" xmlns="" val="10003"/>
                  </a:ext>
                </a:extLst>
              </a:tr>
              <a:tr h="530137">
                <a:tc>
                  <a:txBody>
                    <a:bodyPr/>
                    <a:lstStyle/>
                    <a:p>
                      <a:r>
                        <a:rPr lang="en-US" sz="2000" dirty="0">
                          <a:latin typeface="Times New Roman" pitchFamily="18" charset="0"/>
                          <a:cs typeface="Times New Roman" pitchFamily="18" charset="0"/>
                        </a:rPr>
                        <a:t>Low</a:t>
                      </a:r>
                    </a:p>
                  </a:txBody>
                  <a:tcPr/>
                </a:tc>
                <a:tc>
                  <a:txBody>
                    <a:bodyPr/>
                    <a:lstStyle/>
                    <a:p>
                      <a:r>
                        <a:rPr lang="en-US" sz="2000" dirty="0">
                          <a:latin typeface="Times New Roman" pitchFamily="18" charset="0"/>
                          <a:cs typeface="Times New Roman" pitchFamily="18" charset="0"/>
                        </a:rPr>
                        <a:t>Autoinoculation</a:t>
                      </a:r>
                    </a:p>
                  </a:txBody>
                  <a:tcPr/>
                </a:tc>
                <a:tc>
                  <a:txBody>
                    <a:bodyPr/>
                    <a:lstStyle/>
                    <a:p>
                      <a:r>
                        <a:rPr lang="en-US" sz="2000" dirty="0">
                          <a:latin typeface="Times New Roman" pitchFamily="18" charset="0"/>
                          <a:cs typeface="Times New Roman" pitchFamily="18" charset="0"/>
                        </a:rPr>
                        <a:t>Orificial tb</a:t>
                      </a:r>
                    </a:p>
                  </a:txBody>
                  <a:tcPr/>
                </a:tc>
                <a:extLst>
                  <a:ext uri="{0D108BD9-81ED-4DB2-BD59-A6C34878D82A}">
                    <a16:rowId xmlns:a16="http://schemas.microsoft.com/office/drawing/2014/main" xmlns="" val="10004"/>
                  </a:ext>
                </a:extLst>
              </a:tr>
              <a:tr h="530137">
                <a:tc>
                  <a:txBody>
                    <a:bodyPr/>
                    <a:lstStyle/>
                    <a:p>
                      <a:r>
                        <a:rPr lang="en-US" sz="2000" dirty="0">
                          <a:latin typeface="Times New Roman" pitchFamily="18" charset="0"/>
                          <a:cs typeface="Times New Roman" pitchFamily="18" charset="0"/>
                        </a:rPr>
                        <a:t>Low</a:t>
                      </a:r>
                    </a:p>
                  </a:txBody>
                  <a:tcPr/>
                </a:tc>
                <a:tc>
                  <a:txBody>
                    <a:bodyPr/>
                    <a:lstStyle/>
                    <a:p>
                      <a:r>
                        <a:rPr lang="en-US" sz="2000" dirty="0">
                          <a:latin typeface="Times New Roman" pitchFamily="18" charset="0"/>
                          <a:cs typeface="Times New Roman" pitchFamily="18" charset="0"/>
                        </a:rPr>
                        <a:t>Haematogenous spread</a:t>
                      </a:r>
                    </a:p>
                  </a:txBody>
                  <a:tcPr/>
                </a:tc>
                <a:tc>
                  <a:txBody>
                    <a:bodyPr/>
                    <a:lstStyle/>
                    <a:p>
                      <a:r>
                        <a:rPr lang="en-US" sz="2000" dirty="0">
                          <a:latin typeface="Times New Roman" pitchFamily="18" charset="0"/>
                          <a:cs typeface="Times New Roman" pitchFamily="18" charset="0"/>
                        </a:rPr>
                        <a:t>Acute Miliary cutaneous</a:t>
                      </a:r>
                    </a:p>
                  </a:txBody>
                  <a:tcPr/>
                </a:tc>
                <a:extLst>
                  <a:ext uri="{0D108BD9-81ED-4DB2-BD59-A6C34878D82A}">
                    <a16:rowId xmlns:a16="http://schemas.microsoft.com/office/drawing/2014/main" xmlns="" val="10005"/>
                  </a:ext>
                </a:extLst>
              </a:tr>
              <a:tr h="915032">
                <a:tc>
                  <a:txBody>
                    <a:bodyPr/>
                    <a:lstStyle/>
                    <a:p>
                      <a:r>
                        <a:rPr lang="en-US" sz="2000" dirty="0">
                          <a:latin typeface="Times New Roman" pitchFamily="18" charset="0"/>
                          <a:cs typeface="Times New Roman" pitchFamily="18" charset="0"/>
                        </a:rPr>
                        <a:t>Low</a:t>
                      </a:r>
                    </a:p>
                  </a:txBody>
                  <a:tcPr/>
                </a:tc>
                <a:tc>
                  <a:txBody>
                    <a:bodyPr/>
                    <a:lstStyle/>
                    <a:p>
                      <a:r>
                        <a:rPr lang="en-US" sz="2000" dirty="0">
                          <a:latin typeface="Times New Roman" pitchFamily="18" charset="0"/>
                          <a:cs typeface="Times New Roman" pitchFamily="18" charset="0"/>
                        </a:rPr>
                        <a:t>Haematogenous</a:t>
                      </a:r>
                      <a:r>
                        <a:rPr lang="en-US" sz="2000" baseline="0" dirty="0">
                          <a:latin typeface="Times New Roman" pitchFamily="18" charset="0"/>
                          <a:cs typeface="Times New Roman" pitchFamily="18" charset="0"/>
                        </a:rPr>
                        <a:t> spread</a:t>
                      </a:r>
                      <a:endParaRPr lang="en-US" sz="2000" dirty="0">
                        <a:latin typeface="Times New Roman" pitchFamily="18" charset="0"/>
                        <a:cs typeface="Times New Roman" pitchFamily="18" charset="0"/>
                      </a:endParaRPr>
                    </a:p>
                  </a:txBody>
                  <a:tcPr/>
                </a:tc>
                <a:tc>
                  <a:txBody>
                    <a:bodyPr/>
                    <a:lstStyle/>
                    <a:p>
                      <a:r>
                        <a:rPr lang="en-US" sz="2000" dirty="0">
                          <a:latin typeface="Times New Roman" pitchFamily="18" charset="0"/>
                          <a:cs typeface="Times New Roman" pitchFamily="18" charset="0"/>
                        </a:rPr>
                        <a:t>Tuberculous</a:t>
                      </a:r>
                      <a:r>
                        <a:rPr lang="en-US" sz="2000" baseline="0" dirty="0">
                          <a:latin typeface="Times New Roman" pitchFamily="18" charset="0"/>
                          <a:cs typeface="Times New Roman" pitchFamily="18" charset="0"/>
                        </a:rPr>
                        <a:t> gumma(abscess)</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74320"/>
          <a:ext cx="8153400" cy="635508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xmlns="" val="20000"/>
                    </a:ext>
                  </a:extLst>
                </a:gridCol>
                <a:gridCol w="2717800">
                  <a:extLst>
                    <a:ext uri="{9D8B030D-6E8A-4147-A177-3AD203B41FA5}">
                      <a16:colId xmlns:a16="http://schemas.microsoft.com/office/drawing/2014/main" xmlns="" val="20001"/>
                    </a:ext>
                  </a:extLst>
                </a:gridCol>
                <a:gridCol w="2717800">
                  <a:extLst>
                    <a:ext uri="{9D8B030D-6E8A-4147-A177-3AD203B41FA5}">
                      <a16:colId xmlns:a16="http://schemas.microsoft.com/office/drawing/2014/main" xmlns="" val="20002"/>
                    </a:ext>
                  </a:extLst>
                </a:gridCol>
              </a:tblGrid>
              <a:tr h="794385">
                <a:tc>
                  <a:txBody>
                    <a:bodyPr/>
                    <a:lstStyle/>
                    <a:p>
                      <a:r>
                        <a:rPr lang="en-US" sz="2000" b="1" dirty="0"/>
                        <a:t>Paucibacillary</a:t>
                      </a:r>
                      <a:r>
                        <a:rPr lang="en-US" sz="2000" b="1" baseline="0" dirty="0"/>
                        <a:t> Forms</a:t>
                      </a:r>
                      <a:endParaRPr lang="en-US" sz="2000" b="1"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794385">
                <a:tc>
                  <a:txBody>
                    <a:bodyPr/>
                    <a:lstStyle/>
                    <a:p>
                      <a:r>
                        <a:rPr lang="en-US" sz="2000" dirty="0"/>
                        <a:t>High</a:t>
                      </a:r>
                    </a:p>
                  </a:txBody>
                  <a:tcPr/>
                </a:tc>
                <a:tc>
                  <a:txBody>
                    <a:bodyPr/>
                    <a:lstStyle/>
                    <a:p>
                      <a:r>
                        <a:rPr lang="en-US" sz="2000" dirty="0"/>
                        <a:t>Direct Inoculation</a:t>
                      </a:r>
                    </a:p>
                  </a:txBody>
                  <a:tcPr/>
                </a:tc>
                <a:tc>
                  <a:txBody>
                    <a:bodyPr/>
                    <a:lstStyle/>
                    <a:p>
                      <a:r>
                        <a:rPr lang="en-US" sz="2000" dirty="0"/>
                        <a:t>Warty</a:t>
                      </a:r>
                      <a:r>
                        <a:rPr lang="en-US" sz="2000" baseline="0" dirty="0"/>
                        <a:t> tb (verrucosa cutis)</a:t>
                      </a:r>
                      <a:endParaRPr lang="en-US" sz="2000" dirty="0"/>
                    </a:p>
                  </a:txBody>
                  <a:tcPr/>
                </a:tc>
                <a:extLst>
                  <a:ext uri="{0D108BD9-81ED-4DB2-BD59-A6C34878D82A}">
                    <a16:rowId xmlns:a16="http://schemas.microsoft.com/office/drawing/2014/main" xmlns="" val="10001"/>
                  </a:ext>
                </a:extLst>
              </a:tr>
              <a:tr h="794385">
                <a:tc>
                  <a:txBody>
                    <a:bodyPr/>
                    <a:lstStyle/>
                    <a:p>
                      <a:r>
                        <a:rPr lang="en-US" sz="2000" dirty="0"/>
                        <a:t>High</a:t>
                      </a:r>
                    </a:p>
                  </a:txBody>
                  <a:tcPr/>
                </a:tc>
                <a:tc>
                  <a:txBody>
                    <a:bodyPr/>
                    <a:lstStyle/>
                    <a:p>
                      <a:r>
                        <a:rPr lang="en-US" sz="2000" dirty="0"/>
                        <a:t>Direct</a:t>
                      </a:r>
                      <a:r>
                        <a:rPr lang="en-US" sz="2000" baseline="0" dirty="0"/>
                        <a:t> Inoculation</a:t>
                      </a:r>
                      <a:endParaRPr lang="en-US" sz="2000" dirty="0"/>
                    </a:p>
                  </a:txBody>
                  <a:tcPr/>
                </a:tc>
                <a:tc>
                  <a:txBody>
                    <a:bodyPr/>
                    <a:lstStyle/>
                    <a:p>
                      <a:r>
                        <a:rPr lang="en-US" sz="2000" dirty="0"/>
                        <a:t>Lupus Vulgaris (some)</a:t>
                      </a:r>
                    </a:p>
                  </a:txBody>
                  <a:tcPr/>
                </a:tc>
                <a:extLst>
                  <a:ext uri="{0D108BD9-81ED-4DB2-BD59-A6C34878D82A}">
                    <a16:rowId xmlns:a16="http://schemas.microsoft.com/office/drawing/2014/main" xmlns="" val="10002"/>
                  </a:ext>
                </a:extLst>
              </a:tr>
              <a:tr h="794385">
                <a:tc>
                  <a:txBody>
                    <a:bodyPr/>
                    <a:lstStyle/>
                    <a:p>
                      <a:r>
                        <a:rPr lang="en-US" sz="2000" dirty="0"/>
                        <a:t>High</a:t>
                      </a:r>
                    </a:p>
                  </a:txBody>
                  <a:tcPr/>
                </a:tc>
                <a:tc>
                  <a:txBody>
                    <a:bodyPr/>
                    <a:lstStyle/>
                    <a:p>
                      <a:r>
                        <a:rPr lang="en-US" sz="2000" dirty="0"/>
                        <a:t>Haematogenous spread</a:t>
                      </a:r>
                    </a:p>
                  </a:txBody>
                  <a:tcPr/>
                </a:tc>
                <a:tc>
                  <a:txBody>
                    <a:bodyPr/>
                    <a:lstStyle/>
                    <a:p>
                      <a:r>
                        <a:rPr lang="en-US" sz="2000" dirty="0"/>
                        <a:t>Lupus</a:t>
                      </a:r>
                      <a:r>
                        <a:rPr lang="en-US" sz="2000" baseline="0" dirty="0"/>
                        <a:t> vulgaris</a:t>
                      </a:r>
                      <a:endParaRPr lang="en-US" sz="2000" dirty="0"/>
                    </a:p>
                  </a:txBody>
                  <a:tcPr/>
                </a:tc>
                <a:extLst>
                  <a:ext uri="{0D108BD9-81ED-4DB2-BD59-A6C34878D82A}">
                    <a16:rowId xmlns:a16="http://schemas.microsoft.com/office/drawing/2014/main" xmlns="" val="10003"/>
                  </a:ext>
                </a:extLst>
              </a:tr>
              <a:tr h="794385">
                <a:tc>
                  <a:txBody>
                    <a:bodyPr/>
                    <a:lstStyle/>
                    <a:p>
                      <a:r>
                        <a:rPr lang="en-US" sz="2000" dirty="0"/>
                        <a:t>High</a:t>
                      </a:r>
                    </a:p>
                  </a:txBody>
                  <a:tcPr/>
                </a:tc>
                <a:tc>
                  <a:txBody>
                    <a:bodyPr/>
                    <a:lstStyle/>
                    <a:p>
                      <a:r>
                        <a:rPr lang="en-US" sz="2000" dirty="0"/>
                        <a:t>Haematogenous spread</a:t>
                      </a:r>
                    </a:p>
                  </a:txBody>
                  <a:tcPr/>
                </a:tc>
                <a:tc>
                  <a:txBody>
                    <a:bodyPr/>
                    <a:lstStyle/>
                    <a:p>
                      <a:r>
                        <a:rPr lang="en-US" sz="2000" dirty="0"/>
                        <a:t>tuberculids</a:t>
                      </a:r>
                    </a:p>
                  </a:txBody>
                  <a:tcPr/>
                </a:tc>
                <a:extLst>
                  <a:ext uri="{0D108BD9-81ED-4DB2-BD59-A6C34878D82A}">
                    <a16:rowId xmlns:a16="http://schemas.microsoft.com/office/drawing/2014/main" xmlns="" val="10004"/>
                  </a:ext>
                </a:extLst>
              </a:tr>
              <a:tr h="794385">
                <a:tc>
                  <a:txBody>
                    <a:bodyPr/>
                    <a:lstStyle/>
                    <a:p>
                      <a:endParaRPr lang="en-US" sz="2000"/>
                    </a:p>
                  </a:txBody>
                  <a:tcPr/>
                </a:tc>
                <a:tc>
                  <a:txBody>
                    <a:bodyPr/>
                    <a:lstStyle/>
                    <a:p>
                      <a:endParaRPr lang="en-US" sz="2000"/>
                    </a:p>
                  </a:txBody>
                  <a:tcPr/>
                </a:tc>
                <a:tc>
                  <a:txBody>
                    <a:bodyPr/>
                    <a:lstStyle/>
                    <a:p>
                      <a:r>
                        <a:rPr lang="en-US" sz="2000" dirty="0"/>
                        <a:t>Lichen Scrofulosorum</a:t>
                      </a:r>
                    </a:p>
                  </a:txBody>
                  <a:tcPr/>
                </a:tc>
                <a:extLst>
                  <a:ext uri="{0D108BD9-81ED-4DB2-BD59-A6C34878D82A}">
                    <a16:rowId xmlns:a16="http://schemas.microsoft.com/office/drawing/2014/main" xmlns="" val="10005"/>
                  </a:ext>
                </a:extLst>
              </a:tr>
              <a:tr h="794385">
                <a:tc>
                  <a:txBody>
                    <a:bodyPr/>
                    <a:lstStyle/>
                    <a:p>
                      <a:endParaRPr lang="en-US" sz="2000"/>
                    </a:p>
                  </a:txBody>
                  <a:tcPr/>
                </a:tc>
                <a:tc>
                  <a:txBody>
                    <a:bodyPr/>
                    <a:lstStyle/>
                    <a:p>
                      <a:endParaRPr lang="en-US" sz="2000"/>
                    </a:p>
                  </a:txBody>
                  <a:tcPr/>
                </a:tc>
                <a:tc>
                  <a:txBody>
                    <a:bodyPr/>
                    <a:lstStyle/>
                    <a:p>
                      <a:r>
                        <a:rPr lang="en-US" sz="2000" dirty="0"/>
                        <a:t>Papulonectrotic tuberculid</a:t>
                      </a:r>
                    </a:p>
                  </a:txBody>
                  <a:tcPr/>
                </a:tc>
                <a:extLst>
                  <a:ext uri="{0D108BD9-81ED-4DB2-BD59-A6C34878D82A}">
                    <a16:rowId xmlns:a16="http://schemas.microsoft.com/office/drawing/2014/main" xmlns="" val="10006"/>
                  </a:ext>
                </a:extLst>
              </a:tr>
              <a:tr h="794385">
                <a:tc>
                  <a:txBody>
                    <a:bodyPr/>
                    <a:lstStyle/>
                    <a:p>
                      <a:endParaRPr lang="en-US" sz="2000"/>
                    </a:p>
                  </a:txBody>
                  <a:tcPr/>
                </a:tc>
                <a:tc>
                  <a:txBody>
                    <a:bodyPr/>
                    <a:lstStyle/>
                    <a:p>
                      <a:endParaRPr lang="en-US" sz="2000"/>
                    </a:p>
                  </a:txBody>
                  <a:tcPr/>
                </a:tc>
                <a:tc>
                  <a:txBody>
                    <a:bodyPr/>
                    <a:lstStyle/>
                    <a:p>
                      <a:r>
                        <a:rPr lang="en-US" sz="2000" dirty="0"/>
                        <a:t>Erythema Induratum (bazin’s)</a:t>
                      </a:r>
                    </a:p>
                  </a:txBody>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b="1" u="sng" dirty="0"/>
              <a:t>1. PRIMARY INOCULATION TUBERCULOSIS</a:t>
            </a:r>
            <a:br>
              <a:rPr lang="en-US" sz="3200" b="1" u="sng" dirty="0"/>
            </a:br>
            <a:r>
              <a:rPr lang="en-US" sz="2000" b="1" i="1" dirty="0">
                <a:solidFill>
                  <a:srgbClr val="FF0000"/>
                </a:solidFill>
              </a:rPr>
              <a:t>synonym: chancre/tuberculosis primary complex</a:t>
            </a:r>
          </a:p>
        </p:txBody>
      </p:sp>
      <p:sp>
        <p:nvSpPr>
          <p:cNvPr id="4" name="Rounded Rectangle 3"/>
          <p:cNvSpPr/>
          <p:nvPr/>
        </p:nvSpPr>
        <p:spPr>
          <a:xfrm>
            <a:off x="533400" y="3886200"/>
            <a:ext cx="3657600" cy="2057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imes New Roman" pitchFamily="18" charset="0"/>
                <a:cs typeface="Times New Roman" pitchFamily="18" charset="0"/>
              </a:rPr>
              <a:t>Causative organisms</a:t>
            </a:r>
          </a:p>
          <a:p>
            <a:r>
              <a:rPr lang="en-US" sz="2400" dirty="0">
                <a:solidFill>
                  <a:schemeClr val="tx1"/>
                </a:solidFill>
                <a:latin typeface="Times New Roman" pitchFamily="18" charset="0"/>
                <a:cs typeface="Times New Roman" pitchFamily="18" charset="0"/>
              </a:rPr>
              <a:t>M.tubuerculosis</a:t>
            </a:r>
          </a:p>
          <a:p>
            <a:r>
              <a:rPr lang="en-US" sz="2400" dirty="0">
                <a:solidFill>
                  <a:schemeClr val="tx1"/>
                </a:solidFill>
                <a:latin typeface="Times New Roman" pitchFamily="18" charset="0"/>
                <a:cs typeface="Times New Roman" pitchFamily="18" charset="0"/>
              </a:rPr>
              <a:t>M. bovis</a:t>
            </a:r>
          </a:p>
          <a:p>
            <a:r>
              <a:rPr lang="en-US" sz="2400" dirty="0">
                <a:solidFill>
                  <a:schemeClr val="tx1"/>
                </a:solidFill>
                <a:latin typeface="Times New Roman" pitchFamily="18" charset="0"/>
                <a:cs typeface="Times New Roman" pitchFamily="18" charset="0"/>
              </a:rPr>
              <a:t>Bacille Calmette –Guerin</a:t>
            </a:r>
          </a:p>
        </p:txBody>
      </p:sp>
      <p:sp>
        <p:nvSpPr>
          <p:cNvPr id="5" name="Rounded Rectangle 4"/>
          <p:cNvSpPr/>
          <p:nvPr/>
        </p:nvSpPr>
        <p:spPr>
          <a:xfrm>
            <a:off x="5562600" y="3962400"/>
            <a:ext cx="3276600" cy="1905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imes New Roman" pitchFamily="18" charset="0"/>
                <a:cs typeface="Times New Roman" pitchFamily="18" charset="0"/>
              </a:rPr>
              <a:t>Mode of entry </a:t>
            </a:r>
          </a:p>
          <a:p>
            <a:pPr algn="ctr"/>
            <a:r>
              <a:rPr lang="en-US" sz="2400" dirty="0">
                <a:solidFill>
                  <a:schemeClr val="tx1"/>
                </a:solidFill>
                <a:latin typeface="Times New Roman" pitchFamily="18" charset="0"/>
                <a:cs typeface="Times New Roman" pitchFamily="18" charset="0"/>
              </a:rPr>
              <a:t>abrasion or injury to skin</a:t>
            </a:r>
          </a:p>
        </p:txBody>
      </p:sp>
      <p:sp>
        <p:nvSpPr>
          <p:cNvPr id="6" name="Rounded Rectangle 5"/>
          <p:cNvSpPr/>
          <p:nvPr/>
        </p:nvSpPr>
        <p:spPr>
          <a:xfrm>
            <a:off x="762000" y="1600200"/>
            <a:ext cx="7086600" cy="1981200"/>
          </a:xfrm>
          <a:prstGeom prst="roundRect">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Chancre as a result of inoculation of M.tuberculosis into the skin of an individual without natural or artificially acquired immunity to this organism. Initial lesion contains many organisms (multibacillary).</a:t>
            </a:r>
            <a:endParaRPr 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n-US" sz="2800" dirty="0">
                <a:latin typeface="Times New Roman" pitchFamily="18" charset="0"/>
                <a:cs typeface="Times New Roman" pitchFamily="18" charset="0"/>
              </a:rPr>
              <a:t>Predisposing factors</a:t>
            </a:r>
          </a:p>
        </p:txBody>
      </p:sp>
      <p:sp>
        <p:nvSpPr>
          <p:cNvPr id="3" name="Content Placeholder 2"/>
          <p:cNvSpPr>
            <a:spLocks noGrp="1"/>
          </p:cNvSpPr>
          <p:nvPr>
            <p:ph idx="1"/>
          </p:nvPr>
        </p:nvSpPr>
        <p:spPr>
          <a:xfrm>
            <a:off x="457200" y="1447800"/>
            <a:ext cx="8229600" cy="5410200"/>
          </a:xfrm>
        </p:spPr>
        <p:txBody>
          <a:bodyPr>
            <a:noAutofit/>
          </a:bodyPr>
          <a:lstStyle/>
          <a:p>
            <a:r>
              <a:rPr lang="en-US" sz="2000" dirty="0">
                <a:solidFill>
                  <a:srgbClr val="FF0000"/>
                </a:solidFill>
                <a:latin typeface="Times New Roman" pitchFamily="18" charset="0"/>
                <a:cs typeface="Times New Roman" pitchFamily="18" charset="0"/>
              </a:rPr>
              <a:t>children</a:t>
            </a:r>
            <a:r>
              <a:rPr lang="en-US" sz="2000" dirty="0">
                <a:latin typeface="Times New Roman" pitchFamily="18" charset="0"/>
                <a:cs typeface="Times New Roman" pitchFamily="18" charset="0"/>
              </a:rPr>
              <a:t> particularly those who have not received BCG vaccine.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Personal and family history of pulmonary tuberculosis.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Health care workers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ritual circumcision.</a:t>
            </a:r>
          </a:p>
          <a:p>
            <a:r>
              <a:rPr lang="en-US" sz="2000" dirty="0">
                <a:latin typeface="Times New Roman" pitchFamily="18" charset="0"/>
                <a:cs typeface="Times New Roman" pitchFamily="18" charset="0"/>
              </a:rPr>
              <a:t>inadequately sterilized syringes and needle stick injury, wounds, operations.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ear piercing/ </a:t>
            </a:r>
            <a:r>
              <a:rPr lang="en-US" sz="2000" dirty="0" err="1">
                <a:latin typeface="Times New Roman" pitchFamily="18" charset="0"/>
                <a:cs typeface="Times New Roman" pitchFamily="18" charset="0"/>
              </a:rPr>
              <a:t>tatooing</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mouth to mouth artificial respiration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dirty="0"/>
              <a:t>Clinical Features</a:t>
            </a:r>
          </a:p>
        </p:txBody>
      </p:sp>
      <p:sp>
        <p:nvSpPr>
          <p:cNvPr id="3" name="Content Placeholder 2"/>
          <p:cNvSpPr>
            <a:spLocks noGrp="1"/>
          </p:cNvSpPr>
          <p:nvPr>
            <p:ph sz="half"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sz="2400" dirty="0"/>
              <a:t>Early lesions -&gt;  2-4 weeks after inoculation</a:t>
            </a:r>
          </a:p>
          <a:p>
            <a:r>
              <a:rPr lang="en-US" sz="2400" dirty="0"/>
              <a:t>Brownish </a:t>
            </a:r>
            <a:r>
              <a:rPr lang="en-US" sz="2400" dirty="0">
                <a:solidFill>
                  <a:srgbClr val="FF0000"/>
                </a:solidFill>
              </a:rPr>
              <a:t>papule , nodule or ulcer</a:t>
            </a:r>
            <a:r>
              <a:rPr lang="en-US" sz="2400" dirty="0"/>
              <a:t> with undermined edge and a granular hemorrhagic base.</a:t>
            </a:r>
          </a:p>
          <a:p>
            <a:r>
              <a:rPr lang="en-US" sz="2400" dirty="0"/>
              <a:t>As edge become firmer and adherent crust develops</a:t>
            </a:r>
          </a:p>
          <a:p>
            <a:r>
              <a:rPr lang="en-US" sz="2400" dirty="0">
                <a:latin typeface="Times New Roman" pitchFamily="18" charset="0"/>
                <a:cs typeface="Times New Roman" pitchFamily="18" charset="0"/>
              </a:rPr>
              <a:t>Common sites</a:t>
            </a:r>
            <a:r>
              <a:rPr lang="en-US" sz="2400" dirty="0">
                <a:solidFill>
                  <a:srgbClr val="FF0000"/>
                </a:solidFill>
                <a:latin typeface="Times New Roman" pitchFamily="18" charset="0"/>
                <a:cs typeface="Times New Roman" pitchFamily="18" charset="0"/>
              </a:rPr>
              <a:t>: face, hands and lower</a:t>
            </a:r>
            <a:r>
              <a:rPr lang="en-US" sz="2400" dirty="0">
                <a:latin typeface="Times New Roman" pitchFamily="18" charset="0"/>
                <a:cs typeface="Times New Roman" pitchFamily="18" charset="0"/>
              </a:rPr>
              <a:t> extremities.</a:t>
            </a:r>
          </a:p>
          <a:p>
            <a:r>
              <a:rPr lang="en-US" sz="2400" dirty="0">
                <a:latin typeface="Times New Roman" pitchFamily="18" charset="0"/>
                <a:cs typeface="Times New Roman" pitchFamily="18" charset="0"/>
              </a:rPr>
              <a:t>After 4-8 weeks regional </a:t>
            </a:r>
            <a:r>
              <a:rPr lang="en-US" sz="2400" dirty="0" err="1">
                <a:latin typeface="Times New Roman" pitchFamily="18" charset="0"/>
                <a:cs typeface="Times New Roman" pitchFamily="18" charset="0"/>
              </a:rPr>
              <a:t>lymphadenopathy</a:t>
            </a:r>
            <a:r>
              <a:rPr lang="en-US" sz="2400" dirty="0">
                <a:latin typeface="Times New Roman" pitchFamily="18" charset="0"/>
                <a:cs typeface="Times New Roman" pitchFamily="18" charset="0"/>
              </a:rPr>
              <a:t> develops.</a:t>
            </a:r>
          </a:p>
          <a:p>
            <a:r>
              <a:rPr lang="en-US" sz="2400" dirty="0" err="1">
                <a:solidFill>
                  <a:srgbClr val="FF0000"/>
                </a:solidFill>
                <a:latin typeface="Times New Roman" pitchFamily="18" charset="0"/>
                <a:cs typeface="Times New Roman" pitchFamily="18" charset="0"/>
              </a:rPr>
              <a:t>Ghon</a:t>
            </a:r>
            <a:r>
              <a:rPr lang="en-US" sz="2400" dirty="0">
                <a:solidFill>
                  <a:srgbClr val="FF0000"/>
                </a:solidFill>
                <a:latin typeface="Times New Roman" pitchFamily="18" charset="0"/>
                <a:cs typeface="Times New Roman" pitchFamily="18" charset="0"/>
              </a:rPr>
              <a:t> focus</a:t>
            </a:r>
            <a:r>
              <a:rPr lang="en-US" sz="2400" dirty="0">
                <a:latin typeface="Times New Roman" pitchFamily="18" charset="0"/>
                <a:cs typeface="Times New Roman" pitchFamily="18" charset="0"/>
              </a:rPr>
              <a:t>.</a:t>
            </a:r>
          </a:p>
        </p:txBody>
      </p:sp>
      <p:pic>
        <p:nvPicPr>
          <p:cNvPr id="8" name="Content Placeholder 7" descr="download (3).jpg"/>
          <p:cNvPicPr>
            <a:picLocks noGrp="1" noChangeAspect="1"/>
          </p:cNvPicPr>
          <p:nvPr>
            <p:ph sz="half" idx="2"/>
          </p:nvPr>
        </p:nvPicPr>
        <p:blipFill>
          <a:blip r:embed="rId2"/>
          <a:stretch>
            <a:fillRect/>
          </a:stretch>
        </p:blipFill>
        <p:spPr>
          <a:xfrm>
            <a:off x="5614987" y="2772569"/>
            <a:ext cx="2105025" cy="218122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Ghon</a:t>
            </a:r>
            <a:r>
              <a:rPr lang="en-US" dirty="0"/>
              <a:t> focus</a:t>
            </a:r>
          </a:p>
        </p:txBody>
      </p:sp>
      <p:pic>
        <p:nvPicPr>
          <p:cNvPr id="7" name="Content Placeholder 6" descr="69364648_10157902425988689_2852546931010306048_n.jpg"/>
          <p:cNvPicPr>
            <a:picLocks noGrp="1" noChangeAspect="1"/>
          </p:cNvPicPr>
          <p:nvPr>
            <p:ph sz="half" idx="1"/>
          </p:nvPr>
        </p:nvPicPr>
        <p:blipFill>
          <a:blip r:embed="rId2"/>
          <a:stretch>
            <a:fillRect/>
          </a:stretch>
        </p:blipFill>
        <p:spPr>
          <a:xfrm>
            <a:off x="381000" y="1600200"/>
            <a:ext cx="4953000" cy="4191000"/>
          </a:xfrm>
        </p:spPr>
      </p:pic>
      <p:pic>
        <p:nvPicPr>
          <p:cNvPr id="8" name="Content Placeholder 7" descr="69054221_10157902425963689_6677564102392414208_n.jpg"/>
          <p:cNvPicPr>
            <a:picLocks noGrp="1" noChangeAspect="1"/>
          </p:cNvPicPr>
          <p:nvPr>
            <p:ph sz="half" idx="2"/>
          </p:nvPr>
        </p:nvPicPr>
        <p:blipFill>
          <a:blip r:embed="rId3"/>
          <a:stretch>
            <a:fillRect/>
          </a:stretch>
        </p:blipFill>
        <p:spPr>
          <a:xfrm>
            <a:off x="6172200" y="1828800"/>
            <a:ext cx="2476500" cy="35814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a:t>Mycobacterium</a:t>
            </a:r>
            <a:br>
              <a:rPr lang="en-US" b="1" u="sng" dirty="0"/>
            </a:br>
            <a:endParaRPr lang="en-US" b="1" u="sng" dirty="0"/>
          </a:p>
        </p:txBody>
      </p:sp>
      <p:sp>
        <p:nvSpPr>
          <p:cNvPr id="3" name="Content Placeholder 2"/>
          <p:cNvSpPr>
            <a:spLocks noGrp="1"/>
          </p:cNvSpPr>
          <p:nvPr>
            <p:ph idx="1"/>
          </p:nvPr>
        </p:nvSpPr>
        <p:spPr>
          <a:xfrm>
            <a:off x="533400" y="1219200"/>
            <a:ext cx="8610600" cy="5638800"/>
          </a:xfrm>
        </p:spPr>
        <p:txBody>
          <a:bodyPr>
            <a:noAutofit/>
          </a:bodyPr>
          <a:lstStyle/>
          <a:p>
            <a:pPr>
              <a:buNone/>
            </a:pPr>
            <a:r>
              <a:rPr lang="en-US" sz="2400" dirty="0">
                <a:latin typeface="Times New Roman" pitchFamily="18" charset="0"/>
                <a:cs typeface="Times New Roman" pitchFamily="18" charset="0"/>
              </a:rPr>
              <a:t>A large group of bacteria producing </a:t>
            </a:r>
          </a:p>
          <a:p>
            <a:pPr>
              <a:buNone/>
            </a:pPr>
            <a:r>
              <a:rPr lang="en-US" sz="2400" dirty="0">
                <a:latin typeface="Times New Roman" pitchFamily="18" charset="0"/>
                <a:cs typeface="Times New Roman" pitchFamily="18" charset="0"/>
              </a:rPr>
              <a:t>mould like pellicles when grown </a:t>
            </a:r>
          </a:p>
          <a:p>
            <a:pPr>
              <a:buNone/>
            </a:pPr>
            <a:r>
              <a:rPr lang="en-US" sz="2400" dirty="0">
                <a:latin typeface="Times New Roman" pitchFamily="18" charset="0"/>
                <a:cs typeface="Times New Roman" pitchFamily="18" charset="0"/>
              </a:rPr>
              <a:t>on liquid media.</a:t>
            </a:r>
          </a:p>
          <a:p>
            <a:pPr>
              <a:buNone/>
            </a:pPr>
            <a:endParaRPr lang="en-US" sz="2400" dirty="0">
              <a:latin typeface="Times New Roman" pitchFamily="18" charset="0"/>
              <a:cs typeface="Times New Roman" pitchFamily="18" charset="0"/>
            </a:endParaRPr>
          </a:p>
          <a:p>
            <a:pPr>
              <a:buNone/>
            </a:pPr>
            <a:r>
              <a:rPr lang="en-US" sz="2400" i="1" dirty="0">
                <a:latin typeface="Times New Roman" pitchFamily="18" charset="0"/>
                <a:cs typeface="Times New Roman" pitchFamily="18" charset="0"/>
              </a:rPr>
              <a:t>Features:</a:t>
            </a:r>
          </a:p>
          <a:p>
            <a:r>
              <a:rPr lang="en-US" sz="2400" dirty="0">
                <a:latin typeface="Times New Roman" pitchFamily="18" charset="0"/>
                <a:cs typeface="Times New Roman" pitchFamily="18" charset="0"/>
              </a:rPr>
              <a:t>slender </a:t>
            </a:r>
          </a:p>
          <a:p>
            <a:r>
              <a:rPr lang="en-US" sz="2400" dirty="0">
                <a:latin typeface="Times New Roman" pitchFamily="18" charset="0"/>
                <a:cs typeface="Times New Roman" pitchFamily="18" charset="0"/>
              </a:rPr>
              <a:t>non motile</a:t>
            </a:r>
          </a:p>
          <a:p>
            <a:r>
              <a:rPr lang="en-US" sz="2400" dirty="0">
                <a:latin typeface="Times New Roman" pitchFamily="18" charset="0"/>
                <a:cs typeface="Times New Roman" pitchFamily="18" charset="0"/>
              </a:rPr>
              <a:t>Aerobic</a:t>
            </a:r>
          </a:p>
          <a:p>
            <a:r>
              <a:rPr lang="en-US" sz="2400" dirty="0">
                <a:latin typeface="Times New Roman" pitchFamily="18" charset="0"/>
                <a:cs typeface="Times New Roman" pitchFamily="18" charset="0"/>
              </a:rPr>
              <a:t>non sporing rods with a waxy coating that makes them resistant to most stains. (Acid Fast) </a:t>
            </a:r>
          </a:p>
          <a:p>
            <a:pPr>
              <a:buNone/>
            </a:pPr>
            <a:endParaRPr lang="en-US" sz="2400" dirty="0">
              <a:latin typeface="Times New Roman" pitchFamily="18" charset="0"/>
              <a:cs typeface="Times New Roman" pitchFamily="18" charset="0"/>
            </a:endParaRPr>
          </a:p>
        </p:txBody>
      </p:sp>
      <p:pic>
        <p:nvPicPr>
          <p:cNvPr id="4" name="Picture 3" descr="download (1).jpg"/>
          <p:cNvPicPr>
            <a:picLocks noChangeAspect="1"/>
          </p:cNvPicPr>
          <p:nvPr/>
        </p:nvPicPr>
        <p:blipFill>
          <a:blip r:embed="rId2"/>
          <a:stretch>
            <a:fillRect/>
          </a:stretch>
        </p:blipFill>
        <p:spPr>
          <a:xfrm>
            <a:off x="5638800" y="609600"/>
            <a:ext cx="3188109" cy="335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dirty="0">
                <a:latin typeface="Times New Roman" pitchFamily="18" charset="0"/>
                <a:cs typeface="Times New Roman" pitchFamily="18" charset="0"/>
              </a:rPr>
              <a:t>Trauma absent – small lesion with a central silvery scale is seen and shows </a:t>
            </a:r>
            <a:r>
              <a:rPr lang="en-US" dirty="0">
                <a:solidFill>
                  <a:srgbClr val="FF0000"/>
                </a:solidFill>
                <a:latin typeface="Times New Roman" pitchFamily="18" charset="0"/>
                <a:cs typeface="Times New Roman" pitchFamily="18" charset="0"/>
              </a:rPr>
              <a:t>“apple jelly” </a:t>
            </a:r>
            <a:r>
              <a:rPr lang="en-US" dirty="0">
                <a:latin typeface="Times New Roman" pitchFamily="18" charset="0"/>
                <a:cs typeface="Times New Roman" pitchFamily="18" charset="0"/>
              </a:rPr>
              <a:t>nodules on diascopy.</a:t>
            </a:r>
          </a:p>
          <a:p>
            <a:pPr>
              <a:buNone/>
            </a:pPr>
            <a:endParaRPr lang="en-US" dirty="0"/>
          </a:p>
        </p:txBody>
      </p:sp>
      <p:pic>
        <p:nvPicPr>
          <p:cNvPr id="4" name="Content Placeholder 3" descr="apple-jelly-nodules-lesions-seen-in.jpg"/>
          <p:cNvPicPr>
            <a:picLocks noGrp="1" noChangeAspect="1"/>
          </p:cNvPicPr>
          <p:nvPr>
            <p:ph sz="half" idx="2"/>
          </p:nvPr>
        </p:nvPicPr>
        <p:blipFill>
          <a:blip r:embed="rId2"/>
          <a:stretch>
            <a:fillRect/>
          </a:stretch>
        </p:blipFill>
        <p:spPr>
          <a:xfrm>
            <a:off x="4343400" y="457200"/>
            <a:ext cx="4648200" cy="3200400"/>
          </a:xfrm>
        </p:spPr>
      </p:pic>
      <p:pic>
        <p:nvPicPr>
          <p:cNvPr id="6" name="Picture 5" descr="1.jpg"/>
          <p:cNvPicPr>
            <a:picLocks noChangeAspect="1"/>
          </p:cNvPicPr>
          <p:nvPr/>
        </p:nvPicPr>
        <p:blipFill>
          <a:blip r:embed="rId3"/>
          <a:stretch>
            <a:fillRect/>
          </a:stretch>
        </p:blipFill>
        <p:spPr>
          <a:xfrm>
            <a:off x="4343400" y="3657600"/>
            <a:ext cx="46482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a:solidFill>
                  <a:schemeClr val="tx1"/>
                </a:solidFill>
              </a:rPr>
              <a:t>Clinical variants</a:t>
            </a:r>
          </a:p>
        </p:txBody>
      </p:sp>
      <p:sp>
        <p:nvSpPr>
          <p:cNvPr id="3" name="Content Placeholder 2"/>
          <p:cNvSpPr>
            <a:spLocks noGrp="1"/>
          </p:cNvSpPr>
          <p:nvPr>
            <p:ph idx="1"/>
          </p:nvPr>
        </p:nvSpPr>
        <p:spPr/>
        <p:txBody>
          <a:bodyPr/>
          <a:lstStyle/>
          <a:p>
            <a:r>
              <a:rPr lang="en-US" dirty="0"/>
              <a:t>Mucosal lesions</a:t>
            </a:r>
          </a:p>
          <a:p>
            <a:r>
              <a:rPr lang="en-US" dirty="0"/>
              <a:t>Conjunctival lesions may cause edema and irritation.</a:t>
            </a:r>
          </a:p>
          <a:p>
            <a:r>
              <a:rPr lang="en-US" dirty="0"/>
              <a:t>Ulceration and edema or lids with preauricular lymphadenitis.</a:t>
            </a:r>
          </a:p>
          <a:p>
            <a:r>
              <a:rPr lang="en-US" dirty="0"/>
              <a:t>oral uncommon but painless can be misdiagnosed.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a:t>Differential Diagnosis</a:t>
            </a:r>
          </a:p>
        </p:txBody>
      </p:sp>
      <p:sp>
        <p:nvSpPr>
          <p:cNvPr id="3" name="Content Placeholder 2"/>
          <p:cNvSpPr>
            <a:spLocks noGrp="1"/>
          </p:cNvSpPr>
          <p:nvPr>
            <p:ph idx="1"/>
          </p:nvPr>
        </p:nvSpPr>
        <p:spPr/>
        <p:txBody>
          <a:bodyPr>
            <a:normAutofit lnSpcReduction="10000"/>
          </a:bodyPr>
          <a:lstStyle/>
          <a:p>
            <a:r>
              <a:rPr lang="en-US" dirty="0"/>
              <a:t>Ulcers due to M.marinum</a:t>
            </a:r>
          </a:p>
          <a:p>
            <a:r>
              <a:rPr lang="en-US" dirty="0"/>
              <a:t>Buruli ulcers</a:t>
            </a:r>
          </a:p>
          <a:p>
            <a:r>
              <a:rPr lang="en-US" dirty="0"/>
              <a:t>Actinomycosis</a:t>
            </a:r>
          </a:p>
          <a:p>
            <a:r>
              <a:rPr lang="en-US" dirty="0"/>
              <a:t>Cutaneous leishmaniasis</a:t>
            </a:r>
          </a:p>
          <a:p>
            <a:r>
              <a:rPr lang="en-US" dirty="0"/>
              <a:t>Malignancies</a:t>
            </a:r>
          </a:p>
          <a:p>
            <a:r>
              <a:rPr lang="en-US" dirty="0"/>
              <a:t>Sporotrichosis</a:t>
            </a:r>
          </a:p>
          <a:p>
            <a:r>
              <a:rPr lang="en-US" dirty="0"/>
              <a:t>Cat scratch disease </a:t>
            </a:r>
          </a:p>
          <a:p>
            <a:r>
              <a:rPr lang="en-US" dirty="0"/>
              <a:t>Tularemia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256607_10157902433633689_2106741437906288640_n.jpg"/>
          <p:cNvPicPr>
            <a:picLocks noGrp="1" noChangeAspect="1"/>
          </p:cNvPicPr>
          <p:nvPr>
            <p:ph idx="1"/>
          </p:nvPr>
        </p:nvPicPr>
        <p:blipFill>
          <a:blip r:embed="rId3"/>
          <a:stretch>
            <a:fillRect/>
          </a:stretch>
        </p:blipFill>
        <p:spPr>
          <a:xfrm>
            <a:off x="0" y="0"/>
            <a:ext cx="4800600" cy="4449947"/>
          </a:xfrm>
          <a:prstGeom prst="rect">
            <a:avLst/>
          </a:prstGeom>
        </p:spPr>
      </p:pic>
      <p:pic>
        <p:nvPicPr>
          <p:cNvPr id="5" name="Picture 4" descr="69088534_10157902433773689_2342971502544027648_n.jpg"/>
          <p:cNvPicPr>
            <a:picLocks noChangeAspect="1"/>
          </p:cNvPicPr>
          <p:nvPr/>
        </p:nvPicPr>
        <p:blipFill>
          <a:blip r:embed="rId4"/>
          <a:stretch>
            <a:fillRect/>
          </a:stretch>
        </p:blipFill>
        <p:spPr>
          <a:xfrm>
            <a:off x="4876800" y="0"/>
            <a:ext cx="4038600" cy="4419600"/>
          </a:xfrm>
          <a:prstGeom prst="rect">
            <a:avLst/>
          </a:prstGeom>
        </p:spPr>
      </p:pic>
      <p:pic>
        <p:nvPicPr>
          <p:cNvPr id="6" name="Picture 5" descr="69790301_10157902433598689_7963211271950565376_n.jpg"/>
          <p:cNvPicPr>
            <a:picLocks noChangeAspect="1"/>
          </p:cNvPicPr>
          <p:nvPr/>
        </p:nvPicPr>
        <p:blipFill>
          <a:blip r:embed="rId5"/>
          <a:stretch>
            <a:fillRect/>
          </a:stretch>
        </p:blipFill>
        <p:spPr>
          <a:xfrm>
            <a:off x="0" y="4419600"/>
            <a:ext cx="8991600" cy="2438400"/>
          </a:xfrm>
          <a:prstGeom prst="rect">
            <a:avLst/>
          </a:prstGeom>
        </p:spPr>
      </p:pic>
      <p:sp>
        <p:nvSpPr>
          <p:cNvPr id="12" name="Rectangle 11"/>
          <p:cNvSpPr/>
          <p:nvPr/>
        </p:nvSpPr>
        <p:spPr>
          <a:xfrm>
            <a:off x="0" y="0"/>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p>
        </p:txBody>
      </p:sp>
      <p:sp>
        <p:nvSpPr>
          <p:cNvPr id="13" name="Rectangle 12"/>
          <p:cNvSpPr/>
          <p:nvPr/>
        </p:nvSpPr>
        <p:spPr>
          <a:xfrm>
            <a:off x="4876800" y="0"/>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a:t>
            </a:r>
          </a:p>
        </p:txBody>
      </p:sp>
      <p:sp>
        <p:nvSpPr>
          <p:cNvPr id="14" name="Rectangle 13"/>
          <p:cNvSpPr/>
          <p:nvPr/>
        </p:nvSpPr>
        <p:spPr>
          <a:xfrm>
            <a:off x="0" y="4419600"/>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a:t>Complication and prognosis</a:t>
            </a:r>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pPr marL="514350" indent="-514350">
              <a:buFont typeface="+mj-lt"/>
              <a:buAutoNum type="arabicPeriod"/>
            </a:pPr>
            <a:r>
              <a:rPr lang="en-US" dirty="0"/>
              <a:t>Disseminated tuberculous disease </a:t>
            </a:r>
          </a:p>
          <a:p>
            <a:pPr marL="514350" indent="-514350">
              <a:buFont typeface="+mj-lt"/>
              <a:buAutoNum type="arabicPeriod"/>
            </a:pPr>
            <a:r>
              <a:rPr lang="en-US" dirty="0"/>
              <a:t>Untreated – chancre heals spontaneously over many months</a:t>
            </a:r>
          </a:p>
          <a:p>
            <a:pPr marL="514350" indent="-514350">
              <a:buFont typeface="+mj-lt"/>
              <a:buAutoNum type="arabicPeriod"/>
            </a:pPr>
            <a:r>
              <a:rPr lang="en-US" dirty="0"/>
              <a:t>Lupus vulgaris or Tb verrucosa cutis develops </a:t>
            </a:r>
          </a:p>
          <a:p>
            <a:pPr marL="514350" indent="-514350">
              <a:buFont typeface="+mj-lt"/>
              <a:buAutoNum type="arabicPeriod"/>
            </a:pPr>
            <a:r>
              <a:rPr lang="en-US" dirty="0"/>
              <a:t>Miliary tb</a:t>
            </a:r>
          </a:p>
          <a:p>
            <a:pPr marL="514350" indent="-514350">
              <a:buFont typeface="+mj-lt"/>
              <a:buAutoNum type="arabicPeriod"/>
            </a:pPr>
            <a:r>
              <a:rPr lang="en-US" dirty="0"/>
              <a:t>Erythema nodosum</a:t>
            </a:r>
          </a:p>
          <a:p>
            <a:pPr marL="514350" indent="-514350">
              <a:buFont typeface="+mj-lt"/>
              <a:buAutoNum type="arabicPeriod"/>
            </a:pPr>
            <a:r>
              <a:rPr lang="en-US" dirty="0"/>
              <a:t>Lymph nodes calcifications</a:t>
            </a:r>
          </a:p>
          <a:p>
            <a:pPr marL="514350" indent="-514350">
              <a:buFont typeface="+mj-lt"/>
              <a:buAutoNum type="arabicPeriod"/>
            </a:pPr>
            <a:r>
              <a:rPr lang="en-US" dirty="0"/>
              <a:t>Cold abscess and sinuses  develop producing scrofuloderma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a:t>I</a:t>
            </a:r>
            <a:r>
              <a:rPr lang="en-US" dirty="0" smtClean="0"/>
              <a:t>nvestigations</a:t>
            </a:r>
            <a:endParaRPr lang="en-US" dirty="0"/>
          </a:p>
        </p:txBody>
      </p:sp>
      <p:sp>
        <p:nvSpPr>
          <p:cNvPr id="3" name="Content Placeholder 2"/>
          <p:cNvSpPr>
            <a:spLocks noGrp="1"/>
          </p:cNvSpPr>
          <p:nvPr>
            <p:ph idx="1"/>
          </p:nvPr>
        </p:nvSpPr>
        <p:spPr/>
        <p:txBody>
          <a:bodyPr/>
          <a:lstStyle/>
          <a:p>
            <a:r>
              <a:rPr lang="en-US" dirty="0"/>
              <a:t>Histology</a:t>
            </a:r>
          </a:p>
          <a:p>
            <a:r>
              <a:rPr lang="en-US" dirty="0" smtClean="0"/>
              <a:t>AFB </a:t>
            </a:r>
            <a:r>
              <a:rPr lang="en-US" dirty="0"/>
              <a:t>seen </a:t>
            </a:r>
            <a:r>
              <a:rPr lang="en-US" dirty="0" smtClean="0"/>
              <a:t>on microscopy </a:t>
            </a:r>
            <a:endParaRPr lang="en-US" dirty="0"/>
          </a:p>
          <a:p>
            <a:r>
              <a:rPr lang="en-US" dirty="0"/>
              <a:t>Tuberculin test (–</a:t>
            </a:r>
            <a:r>
              <a:rPr lang="en-US" dirty="0" err="1"/>
              <a:t>ve</a:t>
            </a:r>
            <a:r>
              <a:rPr lang="en-US" dirty="0"/>
              <a:t> earlier later may become +</a:t>
            </a:r>
            <a:r>
              <a:rPr lang="en-US" dirty="0" err="1"/>
              <a:t>ve</a:t>
            </a:r>
            <a:r>
              <a:rPr lang="en-US" dirty="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a:t>Histopathology</a:t>
            </a:r>
          </a:p>
        </p:txBody>
      </p:sp>
      <p:sp>
        <p:nvSpPr>
          <p:cNvPr id="3" name="Content Placeholder 2"/>
          <p:cNvSpPr>
            <a:spLocks noGrp="1"/>
          </p:cNvSpPr>
          <p:nvPr>
            <p:ph sz="half" idx="1"/>
          </p:nvPr>
        </p:nvSpPr>
        <p:spPr/>
        <p:txBody>
          <a:bodyPr>
            <a:normAutofit fontScale="77500" lnSpcReduction="20000"/>
          </a:bodyPr>
          <a:lstStyle/>
          <a:p>
            <a:endParaRPr lang="en-US" dirty="0"/>
          </a:p>
          <a:p>
            <a:r>
              <a:rPr lang="en-US" dirty="0"/>
              <a:t>Acute neutrophilic inflammation </a:t>
            </a:r>
          </a:p>
          <a:p>
            <a:endParaRPr lang="en-US" dirty="0"/>
          </a:p>
          <a:p>
            <a:r>
              <a:rPr lang="en-US" dirty="0"/>
              <a:t>Necrosis</a:t>
            </a:r>
          </a:p>
          <a:p>
            <a:endParaRPr lang="en-US" dirty="0"/>
          </a:p>
          <a:p>
            <a:r>
              <a:rPr lang="en-US" dirty="0"/>
              <a:t>Numerous bacilli</a:t>
            </a:r>
          </a:p>
          <a:p>
            <a:endParaRPr lang="en-US" dirty="0"/>
          </a:p>
          <a:p>
            <a:r>
              <a:rPr lang="en-US" dirty="0"/>
              <a:t>After 3-6 weeks infiltrate becomes more </a:t>
            </a:r>
            <a:r>
              <a:rPr lang="en-US" dirty="0" err="1"/>
              <a:t>granulomatous</a:t>
            </a:r>
            <a:r>
              <a:rPr lang="en-US" dirty="0"/>
              <a:t> and caseation appears coinciding with disappearance of bacilli</a:t>
            </a:r>
          </a:p>
        </p:txBody>
      </p:sp>
      <p:pic>
        <p:nvPicPr>
          <p:cNvPr id="6" name="Content Placeholder 4" descr="0037-8682-rsbmt-48-01-00112-gf1 (1).png"/>
          <p:cNvPicPr>
            <a:picLocks noGrp="1" noChangeAspect="1"/>
          </p:cNvPicPr>
          <p:nvPr>
            <p:ph sz="half" idx="2"/>
          </p:nvPr>
        </p:nvPicPr>
        <p:blipFill>
          <a:blip r:embed="rId2"/>
          <a:stretch>
            <a:fillRect/>
          </a:stretch>
        </p:blipFill>
        <p:spPr>
          <a:xfrm>
            <a:off x="5183137" y="1600200"/>
            <a:ext cx="2968725" cy="4525963"/>
          </a:xfrm>
        </p:spPr>
      </p:pic>
      <p:sp>
        <p:nvSpPr>
          <p:cNvPr id="7" name="Rectangle 6"/>
          <p:cNvSpPr/>
          <p:nvPr/>
        </p:nvSpPr>
        <p:spPr>
          <a:xfrm>
            <a:off x="381000" y="5181600"/>
            <a:ext cx="4495800" cy="369332"/>
          </a:xfrm>
          <a:prstGeom prst="rect">
            <a:avLst/>
          </a:prstGeom>
        </p:spPr>
        <p:txBody>
          <a:bodyPr wrap="square">
            <a:spAutoFit/>
          </a:bodyPr>
          <a:lstStyle/>
          <a:p>
            <a:pPr>
              <a:buNone/>
            </a:pPr>
            <a:r>
              <a:rPr lang="en-US" b="1" dirty="0"/>
              <a:t> </a:t>
            </a:r>
            <a:endParaRPr lang="en-US" dirty="0">
              <a:solidFill>
                <a:schemeClr val="accent4">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p>
        </p:txBody>
      </p:sp>
      <p:sp>
        <p:nvSpPr>
          <p:cNvPr id="3" name="Content Placeholder 2"/>
          <p:cNvSpPr>
            <a:spLocks noGrp="1"/>
          </p:cNvSpPr>
          <p:nvPr>
            <p:ph idx="1"/>
          </p:nvPr>
        </p:nvSpPr>
        <p:spPr>
          <a:xfrm>
            <a:off x="457200" y="1295400"/>
            <a:ext cx="8229600" cy="4525963"/>
          </a:xfrm>
        </p:spPr>
        <p:txBody>
          <a:bodyPr/>
          <a:lstStyle/>
          <a:p>
            <a:pPr>
              <a:buNone/>
            </a:pPr>
            <a:r>
              <a:rPr lang="en-US" dirty="0"/>
              <a:t>Antituberculous therapy (1</a:t>
            </a:r>
            <a:r>
              <a:rPr lang="en-US" baseline="30000" dirty="0"/>
              <a:t>st</a:t>
            </a:r>
            <a:r>
              <a:rPr lang="en-US" dirty="0"/>
              <a:t> line)</a:t>
            </a:r>
          </a:p>
          <a:p>
            <a:pPr>
              <a:buNone/>
            </a:pPr>
            <a:endParaRPr lang="en-US" dirty="0"/>
          </a:p>
        </p:txBody>
      </p:sp>
      <p:sp>
        <p:nvSpPr>
          <p:cNvPr id="4" name="Rectangle 3"/>
          <p:cNvSpPr/>
          <p:nvPr/>
        </p:nvSpPr>
        <p:spPr>
          <a:xfrm>
            <a:off x="914400" y="22098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ISONIAZID 300mg DAILY FOR FULL 6 MONTHS</a:t>
            </a:r>
          </a:p>
        </p:txBody>
      </p:sp>
      <p:sp>
        <p:nvSpPr>
          <p:cNvPr id="5" name="Rectangle 4"/>
          <p:cNvSpPr/>
          <p:nvPr/>
        </p:nvSpPr>
        <p:spPr>
          <a:xfrm>
            <a:off x="5562600" y="2133600"/>
            <a:ext cx="2590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PYRAZINAMIDE FIRST 2 MONTHS 1.5g DAILY WT&lt;50;</a:t>
            </a:r>
          </a:p>
          <a:p>
            <a:pPr algn="ctr"/>
            <a:r>
              <a:rPr lang="en-US" dirty="0"/>
              <a:t>2g above this wt.</a:t>
            </a:r>
          </a:p>
        </p:txBody>
      </p:sp>
      <p:sp>
        <p:nvSpPr>
          <p:cNvPr id="6" name="Rectangle 5"/>
          <p:cNvSpPr/>
          <p:nvPr/>
        </p:nvSpPr>
        <p:spPr>
          <a:xfrm>
            <a:off x="914400" y="4419600"/>
            <a:ext cx="2514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RIFAMPICIN 450mg DAILY WT&lt;50KG ;</a:t>
            </a:r>
          </a:p>
          <a:p>
            <a:pPr algn="ctr"/>
            <a:r>
              <a:rPr lang="en-US" dirty="0"/>
              <a:t>600 mg &gt;50KG FULL 6 MONTHS</a:t>
            </a:r>
          </a:p>
        </p:txBody>
      </p:sp>
      <p:sp>
        <p:nvSpPr>
          <p:cNvPr id="7" name="Rectangle 6"/>
          <p:cNvSpPr/>
          <p:nvPr/>
        </p:nvSpPr>
        <p:spPr>
          <a:xfrm>
            <a:off x="5638800" y="4419600"/>
            <a:ext cx="2514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ETHAMBUTOL FIRST 2 MONTHS 15mg/kg body weight daily.</a:t>
            </a:r>
          </a:p>
        </p:txBody>
      </p:sp>
      <p:sp>
        <p:nvSpPr>
          <p:cNvPr id="8" name="Oval 7"/>
          <p:cNvSpPr/>
          <p:nvPr/>
        </p:nvSpPr>
        <p:spPr>
          <a:xfrm>
            <a:off x="3657600" y="2971800"/>
            <a:ext cx="1676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drugs to be taken on empty stomach once daily</a:t>
            </a:r>
          </a:p>
        </p:txBody>
      </p:sp>
      <p:sp>
        <p:nvSpPr>
          <p:cNvPr id="9" name="TextBox 8"/>
          <p:cNvSpPr txBox="1"/>
          <p:nvPr/>
        </p:nvSpPr>
        <p:spPr>
          <a:xfrm>
            <a:off x="990600" y="3429000"/>
            <a:ext cx="2666999" cy="923330"/>
          </a:xfrm>
          <a:prstGeom prst="rect">
            <a:avLst/>
          </a:prstGeom>
          <a:noFill/>
        </p:spPr>
        <p:txBody>
          <a:bodyPr wrap="square" rtlCol="0">
            <a:spAutoFit/>
          </a:bodyPr>
          <a:lstStyle/>
          <a:p>
            <a:r>
              <a:rPr lang="en-US" dirty="0"/>
              <a:t>S/E: peripheral neuropathy</a:t>
            </a:r>
          </a:p>
          <a:p>
            <a:r>
              <a:rPr lang="en-US" dirty="0"/>
              <a:t>Hepatitis</a:t>
            </a:r>
          </a:p>
        </p:txBody>
      </p:sp>
      <p:sp>
        <p:nvSpPr>
          <p:cNvPr id="10" name="TextBox 9"/>
          <p:cNvSpPr txBox="1"/>
          <p:nvPr/>
        </p:nvSpPr>
        <p:spPr>
          <a:xfrm>
            <a:off x="1066800" y="6019800"/>
            <a:ext cx="2209800" cy="646331"/>
          </a:xfrm>
          <a:prstGeom prst="rect">
            <a:avLst/>
          </a:prstGeom>
          <a:noFill/>
        </p:spPr>
        <p:txBody>
          <a:bodyPr wrap="square" rtlCol="0">
            <a:spAutoFit/>
          </a:bodyPr>
          <a:lstStyle/>
          <a:p>
            <a:r>
              <a:rPr lang="en-US" dirty="0"/>
              <a:t>S/E : orange colored urine, sweat &amp; tears</a:t>
            </a:r>
          </a:p>
        </p:txBody>
      </p:sp>
      <p:sp>
        <p:nvSpPr>
          <p:cNvPr id="11" name="TextBox 10"/>
          <p:cNvSpPr txBox="1"/>
          <p:nvPr/>
        </p:nvSpPr>
        <p:spPr>
          <a:xfrm>
            <a:off x="5791200" y="3733800"/>
            <a:ext cx="2362200" cy="646331"/>
          </a:xfrm>
          <a:prstGeom prst="rect">
            <a:avLst/>
          </a:prstGeom>
          <a:noFill/>
        </p:spPr>
        <p:txBody>
          <a:bodyPr wrap="square" rtlCol="0">
            <a:spAutoFit/>
          </a:bodyPr>
          <a:lstStyle/>
          <a:p>
            <a:r>
              <a:rPr lang="en-US" dirty="0"/>
              <a:t>S/E : hypersensitivity, gout, </a:t>
            </a:r>
            <a:r>
              <a:rPr lang="en-US" dirty="0" err="1"/>
              <a:t>hepatitis,arthritis</a:t>
            </a:r>
            <a:endParaRPr lang="en-US" dirty="0"/>
          </a:p>
        </p:txBody>
      </p:sp>
      <p:sp>
        <p:nvSpPr>
          <p:cNvPr id="13" name="TextBox 12"/>
          <p:cNvSpPr txBox="1"/>
          <p:nvPr/>
        </p:nvSpPr>
        <p:spPr>
          <a:xfrm>
            <a:off x="5715000" y="6019800"/>
            <a:ext cx="2391039" cy="369332"/>
          </a:xfrm>
          <a:prstGeom prst="rect">
            <a:avLst/>
          </a:prstGeom>
          <a:noFill/>
        </p:spPr>
        <p:txBody>
          <a:bodyPr wrap="none" rtlCol="0">
            <a:spAutoFit/>
          </a:bodyPr>
          <a:lstStyle/>
          <a:p>
            <a:r>
              <a:rPr lang="en-US" dirty="0"/>
              <a:t>S/E: visual disturbances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line ATT</a:t>
            </a:r>
          </a:p>
        </p:txBody>
      </p:sp>
      <p:sp>
        <p:nvSpPr>
          <p:cNvPr id="4" name="Content Placeholder 3"/>
          <p:cNvSpPr>
            <a:spLocks noGrp="1"/>
          </p:cNvSpPr>
          <p:nvPr>
            <p:ph idx="1"/>
          </p:nvPr>
        </p:nvSpPr>
        <p:spPr/>
        <p:txBody>
          <a:bodyPr>
            <a:normAutofit/>
          </a:bodyPr>
          <a:lstStyle/>
          <a:p>
            <a:r>
              <a:rPr lang="en-US" i="1" dirty="0" smtClean="0"/>
              <a:t>p- </a:t>
            </a:r>
            <a:r>
              <a:rPr lang="en-US" i="1" dirty="0"/>
              <a:t>Amino salicylic acid</a:t>
            </a:r>
          </a:p>
          <a:p>
            <a:r>
              <a:rPr lang="en-US" dirty="0"/>
              <a:t>Capreomycin</a:t>
            </a:r>
          </a:p>
          <a:p>
            <a:r>
              <a:rPr lang="en-US" dirty="0"/>
              <a:t>Cycloserine</a:t>
            </a:r>
          </a:p>
          <a:p>
            <a:r>
              <a:rPr lang="en-US" dirty="0"/>
              <a:t>Ethionamide</a:t>
            </a:r>
          </a:p>
          <a:p>
            <a:r>
              <a:rPr lang="en-US" dirty="0"/>
              <a:t>Levooxacina</a:t>
            </a:r>
          </a:p>
          <a:p>
            <a:r>
              <a:rPr lang="en-US" dirty="0"/>
              <a:t>Streptomycin</a:t>
            </a:r>
          </a:p>
          <a:p>
            <a:r>
              <a:rPr lang="en-US" dirty="0"/>
              <a:t>Amikacin/ kanamycina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838200"/>
            <a:ext cx="4040188" cy="639762"/>
          </a:xfrm>
        </p:spPr>
        <p:txBody>
          <a:bodyPr/>
          <a:lstStyle/>
          <a:p>
            <a:pPr algn="ctr"/>
            <a:r>
              <a:rPr lang="en-US" dirty="0"/>
              <a:t>MDR</a:t>
            </a:r>
          </a:p>
        </p:txBody>
      </p:sp>
      <p:sp>
        <p:nvSpPr>
          <p:cNvPr id="3" name="Content Placeholder 2"/>
          <p:cNvSpPr>
            <a:spLocks noGrp="1"/>
          </p:cNvSpPr>
          <p:nvPr>
            <p:ph sz="half" idx="2"/>
          </p:nvPr>
        </p:nvSpPr>
        <p:spPr/>
        <p:txBody>
          <a:bodyPr>
            <a:normAutofit/>
          </a:bodyPr>
          <a:lstStyle/>
          <a:p>
            <a:r>
              <a:rPr lang="en-US" dirty="0"/>
              <a:t>Mycobacterium resistant to Rifampicin and Isoniazid. </a:t>
            </a:r>
          </a:p>
          <a:p>
            <a:r>
              <a:rPr lang="en-US" dirty="0" err="1"/>
              <a:t>Treament</a:t>
            </a:r>
            <a:r>
              <a:rPr lang="en-US" dirty="0"/>
              <a:t> includes:</a:t>
            </a:r>
          </a:p>
          <a:p>
            <a:r>
              <a:rPr lang="en-US" dirty="0"/>
              <a:t> Levofloxacin </a:t>
            </a:r>
          </a:p>
          <a:p>
            <a:r>
              <a:rPr lang="en-US" dirty="0"/>
              <a:t>Pyrazinamide</a:t>
            </a:r>
          </a:p>
          <a:p>
            <a:r>
              <a:rPr lang="en-US" dirty="0"/>
              <a:t>Cyclosirine</a:t>
            </a:r>
          </a:p>
          <a:p>
            <a:r>
              <a:rPr lang="en-US" dirty="0"/>
              <a:t>Ethionamide</a:t>
            </a:r>
          </a:p>
          <a:p>
            <a:r>
              <a:rPr lang="en-US" dirty="0"/>
              <a:t>Inj: Amikacin</a:t>
            </a:r>
          </a:p>
        </p:txBody>
      </p:sp>
      <p:sp>
        <p:nvSpPr>
          <p:cNvPr id="5" name="Text Placeholder 4"/>
          <p:cNvSpPr>
            <a:spLocks noGrp="1"/>
          </p:cNvSpPr>
          <p:nvPr>
            <p:ph type="body" sz="quarter" idx="3"/>
          </p:nvPr>
        </p:nvSpPr>
        <p:spPr>
          <a:xfrm>
            <a:off x="4572000" y="838200"/>
            <a:ext cx="4041775" cy="639762"/>
          </a:xfrm>
        </p:spPr>
        <p:txBody>
          <a:bodyPr/>
          <a:lstStyle/>
          <a:p>
            <a:pPr algn="ctr"/>
            <a:r>
              <a:rPr lang="en-US" dirty="0"/>
              <a:t>XDR</a:t>
            </a:r>
          </a:p>
        </p:txBody>
      </p:sp>
      <p:sp>
        <p:nvSpPr>
          <p:cNvPr id="6" name="Content Placeholder 5"/>
          <p:cNvSpPr>
            <a:spLocks noGrp="1"/>
          </p:cNvSpPr>
          <p:nvPr>
            <p:ph sz="quarter" idx="4"/>
          </p:nvPr>
        </p:nvSpPr>
        <p:spPr/>
        <p:txBody>
          <a:bodyPr/>
          <a:lstStyle/>
          <a:p>
            <a:r>
              <a:rPr lang="en-US" dirty="0"/>
              <a:t>Mycobacterium resistant to rifampicin, isoniazid,fluoroquinolones and at least one of the injectable agents ( kanamycin,amikacin and capriomycin)</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TB_Culture.jpg"/>
          <p:cNvPicPr>
            <a:picLocks noGrp="1" noChangeAspect="1"/>
          </p:cNvPicPr>
          <p:nvPr>
            <p:ph idx="1"/>
          </p:nvPr>
        </p:nvPicPr>
        <p:blipFill>
          <a:blip r:embed="rId2"/>
          <a:stretch>
            <a:fillRect/>
          </a:stretch>
        </p:blipFill>
        <p:spPr>
          <a:xfrm>
            <a:off x="1219200" y="1219200"/>
            <a:ext cx="6553200" cy="4673078"/>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endParaRPr lang="en-US" dirty="0">
              <a:latin typeface="Palace Script MT" pitchFamily="66" charset="0"/>
            </a:endParaRPr>
          </a:p>
        </p:txBody>
      </p:sp>
      <p:pic>
        <p:nvPicPr>
          <p:cNvPr id="12" name="Content Placeholder 11" descr="4.jpg"/>
          <p:cNvPicPr>
            <a:picLocks noGrp="1" noChangeAspect="1"/>
          </p:cNvPicPr>
          <p:nvPr>
            <p:ph sz="half" idx="1"/>
          </p:nvPr>
        </p:nvPicPr>
        <p:blipFill>
          <a:blip r:embed="rId3"/>
          <a:stretch>
            <a:fillRect/>
          </a:stretch>
        </p:blipFill>
        <p:spPr>
          <a:xfrm>
            <a:off x="4494072" y="1928018"/>
            <a:ext cx="3752777" cy="4525963"/>
          </a:xfrm>
        </p:spPr>
      </p:pic>
      <p:sp>
        <p:nvSpPr>
          <p:cNvPr id="6" name="Rectangle 5"/>
          <p:cNvSpPr/>
          <p:nvPr/>
        </p:nvSpPr>
        <p:spPr>
          <a:xfrm>
            <a:off x="609600" y="1447800"/>
            <a:ext cx="3352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Direct invasion of the tubercle bacillus in skin from underlying contiguous tuberculous focus</a:t>
            </a:r>
          </a:p>
          <a:p>
            <a:pPr algn="ctr">
              <a:buNone/>
            </a:pPr>
            <a:r>
              <a:rPr lang="en-US" dirty="0"/>
              <a:t>(usually a lymph gland, infected bone or joint,lacrimal duct or gland, breast or testes)</a:t>
            </a:r>
          </a:p>
        </p:txBody>
      </p:sp>
      <p:sp>
        <p:nvSpPr>
          <p:cNvPr id="7" name="Rectangle 6"/>
          <p:cNvSpPr/>
          <p:nvPr/>
        </p:nvSpPr>
        <p:spPr>
          <a:xfrm>
            <a:off x="609600" y="3352800"/>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3352800"/>
            <a:ext cx="3124200" cy="1200329"/>
          </a:xfrm>
          <a:prstGeom prst="rect">
            <a:avLst/>
          </a:prstGeom>
          <a:noFill/>
        </p:spPr>
        <p:txBody>
          <a:bodyPr wrap="square" rtlCol="0">
            <a:spAutoFit/>
          </a:bodyPr>
          <a:lstStyle/>
          <a:p>
            <a:r>
              <a:rPr lang="en-US" dirty="0">
                <a:solidFill>
                  <a:schemeClr val="bg1"/>
                </a:solidFill>
              </a:rPr>
              <a:t>Commonest form of cutaneous tb.</a:t>
            </a:r>
          </a:p>
          <a:p>
            <a:r>
              <a:rPr lang="en-US" dirty="0">
                <a:solidFill>
                  <a:schemeClr val="bg1"/>
                </a:solidFill>
              </a:rPr>
              <a:t>Common in children</a:t>
            </a:r>
          </a:p>
          <a:p>
            <a:endParaRPr lang="en-US" dirty="0"/>
          </a:p>
        </p:txBody>
      </p:sp>
      <p:sp>
        <p:nvSpPr>
          <p:cNvPr id="9" name="Rectangle 8"/>
          <p:cNvSpPr/>
          <p:nvPr/>
        </p:nvSpPr>
        <p:spPr>
          <a:xfrm>
            <a:off x="609600" y="4419600"/>
            <a:ext cx="3276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600" y="4191000"/>
            <a:ext cx="2590800" cy="1477328"/>
          </a:xfrm>
          <a:prstGeom prst="rect">
            <a:avLst/>
          </a:prstGeom>
          <a:noFill/>
        </p:spPr>
        <p:txBody>
          <a:bodyPr wrap="square" rtlCol="0">
            <a:spAutoFit/>
          </a:bodyPr>
          <a:lstStyle/>
          <a:p>
            <a:pPr>
              <a:buNone/>
            </a:pPr>
            <a:endParaRPr lang="en-US" dirty="0"/>
          </a:p>
          <a:p>
            <a:r>
              <a:rPr lang="en-US" dirty="0">
                <a:solidFill>
                  <a:schemeClr val="bg1"/>
                </a:solidFill>
              </a:rPr>
              <a:t>Associated diseases: Sweet disease &amp; Systemic tb.</a:t>
            </a:r>
          </a:p>
          <a:p>
            <a:endParaRPr lang="en-US" dirty="0"/>
          </a:p>
        </p:txBody>
      </p:sp>
      <p:sp>
        <p:nvSpPr>
          <p:cNvPr id="11" name="Rectangle 10"/>
          <p:cNvSpPr/>
          <p:nvPr/>
        </p:nvSpPr>
        <p:spPr>
          <a:xfrm>
            <a:off x="609600" y="57150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Causative organism : Mycobacterium tuberculosis</a:t>
            </a:r>
          </a:p>
        </p:txBody>
      </p:sp>
      <p:sp>
        <p:nvSpPr>
          <p:cNvPr id="13" name="Rectangle 12"/>
          <p:cNvSpPr/>
          <p:nvPr/>
        </p:nvSpPr>
        <p:spPr>
          <a:xfrm>
            <a:off x="2286000" y="0"/>
            <a:ext cx="44161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Scrofuloderma</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3"/>
          <a:stretch>
            <a:fillRect/>
          </a:stretch>
        </p:blipFill>
        <p:spPr>
          <a:xfrm>
            <a:off x="2209800" y="685800"/>
            <a:ext cx="4419600" cy="5715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a:t>Clinical Features</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t>Asymptomatic bluish red subcutaneous swelling overlie infected gland or joint,</a:t>
            </a:r>
          </a:p>
          <a:p>
            <a:pPr>
              <a:buFont typeface="Wingdings" pitchFamily="2" charset="2"/>
              <a:buChar char="Ø"/>
            </a:pPr>
            <a:r>
              <a:rPr lang="en-US" dirty="0"/>
              <a:t>Ulcerating and granulating tissue at base </a:t>
            </a:r>
          </a:p>
          <a:p>
            <a:pPr>
              <a:buFont typeface="Wingdings" pitchFamily="2" charset="2"/>
              <a:buChar char="Ø"/>
            </a:pPr>
            <a:r>
              <a:rPr lang="en-US" dirty="0"/>
              <a:t>Numerous fistulae</a:t>
            </a:r>
          </a:p>
          <a:p>
            <a:pPr>
              <a:buFont typeface="Wingdings" pitchFamily="2" charset="2"/>
              <a:buChar char="Ø"/>
            </a:pPr>
            <a:r>
              <a:rPr lang="en-US" dirty="0"/>
              <a:t>Irregular and adherent masses ,densely fibrous in places and fluctuant or discharging in others </a:t>
            </a:r>
          </a:p>
          <a:p>
            <a:pPr>
              <a:buFont typeface="Wingdings" pitchFamily="2" charset="2"/>
              <a:buChar char="Ø"/>
            </a:pPr>
            <a:r>
              <a:rPr lang="en-US" dirty="0" err="1"/>
              <a:t>Fungating</a:t>
            </a:r>
            <a:r>
              <a:rPr lang="en-US" dirty="0"/>
              <a:t> tumors</a:t>
            </a:r>
          </a:p>
          <a:p>
            <a:pPr>
              <a:buFont typeface="Wingdings" pitchFamily="2" charset="2"/>
              <a:buChar char="Ø"/>
            </a:pPr>
            <a:r>
              <a:rPr lang="en-US" dirty="0"/>
              <a:t>Sporotrichoid spread</a:t>
            </a:r>
          </a:p>
          <a:p>
            <a:pPr>
              <a:buFont typeface="Wingdings" pitchFamily="2" charset="2"/>
              <a:buChar char="Ø"/>
            </a:pPr>
            <a:r>
              <a:rPr lang="en-US" dirty="0"/>
              <a:t>Puckered scarring</a:t>
            </a: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tretch>
            <a:fillRect/>
          </a:stretch>
        </p:blipFill>
        <p:spPr bwMode="auto">
          <a:xfrm>
            <a:off x="2428875" y="1715294"/>
            <a:ext cx="4286250" cy="42957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i="1" u="sng" dirty="0"/>
              <a:t>Clinical variants:</a:t>
            </a:r>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r>
              <a:rPr lang="en-US" dirty="0"/>
              <a:t>Extensive ulcerative lesions particularly on scalp.</a:t>
            </a:r>
          </a:p>
          <a:p>
            <a:endParaRPr lang="en-US" dirty="0"/>
          </a:p>
          <a:p>
            <a:pPr>
              <a:buNone/>
            </a:pPr>
            <a:r>
              <a:rPr lang="en-US" b="1" i="1" u="sng" dirty="0"/>
              <a:t>Differential diagnosis:</a:t>
            </a:r>
          </a:p>
          <a:p>
            <a:r>
              <a:rPr lang="en-US" dirty="0"/>
              <a:t>Non tuberculous Mycobacterial Infection( M.avium complex lymphadenitis, M scrofulaceum)</a:t>
            </a:r>
          </a:p>
          <a:p>
            <a:r>
              <a:rPr lang="en-US" dirty="0"/>
              <a:t>Sporotrichosis </a:t>
            </a:r>
          </a:p>
          <a:p>
            <a:r>
              <a:rPr lang="en-US" dirty="0"/>
              <a:t>Actinomycosis</a:t>
            </a:r>
          </a:p>
          <a:p>
            <a:r>
              <a:rPr lang="en-US" dirty="0"/>
              <a:t>Syphillitic  gumma</a:t>
            </a:r>
          </a:p>
          <a:p>
            <a:r>
              <a:rPr lang="en-US" dirty="0"/>
              <a:t>Hidradenitis suppuritiva</a:t>
            </a:r>
          </a:p>
          <a:p>
            <a:r>
              <a:rPr lang="en-US" dirty="0"/>
              <a:t>Melioidosis</a:t>
            </a:r>
          </a:p>
          <a:p>
            <a:r>
              <a:rPr lang="en-US" dirty="0"/>
              <a:t>Bacterial abscess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Spontaneous healing can occur but course is very protracted and leaves typical cord like scars.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a:t>Skin biopsy </a:t>
            </a:r>
          </a:p>
          <a:p>
            <a:r>
              <a:rPr lang="en-US" dirty="0"/>
              <a:t>Cytology smears from FNAC </a:t>
            </a:r>
          </a:p>
          <a:p>
            <a:r>
              <a:rPr lang="en-US" dirty="0"/>
              <a:t>Mycobacterial Culture</a:t>
            </a:r>
          </a:p>
          <a:p>
            <a:r>
              <a:rPr lang="en-US" dirty="0" err="1"/>
              <a:t>Mantoux</a:t>
            </a:r>
            <a:r>
              <a:rPr lang="en-US" dirty="0"/>
              <a:t> test +</a:t>
            </a:r>
            <a:r>
              <a:rPr lang="en-US" dirty="0" err="1"/>
              <a:t>ve</a:t>
            </a:r>
            <a:endParaRPr lang="en-US" dirty="0"/>
          </a:p>
          <a:p>
            <a:r>
              <a:rPr lang="en-US" dirty="0"/>
              <a:t>Exclude HIV or other causes of immunosuppression.</a:t>
            </a:r>
          </a:p>
          <a:p>
            <a:endParaRPr lang="en-US" dirty="0"/>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Histopathology</a:t>
            </a:r>
          </a:p>
        </p:txBody>
      </p:sp>
      <p:sp>
        <p:nvSpPr>
          <p:cNvPr id="3" name="Content Placeholder 2"/>
          <p:cNvSpPr>
            <a:spLocks noGrp="1"/>
          </p:cNvSpPr>
          <p:nvPr>
            <p:ph sz="half" idx="1"/>
          </p:nvPr>
        </p:nvSpPr>
        <p:spPr/>
        <p:txBody>
          <a:bodyPr/>
          <a:lstStyle/>
          <a:p>
            <a:r>
              <a:rPr lang="en-US" dirty="0"/>
              <a:t>Ulcerated dermal abscess with ill defined histiocytic component.</a:t>
            </a:r>
          </a:p>
          <a:p>
            <a:r>
              <a:rPr lang="en-US" dirty="0"/>
              <a:t>Marked caseation necrosis</a:t>
            </a:r>
          </a:p>
          <a:p>
            <a:r>
              <a:rPr lang="en-US" dirty="0"/>
              <a:t>Numerous bacteria in deeper structures</a:t>
            </a:r>
          </a:p>
        </p:txBody>
      </p:sp>
      <p:pic>
        <p:nvPicPr>
          <p:cNvPr id="5" name="Content Placeholder 4" descr="scrof.jpg"/>
          <p:cNvPicPr>
            <a:picLocks noGrp="1" noChangeAspect="1"/>
          </p:cNvPicPr>
          <p:nvPr>
            <p:ph sz="half" idx="2"/>
          </p:nvPr>
        </p:nvPicPr>
        <p:blipFill>
          <a:blip r:embed="rId2"/>
          <a:stretch>
            <a:fillRect/>
          </a:stretch>
        </p:blipFill>
        <p:spPr>
          <a:xfrm>
            <a:off x="4572000" y="1905000"/>
            <a:ext cx="4343400" cy="31242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Management</a:t>
            </a:r>
            <a:r>
              <a:rPr lang="en-US" dirty="0"/>
              <a:t> </a:t>
            </a:r>
          </a:p>
        </p:txBody>
      </p:sp>
      <p:sp>
        <p:nvSpPr>
          <p:cNvPr id="3" name="Content Placeholder 2"/>
          <p:cNvSpPr>
            <a:spLocks noGrp="1"/>
          </p:cNvSpPr>
          <p:nvPr>
            <p:ph idx="1"/>
          </p:nvPr>
        </p:nvSpPr>
        <p:spPr/>
        <p:txBody>
          <a:bodyPr/>
          <a:lstStyle/>
          <a:p>
            <a:r>
              <a:rPr lang="en-US" dirty="0"/>
              <a:t>Antituberculous therapy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Lupus Vulgaris</a:t>
            </a:r>
          </a:p>
        </p:txBody>
      </p:sp>
      <p:sp>
        <p:nvSpPr>
          <p:cNvPr id="3" name="Content Placeholder 2"/>
          <p:cNvSpPr>
            <a:spLocks noGrp="1"/>
          </p:cNvSpPr>
          <p:nvPr>
            <p:ph idx="1"/>
          </p:nvPr>
        </p:nvSpPr>
        <p:spPr>
          <a:xfrm>
            <a:off x="533400" y="1828800"/>
            <a:ext cx="8229600" cy="4525963"/>
          </a:xfrm>
        </p:spPr>
        <p:txBody>
          <a:bodyPr/>
          <a:lstStyle/>
          <a:p>
            <a:r>
              <a:rPr lang="en-US" dirty="0"/>
              <a:t>Chronic progressive form of cutaneous TB occurring in previously sensitized individual with high degree of immunity to tuberculin. </a:t>
            </a:r>
          </a:p>
          <a:p>
            <a:r>
              <a:rPr lang="en-US" dirty="0"/>
              <a:t>Characteristic lesion is plaque composed of, elevated border and central atrophy.</a:t>
            </a:r>
            <a:r>
              <a:rPr lang="en-US" b="1" dirty="0">
                <a:solidFill>
                  <a:srgbClr val="FF0000"/>
                </a:solidFill>
              </a:rPr>
              <a:t> soft reddish brown papules</a:t>
            </a:r>
            <a:endParaRPr lang="en-US" dirty="0"/>
          </a:p>
          <a:p>
            <a:r>
              <a:rPr lang="en-US" dirty="0"/>
              <a:t>On Diascopy : </a:t>
            </a:r>
            <a:r>
              <a:rPr lang="en-US" b="1" dirty="0">
                <a:solidFill>
                  <a:srgbClr val="FF0000"/>
                </a:solidFill>
              </a:rPr>
              <a:t>apple jelly appearance</a:t>
            </a:r>
            <a:r>
              <a:rPr lang="en-US" dirty="0"/>
              <a:t>.</a:t>
            </a: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cobacterium-tuberculosis-seminar-17-728.jpg"/>
          <p:cNvPicPr>
            <a:picLocks noGrp="1" noChangeAspect="1"/>
          </p:cNvPicPr>
          <p:nvPr>
            <p:ph idx="1"/>
          </p:nvPr>
        </p:nvPicPr>
        <p:blipFill>
          <a:blip r:embed="rId2"/>
          <a:stretch>
            <a:fillRect/>
          </a:stretch>
        </p:blipFill>
        <p:spPr>
          <a:xfrm>
            <a:off x="914400" y="457200"/>
            <a:ext cx="7620000" cy="5715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pvulpostsm.png"/>
          <p:cNvPicPr>
            <a:picLocks noGrp="1" noChangeAspect="1"/>
          </p:cNvPicPr>
          <p:nvPr>
            <p:ph idx="1"/>
          </p:nvPr>
        </p:nvPicPr>
        <p:blipFill>
          <a:blip r:embed="rId2"/>
          <a:stretch>
            <a:fillRect/>
          </a:stretch>
        </p:blipFill>
        <p:spPr>
          <a:xfrm>
            <a:off x="1295400" y="685800"/>
            <a:ext cx="6248400" cy="60198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p>
        </p:txBody>
      </p:sp>
      <p:sp>
        <p:nvSpPr>
          <p:cNvPr id="3" name="Content Placeholder 2"/>
          <p:cNvSpPr>
            <a:spLocks noGrp="1"/>
          </p:cNvSpPr>
          <p:nvPr>
            <p:ph idx="1"/>
          </p:nvPr>
        </p:nvSpPr>
        <p:spPr/>
        <p:txBody>
          <a:bodyPr/>
          <a:lstStyle/>
          <a:p>
            <a:r>
              <a:rPr lang="en-US" dirty="0"/>
              <a:t>Originates from underlying focus of tuberculosis typically in bone joint or lymph node and arises by either </a:t>
            </a:r>
            <a:r>
              <a:rPr lang="en-US" dirty="0" err="1"/>
              <a:t>contigious</a:t>
            </a:r>
            <a:r>
              <a:rPr lang="en-US" dirty="0"/>
              <a:t> extension of disease  from underlying affected tissue or </a:t>
            </a:r>
            <a:r>
              <a:rPr lang="en-US" dirty="0" err="1"/>
              <a:t>heamatogenous</a:t>
            </a:r>
            <a:r>
              <a:rPr lang="en-US" dirty="0"/>
              <a:t> or lymphatic spread.</a:t>
            </a:r>
          </a:p>
          <a:p>
            <a:endParaRPr lang="en-US" dirty="0"/>
          </a:p>
          <a:p>
            <a:r>
              <a:rPr lang="en-US" dirty="0"/>
              <a:t>Can also arise after exogenous inoculation or as complication of </a:t>
            </a:r>
            <a:r>
              <a:rPr lang="en-US" dirty="0" err="1"/>
              <a:t>bcg</a:t>
            </a:r>
            <a:r>
              <a:rPr lang="en-US" dirty="0"/>
              <a:t> vaccine.</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a:stretch>
            <a:fillRect/>
          </a:stretch>
        </p:blipFill>
        <p:spPr>
          <a:xfrm>
            <a:off x="503719" y="1600200"/>
            <a:ext cx="8136562"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Causative organisms:</a:t>
            </a:r>
          </a:p>
          <a:p>
            <a:r>
              <a:rPr lang="en-US" dirty="0" err="1"/>
              <a:t>Mycoabacterium</a:t>
            </a:r>
            <a:r>
              <a:rPr lang="en-US" dirty="0"/>
              <a:t> tuberculosis</a:t>
            </a:r>
          </a:p>
          <a:p>
            <a:r>
              <a:rPr lang="en-US" dirty="0"/>
              <a:t>Mycobacterium </a:t>
            </a:r>
            <a:r>
              <a:rPr lang="en-US" dirty="0" err="1"/>
              <a:t>bovis</a:t>
            </a:r>
            <a:endParaRPr lang="en-US" dirty="0"/>
          </a:p>
          <a:p>
            <a:r>
              <a:rPr lang="en-US" dirty="0" err="1"/>
              <a:t>Bacille</a:t>
            </a:r>
            <a:r>
              <a:rPr lang="en-US" dirty="0"/>
              <a:t> </a:t>
            </a:r>
            <a:r>
              <a:rPr lang="en-US" dirty="0" err="1"/>
              <a:t>Calmette</a:t>
            </a:r>
            <a:r>
              <a:rPr lang="en-US" dirty="0"/>
              <a:t> Guerin (BCG)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a:stretch>
            <a:fillRect/>
          </a:stretch>
        </p:blipFill>
        <p:spPr>
          <a:xfrm>
            <a:off x="2799331" y="1600200"/>
            <a:ext cx="3545337"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ctr">
              <a:buNone/>
            </a:pPr>
            <a:r>
              <a:rPr lang="en-US" sz="6400" b="1" u="sng" dirty="0"/>
              <a:t>Presentation</a:t>
            </a:r>
          </a:p>
          <a:p>
            <a:pPr algn="ctr">
              <a:buNone/>
            </a:pPr>
            <a:endParaRPr lang="en-US" dirty="0"/>
          </a:p>
          <a:p>
            <a:r>
              <a:rPr lang="en-US" dirty="0"/>
              <a:t>Appears in normal skin as solitary lesion</a:t>
            </a:r>
          </a:p>
          <a:p>
            <a:r>
              <a:rPr lang="en-US" dirty="0"/>
              <a:t>Can arise after inoculation by tattoo, in scar of scrofuloderma or at </a:t>
            </a:r>
            <a:r>
              <a:rPr lang="en-US" dirty="0" err="1"/>
              <a:t>bcg</a:t>
            </a:r>
            <a:r>
              <a:rPr lang="en-US" dirty="0"/>
              <a:t> site</a:t>
            </a:r>
          </a:p>
          <a:p>
            <a:r>
              <a:rPr lang="en-US" dirty="0"/>
              <a:t>Common sites: </a:t>
            </a:r>
          </a:p>
          <a:p>
            <a:r>
              <a:rPr lang="en-US" dirty="0"/>
              <a:t>In Europe -&gt;head neck and around nose</a:t>
            </a:r>
          </a:p>
          <a:p>
            <a:r>
              <a:rPr lang="en-US" dirty="0"/>
              <a:t>India -&gt; buttocks and trunk  </a:t>
            </a:r>
          </a:p>
          <a:p>
            <a:r>
              <a:rPr lang="en-US" dirty="0"/>
              <a:t>Children in developing countries -&gt; lower limbs and buttocks</a:t>
            </a:r>
          </a:p>
          <a:p>
            <a:r>
              <a:rPr lang="en-US" dirty="0"/>
              <a:t>Initially small reddish brown flat plaque of soft gelatinous consistency .</a:t>
            </a:r>
          </a:p>
          <a:p>
            <a:r>
              <a:rPr lang="en-US" dirty="0"/>
              <a:t>On diascopy : apple jelly nodules</a:t>
            </a:r>
          </a:p>
          <a:p>
            <a:r>
              <a:rPr lang="en-US" dirty="0"/>
              <a:t>Lesion gradually become elevated -&gt; gyrate/discoid with areas of atrophy</a:t>
            </a:r>
          </a:p>
          <a:p>
            <a:r>
              <a:rPr lang="en-US" dirty="0"/>
              <a:t>Disseminated form</a:t>
            </a:r>
          </a:p>
          <a:p>
            <a:r>
              <a:rPr lang="en-US" dirty="0"/>
              <a:t>Sporotrichoid like spread is reported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2438400" y="1724819"/>
            <a:ext cx="4267200" cy="42767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forms</a:t>
            </a:r>
            <a:r>
              <a:rPr lang="en-US" dirty="0"/>
              <a:t/>
            </a:r>
            <a:br>
              <a:rPr lang="en-US" dirty="0"/>
            </a:b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Plaque form</a:t>
            </a:r>
            <a:r>
              <a:rPr lang="en-US" dirty="0"/>
              <a:t>: </a:t>
            </a:r>
          </a:p>
          <a:p>
            <a:r>
              <a:rPr lang="en-US" dirty="0"/>
              <a:t>Flat plaques with irregular or serpiginous edge. surface smooth or covered with psoriasiform scale large plaques may show irregular areas of scarring with islands of active lupus tissue. Edge becomes hyperkeratotic and thickened.</a:t>
            </a:r>
          </a:p>
          <a:p>
            <a:pPr>
              <a:buNone/>
            </a:pPr>
            <a:endParaRPr lang="en-US" dirty="0"/>
          </a:p>
        </p:txBody>
      </p:sp>
      <p:pic>
        <p:nvPicPr>
          <p:cNvPr id="5" name="Content Placeholder 4" descr="16.jpg"/>
          <p:cNvPicPr>
            <a:picLocks noGrp="1" noChangeAspect="1"/>
          </p:cNvPicPr>
          <p:nvPr>
            <p:ph sz="half" idx="2"/>
          </p:nvPr>
        </p:nvPicPr>
        <p:blipFill>
          <a:blip r:embed="rId2"/>
          <a:stretch>
            <a:fillRect/>
          </a:stretch>
        </p:blipFill>
        <p:spPr>
          <a:xfrm>
            <a:off x="4648200" y="2138363"/>
            <a:ext cx="4038600" cy="3449637"/>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a:buNone/>
            </a:pPr>
            <a:r>
              <a:rPr lang="en-US" b="1" dirty="0"/>
              <a:t>Ulcerative and mutilating forms</a:t>
            </a:r>
          </a:p>
          <a:p>
            <a:pPr>
              <a:buNone/>
            </a:pPr>
            <a:r>
              <a:rPr lang="en-US" dirty="0"/>
              <a:t>-scarring and ulceration predominate</a:t>
            </a:r>
          </a:p>
          <a:p>
            <a:pPr>
              <a:buNone/>
            </a:pPr>
            <a:r>
              <a:rPr lang="en-US" dirty="0"/>
              <a:t>-crust form over areas of necrosis</a:t>
            </a:r>
          </a:p>
          <a:p>
            <a:pPr>
              <a:buNone/>
            </a:pPr>
            <a:r>
              <a:rPr lang="en-US" dirty="0"/>
              <a:t>-deep tissue and cartilages are invaded and contractures and deformities occur.</a:t>
            </a:r>
          </a:p>
          <a:p>
            <a:pPr>
              <a:buNone/>
            </a:pPr>
            <a:endParaRPr lang="en-US" dirty="0"/>
          </a:p>
        </p:txBody>
      </p:sp>
      <p:pic>
        <p:nvPicPr>
          <p:cNvPr id="6" name="Content Placeholder 5" descr="17.jpg"/>
          <p:cNvPicPr>
            <a:picLocks noGrp="1" noChangeAspect="1"/>
          </p:cNvPicPr>
          <p:nvPr>
            <p:ph sz="half" idx="2"/>
          </p:nvPr>
        </p:nvPicPr>
        <p:blipFill>
          <a:blip r:embed="rId2"/>
          <a:stretch>
            <a:fillRect/>
          </a:stretch>
        </p:blipFill>
        <p:spPr>
          <a:xfrm>
            <a:off x="4648200" y="2390775"/>
            <a:ext cx="4038600" cy="2944812"/>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b="1" dirty="0"/>
              <a:t>Vegetating form</a:t>
            </a:r>
          </a:p>
          <a:p>
            <a:r>
              <a:rPr lang="en-US" dirty="0"/>
              <a:t>Marked infiltration ulceration and necrosis with minimal scarring</a:t>
            </a:r>
          </a:p>
          <a:p>
            <a:r>
              <a:rPr lang="en-US" dirty="0"/>
              <a:t>Mucous membrane invaded</a:t>
            </a:r>
          </a:p>
          <a:p>
            <a:r>
              <a:rPr lang="en-US" dirty="0"/>
              <a:t>Cartilage slowly destroyed</a:t>
            </a:r>
          </a:p>
          <a:p>
            <a:r>
              <a:rPr lang="en-US" dirty="0"/>
              <a:t>disfigurement</a:t>
            </a:r>
          </a:p>
          <a:p>
            <a:endParaRPr lang="en-US" dirty="0"/>
          </a:p>
        </p:txBody>
      </p:sp>
      <p:pic>
        <p:nvPicPr>
          <p:cNvPr id="5" name="Content Placeholder 4" descr="19.jpg"/>
          <p:cNvPicPr>
            <a:picLocks noGrp="1" noChangeAspect="1"/>
          </p:cNvPicPr>
          <p:nvPr>
            <p:ph sz="half" idx="2"/>
          </p:nvPr>
        </p:nvPicPr>
        <p:blipFill>
          <a:blip r:embed="rId2"/>
          <a:stretch>
            <a:fillRect/>
          </a:stretch>
        </p:blipFill>
        <p:spPr>
          <a:xfrm>
            <a:off x="4648200" y="2188845"/>
            <a:ext cx="4038600" cy="3348672"/>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rmAutofit/>
          </a:bodyPr>
          <a:lstStyle/>
          <a:p>
            <a:r>
              <a:rPr lang="en-US" sz="2800" b="1" u="sng" dirty="0"/>
              <a:t>Classification of Mycobacterium</a:t>
            </a:r>
          </a:p>
        </p:txBody>
      </p:sp>
      <p:graphicFrame>
        <p:nvGraphicFramePr>
          <p:cNvPr id="6" name="Content Placeholder 5"/>
          <p:cNvGraphicFramePr>
            <a:graphicFrameLocks noGrp="1"/>
          </p:cNvGraphicFramePr>
          <p:nvPr>
            <p:ph idx="1"/>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400" dirty="0"/>
                        <a:t>Rate</a:t>
                      </a:r>
                      <a:r>
                        <a:rPr lang="en-US" sz="2400" baseline="0" dirty="0"/>
                        <a:t> of growth</a:t>
                      </a:r>
                      <a:endParaRPr lang="en-US" sz="2400" dirty="0"/>
                    </a:p>
                  </a:txBody>
                  <a:tcPr/>
                </a:tc>
                <a:tc>
                  <a:txBody>
                    <a:bodyPr/>
                    <a:lstStyle/>
                    <a:p>
                      <a:r>
                        <a:rPr lang="en-US" sz="2400" dirty="0"/>
                        <a:t>Species</a:t>
                      </a:r>
                    </a:p>
                  </a:txBody>
                  <a:tcPr/>
                </a:tc>
                <a:extLst>
                  <a:ext uri="{0D108BD9-81ED-4DB2-BD59-A6C34878D82A}">
                    <a16:rowId xmlns:a16="http://schemas.microsoft.com/office/drawing/2014/main" xmlns="" val="10000"/>
                  </a:ext>
                </a:extLst>
              </a:tr>
              <a:tr h="370840">
                <a:tc>
                  <a:txBody>
                    <a:bodyPr/>
                    <a:lstStyle/>
                    <a:p>
                      <a:r>
                        <a:rPr lang="en-US" sz="2400" dirty="0"/>
                        <a:t>SLOW GROWERS </a:t>
                      </a:r>
                    </a:p>
                  </a:txBody>
                  <a:tcPr/>
                </a:tc>
                <a:tc>
                  <a:txBody>
                    <a:bodyPr/>
                    <a:lstStyle/>
                    <a:p>
                      <a:r>
                        <a:rPr lang="en-US" sz="2400" dirty="0"/>
                        <a:t>M.Mariunum</a:t>
                      </a:r>
                    </a:p>
                  </a:txBody>
                  <a:tcPr/>
                </a:tc>
                <a:extLst>
                  <a:ext uri="{0D108BD9-81ED-4DB2-BD59-A6C34878D82A}">
                    <a16:rowId xmlns:a16="http://schemas.microsoft.com/office/drawing/2014/main" xmlns="" val="10001"/>
                  </a:ext>
                </a:extLst>
              </a:tr>
              <a:tr h="370840">
                <a:tc>
                  <a:txBody>
                    <a:bodyPr/>
                    <a:lstStyle/>
                    <a:p>
                      <a:endParaRPr lang="en-US" sz="2400"/>
                    </a:p>
                  </a:txBody>
                  <a:tcPr/>
                </a:tc>
                <a:tc>
                  <a:txBody>
                    <a:bodyPr/>
                    <a:lstStyle/>
                    <a:p>
                      <a:r>
                        <a:rPr lang="en-US" sz="2400" dirty="0"/>
                        <a:t>M.kansasii</a:t>
                      </a:r>
                    </a:p>
                  </a:txBody>
                  <a:tcPr/>
                </a:tc>
                <a:extLst>
                  <a:ext uri="{0D108BD9-81ED-4DB2-BD59-A6C34878D82A}">
                    <a16:rowId xmlns:a16="http://schemas.microsoft.com/office/drawing/2014/main" xmlns="" val="10002"/>
                  </a:ext>
                </a:extLst>
              </a:tr>
              <a:tr h="370840">
                <a:tc>
                  <a:txBody>
                    <a:bodyPr/>
                    <a:lstStyle/>
                    <a:p>
                      <a:endParaRPr lang="en-US" sz="2400"/>
                    </a:p>
                  </a:txBody>
                  <a:tcPr/>
                </a:tc>
                <a:tc>
                  <a:txBody>
                    <a:bodyPr/>
                    <a:lstStyle/>
                    <a:p>
                      <a:r>
                        <a:rPr lang="en-US" sz="2400" dirty="0"/>
                        <a:t>M.avium</a:t>
                      </a:r>
                    </a:p>
                  </a:txBody>
                  <a:tcPr/>
                </a:tc>
                <a:extLst>
                  <a:ext uri="{0D108BD9-81ED-4DB2-BD59-A6C34878D82A}">
                    <a16:rowId xmlns:a16="http://schemas.microsoft.com/office/drawing/2014/main" xmlns="" val="10003"/>
                  </a:ext>
                </a:extLst>
              </a:tr>
              <a:tr h="370840">
                <a:tc>
                  <a:txBody>
                    <a:bodyPr/>
                    <a:lstStyle/>
                    <a:p>
                      <a:endParaRPr lang="en-US" sz="2400"/>
                    </a:p>
                  </a:txBody>
                  <a:tcPr/>
                </a:tc>
                <a:tc>
                  <a:txBody>
                    <a:bodyPr/>
                    <a:lstStyle/>
                    <a:p>
                      <a:r>
                        <a:rPr lang="en-US" sz="2400" dirty="0"/>
                        <a:t>M.intracellulare</a:t>
                      </a:r>
                    </a:p>
                  </a:txBody>
                  <a:tcPr/>
                </a:tc>
                <a:extLst>
                  <a:ext uri="{0D108BD9-81ED-4DB2-BD59-A6C34878D82A}">
                    <a16:rowId xmlns:a16="http://schemas.microsoft.com/office/drawing/2014/main" xmlns="" val="10004"/>
                  </a:ext>
                </a:extLst>
              </a:tr>
              <a:tr h="370840">
                <a:tc>
                  <a:txBody>
                    <a:bodyPr/>
                    <a:lstStyle/>
                    <a:p>
                      <a:endParaRPr lang="en-US" sz="2400"/>
                    </a:p>
                  </a:txBody>
                  <a:tcPr/>
                </a:tc>
                <a:tc>
                  <a:txBody>
                    <a:bodyPr/>
                    <a:lstStyle/>
                    <a:p>
                      <a:r>
                        <a:rPr lang="en-US" sz="2400" dirty="0"/>
                        <a:t>M.haemophillium</a:t>
                      </a:r>
                    </a:p>
                  </a:txBody>
                  <a:tcPr/>
                </a:tc>
                <a:extLst>
                  <a:ext uri="{0D108BD9-81ED-4DB2-BD59-A6C34878D82A}">
                    <a16:rowId xmlns:a16="http://schemas.microsoft.com/office/drawing/2014/main" xmlns="" val="10005"/>
                  </a:ext>
                </a:extLst>
              </a:tr>
              <a:tr h="370840">
                <a:tc>
                  <a:txBody>
                    <a:bodyPr/>
                    <a:lstStyle/>
                    <a:p>
                      <a:endParaRPr lang="en-US" sz="2400"/>
                    </a:p>
                  </a:txBody>
                  <a:tcPr/>
                </a:tc>
                <a:tc>
                  <a:txBody>
                    <a:bodyPr/>
                    <a:lstStyle/>
                    <a:p>
                      <a:r>
                        <a:rPr lang="en-US" sz="2400" dirty="0"/>
                        <a:t>M.ulcerans</a:t>
                      </a:r>
                    </a:p>
                  </a:txBody>
                  <a:tcPr/>
                </a:tc>
                <a:extLst>
                  <a:ext uri="{0D108BD9-81ED-4DB2-BD59-A6C34878D82A}">
                    <a16:rowId xmlns:a16="http://schemas.microsoft.com/office/drawing/2014/main" xmlns="" val="10006"/>
                  </a:ext>
                </a:extLst>
              </a:tr>
              <a:tr h="370840">
                <a:tc>
                  <a:txBody>
                    <a:bodyPr/>
                    <a:lstStyle/>
                    <a:p>
                      <a:endParaRPr lang="en-US" sz="2400"/>
                    </a:p>
                  </a:txBody>
                  <a:tcPr/>
                </a:tc>
                <a:tc>
                  <a:txBody>
                    <a:bodyPr/>
                    <a:lstStyle/>
                    <a:p>
                      <a:r>
                        <a:rPr lang="en-US" sz="2400" dirty="0"/>
                        <a:t>M.szulgai</a:t>
                      </a:r>
                    </a:p>
                  </a:txBody>
                  <a:tcPr/>
                </a:tc>
                <a:extLst>
                  <a:ext uri="{0D108BD9-81ED-4DB2-BD59-A6C34878D82A}">
                    <a16:rowId xmlns:a16="http://schemas.microsoft.com/office/drawing/2014/main" xmlns="" val="10007"/>
                  </a:ext>
                </a:extLst>
              </a:tr>
              <a:tr h="370840">
                <a:tc>
                  <a:txBody>
                    <a:bodyPr/>
                    <a:lstStyle/>
                    <a:p>
                      <a:endParaRPr lang="en-US" sz="2400"/>
                    </a:p>
                  </a:txBody>
                  <a:tcPr/>
                </a:tc>
                <a:tc>
                  <a:txBody>
                    <a:bodyPr/>
                    <a:lstStyle/>
                    <a:p>
                      <a:r>
                        <a:rPr lang="en-US" sz="2400" dirty="0"/>
                        <a:t>M.scrofulaceum</a:t>
                      </a:r>
                    </a:p>
                  </a:txBody>
                  <a:tcPr/>
                </a:tc>
                <a:extLst>
                  <a:ext uri="{0D108BD9-81ED-4DB2-BD59-A6C34878D82A}">
                    <a16:rowId xmlns:a16="http://schemas.microsoft.com/office/drawing/2014/main" xmlns="" val="10008"/>
                  </a:ext>
                </a:extLst>
              </a:tr>
              <a:tr h="370840">
                <a:tc>
                  <a:txBody>
                    <a:bodyPr/>
                    <a:lstStyle/>
                    <a:p>
                      <a:endParaRPr lang="en-US" sz="2400"/>
                    </a:p>
                  </a:txBody>
                  <a:tcPr/>
                </a:tc>
                <a:tc>
                  <a:txBody>
                    <a:bodyPr/>
                    <a:lstStyle/>
                    <a:p>
                      <a:r>
                        <a:rPr lang="en-US" sz="2400" dirty="0"/>
                        <a:t>M.tuberculosis</a:t>
                      </a:r>
                    </a:p>
                  </a:txBody>
                  <a:tcPr/>
                </a:tc>
                <a:extLst>
                  <a:ext uri="{0D108BD9-81ED-4DB2-BD59-A6C34878D82A}">
                    <a16:rowId xmlns:a16="http://schemas.microsoft.com/office/drawing/2014/main" xmlns="" val="10009"/>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a:t>Tumor like forms</a:t>
            </a:r>
          </a:p>
          <a:p>
            <a:r>
              <a:rPr lang="en-US" dirty="0"/>
              <a:t>Soft tumor like nodules or as epithelial hyperplasia with production of hyperkeratotic masses</a:t>
            </a:r>
          </a:p>
          <a:p>
            <a:r>
              <a:rPr lang="en-US" b="1" dirty="0"/>
              <a:t>Myxomatous form: </a:t>
            </a:r>
            <a:r>
              <a:rPr lang="en-US" dirty="0"/>
              <a:t>huge soft tumors on ear lobes grossly enlarged.lymphedema and vascular dilatation marked</a:t>
            </a:r>
          </a:p>
        </p:txBody>
      </p:sp>
      <p:pic>
        <p:nvPicPr>
          <p:cNvPr id="6" name="Content Placeholder 5" descr="18.jpg"/>
          <p:cNvPicPr>
            <a:picLocks noGrp="1" noChangeAspect="1"/>
          </p:cNvPicPr>
          <p:nvPr>
            <p:ph sz="half" idx="2"/>
          </p:nvPr>
        </p:nvPicPr>
        <p:blipFill>
          <a:blip r:embed="rId2"/>
          <a:stretch>
            <a:fillRect/>
          </a:stretch>
        </p:blipFill>
        <p:spPr>
          <a:xfrm>
            <a:off x="4913689" y="1600200"/>
            <a:ext cx="3507621"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45_002.jpg"/>
          <p:cNvPicPr>
            <a:picLocks noChangeAspect="1"/>
          </p:cNvPicPr>
          <p:nvPr/>
        </p:nvPicPr>
        <p:blipFill>
          <a:blip r:embed="rId2"/>
          <a:stretch>
            <a:fillRect/>
          </a:stretch>
        </p:blipFill>
        <p:spPr>
          <a:xfrm>
            <a:off x="1371600" y="1524000"/>
            <a:ext cx="6019800" cy="472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b="1" dirty="0"/>
              <a:t>Papular and nodular forms</a:t>
            </a:r>
          </a:p>
          <a:p>
            <a:r>
              <a:rPr lang="en-US" dirty="0"/>
              <a:t>Multiple lesions simultaneously in disseminated lupus true ‘</a:t>
            </a:r>
            <a:r>
              <a:rPr lang="en-US" dirty="0" err="1"/>
              <a:t>miliary</a:t>
            </a:r>
            <a:r>
              <a:rPr lang="en-US" dirty="0"/>
              <a:t> lupus’</a:t>
            </a:r>
          </a:p>
          <a:p>
            <a:r>
              <a:rPr lang="en-US" dirty="0"/>
              <a:t>Post exanthematous forms</a:t>
            </a:r>
          </a:p>
          <a:p>
            <a:pPr>
              <a:buNone/>
            </a:pPr>
            <a:endParaRPr lang="en-US" dirty="0"/>
          </a:p>
        </p:txBody>
      </p:sp>
      <p:sp>
        <p:nvSpPr>
          <p:cNvPr id="5" name="Content Placeholder 4"/>
          <p:cNvSpPr>
            <a:spLocks noGrp="1"/>
          </p:cNvSpPr>
          <p:nvPr>
            <p:ph sz="half" idx="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Mucosal involvement</a:t>
            </a:r>
          </a:p>
          <a:p>
            <a:r>
              <a:rPr lang="en-US" dirty="0"/>
              <a:t>Nasal,buccal,conjuctival</a:t>
            </a:r>
          </a:p>
          <a:p>
            <a:r>
              <a:rPr lang="en-US" dirty="0"/>
              <a:t>Papule,nodule,ulcer or by spread </a:t>
            </a:r>
          </a:p>
          <a:p>
            <a:r>
              <a:rPr lang="en-US" dirty="0"/>
              <a:t>Nose -&gt; nodule, easily bleed ulcerate cartilage destruction, dry rhinitis.</a:t>
            </a:r>
          </a:p>
          <a:p>
            <a:r>
              <a:rPr lang="en-US" dirty="0"/>
              <a:t>Buccal-&gt; </a:t>
            </a:r>
            <a:r>
              <a:rPr lang="en-US" dirty="0" err="1" smtClean="0"/>
              <a:t>granulating,vegetating,ulcerating</a:t>
            </a:r>
            <a:endParaRPr lang="en-US" dirty="0"/>
          </a:p>
          <a:p>
            <a:pPr>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55000" lnSpcReduction="20000"/>
          </a:bodyPr>
          <a:lstStyle/>
          <a:p>
            <a:pPr>
              <a:buNone/>
            </a:pPr>
            <a:r>
              <a:rPr lang="en-US" sz="6400" b="1" u="sng" dirty="0"/>
              <a:t>Differential diagnosis:</a:t>
            </a:r>
          </a:p>
          <a:p>
            <a:endParaRPr lang="en-US" dirty="0"/>
          </a:p>
          <a:p>
            <a:r>
              <a:rPr lang="en-US" dirty="0"/>
              <a:t>Lymphocytoma</a:t>
            </a:r>
          </a:p>
          <a:p>
            <a:r>
              <a:rPr lang="en-US" dirty="0"/>
              <a:t>Spitz nevus</a:t>
            </a:r>
          </a:p>
          <a:p>
            <a:r>
              <a:rPr lang="en-US" dirty="0"/>
              <a:t>Lupus erythematosus</a:t>
            </a:r>
          </a:p>
          <a:p>
            <a:r>
              <a:rPr lang="en-US" dirty="0"/>
              <a:t>Syphillis</a:t>
            </a:r>
          </a:p>
          <a:p>
            <a:r>
              <a:rPr lang="en-US" dirty="0"/>
              <a:t>Deep mycoses</a:t>
            </a:r>
          </a:p>
          <a:p>
            <a:r>
              <a:rPr lang="en-US" dirty="0"/>
              <a:t>Rosacea</a:t>
            </a:r>
          </a:p>
          <a:p>
            <a:r>
              <a:rPr lang="en-US" dirty="0"/>
              <a:t>Port wine stain</a:t>
            </a:r>
          </a:p>
          <a:p>
            <a:r>
              <a:rPr lang="en-US" dirty="0"/>
              <a:t>Leprosy</a:t>
            </a:r>
          </a:p>
          <a:p>
            <a:r>
              <a:rPr lang="en-US" dirty="0"/>
              <a:t>Sarcoidosis</a:t>
            </a:r>
          </a:p>
          <a:p>
            <a:r>
              <a:rPr lang="en-US" dirty="0"/>
              <a:t>Psoriasis</a:t>
            </a:r>
          </a:p>
          <a:p>
            <a:r>
              <a:rPr lang="en-US" dirty="0"/>
              <a:t>Bowen disease</a:t>
            </a:r>
          </a:p>
          <a:p>
            <a:r>
              <a:rPr lang="en-US" dirty="0"/>
              <a:t>Lichen simplex chronicus</a:t>
            </a:r>
          </a:p>
          <a:p>
            <a:r>
              <a:rPr lang="en-US" dirty="0"/>
              <a:t>Crohns disease</a:t>
            </a:r>
          </a:p>
          <a:p>
            <a:r>
              <a:rPr lang="en-US" dirty="0"/>
              <a:t>Warty tb</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a:buNone/>
            </a:pPr>
            <a:r>
              <a:rPr lang="en-US" b="1" dirty="0"/>
              <a:t>Complications</a:t>
            </a:r>
          </a:p>
          <a:p>
            <a:r>
              <a:rPr lang="en-US" dirty="0"/>
              <a:t>Scarring-&gt; </a:t>
            </a:r>
            <a:r>
              <a:rPr lang="en-US" dirty="0" smtClean="0"/>
              <a:t>keloid</a:t>
            </a:r>
            <a:endParaRPr lang="en-US" dirty="0"/>
          </a:p>
          <a:p>
            <a:r>
              <a:rPr lang="en-US" dirty="0"/>
              <a:t>Contractures-&gt; ectropion/ microstomia</a:t>
            </a:r>
          </a:p>
          <a:p>
            <a:r>
              <a:rPr lang="en-US" dirty="0"/>
              <a:t>Tissue destruction</a:t>
            </a:r>
          </a:p>
          <a:p>
            <a:r>
              <a:rPr lang="en-US" dirty="0"/>
              <a:t>In situ or invasive squamous cell carcinoma</a:t>
            </a:r>
          </a:p>
          <a:p>
            <a:r>
              <a:rPr lang="en-US" dirty="0"/>
              <a:t>Basal cell ca</a:t>
            </a:r>
          </a:p>
          <a:p>
            <a:r>
              <a:rPr lang="en-US" dirty="0"/>
              <a:t>Syringoid eccrine ca</a:t>
            </a:r>
          </a:p>
          <a:p>
            <a:r>
              <a:rPr lang="en-US" dirty="0"/>
              <a:t>melanomas</a:t>
            </a:r>
          </a:p>
        </p:txBody>
      </p:sp>
      <p:pic>
        <p:nvPicPr>
          <p:cNvPr id="6" name="Content Placeholder 5" descr="20.jpg"/>
          <p:cNvPicPr>
            <a:picLocks noGrp="1" noChangeAspect="1"/>
          </p:cNvPicPr>
          <p:nvPr>
            <p:ph sz="half" idx="2"/>
          </p:nvPr>
        </p:nvPicPr>
        <p:blipFill>
          <a:blip r:embed="rId2"/>
          <a:stretch>
            <a:fillRect/>
          </a:stretch>
        </p:blipFill>
        <p:spPr>
          <a:xfrm>
            <a:off x="4648200" y="1905000"/>
            <a:ext cx="4038600" cy="293838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Prognosis:  </a:t>
            </a:r>
          </a:p>
          <a:p>
            <a:pPr>
              <a:buNone/>
            </a:pPr>
            <a:r>
              <a:rPr lang="en-US" dirty="0"/>
              <a:t>course of untreated lesion is progressive</a:t>
            </a:r>
          </a:p>
          <a:p>
            <a:r>
              <a:rPr lang="en-US" dirty="0"/>
              <a:t>With treatment-&gt;response on 5 weeks</a:t>
            </a:r>
          </a:p>
          <a:p>
            <a:r>
              <a:rPr lang="en-US" dirty="0"/>
              <a:t>improvement-&gt; 10 weeks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Investigations</a:t>
            </a:r>
          </a:p>
          <a:p>
            <a:r>
              <a:rPr lang="en-US" dirty="0"/>
              <a:t>Skin biopsy</a:t>
            </a:r>
          </a:p>
          <a:p>
            <a:r>
              <a:rPr lang="en-US" dirty="0"/>
              <a:t>Culture </a:t>
            </a:r>
          </a:p>
          <a:p>
            <a:r>
              <a:rPr lang="en-US" dirty="0"/>
              <a:t>PCR</a:t>
            </a:r>
          </a:p>
          <a:p>
            <a:r>
              <a:rPr lang="en-US" dirty="0"/>
              <a:t>Tuberculin test (usually +</a:t>
            </a:r>
            <a:r>
              <a:rPr lang="en-US" dirty="0" err="1"/>
              <a:t>ve</a:t>
            </a:r>
            <a:r>
              <a:rPr lang="en-US" dirty="0"/>
              <a:t>)</a:t>
            </a:r>
          </a:p>
          <a:p>
            <a:r>
              <a:rPr lang="en-US" dirty="0"/>
              <a:t>IFN gamma assays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normAutofit fontScale="92500" lnSpcReduction="20000"/>
          </a:bodyPr>
          <a:lstStyle/>
          <a:p>
            <a:r>
              <a:rPr lang="en-US" dirty="0"/>
              <a:t>Tubercles with scanty or absent central caseation surrounded by epitheloid histiocytes and multinucleate giant cells are present in superficial dermis.</a:t>
            </a:r>
          </a:p>
          <a:p>
            <a:r>
              <a:rPr lang="en-US" dirty="0"/>
              <a:t>Peripheral lymphocytes</a:t>
            </a:r>
          </a:p>
          <a:p>
            <a:r>
              <a:rPr lang="en-US" dirty="0"/>
              <a:t>Occasionally Numerous tubercle bacilli</a:t>
            </a:r>
          </a:p>
          <a:p>
            <a:r>
              <a:rPr lang="en-US" dirty="0"/>
              <a:t>Epidermis maybe ulcerated with mixed infiltrate  atrophic or acanthotic.</a:t>
            </a:r>
          </a:p>
          <a:p>
            <a:r>
              <a:rPr lang="en-US" dirty="0"/>
              <a:t>Severe acanthosis-&gt;pseudoepitheliomatous hyperplasia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f2.jpg"/>
          <p:cNvPicPr>
            <a:picLocks noGrp="1" noChangeAspect="1"/>
          </p:cNvPicPr>
          <p:nvPr>
            <p:ph idx="1"/>
          </p:nvPr>
        </p:nvPicPr>
        <p:blipFill>
          <a:blip r:embed="rId2"/>
          <a:stretch>
            <a:fillRect/>
          </a:stretch>
        </p:blipFill>
        <p:spPr>
          <a:xfrm>
            <a:off x="1905000" y="762000"/>
            <a:ext cx="5562600" cy="5334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600200"/>
          <a:ext cx="8229600" cy="365760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400" dirty="0"/>
                        <a:t>Rate of growth</a:t>
                      </a:r>
                    </a:p>
                  </a:txBody>
                  <a:tcPr/>
                </a:tc>
                <a:tc>
                  <a:txBody>
                    <a:bodyPr/>
                    <a:lstStyle/>
                    <a:p>
                      <a:r>
                        <a:rPr lang="en-US" sz="2400" dirty="0"/>
                        <a:t>Species</a:t>
                      </a:r>
                    </a:p>
                  </a:txBody>
                  <a:tcPr/>
                </a:tc>
                <a:extLst>
                  <a:ext uri="{0D108BD9-81ED-4DB2-BD59-A6C34878D82A}">
                    <a16:rowId xmlns:a16="http://schemas.microsoft.com/office/drawing/2014/main" xmlns="" val="10000"/>
                  </a:ext>
                </a:extLst>
              </a:tr>
              <a:tr h="370840">
                <a:tc>
                  <a:txBody>
                    <a:bodyPr/>
                    <a:lstStyle/>
                    <a:p>
                      <a:r>
                        <a:rPr lang="en-US" sz="2400" dirty="0"/>
                        <a:t>Rapid growers</a:t>
                      </a:r>
                    </a:p>
                  </a:txBody>
                  <a:tcPr/>
                </a:tc>
                <a:tc>
                  <a:txBody>
                    <a:bodyPr/>
                    <a:lstStyle/>
                    <a:p>
                      <a:r>
                        <a:rPr lang="en-US" sz="2400" dirty="0"/>
                        <a:t>M.Abscessus(group)</a:t>
                      </a:r>
                    </a:p>
                  </a:txBody>
                  <a:tcPr/>
                </a:tc>
                <a:extLst>
                  <a:ext uri="{0D108BD9-81ED-4DB2-BD59-A6C34878D82A}">
                    <a16:rowId xmlns:a16="http://schemas.microsoft.com/office/drawing/2014/main" xmlns="" val="10001"/>
                  </a:ext>
                </a:extLst>
              </a:tr>
              <a:tr h="370840">
                <a:tc>
                  <a:txBody>
                    <a:bodyPr/>
                    <a:lstStyle/>
                    <a:p>
                      <a:endParaRPr lang="en-US" sz="2400"/>
                    </a:p>
                  </a:txBody>
                  <a:tcPr/>
                </a:tc>
                <a:tc>
                  <a:txBody>
                    <a:bodyPr/>
                    <a:lstStyle/>
                    <a:p>
                      <a:r>
                        <a:rPr lang="en-US" sz="2400" dirty="0"/>
                        <a:t>M.chelonae</a:t>
                      </a:r>
                    </a:p>
                  </a:txBody>
                  <a:tcPr/>
                </a:tc>
                <a:extLst>
                  <a:ext uri="{0D108BD9-81ED-4DB2-BD59-A6C34878D82A}">
                    <a16:rowId xmlns:a16="http://schemas.microsoft.com/office/drawing/2014/main" xmlns="" val="10002"/>
                  </a:ext>
                </a:extLst>
              </a:tr>
              <a:tr h="370840">
                <a:tc>
                  <a:txBody>
                    <a:bodyPr/>
                    <a:lstStyle/>
                    <a:p>
                      <a:endParaRPr lang="en-US" sz="2400"/>
                    </a:p>
                  </a:txBody>
                  <a:tcPr/>
                </a:tc>
                <a:tc>
                  <a:txBody>
                    <a:bodyPr/>
                    <a:lstStyle/>
                    <a:p>
                      <a:r>
                        <a:rPr lang="en-US" sz="2400" dirty="0"/>
                        <a:t>M.Fortuitum(group)</a:t>
                      </a:r>
                    </a:p>
                  </a:txBody>
                  <a:tcPr/>
                </a:tc>
                <a:extLst>
                  <a:ext uri="{0D108BD9-81ED-4DB2-BD59-A6C34878D82A}">
                    <a16:rowId xmlns:a16="http://schemas.microsoft.com/office/drawing/2014/main" xmlns="" val="10003"/>
                  </a:ext>
                </a:extLst>
              </a:tr>
              <a:tr h="370840">
                <a:tc>
                  <a:txBody>
                    <a:bodyPr/>
                    <a:lstStyle/>
                    <a:p>
                      <a:endParaRPr lang="en-US" sz="2400"/>
                    </a:p>
                  </a:txBody>
                  <a:tcPr/>
                </a:tc>
                <a:tc>
                  <a:txBody>
                    <a:bodyPr/>
                    <a:lstStyle/>
                    <a:p>
                      <a:r>
                        <a:rPr lang="en-US" sz="2400" dirty="0"/>
                        <a:t>M.margeritense</a:t>
                      </a:r>
                    </a:p>
                  </a:txBody>
                  <a:tcPr/>
                </a:tc>
                <a:extLst>
                  <a:ext uri="{0D108BD9-81ED-4DB2-BD59-A6C34878D82A}">
                    <a16:rowId xmlns:a16="http://schemas.microsoft.com/office/drawing/2014/main" xmlns="" val="10004"/>
                  </a:ext>
                </a:extLst>
              </a:tr>
              <a:tr h="370840">
                <a:tc>
                  <a:txBody>
                    <a:bodyPr/>
                    <a:lstStyle/>
                    <a:p>
                      <a:endParaRPr lang="en-US" sz="2400"/>
                    </a:p>
                  </a:txBody>
                  <a:tcPr/>
                </a:tc>
                <a:tc>
                  <a:txBody>
                    <a:bodyPr/>
                    <a:lstStyle/>
                    <a:p>
                      <a:r>
                        <a:rPr lang="en-US" sz="2400" dirty="0"/>
                        <a:t>M.wolinskyi</a:t>
                      </a:r>
                    </a:p>
                  </a:txBody>
                  <a:tcPr/>
                </a:tc>
                <a:extLst>
                  <a:ext uri="{0D108BD9-81ED-4DB2-BD59-A6C34878D82A}">
                    <a16:rowId xmlns:a16="http://schemas.microsoft.com/office/drawing/2014/main" xmlns="" val="10005"/>
                  </a:ext>
                </a:extLst>
              </a:tr>
              <a:tr h="370840">
                <a:tc>
                  <a:txBody>
                    <a:bodyPr/>
                    <a:lstStyle/>
                    <a:p>
                      <a:endParaRPr lang="en-US" sz="2400"/>
                    </a:p>
                  </a:txBody>
                  <a:tcPr/>
                </a:tc>
                <a:tc>
                  <a:txBody>
                    <a:bodyPr/>
                    <a:lstStyle/>
                    <a:p>
                      <a:r>
                        <a:rPr lang="en-US" sz="2400" dirty="0"/>
                        <a:t>M.smegmatis</a:t>
                      </a:r>
                    </a:p>
                  </a:txBody>
                  <a:tcPr/>
                </a:tc>
                <a:extLst>
                  <a:ext uri="{0D108BD9-81ED-4DB2-BD59-A6C34878D82A}">
                    <a16:rowId xmlns:a16="http://schemas.microsoft.com/office/drawing/2014/main" xmlns="" val="10006"/>
                  </a:ext>
                </a:extLst>
              </a:tr>
              <a:tr h="370840">
                <a:tc>
                  <a:txBody>
                    <a:bodyPr/>
                    <a:lstStyle/>
                    <a:p>
                      <a:endParaRPr lang="en-US" sz="2400"/>
                    </a:p>
                  </a:txBody>
                  <a:tcPr/>
                </a:tc>
                <a:tc>
                  <a:txBody>
                    <a:bodyPr/>
                    <a:lstStyle/>
                    <a:p>
                      <a:r>
                        <a:rPr lang="en-US" sz="2400" dirty="0"/>
                        <a:t>M.mucogmenicum</a:t>
                      </a:r>
                    </a:p>
                  </a:txBody>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v.jpg"/>
          <p:cNvPicPr>
            <a:picLocks noGrp="1" noChangeAspect="1"/>
          </p:cNvPicPr>
          <p:nvPr>
            <p:ph idx="1"/>
          </p:nvPr>
        </p:nvPicPr>
        <p:blipFill>
          <a:blip r:embed="rId2"/>
          <a:stretch>
            <a:fillRect/>
          </a:stretch>
        </p:blipFill>
        <p:spPr>
          <a:xfrm>
            <a:off x="1371600" y="1219200"/>
            <a:ext cx="6248400" cy="49530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anagement</a:t>
            </a:r>
            <a:endParaRPr lang="en-US" dirty="0"/>
          </a:p>
        </p:txBody>
      </p:sp>
      <p:sp>
        <p:nvSpPr>
          <p:cNvPr id="3" name="Content Placeholder 2"/>
          <p:cNvSpPr>
            <a:spLocks noGrp="1"/>
          </p:cNvSpPr>
          <p:nvPr>
            <p:ph idx="1"/>
          </p:nvPr>
        </p:nvSpPr>
        <p:spPr/>
        <p:txBody>
          <a:bodyPr/>
          <a:lstStyle/>
          <a:p>
            <a:r>
              <a:rPr lang="en-US" dirty="0"/>
              <a:t>Standard multidrug antituberculous therapy </a:t>
            </a:r>
          </a:p>
          <a:p>
            <a:r>
              <a:rPr lang="en-US" dirty="0"/>
              <a:t>Lupus vulgaris caused by Isoniazid resistant </a:t>
            </a:r>
            <a:r>
              <a:rPr lang="en-US" dirty="0" err="1"/>
              <a:t>M.tubercculosis</a:t>
            </a:r>
            <a:r>
              <a:rPr lang="en-US" dirty="0"/>
              <a:t> </a:t>
            </a:r>
            <a:r>
              <a:rPr lang="en-US" dirty="0" err="1"/>
              <a:t>emphsizes</a:t>
            </a:r>
            <a:r>
              <a:rPr lang="en-US" dirty="0"/>
              <a:t> that </a:t>
            </a:r>
            <a:r>
              <a:rPr lang="en-US" dirty="0" err="1"/>
              <a:t>monotherapy</a:t>
            </a:r>
            <a:r>
              <a:rPr lang="en-US" dirty="0"/>
              <a:t> is not effective.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dirty="0">
                <a:latin typeface="Palace Script MT" pitchFamily="66" charset="0"/>
              </a:rPr>
              <a:t>( tuberculosis cutis </a:t>
            </a:r>
            <a:r>
              <a:rPr lang="en-US" dirty="0" err="1">
                <a:latin typeface="Palace Script MT" pitchFamily="66" charset="0"/>
              </a:rPr>
              <a:t>orificialis</a:t>
            </a:r>
            <a:r>
              <a:rPr lang="en-US" dirty="0">
                <a:latin typeface="Palace Script MT" pitchFamily="66" charset="0"/>
              </a:rPr>
              <a:t>)</a:t>
            </a:r>
          </a:p>
        </p:txBody>
      </p:sp>
      <p:sp>
        <p:nvSpPr>
          <p:cNvPr id="3" name="Content Placeholder 2"/>
          <p:cNvSpPr>
            <a:spLocks noGrp="1"/>
          </p:cNvSpPr>
          <p:nvPr>
            <p:ph idx="1"/>
          </p:nvPr>
        </p:nvSpPr>
        <p:spPr/>
        <p:txBody>
          <a:bodyPr>
            <a:normAutofit lnSpcReduction="10000"/>
          </a:bodyPr>
          <a:lstStyle/>
          <a:p>
            <a:r>
              <a:rPr lang="en-US" dirty="0"/>
              <a:t>Painful ulcerated </a:t>
            </a:r>
            <a:r>
              <a:rPr lang="en-US" dirty="0" err="1" smtClean="0"/>
              <a:t>plaues</a:t>
            </a:r>
            <a:r>
              <a:rPr lang="en-US" dirty="0" smtClean="0"/>
              <a:t> due </a:t>
            </a:r>
            <a:r>
              <a:rPr lang="en-US" dirty="0"/>
              <a:t>to tuberculous infection of mucosa or skin adjoining orifices. (advanced pulmonary , intestinal or genitourinary disease)</a:t>
            </a:r>
          </a:p>
          <a:p>
            <a:r>
              <a:rPr lang="en-US" dirty="0"/>
              <a:t>Oral mucosa and tongue commonly affected area.</a:t>
            </a:r>
          </a:p>
          <a:p>
            <a:r>
              <a:rPr lang="en-US" dirty="0"/>
              <a:t>Autoinoculation into break in mucosa</a:t>
            </a:r>
          </a:p>
          <a:p>
            <a:r>
              <a:rPr lang="en-US" dirty="0"/>
              <a:t>Oral lesions due to ingestion of bacilli in sputum</a:t>
            </a:r>
          </a:p>
        </p:txBody>
      </p:sp>
      <p:sp>
        <p:nvSpPr>
          <p:cNvPr id="4" name="Rectangle 3"/>
          <p:cNvSpPr/>
          <p:nvPr/>
        </p:nvSpPr>
        <p:spPr>
          <a:xfrm>
            <a:off x="838200" y="0"/>
            <a:ext cx="7190943"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Orificial Tuberculosis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2438400" y="1734344"/>
            <a:ext cx="4267200" cy="42576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a:stretch>
            <a:fillRect/>
          </a:stretch>
        </p:blipFill>
        <p:spPr>
          <a:xfrm>
            <a:off x="1250192" y="1600200"/>
            <a:ext cx="6643615"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i="1" u="sng" dirty="0"/>
              <a:t>Associated disease : </a:t>
            </a:r>
          </a:p>
          <a:p>
            <a:pPr>
              <a:buNone/>
            </a:pPr>
            <a:r>
              <a:rPr lang="en-US" dirty="0"/>
              <a:t>systemic tb</a:t>
            </a:r>
          </a:p>
          <a:p>
            <a:pPr>
              <a:buNone/>
            </a:pPr>
            <a:r>
              <a:rPr lang="en-US" b="1" i="1" u="sng" dirty="0"/>
              <a:t>Presentation: </a:t>
            </a:r>
          </a:p>
          <a:p>
            <a:pPr>
              <a:buFont typeface="Wingdings" pitchFamily="2" charset="2"/>
              <a:buChar char="Ø"/>
            </a:pPr>
            <a:r>
              <a:rPr lang="en-US" dirty="0"/>
              <a:t>Severely ill adult with advanced visceral tb and impaired cell mediated immunity.</a:t>
            </a:r>
          </a:p>
          <a:p>
            <a:pPr>
              <a:buFont typeface="Wingdings" pitchFamily="2" charset="2"/>
              <a:buChar char="Ø"/>
            </a:pPr>
            <a:r>
              <a:rPr lang="en-US" dirty="0"/>
              <a:t>Lesions: commonly in </a:t>
            </a:r>
            <a:r>
              <a:rPr lang="en-US" dirty="0" err="1"/>
              <a:t>mouth.Small</a:t>
            </a:r>
            <a:r>
              <a:rPr lang="en-US" dirty="0"/>
              <a:t>, red </a:t>
            </a:r>
            <a:r>
              <a:rPr lang="en-US" dirty="0" err="1"/>
              <a:t>oedematous</a:t>
            </a:r>
            <a:r>
              <a:rPr lang="en-US" dirty="0"/>
              <a:t> nodules rapidly breakdown to form painful shallow ulcers with undermined bluish edges seldom exceed 2cm diameter.</a:t>
            </a:r>
          </a:p>
          <a:p>
            <a:pPr>
              <a:buFont typeface="Wingdings" pitchFamily="2" charset="2"/>
              <a:buChar char="Ø"/>
            </a:pPr>
            <a:r>
              <a:rPr lang="en-US" dirty="0"/>
              <a:t>Involve tip and lateral margin of tongue.</a:t>
            </a:r>
          </a:p>
          <a:p>
            <a:pPr>
              <a:buFont typeface="Wingdings" pitchFamily="2" charset="2"/>
              <a:buChar char="Ø"/>
            </a:pPr>
            <a:r>
              <a:rPr lang="en-US" dirty="0"/>
              <a:t>Granulomatous swelling of lips.</a:t>
            </a:r>
          </a:p>
          <a:p>
            <a:pPr>
              <a:buFont typeface="Wingdings" pitchFamily="2" charset="2"/>
              <a:buChar char="Ø"/>
            </a:pPr>
            <a:r>
              <a:rPr lang="en-US" dirty="0"/>
              <a:t>Gingival involvement</a:t>
            </a:r>
          </a:p>
          <a:p>
            <a:pPr>
              <a:buFont typeface="Wingdings" pitchFamily="2" charset="2"/>
              <a:buChar char="Ø"/>
            </a:pPr>
            <a:r>
              <a:rPr lang="en-US" dirty="0" err="1"/>
              <a:t>Perianal</a:t>
            </a:r>
            <a:r>
              <a:rPr lang="en-US" dirty="0"/>
              <a:t> ulcers sharply demarcated with erythematous borders and purulent base. </a:t>
            </a:r>
            <a:r>
              <a:rPr lang="en-US" dirty="0" err="1"/>
              <a:t>Vulval</a:t>
            </a:r>
            <a:r>
              <a:rPr lang="en-US" dirty="0"/>
              <a:t> similar appearance and painful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a:stretch>
            <a:fillRect/>
          </a:stretch>
        </p:blipFill>
        <p:spPr>
          <a:xfrm>
            <a:off x="1177528" y="1600200"/>
            <a:ext cx="6788944"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77500" lnSpcReduction="20000"/>
          </a:bodyPr>
          <a:lstStyle/>
          <a:p>
            <a:r>
              <a:rPr lang="en-US" b="1" i="1" u="sng" dirty="0"/>
              <a:t>Clinical variants: </a:t>
            </a:r>
          </a:p>
          <a:p>
            <a:r>
              <a:rPr lang="en-US" dirty="0"/>
              <a:t>Plaque similar to lupus vulgaris </a:t>
            </a:r>
          </a:p>
          <a:p>
            <a:r>
              <a:rPr lang="en-US" dirty="0"/>
              <a:t>hypertrophic lesions similar to tuberculosis verrucosa cutis </a:t>
            </a:r>
          </a:p>
          <a:p>
            <a:endParaRPr lang="en-US" dirty="0"/>
          </a:p>
          <a:p>
            <a:r>
              <a:rPr lang="en-US" b="1" i="1" u="sng" dirty="0"/>
              <a:t>Differential Diagnosis:</a:t>
            </a:r>
          </a:p>
          <a:p>
            <a:r>
              <a:rPr lang="en-US" dirty="0"/>
              <a:t>Oral lesions (in crohns)</a:t>
            </a:r>
          </a:p>
          <a:p>
            <a:r>
              <a:rPr lang="en-US" dirty="0"/>
              <a:t>Mucocutaneous leishmaniasis</a:t>
            </a:r>
          </a:p>
          <a:p>
            <a:r>
              <a:rPr lang="en-US" dirty="0"/>
              <a:t>Oral paracoccoidomycosis</a:t>
            </a:r>
          </a:p>
          <a:p>
            <a:r>
              <a:rPr lang="en-US" dirty="0"/>
              <a:t>Rhinoscleroma</a:t>
            </a:r>
          </a:p>
          <a:p>
            <a:r>
              <a:rPr lang="en-US" dirty="0"/>
              <a:t>Anogenital lesions diff from:</a:t>
            </a:r>
          </a:p>
          <a:p>
            <a:r>
              <a:rPr lang="en-US" dirty="0"/>
              <a:t>M</a:t>
            </a:r>
            <a:r>
              <a:rPr lang="en-US" dirty="0" smtClean="0"/>
              <a:t>alignancy</a:t>
            </a:r>
            <a:endParaRPr lang="en-US" dirty="0"/>
          </a:p>
          <a:p>
            <a:r>
              <a:rPr lang="en-US" dirty="0" err="1"/>
              <a:t>N</a:t>
            </a:r>
            <a:r>
              <a:rPr lang="en-US" dirty="0" err="1" smtClean="0"/>
              <a:t>icrondil</a:t>
            </a:r>
            <a:r>
              <a:rPr lang="en-US" dirty="0" smtClean="0"/>
              <a:t> </a:t>
            </a:r>
            <a:r>
              <a:rPr lang="en-US" dirty="0"/>
              <a:t>induced ulceration</a:t>
            </a:r>
          </a:p>
          <a:p>
            <a:r>
              <a:rPr lang="en-US" dirty="0"/>
              <a:t>A</a:t>
            </a:r>
            <a:r>
              <a:rPr lang="en-US" dirty="0" smtClean="0"/>
              <a:t>nal </a:t>
            </a:r>
            <a:r>
              <a:rPr lang="en-US" dirty="0"/>
              <a:t>paracoccoidomycosis</a:t>
            </a:r>
          </a:p>
          <a:p>
            <a:r>
              <a:rPr lang="en-US" dirty="0"/>
              <a:t>Chronic herpes simplex infection </a:t>
            </a:r>
          </a:p>
          <a:p>
            <a:r>
              <a:rPr lang="en-US" dirty="0" err="1"/>
              <a:t>S</a:t>
            </a:r>
            <a:r>
              <a:rPr lang="en-US" dirty="0" err="1" smtClean="0"/>
              <a:t>yphillis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r>
              <a:rPr lang="en-US" dirty="0"/>
              <a:t>Skin biopsy </a:t>
            </a:r>
          </a:p>
          <a:p>
            <a:r>
              <a:rPr lang="en-US" dirty="0"/>
              <a:t>Smear cytology from base of purulent ulcer- multiple AFB. </a:t>
            </a:r>
          </a:p>
          <a:p>
            <a:r>
              <a:rPr lang="en-US" dirty="0"/>
              <a:t>PCR</a:t>
            </a:r>
          </a:p>
          <a:p>
            <a:r>
              <a:rPr lang="en-US" dirty="0"/>
              <a:t>Tuberculin test –</a:t>
            </a:r>
            <a:r>
              <a:rPr lang="en-US" dirty="0" err="1"/>
              <a:t>ve</a:t>
            </a:r>
            <a:endParaRPr lang="en-US" dirty="0"/>
          </a:p>
          <a:p>
            <a:r>
              <a:rPr lang="en-US" dirty="0"/>
              <a:t>Screening to exclude systemic tb</a:t>
            </a:r>
          </a:p>
          <a:p>
            <a:r>
              <a:rPr lang="en-US" dirty="0"/>
              <a:t>Exclude HIV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Variable</a:t>
            </a:r>
          </a:p>
          <a:p>
            <a:r>
              <a:rPr lang="en-US" dirty="0"/>
              <a:t>Tuberculoid infiltrate with pronounced necrosis in deep dermis</a:t>
            </a:r>
          </a:p>
          <a:p>
            <a:r>
              <a:rPr lang="en-US" dirty="0"/>
              <a:t>Tuberculous bacilli </a:t>
            </a:r>
          </a:p>
        </p:txBody>
      </p:sp>
      <p:pic>
        <p:nvPicPr>
          <p:cNvPr id="5" name="Content Placeholder 4" descr="orif.jpg"/>
          <p:cNvPicPr>
            <a:picLocks noGrp="1" noChangeAspect="1"/>
          </p:cNvPicPr>
          <p:nvPr>
            <p:ph sz="half" idx="2"/>
          </p:nvPr>
        </p:nvPicPr>
        <p:blipFill>
          <a:blip r:embed="rId2"/>
          <a:stretch>
            <a:fillRect/>
          </a:stretch>
        </p:blipFill>
        <p:spPr>
          <a:xfrm>
            <a:off x="4724400" y="1676400"/>
            <a:ext cx="3810000" cy="4191000"/>
          </a:xfrm>
        </p:spPr>
      </p:pic>
      <p:sp>
        <p:nvSpPr>
          <p:cNvPr id="6" name="Rectangle 5"/>
          <p:cNvSpPr/>
          <p:nvPr/>
        </p:nvSpPr>
        <p:spPr>
          <a:xfrm>
            <a:off x="2895600" y="457200"/>
            <a:ext cx="3058146"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athology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1371600"/>
        </p:xfrm>
        <a:graphic>
          <a:graphicData uri="http://schemas.openxmlformats.org/drawingml/2006/table">
            <a:tbl>
              <a:tblPr firstRow="1" bandRow="1">
                <a:tableStyleId>{00A15C55-8517-42AA-B614-E9B94910E393}</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400" dirty="0"/>
                        <a:t>Rate of growth</a:t>
                      </a:r>
                      <a:r>
                        <a:rPr lang="en-US" sz="2400" baseline="0" dirty="0"/>
                        <a:t> </a:t>
                      </a:r>
                      <a:endParaRPr lang="en-US" sz="2400" dirty="0"/>
                    </a:p>
                  </a:txBody>
                  <a:tcPr/>
                </a:tc>
                <a:tc>
                  <a:txBody>
                    <a:bodyPr/>
                    <a:lstStyle/>
                    <a:p>
                      <a:r>
                        <a:rPr lang="en-US" sz="2400" dirty="0"/>
                        <a:t>species</a:t>
                      </a:r>
                    </a:p>
                  </a:txBody>
                  <a:tcPr/>
                </a:tc>
                <a:extLst>
                  <a:ext uri="{0D108BD9-81ED-4DB2-BD59-A6C34878D82A}">
                    <a16:rowId xmlns:a16="http://schemas.microsoft.com/office/drawing/2014/main" xmlns="" val="10000"/>
                  </a:ext>
                </a:extLst>
              </a:tr>
              <a:tr h="370840">
                <a:tc>
                  <a:txBody>
                    <a:bodyPr/>
                    <a:lstStyle/>
                    <a:p>
                      <a:r>
                        <a:rPr lang="en-US" sz="2400" dirty="0"/>
                        <a:t>Non- culturable</a:t>
                      </a:r>
                    </a:p>
                  </a:txBody>
                  <a:tcPr/>
                </a:tc>
                <a:tc>
                  <a:txBody>
                    <a:bodyPr/>
                    <a:lstStyle/>
                    <a:p>
                      <a:r>
                        <a:rPr lang="en-US" sz="2400" dirty="0"/>
                        <a:t>M.Leprae </a:t>
                      </a:r>
                    </a:p>
                  </a:txBody>
                  <a:tcPr/>
                </a:tc>
                <a:extLst>
                  <a:ext uri="{0D108BD9-81ED-4DB2-BD59-A6C34878D82A}">
                    <a16:rowId xmlns:a16="http://schemas.microsoft.com/office/drawing/2014/main" xmlns="" val="10001"/>
                  </a:ext>
                </a:extLst>
              </a:tr>
              <a:tr h="370840">
                <a:tc>
                  <a:txBody>
                    <a:bodyPr/>
                    <a:lstStyle/>
                    <a:p>
                      <a:endParaRPr lang="en-US" sz="2400" dirty="0"/>
                    </a:p>
                  </a:txBody>
                  <a:tcPr/>
                </a:tc>
                <a:tc>
                  <a:txBody>
                    <a:bodyPr/>
                    <a:lstStyle/>
                    <a:p>
                      <a:r>
                        <a:rPr lang="en-US" sz="2400" dirty="0"/>
                        <a:t>M.lepromatosis</a:t>
                      </a:r>
                    </a:p>
                  </a:txBody>
                  <a:tcPr/>
                </a:tc>
                <a:extLst>
                  <a:ext uri="{0D108BD9-81ED-4DB2-BD59-A6C34878D82A}">
                    <a16:rowId xmlns:a16="http://schemas.microsoft.com/office/drawing/2014/main" xmlns="" val="100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anagement</a:t>
            </a:r>
            <a:endParaRPr lang="en-US" dirty="0"/>
          </a:p>
        </p:txBody>
      </p:sp>
      <p:sp>
        <p:nvSpPr>
          <p:cNvPr id="3" name="Content Placeholder 2"/>
          <p:cNvSpPr>
            <a:spLocks noGrp="1"/>
          </p:cNvSpPr>
          <p:nvPr>
            <p:ph idx="1"/>
          </p:nvPr>
        </p:nvSpPr>
        <p:spPr/>
        <p:txBody>
          <a:bodyPr/>
          <a:lstStyle/>
          <a:p>
            <a:r>
              <a:rPr lang="en-US" dirty="0"/>
              <a:t>Antituberculous therapy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u="sng" dirty="0"/>
              <a:t>Acute cutaneous Miliary tuberculosis</a:t>
            </a:r>
            <a:r>
              <a:rPr lang="en-US" dirty="0"/>
              <a:t/>
            </a:r>
            <a:br>
              <a:rPr lang="en-US" dirty="0"/>
            </a:br>
            <a:r>
              <a:rPr lang="en-US" sz="4000" dirty="0">
                <a:latin typeface="Palace Script MT" pitchFamily="66" charset="0"/>
              </a:rPr>
              <a:t>Tuberculosis cutis milaris disseminata</a:t>
            </a:r>
            <a:br>
              <a:rPr lang="en-US" sz="4000" dirty="0">
                <a:latin typeface="Palace Script MT" pitchFamily="66" charset="0"/>
              </a:rPr>
            </a:br>
            <a:endParaRPr lang="en-US" sz="4000" dirty="0">
              <a:latin typeface="Palace Script MT" pitchFamily="66" charset="0"/>
            </a:endParaRPr>
          </a:p>
        </p:txBody>
      </p:sp>
      <p:sp>
        <p:nvSpPr>
          <p:cNvPr id="4" name="Rounded Rectangle 3"/>
          <p:cNvSpPr/>
          <p:nvPr/>
        </p:nvSpPr>
        <p:spPr>
          <a:xfrm>
            <a:off x="2819400" y="266700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Due to haematogenous spread of tubercle bacilli into the skin</a:t>
            </a:r>
          </a:p>
        </p:txBody>
      </p:sp>
      <p:sp>
        <p:nvSpPr>
          <p:cNvPr id="5" name="Rounded Rectangle 4"/>
          <p:cNvSpPr/>
          <p:nvPr/>
        </p:nvSpPr>
        <p:spPr>
          <a:xfrm>
            <a:off x="2895600" y="3886200"/>
            <a:ext cx="3124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Affects infants  and young children or immunosuppressed or following viral infections</a:t>
            </a:r>
          </a:p>
        </p:txBody>
      </p:sp>
      <p:sp>
        <p:nvSpPr>
          <p:cNvPr id="6" name="Rounded Rectangle 5"/>
          <p:cNvSpPr/>
          <p:nvPr/>
        </p:nvSpPr>
        <p:spPr>
          <a:xfrm>
            <a:off x="2819400" y="5181600"/>
            <a:ext cx="3124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Causative organism</a:t>
            </a:r>
          </a:p>
          <a:p>
            <a:pPr algn="ctr"/>
            <a:r>
              <a:rPr lang="en-US" dirty="0"/>
              <a:t>Mycobacterium tuberculosis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Presentation</a:t>
            </a:r>
          </a:p>
        </p:txBody>
      </p:sp>
      <p:sp>
        <p:nvSpPr>
          <p:cNvPr id="3" name="Content Placeholder 2"/>
          <p:cNvSpPr>
            <a:spLocks noGrp="1"/>
          </p:cNvSpPr>
          <p:nvPr>
            <p:ph idx="1"/>
          </p:nvPr>
        </p:nvSpPr>
        <p:spPr/>
        <p:txBody>
          <a:bodyPr>
            <a:normAutofit fontScale="92500" lnSpcReduction="20000"/>
          </a:bodyPr>
          <a:lstStyle/>
          <a:p>
            <a:r>
              <a:rPr lang="en-US" dirty="0"/>
              <a:t>Crops of minute bluish papules, vesicles, pustules or hemorrhagic lesions in ill patient</a:t>
            </a:r>
          </a:p>
          <a:p>
            <a:r>
              <a:rPr lang="en-US" dirty="0"/>
              <a:t>Can occur all over body but frequently on trunk, thighs, buttocks and genitalia.</a:t>
            </a:r>
          </a:p>
          <a:p>
            <a:r>
              <a:rPr lang="en-US" dirty="0"/>
              <a:t>Vesicles may become necrotic to form small ulcers </a:t>
            </a:r>
          </a:p>
          <a:p>
            <a:r>
              <a:rPr lang="en-US" dirty="0"/>
              <a:t>Erythematous nodules</a:t>
            </a:r>
          </a:p>
          <a:p>
            <a:r>
              <a:rPr lang="en-US" dirty="0"/>
              <a:t>Neonates to tuberculous mothers may have mild form with limited visceral involvement and few scatter papules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i.jpg"/>
          <p:cNvPicPr>
            <a:picLocks noGrp="1" noChangeAspect="1"/>
          </p:cNvPicPr>
          <p:nvPr>
            <p:ph idx="1"/>
          </p:nvPr>
        </p:nvPicPr>
        <p:blipFill>
          <a:blip r:embed="rId2"/>
          <a:stretch>
            <a:fillRect/>
          </a:stretch>
        </p:blipFill>
        <p:spPr>
          <a:xfrm>
            <a:off x="1183536" y="1600200"/>
            <a:ext cx="6776928"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Prognosis : POOR but response to treatment possible</a:t>
            </a:r>
          </a:p>
          <a:p>
            <a:r>
              <a:rPr lang="en-US" dirty="0"/>
              <a:t>Investigations: </a:t>
            </a:r>
          </a:p>
          <a:p>
            <a:r>
              <a:rPr lang="en-US" dirty="0"/>
              <a:t>History of ill patient with exposure</a:t>
            </a:r>
          </a:p>
          <a:p>
            <a:r>
              <a:rPr lang="en-US" dirty="0"/>
              <a:t>Skin biopsy</a:t>
            </a:r>
          </a:p>
          <a:p>
            <a:r>
              <a:rPr lang="en-US" dirty="0"/>
              <a:t>Management: </a:t>
            </a:r>
          </a:p>
          <a:p>
            <a:r>
              <a:rPr lang="en-US" dirty="0"/>
              <a:t>Antituberculous therapy immediately maybe complicated by MDR tb</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athology</a:t>
            </a:r>
            <a:endParaRPr lang="en-US" dirty="0"/>
          </a:p>
        </p:txBody>
      </p:sp>
      <p:sp>
        <p:nvSpPr>
          <p:cNvPr id="3" name="Content Placeholder 2"/>
          <p:cNvSpPr>
            <a:spLocks noGrp="1"/>
          </p:cNvSpPr>
          <p:nvPr>
            <p:ph idx="1"/>
          </p:nvPr>
        </p:nvSpPr>
        <p:spPr/>
        <p:txBody>
          <a:bodyPr/>
          <a:lstStyle/>
          <a:p>
            <a:r>
              <a:rPr lang="en-US" dirty="0"/>
              <a:t>Necrotizing tuberculous granulomas with multiple acid fast bacilli.</a:t>
            </a:r>
          </a:p>
        </p:txBody>
      </p:sp>
      <p:pic>
        <p:nvPicPr>
          <p:cNvPr id="4" name="Picture 3" descr="miliary.jpg"/>
          <p:cNvPicPr>
            <a:picLocks noChangeAspect="1"/>
          </p:cNvPicPr>
          <p:nvPr/>
        </p:nvPicPr>
        <p:blipFill>
          <a:blip r:embed="rId2"/>
          <a:stretch>
            <a:fillRect/>
          </a:stretch>
        </p:blipFill>
        <p:spPr>
          <a:xfrm>
            <a:off x="2057400" y="3200400"/>
            <a:ext cx="4648200" cy="3094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Metastatic tuberculous abscess</a:t>
            </a:r>
          </a:p>
        </p:txBody>
      </p:sp>
      <p:sp>
        <p:nvSpPr>
          <p:cNvPr id="3" name="Content Placeholder 2"/>
          <p:cNvSpPr>
            <a:spLocks noGrp="1"/>
          </p:cNvSpPr>
          <p:nvPr>
            <p:ph idx="1"/>
          </p:nvPr>
        </p:nvSpPr>
        <p:spPr/>
        <p:txBody>
          <a:bodyPr/>
          <a:lstStyle/>
          <a:p>
            <a:r>
              <a:rPr lang="en-US" dirty="0"/>
              <a:t>Or tuberculous gummata result from disseminated haematogenous spread of mycobacterium </a:t>
            </a:r>
          </a:p>
          <a:p>
            <a:r>
              <a:rPr lang="en-US" dirty="0"/>
              <a:t>Single or multiple dermal subcutaneous nodules which may become fluctuant or break down to form ulcers</a:t>
            </a:r>
          </a:p>
          <a:p>
            <a:pPr>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Seen particularly in malnourished children or </a:t>
            </a:r>
            <a:r>
              <a:rPr lang="en-US" dirty="0" err="1"/>
              <a:t>immunodeficient</a:t>
            </a:r>
            <a:r>
              <a:rPr lang="en-US" dirty="0"/>
              <a:t> adults or after </a:t>
            </a:r>
            <a:r>
              <a:rPr lang="en-US" dirty="0" err="1"/>
              <a:t>venepuncture</a:t>
            </a:r>
            <a:r>
              <a:rPr lang="en-US" dirty="0"/>
              <a:t> </a:t>
            </a:r>
          </a:p>
          <a:p>
            <a:r>
              <a:rPr lang="en-US" dirty="0"/>
              <a:t>In association with underlying lymphoma and systemic </a:t>
            </a:r>
            <a:r>
              <a:rPr lang="en-US" dirty="0" err="1"/>
              <a:t>immunosupressant</a:t>
            </a:r>
            <a:r>
              <a:rPr lang="en-US" dirty="0"/>
              <a:t> treatment such as corticosteroids </a:t>
            </a:r>
          </a:p>
          <a:p>
            <a:r>
              <a:rPr lang="en-US" dirty="0"/>
              <a:t>Causative organism : Mycobacterium tuberculosis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a:stretch>
            <a:fillRect/>
          </a:stretch>
        </p:blipFill>
        <p:spPr>
          <a:xfrm>
            <a:off x="1644153" y="1600200"/>
            <a:ext cx="5855693"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Presentation : </a:t>
            </a:r>
          </a:p>
          <a:p>
            <a:r>
              <a:rPr lang="en-US" dirty="0"/>
              <a:t>Firm subcutaneous nodule OR non tender fluctuant abscess </a:t>
            </a:r>
          </a:p>
          <a:p>
            <a:r>
              <a:rPr lang="en-US" dirty="0"/>
              <a:t>Extremities more affected</a:t>
            </a:r>
          </a:p>
          <a:p>
            <a:r>
              <a:rPr lang="en-US" dirty="0"/>
              <a:t>Overlying skin break down to form ulcer with sinus or fistulous tracts.</a:t>
            </a:r>
          </a:p>
          <a:p>
            <a:r>
              <a:rPr lang="en-US" dirty="0"/>
              <a:t>Lesions maybe multiple</a:t>
            </a:r>
          </a:p>
          <a:p>
            <a:r>
              <a:rPr lang="en-US" dirty="0"/>
              <a:t>Carpal tunnel syndrome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a:t>
            </a:r>
          </a:p>
        </p:txBody>
      </p:sp>
      <p:sp>
        <p:nvSpPr>
          <p:cNvPr id="3" name="Content Placeholder 2"/>
          <p:cNvSpPr>
            <a:spLocks noGrp="1"/>
          </p:cNvSpPr>
          <p:nvPr>
            <p:ph idx="1"/>
          </p:nvPr>
        </p:nvSpPr>
        <p:spPr/>
        <p:txBody>
          <a:bodyPr/>
          <a:lstStyle/>
          <a:p>
            <a:r>
              <a:rPr lang="en-US" dirty="0"/>
              <a:t>Tuberculin reaction (Koch phenomenon)</a:t>
            </a:r>
          </a:p>
          <a:p>
            <a:r>
              <a:rPr lang="en-US" dirty="0"/>
              <a:t>Polymerase chain reaction</a:t>
            </a:r>
          </a:p>
          <a:p>
            <a:r>
              <a:rPr lang="en-US" dirty="0"/>
              <a:t>Quantiferon TB gold test</a:t>
            </a:r>
          </a:p>
          <a:p>
            <a:r>
              <a:rPr lang="en-US" dirty="0"/>
              <a:t>PCR</a:t>
            </a:r>
          </a:p>
        </p:txBody>
      </p:sp>
      <p:pic>
        <p:nvPicPr>
          <p:cNvPr id="4" name="Picture 3" descr="12e4.png"/>
          <p:cNvPicPr>
            <a:picLocks noChangeAspect="1"/>
          </p:cNvPicPr>
          <p:nvPr/>
        </p:nvPicPr>
        <p:blipFill>
          <a:blip r:embed="rId2"/>
          <a:stretch>
            <a:fillRect/>
          </a:stretch>
        </p:blipFill>
        <p:spPr>
          <a:xfrm>
            <a:off x="5029200" y="2743200"/>
            <a:ext cx="4114800"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Differential diagnosis:</a:t>
            </a:r>
          </a:p>
          <a:p>
            <a:r>
              <a:rPr lang="en-US" dirty="0" err="1"/>
              <a:t>Pyogenic</a:t>
            </a:r>
            <a:r>
              <a:rPr lang="en-US" dirty="0"/>
              <a:t> bacterial infections</a:t>
            </a:r>
          </a:p>
          <a:p>
            <a:r>
              <a:rPr lang="en-US" dirty="0"/>
              <a:t>Syphillis</a:t>
            </a:r>
          </a:p>
          <a:p>
            <a:r>
              <a:rPr lang="en-US" dirty="0"/>
              <a:t>Non tuberculous </a:t>
            </a:r>
            <a:r>
              <a:rPr lang="en-US" dirty="0" err="1"/>
              <a:t>mycobacterial</a:t>
            </a:r>
            <a:r>
              <a:rPr lang="en-US" dirty="0"/>
              <a:t> infections</a:t>
            </a:r>
          </a:p>
          <a:p>
            <a:r>
              <a:rPr lang="en-US" dirty="0" err="1"/>
              <a:t>Pyoderma</a:t>
            </a:r>
            <a:r>
              <a:rPr lang="en-US" dirty="0"/>
              <a:t> </a:t>
            </a:r>
            <a:r>
              <a:rPr lang="en-US" dirty="0" err="1"/>
              <a:t>gangrenosum</a:t>
            </a:r>
            <a:endParaRPr lang="en-US" dirty="0"/>
          </a:p>
          <a:p>
            <a:r>
              <a:rPr lang="en-US" dirty="0"/>
              <a:t>Fungal infections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Complications:</a:t>
            </a:r>
          </a:p>
          <a:p>
            <a:r>
              <a:rPr lang="en-US" dirty="0"/>
              <a:t>Carpal tunnel syndrome</a:t>
            </a:r>
          </a:p>
          <a:p>
            <a:endParaRPr lang="en-US" dirty="0"/>
          </a:p>
          <a:p>
            <a:pPr>
              <a:buNone/>
            </a:pPr>
            <a:r>
              <a:rPr lang="en-US" b="1" u="sng" dirty="0"/>
              <a:t>Prognosis: </a:t>
            </a:r>
          </a:p>
          <a:p>
            <a:r>
              <a:rPr lang="en-US" dirty="0"/>
              <a:t>Gradually Improve on treatment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nvestigations</a:t>
            </a:r>
            <a:endParaRPr lang="en-US" dirty="0"/>
          </a:p>
        </p:txBody>
      </p:sp>
      <p:sp>
        <p:nvSpPr>
          <p:cNvPr id="3" name="Content Placeholder 2"/>
          <p:cNvSpPr>
            <a:spLocks noGrp="1"/>
          </p:cNvSpPr>
          <p:nvPr>
            <p:ph idx="1"/>
          </p:nvPr>
        </p:nvSpPr>
        <p:spPr/>
        <p:txBody>
          <a:bodyPr/>
          <a:lstStyle/>
          <a:p>
            <a:r>
              <a:rPr lang="en-US" dirty="0"/>
              <a:t>Culture</a:t>
            </a:r>
          </a:p>
          <a:p>
            <a:r>
              <a:rPr lang="en-US" dirty="0"/>
              <a:t>Screening for focus of tb and causes of immunosuppression</a:t>
            </a:r>
          </a:p>
          <a:p>
            <a:r>
              <a:rPr lang="en-US" dirty="0" err="1"/>
              <a:t>Tuebrculin</a:t>
            </a:r>
            <a:r>
              <a:rPr lang="en-US" dirty="0"/>
              <a:t> test  +</a:t>
            </a:r>
            <a:r>
              <a:rPr lang="en-US" dirty="0" err="1"/>
              <a:t>ve</a:t>
            </a:r>
            <a:r>
              <a:rPr lang="en-US" dirty="0"/>
              <a:t>, can be –</a:t>
            </a:r>
            <a:r>
              <a:rPr lang="en-US" dirty="0" err="1"/>
              <a:t>ve</a:t>
            </a:r>
            <a:r>
              <a:rPr lang="en-US" dirty="0"/>
              <a:t> if poor general condition of patient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Pathology</a:t>
            </a:r>
          </a:p>
          <a:p>
            <a:r>
              <a:rPr lang="en-US" dirty="0"/>
              <a:t>Massive necrosis with copious amounts of bacteria.</a:t>
            </a:r>
          </a:p>
          <a:p>
            <a:pPr>
              <a:buNone/>
            </a:pPr>
            <a:r>
              <a:rPr lang="en-US" b="1" u="sng" dirty="0"/>
              <a:t>Management:</a:t>
            </a:r>
          </a:p>
          <a:p>
            <a:r>
              <a:rPr lang="en-US" dirty="0"/>
              <a:t>Full antituberculous therapy guided by culture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Warty tuberculosis</a:t>
            </a:r>
            <a:r>
              <a:rPr lang="en-US" dirty="0"/>
              <a:t/>
            </a:r>
            <a:br>
              <a:rPr lang="en-US" dirty="0"/>
            </a:br>
            <a:r>
              <a:rPr lang="en-US" i="1" dirty="0">
                <a:latin typeface="French Script MT" pitchFamily="66" charset="0"/>
              </a:rPr>
              <a:t>tuberculosis verrucosa cutis</a:t>
            </a:r>
          </a:p>
        </p:txBody>
      </p:sp>
      <p:sp>
        <p:nvSpPr>
          <p:cNvPr id="3" name="Content Placeholder 2"/>
          <p:cNvSpPr>
            <a:spLocks noGrp="1"/>
          </p:cNvSpPr>
          <p:nvPr>
            <p:ph idx="1"/>
          </p:nvPr>
        </p:nvSpPr>
        <p:spPr/>
        <p:txBody>
          <a:bodyPr>
            <a:normAutofit fontScale="85000" lnSpcReduction="10000"/>
          </a:bodyPr>
          <a:lstStyle/>
          <a:p>
            <a:r>
              <a:rPr lang="en-US" dirty="0"/>
              <a:t>Indolent, warty ,plaque like form of tuberculosis caused by exogenous inoculation of M.tuberculosis into skin through open wounds or abrasions in previously infected or sensitized individuals who will have a moderate or high degree of immunity.</a:t>
            </a:r>
          </a:p>
          <a:p>
            <a:r>
              <a:rPr lang="en-US" dirty="0"/>
              <a:t>Anatomists warts</a:t>
            </a:r>
          </a:p>
          <a:p>
            <a:r>
              <a:rPr lang="en-US" dirty="0"/>
              <a:t>Prosectors warts</a:t>
            </a:r>
          </a:p>
          <a:p>
            <a:r>
              <a:rPr lang="en-US" dirty="0"/>
              <a:t>Verruca necrogenica</a:t>
            </a:r>
          </a:p>
          <a:p>
            <a:endParaRPr lang="en-US" dirty="0"/>
          </a:p>
          <a:p>
            <a:pPr>
              <a:buNone/>
            </a:pPr>
            <a:r>
              <a:rPr lang="en-US" dirty="0"/>
              <a:t>Causative organism: M.tuberculosis</a:t>
            </a: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a:stretch>
            <a:fillRect/>
          </a:stretch>
        </p:blipFill>
        <p:spPr>
          <a:xfrm>
            <a:off x="1432604" y="1600200"/>
            <a:ext cx="6278792"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fontScale="70000" lnSpcReduction="20000"/>
          </a:bodyPr>
          <a:lstStyle/>
          <a:p>
            <a:r>
              <a:rPr lang="en-US" dirty="0"/>
              <a:t>Slowly enlarging</a:t>
            </a:r>
          </a:p>
          <a:p>
            <a:r>
              <a:rPr lang="en-US" dirty="0"/>
              <a:t>May remain undiagnosed for long</a:t>
            </a:r>
          </a:p>
          <a:p>
            <a:r>
              <a:rPr lang="en-US" dirty="0"/>
              <a:t>Areas exposed to trauma or infected sputum or other tuberculous material.</a:t>
            </a:r>
          </a:p>
          <a:p>
            <a:r>
              <a:rPr lang="en-US" dirty="0"/>
              <a:t>Common sites in Asia : knees ,ankles and buttocks</a:t>
            </a:r>
          </a:p>
          <a:p>
            <a:r>
              <a:rPr lang="en-US" dirty="0"/>
              <a:t>Asymptomatic , small </a:t>
            </a:r>
            <a:r>
              <a:rPr lang="en-US" dirty="0" err="1"/>
              <a:t>indurated</a:t>
            </a:r>
            <a:r>
              <a:rPr lang="en-US" dirty="0"/>
              <a:t>, warty papule with slight inflammatory areola-&gt; </a:t>
            </a:r>
            <a:r>
              <a:rPr lang="en-US" dirty="0" err="1"/>
              <a:t>verrucose</a:t>
            </a:r>
            <a:r>
              <a:rPr lang="en-US" dirty="0"/>
              <a:t> plaque.</a:t>
            </a:r>
          </a:p>
          <a:p>
            <a:r>
              <a:rPr lang="en-US" dirty="0"/>
              <a:t>Irregular extension -&gt; serpiginous outline with finger like projections.</a:t>
            </a:r>
          </a:p>
          <a:p>
            <a:r>
              <a:rPr lang="en-US" dirty="0" smtClean="0"/>
              <a:t>Centre </a:t>
            </a:r>
            <a:r>
              <a:rPr lang="en-US" dirty="0"/>
              <a:t>may </a:t>
            </a:r>
            <a:r>
              <a:rPr lang="en-US" dirty="0" err="1"/>
              <a:t>involute,leaving</a:t>
            </a:r>
            <a:r>
              <a:rPr lang="en-US" dirty="0"/>
              <a:t> a white atrophic scar or whole lesion may form massive infiltrated </a:t>
            </a:r>
            <a:r>
              <a:rPr lang="en-US" dirty="0" err="1"/>
              <a:t>pappilomatous</a:t>
            </a:r>
            <a:r>
              <a:rPr lang="en-US" dirty="0"/>
              <a:t> excrescence. </a:t>
            </a:r>
          </a:p>
          <a:p>
            <a:r>
              <a:rPr lang="en-US" dirty="0" err="1"/>
              <a:t>Colour</a:t>
            </a:r>
            <a:r>
              <a:rPr lang="en-US" dirty="0"/>
              <a:t> is purplish red or brown .</a:t>
            </a:r>
          </a:p>
          <a:p>
            <a:r>
              <a:rPr lang="en-US" dirty="0"/>
              <a:t>Consistency is firm but areas of softening</a:t>
            </a:r>
          </a:p>
          <a:p>
            <a:r>
              <a:rPr lang="en-US" dirty="0"/>
              <a:t>Pus from soft areas or fissures</a:t>
            </a: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a:stretch>
            <a:fillRect/>
          </a:stretch>
        </p:blipFill>
        <p:spPr>
          <a:xfrm>
            <a:off x="1395886" y="1600200"/>
            <a:ext cx="6352228"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Resembles lupus vulgaris (Different sites)</a:t>
            </a:r>
          </a:p>
          <a:p>
            <a:r>
              <a:rPr lang="en-US" dirty="0"/>
              <a:t>Appearance can be psoriasiform or keloidal </a:t>
            </a:r>
          </a:p>
          <a:p>
            <a:r>
              <a:rPr lang="en-US" dirty="0" err="1"/>
              <a:t>Exudate</a:t>
            </a:r>
            <a:r>
              <a:rPr lang="en-US" dirty="0"/>
              <a:t> and crusting predominant occasionally</a:t>
            </a:r>
          </a:p>
          <a:p>
            <a:r>
              <a:rPr lang="en-US" dirty="0"/>
              <a:t>Clinical variants:</a:t>
            </a:r>
          </a:p>
          <a:p>
            <a:r>
              <a:rPr lang="en-US" dirty="0"/>
              <a:t>Deep destructive </a:t>
            </a:r>
            <a:r>
              <a:rPr lang="en-US" dirty="0" err="1"/>
              <a:t>papillomatous</a:t>
            </a:r>
            <a:r>
              <a:rPr lang="en-US" dirty="0"/>
              <a:t> and sclerotic forms may cause deformity of limbs </a:t>
            </a:r>
          </a:p>
          <a:p>
            <a:r>
              <a:rPr lang="en-US" dirty="0" err="1"/>
              <a:t>Genralised</a:t>
            </a:r>
            <a:r>
              <a:rPr lang="en-US" dirty="0"/>
              <a:t> form associated with </a:t>
            </a:r>
            <a:r>
              <a:rPr lang="en-US" dirty="0" err="1"/>
              <a:t>papulonecrotic</a:t>
            </a:r>
            <a:r>
              <a:rPr lang="en-US" dirty="0"/>
              <a:t> and </a:t>
            </a:r>
            <a:r>
              <a:rPr lang="en-US" dirty="0" err="1"/>
              <a:t>lupoid</a:t>
            </a:r>
            <a:r>
              <a:rPr lang="en-US" dirty="0"/>
              <a:t> </a:t>
            </a:r>
            <a:r>
              <a:rPr lang="en-US" dirty="0" smtClean="0"/>
              <a:t>lesions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a:stretch>
            <a:fillRect/>
          </a:stretch>
        </p:blipFill>
        <p:spPr>
          <a:xfrm>
            <a:off x="1468483" y="1600200"/>
            <a:ext cx="6207034"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Tuberculin test</a:t>
            </a:r>
          </a:p>
        </p:txBody>
      </p:sp>
      <p:pic>
        <p:nvPicPr>
          <p:cNvPr id="5" name="Content Placeholder 4" descr="tuberculin-test-mantoux-vector-22315881.jpg"/>
          <p:cNvPicPr>
            <a:picLocks noGrp="1" noChangeAspect="1"/>
          </p:cNvPicPr>
          <p:nvPr>
            <p:ph idx="1"/>
          </p:nvPr>
        </p:nvPicPr>
        <p:blipFill>
          <a:blip r:embed="rId2"/>
          <a:stretch>
            <a:fillRect/>
          </a:stretch>
        </p:blipFill>
        <p:spPr>
          <a:xfrm>
            <a:off x="1887562" y="1600200"/>
            <a:ext cx="5368876"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a:t>
            </a:r>
            <a:r>
              <a:rPr lang="en-US" dirty="0" smtClean="0"/>
              <a:t>Diagnosis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Subungual and digital lesions must be distinguished from warts and those on hands from </a:t>
            </a:r>
            <a:r>
              <a:rPr lang="en-US" dirty="0" err="1"/>
              <a:t>keratoses</a:t>
            </a:r>
            <a:endParaRPr lang="en-US" dirty="0"/>
          </a:p>
          <a:p>
            <a:r>
              <a:rPr lang="en-US" dirty="0"/>
              <a:t>Blastomycosis</a:t>
            </a:r>
          </a:p>
          <a:p>
            <a:r>
              <a:rPr lang="en-US" dirty="0"/>
              <a:t>Chromoblastomycosis</a:t>
            </a:r>
          </a:p>
          <a:p>
            <a:r>
              <a:rPr lang="en-US" dirty="0"/>
              <a:t>Actinomycosis</a:t>
            </a:r>
          </a:p>
          <a:p>
            <a:r>
              <a:rPr lang="en-US" dirty="0"/>
              <a:t>Leishmaniasis</a:t>
            </a:r>
          </a:p>
          <a:p>
            <a:r>
              <a:rPr lang="en-US" dirty="0"/>
              <a:t>Tertiary syphillis</a:t>
            </a:r>
          </a:p>
          <a:p>
            <a:r>
              <a:rPr lang="en-US" dirty="0"/>
              <a:t>Hypertrophic lichen planus</a:t>
            </a:r>
          </a:p>
          <a:p>
            <a:r>
              <a:rPr lang="en-US" dirty="0"/>
              <a:t>Lesions caused by NTM can usually be distinguished by microbiological culture (M.marinum)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normAutofit lnSpcReduction="10000"/>
          </a:bodyPr>
          <a:lstStyle/>
          <a:p>
            <a:r>
              <a:rPr lang="en-US" dirty="0" err="1" smtClean="0"/>
              <a:t>Tuberculous</a:t>
            </a:r>
            <a:r>
              <a:rPr lang="en-US" dirty="0" smtClean="0"/>
              <a:t> </a:t>
            </a:r>
            <a:r>
              <a:rPr lang="en-US" dirty="0"/>
              <a:t>lymphadenitis</a:t>
            </a:r>
          </a:p>
          <a:p>
            <a:r>
              <a:rPr lang="en-US" dirty="0"/>
              <a:t>Pulmonary tb</a:t>
            </a:r>
          </a:p>
          <a:p>
            <a:r>
              <a:rPr lang="en-US" dirty="0"/>
              <a:t>Miliary tb with scrofuloderma</a:t>
            </a:r>
          </a:p>
          <a:p>
            <a:r>
              <a:rPr lang="en-US" dirty="0"/>
              <a:t>Prognosis:</a:t>
            </a:r>
          </a:p>
          <a:p>
            <a:r>
              <a:rPr lang="en-US" dirty="0"/>
              <a:t>Responds to treatment </a:t>
            </a:r>
          </a:p>
          <a:p>
            <a:r>
              <a:rPr lang="en-US" dirty="0"/>
              <a:t>Without it extension is slow</a:t>
            </a:r>
          </a:p>
          <a:p>
            <a:r>
              <a:rPr lang="en-US" dirty="0"/>
              <a:t>Lesions may remain virtually inactive</a:t>
            </a:r>
          </a:p>
          <a:p>
            <a:r>
              <a:rPr lang="en-US" dirty="0"/>
              <a:t>Spontaneous remission-&gt; atrophic scars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fontScale="92500"/>
          </a:bodyPr>
          <a:lstStyle/>
          <a:p>
            <a:r>
              <a:rPr lang="en-US" b="1" dirty="0"/>
              <a:t>Histopathology</a:t>
            </a:r>
            <a:r>
              <a:rPr lang="en-US" dirty="0"/>
              <a:t> :striking </a:t>
            </a:r>
            <a:r>
              <a:rPr lang="en-US" b="1" dirty="0">
                <a:solidFill>
                  <a:srgbClr val="FF0000"/>
                </a:solidFill>
              </a:rPr>
              <a:t>pseudoepitheliomatous hyperplasia </a:t>
            </a:r>
            <a:r>
              <a:rPr lang="en-US" dirty="0"/>
              <a:t>with superficial abscess formation.</a:t>
            </a:r>
          </a:p>
          <a:p>
            <a:pPr>
              <a:buNone/>
            </a:pPr>
            <a:r>
              <a:rPr lang="en-US" dirty="0"/>
              <a:t>    Intense mixed infiltrate may show sparse tuberculous foci.</a:t>
            </a:r>
          </a:p>
          <a:p>
            <a:pPr>
              <a:buNone/>
            </a:pPr>
            <a:r>
              <a:rPr lang="en-US" dirty="0"/>
              <a:t>    Bacilli seen occasionally.</a:t>
            </a:r>
          </a:p>
          <a:p>
            <a:r>
              <a:rPr lang="en-US" b="1" dirty="0"/>
              <a:t>Culture</a:t>
            </a:r>
          </a:p>
          <a:p>
            <a:r>
              <a:rPr lang="en-US" b="1" dirty="0"/>
              <a:t>Commercial IFN-gamma assays</a:t>
            </a:r>
          </a:p>
          <a:p>
            <a:r>
              <a:rPr lang="en-US" b="1" dirty="0"/>
              <a:t>PCR</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rt.jpg"/>
          <p:cNvPicPr>
            <a:picLocks noGrp="1" noChangeAspect="1"/>
          </p:cNvPicPr>
          <p:nvPr>
            <p:ph idx="1"/>
          </p:nvPr>
        </p:nvPicPr>
        <p:blipFill>
          <a:blip r:embed="rId2"/>
          <a:stretch>
            <a:fillRect/>
          </a:stretch>
        </p:blipFill>
        <p:spPr>
          <a:xfrm>
            <a:off x="381000" y="1219200"/>
            <a:ext cx="3405190" cy="4525963"/>
          </a:xfrm>
        </p:spPr>
      </p:pic>
      <p:pic>
        <p:nvPicPr>
          <p:cNvPr id="5" name="Picture 4" descr="warty.jpg"/>
          <p:cNvPicPr>
            <a:picLocks noChangeAspect="1"/>
          </p:cNvPicPr>
          <p:nvPr/>
        </p:nvPicPr>
        <p:blipFill>
          <a:blip r:embed="rId3"/>
          <a:stretch>
            <a:fillRect/>
          </a:stretch>
        </p:blipFill>
        <p:spPr>
          <a:xfrm>
            <a:off x="4267200" y="2057400"/>
            <a:ext cx="4128516" cy="30976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p>
        </p:txBody>
      </p:sp>
      <p:sp>
        <p:nvSpPr>
          <p:cNvPr id="3" name="Content Placeholder 2"/>
          <p:cNvSpPr>
            <a:spLocks noGrp="1"/>
          </p:cNvSpPr>
          <p:nvPr>
            <p:ph idx="1"/>
          </p:nvPr>
        </p:nvSpPr>
        <p:spPr/>
        <p:txBody>
          <a:bodyPr/>
          <a:lstStyle/>
          <a:p>
            <a:r>
              <a:rPr lang="en-US" dirty="0"/>
              <a:t>Antituberculous therapy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Tuberculids</a:t>
            </a:r>
          </a:p>
        </p:txBody>
      </p:sp>
      <p:sp>
        <p:nvSpPr>
          <p:cNvPr id="4" name="Rectangle 3"/>
          <p:cNvSpPr/>
          <p:nvPr/>
        </p:nvSpPr>
        <p:spPr>
          <a:xfrm>
            <a:off x="2590800" y="1371600"/>
            <a:ext cx="396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Cutaneous hypersensitivity reaction to hematogenous dissemination of M tuberculosis or its antigens from primary source in an individual with strong antituberculous cell mediated immunity</a:t>
            </a:r>
          </a:p>
        </p:txBody>
      </p:sp>
      <p:graphicFrame>
        <p:nvGraphicFramePr>
          <p:cNvPr id="6" name="Table 5"/>
          <p:cNvGraphicFramePr>
            <a:graphicFrameLocks noGrp="1"/>
          </p:cNvGraphicFramePr>
          <p:nvPr/>
        </p:nvGraphicFramePr>
        <p:xfrm>
          <a:off x="1295400" y="4343400"/>
          <a:ext cx="6096000" cy="22961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dirty="0"/>
                        <a:t>1</a:t>
                      </a:r>
                    </a:p>
                  </a:txBody>
                  <a:tcPr/>
                </a:tc>
                <a:tc>
                  <a:txBody>
                    <a:bodyPr/>
                    <a:lstStyle/>
                    <a:p>
                      <a:r>
                        <a:rPr lang="en-US" dirty="0"/>
                        <a:t>Micropapular</a:t>
                      </a:r>
                    </a:p>
                  </a:txBody>
                  <a:tcPr/>
                </a:tc>
                <a:tc>
                  <a:txBody>
                    <a:bodyPr/>
                    <a:lstStyle/>
                    <a:p>
                      <a:r>
                        <a:rPr lang="en-US" dirty="0"/>
                        <a:t>Lichen scrofulosorum</a:t>
                      </a:r>
                    </a:p>
                  </a:txBody>
                  <a:tcPr/>
                </a:tc>
                <a:extLst>
                  <a:ext uri="{0D108BD9-81ED-4DB2-BD59-A6C34878D82A}">
                    <a16:rowId xmlns:a16="http://schemas.microsoft.com/office/drawing/2014/main" xmlns="" val="10001"/>
                  </a:ext>
                </a:extLst>
              </a:tr>
              <a:tr h="370840">
                <a:tc>
                  <a:txBody>
                    <a:bodyPr/>
                    <a:lstStyle/>
                    <a:p>
                      <a:r>
                        <a:rPr lang="en-US" dirty="0"/>
                        <a:t>2</a:t>
                      </a:r>
                    </a:p>
                  </a:txBody>
                  <a:tcPr/>
                </a:tc>
                <a:tc>
                  <a:txBody>
                    <a:bodyPr/>
                    <a:lstStyle/>
                    <a:p>
                      <a:r>
                        <a:rPr lang="en-US" dirty="0"/>
                        <a:t>Papular</a:t>
                      </a:r>
                      <a:r>
                        <a:rPr lang="en-US" baseline="0" dirty="0"/>
                        <a:t> </a:t>
                      </a:r>
                      <a:endParaRPr lang="en-US" dirty="0"/>
                    </a:p>
                  </a:txBody>
                  <a:tcPr/>
                </a:tc>
                <a:tc>
                  <a:txBody>
                    <a:bodyPr/>
                    <a:lstStyle/>
                    <a:p>
                      <a:r>
                        <a:rPr lang="en-US" dirty="0"/>
                        <a:t>Papulonecrotic tuberculid</a:t>
                      </a:r>
                    </a:p>
                  </a:txBody>
                  <a:tcPr/>
                </a:tc>
                <a:extLst>
                  <a:ext uri="{0D108BD9-81ED-4DB2-BD59-A6C34878D82A}">
                    <a16:rowId xmlns:a16="http://schemas.microsoft.com/office/drawing/2014/main" xmlns="" val="10002"/>
                  </a:ext>
                </a:extLst>
              </a:tr>
              <a:tr h="370840">
                <a:tc>
                  <a:txBody>
                    <a:bodyPr/>
                    <a:lstStyle/>
                    <a:p>
                      <a:r>
                        <a:rPr lang="en-US" dirty="0"/>
                        <a:t>3</a:t>
                      </a:r>
                    </a:p>
                  </a:txBody>
                  <a:tcPr/>
                </a:tc>
                <a:tc>
                  <a:txBody>
                    <a:bodyPr/>
                    <a:lstStyle/>
                    <a:p>
                      <a:r>
                        <a:rPr lang="en-US" dirty="0"/>
                        <a:t>Nodular</a:t>
                      </a:r>
                    </a:p>
                  </a:txBody>
                  <a:tcPr/>
                </a:tc>
                <a:tc>
                  <a:txBody>
                    <a:bodyPr/>
                    <a:lstStyle/>
                    <a:p>
                      <a:r>
                        <a:rPr lang="en-US" dirty="0"/>
                        <a:t>Erythema</a:t>
                      </a:r>
                      <a:r>
                        <a:rPr lang="en-US" baseline="0" dirty="0"/>
                        <a:t> induratum of bazin or nodular tuberculid</a:t>
                      </a:r>
                      <a:endParaRPr lang="en-US" dirty="0"/>
                    </a:p>
                  </a:txBody>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1371600" y="3581400"/>
            <a:ext cx="5638800" cy="461665"/>
          </a:xfrm>
          <a:prstGeom prst="rect">
            <a:avLst/>
          </a:prstGeom>
          <a:noFill/>
        </p:spPr>
        <p:txBody>
          <a:bodyPr wrap="square" rtlCol="0">
            <a:spAutoFit/>
          </a:bodyPr>
          <a:lstStyle/>
          <a:p>
            <a:pPr algn="ctr"/>
            <a:r>
              <a:rPr lang="en-US" sz="2400" b="1" u="sng" dirty="0"/>
              <a:t>Classification of true tuberculids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Lichen scrofulosorum</a:t>
            </a:r>
          </a:p>
        </p:txBody>
      </p:sp>
      <p:sp>
        <p:nvSpPr>
          <p:cNvPr id="3" name="Content Placeholder 2"/>
          <p:cNvSpPr>
            <a:spLocks noGrp="1"/>
          </p:cNvSpPr>
          <p:nvPr>
            <p:ph idx="1"/>
          </p:nvPr>
        </p:nvSpPr>
        <p:spPr/>
        <p:txBody>
          <a:bodyPr/>
          <a:lstStyle/>
          <a:p>
            <a:pPr algn="ctr">
              <a:buNone/>
            </a:pPr>
            <a:r>
              <a:rPr lang="en-US" dirty="0">
                <a:latin typeface="Brush Script MT" pitchFamily="66" charset="0"/>
              </a:rPr>
              <a:t>Tuberculosis cutis lichenoides</a:t>
            </a:r>
          </a:p>
          <a:p>
            <a:pPr>
              <a:buNone/>
            </a:pPr>
            <a:endParaRPr lang="en-US" dirty="0"/>
          </a:p>
        </p:txBody>
      </p:sp>
      <p:sp>
        <p:nvSpPr>
          <p:cNvPr id="4" name="Rectangle 3"/>
          <p:cNvSpPr/>
          <p:nvPr/>
        </p:nvSpPr>
        <p:spPr>
          <a:xfrm>
            <a:off x="1981200" y="2514600"/>
            <a:ext cx="4876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Lichenoid eruption of minute papules occurring predominantly in children and adolescents with active tb.Associated with strongly positive tuberculin reaction.</a:t>
            </a:r>
          </a:p>
        </p:txBody>
      </p:sp>
      <p:sp>
        <p:nvSpPr>
          <p:cNvPr id="5" name="Rectangle 4"/>
          <p:cNvSpPr/>
          <p:nvPr/>
        </p:nvSpPr>
        <p:spPr>
          <a:xfrm>
            <a:off x="1828800" y="5105400"/>
            <a:ext cx="5029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Cutaneous marker for underlying tb.focus of tb commonly on cervical,hilar and mediastinal lymph nodes,lung,bones or intracranial sites.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2"/>
          <a:stretch>
            <a:fillRect/>
          </a:stretch>
        </p:blipFill>
        <p:spPr>
          <a:xfrm>
            <a:off x="1395886" y="1600200"/>
            <a:ext cx="6352228" cy="4525963"/>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Associated diseases</a:t>
            </a:r>
          </a:p>
          <a:p>
            <a:r>
              <a:rPr lang="en-US" dirty="0"/>
              <a:t>Lupus vulgaris</a:t>
            </a:r>
          </a:p>
          <a:p>
            <a:r>
              <a:rPr lang="en-US" dirty="0"/>
              <a:t>Tuberculous gumma</a:t>
            </a:r>
          </a:p>
          <a:p>
            <a:r>
              <a:rPr lang="en-US" dirty="0"/>
              <a:t>Tuberculous verrucosa cutis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Pathophysiology</a:t>
            </a:r>
          </a:p>
        </p:txBody>
      </p:sp>
      <p:sp>
        <p:nvSpPr>
          <p:cNvPr id="3" name="Content Placeholder 2"/>
          <p:cNvSpPr>
            <a:spLocks noGrp="1"/>
          </p:cNvSpPr>
          <p:nvPr>
            <p:ph idx="1"/>
          </p:nvPr>
        </p:nvSpPr>
        <p:spPr/>
        <p:txBody>
          <a:bodyPr/>
          <a:lstStyle/>
          <a:p>
            <a:r>
              <a:rPr lang="en-US" dirty="0"/>
              <a:t>Unknown but maybe due to type III hypersensitivity reaction to haematogenous spread</a:t>
            </a:r>
          </a:p>
          <a:p>
            <a:r>
              <a:rPr lang="en-US" dirty="0"/>
              <a:t>High sensitivity to tuberculin</a:t>
            </a:r>
          </a:p>
          <a:p>
            <a:r>
              <a:rPr lang="en-US" dirty="0"/>
              <a:t>Continued formation of antigen antibody complex may lead to type  IV hypersensitivity reaction and granuloma formation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2696</TotalTime>
  <Words>2741</Words>
  <Application>Microsoft Office PowerPoint</Application>
  <PresentationFormat>On-screen Show (4:3)</PresentationFormat>
  <Paragraphs>617</Paragraphs>
  <Slides>124</Slides>
  <Notes>4</Notes>
  <HiddenSlides>4</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MYCOBACTERIAL INFECTIONS</vt:lpstr>
      <vt:lpstr>Mycobacterium </vt:lpstr>
      <vt:lpstr>PowerPoint Presentation</vt:lpstr>
      <vt:lpstr>PowerPoint Presentation</vt:lpstr>
      <vt:lpstr>Classification of Mycobacterium</vt:lpstr>
      <vt:lpstr>PowerPoint Presentation</vt:lpstr>
      <vt:lpstr>PowerPoint Presentation</vt:lpstr>
      <vt:lpstr>Diagnostic tests</vt:lpstr>
      <vt:lpstr>Tuberculin test</vt:lpstr>
      <vt:lpstr>PowerPoint Presentation</vt:lpstr>
      <vt:lpstr>PowerPoint Presentation</vt:lpstr>
      <vt:lpstr>PCR</vt:lpstr>
      <vt:lpstr>Classification Of Mycobacterial Infections</vt:lpstr>
      <vt:lpstr>Classification of Cutaneous Tuberculosis</vt:lpstr>
      <vt:lpstr>PowerPoint Presentation</vt:lpstr>
      <vt:lpstr>1. PRIMARY INOCULATION TUBERCULOSIS synonym: chancre/tuberculosis primary complex</vt:lpstr>
      <vt:lpstr>Predisposing factors</vt:lpstr>
      <vt:lpstr>Clinical Features</vt:lpstr>
      <vt:lpstr>Ghon focus</vt:lpstr>
      <vt:lpstr>PowerPoint Presentation</vt:lpstr>
      <vt:lpstr>Clinical variants</vt:lpstr>
      <vt:lpstr>Differential Diagnosis</vt:lpstr>
      <vt:lpstr>PowerPoint Presentation</vt:lpstr>
      <vt:lpstr>Complication and prognosis</vt:lpstr>
      <vt:lpstr>Investigations</vt:lpstr>
      <vt:lpstr>Histopathology</vt:lpstr>
      <vt:lpstr>Management</vt:lpstr>
      <vt:lpstr>2nd line ATT</vt:lpstr>
      <vt:lpstr>PowerPoint Presentation</vt:lpstr>
      <vt:lpstr>PowerPoint Presentation</vt:lpstr>
      <vt:lpstr>PowerPoint Presentation</vt:lpstr>
      <vt:lpstr>Clinical Features</vt:lpstr>
      <vt:lpstr>PowerPoint Presentation</vt:lpstr>
      <vt:lpstr>Clinical variants:</vt:lpstr>
      <vt:lpstr>PowerPoint Presentation</vt:lpstr>
      <vt:lpstr>Investigations</vt:lpstr>
      <vt:lpstr>Histopathology</vt:lpstr>
      <vt:lpstr>Management </vt:lpstr>
      <vt:lpstr>Lupus Vulgaris</vt:lpstr>
      <vt:lpstr>PowerPoint Presentation</vt:lpstr>
      <vt:lpstr>Pathophysiology</vt:lpstr>
      <vt:lpstr>PowerPoint Presentation</vt:lpstr>
      <vt:lpstr>PowerPoint Presentation</vt:lpstr>
      <vt:lpstr>PowerPoint Presentation</vt:lpstr>
      <vt:lpstr>PowerPoint Presentation</vt:lpstr>
      <vt:lpstr>PowerPoint Presentation</vt:lpstr>
      <vt:lpstr>Clinical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Pathology</vt:lpstr>
      <vt:lpstr>PowerPoint Presentation</vt:lpstr>
      <vt:lpstr>PowerPoint Presentation</vt:lpstr>
      <vt:lpstr>Management</vt:lpstr>
      <vt:lpstr>  ( tuberculosis cutis orificialis)</vt:lpstr>
      <vt:lpstr>PowerPoint Presentation</vt:lpstr>
      <vt:lpstr>PowerPoint Presentation</vt:lpstr>
      <vt:lpstr>PowerPoint Presentation</vt:lpstr>
      <vt:lpstr>PowerPoint Presentation</vt:lpstr>
      <vt:lpstr>PowerPoint Presentation</vt:lpstr>
      <vt:lpstr>Investigations</vt:lpstr>
      <vt:lpstr>PowerPoint Presentation</vt:lpstr>
      <vt:lpstr>Management</vt:lpstr>
      <vt:lpstr>Acute cutaneous Miliary tuberculosis Tuberculosis cutis milaris disseminata </vt:lpstr>
      <vt:lpstr>Presentation</vt:lpstr>
      <vt:lpstr>PowerPoint Presentation</vt:lpstr>
      <vt:lpstr>PowerPoint Presentation</vt:lpstr>
      <vt:lpstr>Pathology</vt:lpstr>
      <vt:lpstr>Metastatic tuberculous abscess</vt:lpstr>
      <vt:lpstr>PowerPoint Presentation</vt:lpstr>
      <vt:lpstr>PowerPoint Presentation</vt:lpstr>
      <vt:lpstr>PowerPoint Presentation</vt:lpstr>
      <vt:lpstr>PowerPoint Presentation</vt:lpstr>
      <vt:lpstr>PowerPoint Presentation</vt:lpstr>
      <vt:lpstr>Investigations</vt:lpstr>
      <vt:lpstr>PowerPoint Presentation</vt:lpstr>
      <vt:lpstr>Warty tuberculosis tuberculosis verrucosa cutis</vt:lpstr>
      <vt:lpstr>PowerPoint Presentation</vt:lpstr>
      <vt:lpstr>Clinical features</vt:lpstr>
      <vt:lpstr>PowerPoint Presentation</vt:lpstr>
      <vt:lpstr>PowerPoint Presentation</vt:lpstr>
      <vt:lpstr>PowerPoint Presentation</vt:lpstr>
      <vt:lpstr>Differential Diagnosis</vt:lpstr>
      <vt:lpstr>Complications</vt:lpstr>
      <vt:lpstr>Investigations</vt:lpstr>
      <vt:lpstr>PowerPoint Presentation</vt:lpstr>
      <vt:lpstr>Management</vt:lpstr>
      <vt:lpstr>Tuberculids</vt:lpstr>
      <vt:lpstr>Lichen scrofulosorum</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Papulonecrotic tuberculid</vt:lpstr>
      <vt:lpstr>PowerPoint Presentation</vt:lpstr>
      <vt:lpstr>PowerPoint Presentation</vt:lpstr>
      <vt:lpstr>PowerPoint Presentation</vt:lpstr>
      <vt:lpstr>PowerPoint Presentation</vt:lpstr>
      <vt:lpstr>PowerPoint Presentation</vt:lpstr>
      <vt:lpstr>PowerPoint Presentation</vt:lpstr>
      <vt:lpstr>Pathology</vt:lpstr>
      <vt:lpstr>Erythema induratum of bazin</vt:lpstr>
      <vt:lpstr>PowerPoint Presentation</vt:lpstr>
      <vt:lpstr>PowerPoint Presentation</vt:lpstr>
      <vt:lpstr>Pathology</vt:lpstr>
      <vt:lpstr>PowerPoint Presentation</vt:lpstr>
      <vt:lpstr>PowerPoint Presentation</vt:lpstr>
      <vt:lpstr>Management </vt:lpstr>
      <vt:lpstr>Other Nodular tuberculids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MYCOBACTERIAL INFECTIONS</dc:title>
  <dc:creator>hp1</dc:creator>
  <cp:lastModifiedBy>IRFAN</cp:lastModifiedBy>
  <cp:revision>245</cp:revision>
  <dcterms:created xsi:type="dcterms:W3CDTF">2019-08-15T11:56:24Z</dcterms:created>
  <dcterms:modified xsi:type="dcterms:W3CDTF">2020-09-14T16:08:10Z</dcterms:modified>
</cp:coreProperties>
</file>