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1"/>
  </p:notesMasterIdLst>
  <p:handoutMasterIdLst>
    <p:handoutMasterId r:id="rId92"/>
  </p:handoutMasterIdLst>
  <p:sldIdLst>
    <p:sldId id="256" r:id="rId5"/>
    <p:sldId id="25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5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9" r:id="rId54"/>
    <p:sldId id="320" r:id="rId55"/>
    <p:sldId id="316" r:id="rId56"/>
    <p:sldId id="317" r:id="rId57"/>
    <p:sldId id="318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660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/>
          <a:p>
            <a:r>
              <a:rPr lang="en-US" dirty="0"/>
              <a:t>CUTANEOUS MUCINOSIS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DR. SOHAIL SHAHEEN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583B-EBE3-E30D-36C0-1F4465CF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SCLEROMYXOEDEMA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6B9F-3D25-8683-8F85-F90CD19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9530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/>
              <a:t>DEFINITION: </a:t>
            </a:r>
          </a:p>
          <a:p>
            <a:pPr marL="0" indent="0">
              <a:buNone/>
            </a:pPr>
            <a:r>
              <a:rPr lang="en-US" sz="2800" dirty="0"/>
              <a:t>Sclerotic Variant of LM characterized by:</a:t>
            </a:r>
          </a:p>
          <a:p>
            <a:pPr lvl="1"/>
            <a:r>
              <a:rPr lang="en-US" sz="2400" dirty="0" err="1"/>
              <a:t>Generalised</a:t>
            </a:r>
            <a:r>
              <a:rPr lang="en-US" sz="2400" dirty="0"/>
              <a:t> </a:t>
            </a:r>
            <a:r>
              <a:rPr lang="en-US" sz="2400" dirty="0" err="1"/>
              <a:t>Papular</a:t>
            </a:r>
            <a:r>
              <a:rPr lang="en-US" sz="2400" dirty="0"/>
              <a:t> Eruption</a:t>
            </a:r>
          </a:p>
          <a:p>
            <a:pPr lvl="1"/>
            <a:r>
              <a:rPr lang="en-US" sz="2400" dirty="0" err="1"/>
              <a:t>Sclerodermoid</a:t>
            </a:r>
            <a:r>
              <a:rPr lang="en-US" sz="2400" dirty="0"/>
              <a:t> Background</a:t>
            </a:r>
          </a:p>
          <a:p>
            <a:pPr lvl="1"/>
            <a:r>
              <a:rPr lang="en-US" sz="2400" dirty="0"/>
              <a:t>Mucin Deposition</a:t>
            </a:r>
          </a:p>
          <a:p>
            <a:pPr lvl="1"/>
            <a:r>
              <a:rPr lang="en-US" sz="2400" dirty="0"/>
              <a:t>Fibroblast Proliferation and Fibrosis</a:t>
            </a:r>
          </a:p>
          <a:p>
            <a:pPr lvl="1"/>
            <a:r>
              <a:rPr lang="en-US" sz="2400" dirty="0"/>
              <a:t>Monoclonal Gammopathy</a:t>
            </a:r>
          </a:p>
          <a:p>
            <a:pPr lvl="1"/>
            <a:r>
              <a:rPr lang="en-US" sz="2400" dirty="0"/>
              <a:t>Systemic Implications</a:t>
            </a:r>
          </a:p>
          <a:p>
            <a:r>
              <a:rPr lang="en-US" sz="3200" b="1" u="sng" dirty="0"/>
              <a:t>EPIDEMIOLOGY:</a:t>
            </a:r>
          </a:p>
          <a:p>
            <a:pPr lvl="1"/>
            <a:r>
              <a:rPr lang="en-US" sz="2800" dirty="0"/>
              <a:t>Rare Disease</a:t>
            </a:r>
          </a:p>
          <a:p>
            <a:pPr lvl="1"/>
            <a:r>
              <a:rPr lang="en-US" sz="2800" dirty="0"/>
              <a:t>30 to 80 Years Age</a:t>
            </a:r>
          </a:p>
          <a:p>
            <a:pPr marL="0" indent="0">
              <a:buNone/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9362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20B-ECAE-C2E2-8770-12F55B6B0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dirty="0"/>
              <a:t>PATHOPHYIOSLOGY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CCCA-2C37-88BE-4ECD-3DB14145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10563649" cy="4241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IS SYNTHESIS OF Gags BY FIBROBLASTS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CYTOKINES </a:t>
            </a:r>
            <a:r>
              <a:rPr lang="en-US" sz="2400" dirty="0" err="1"/>
              <a:t>i.e</a:t>
            </a:r>
            <a:endParaRPr lang="en-US" sz="2400" dirty="0"/>
          </a:p>
          <a:p>
            <a:pPr marL="895243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TNF ALPHA, B </a:t>
            </a:r>
          </a:p>
          <a:p>
            <a:pPr marL="895243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TGF B</a:t>
            </a:r>
          </a:p>
          <a:p>
            <a:pPr marL="895243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IL 1, 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IMMMUNOGLOBULINS </a:t>
            </a:r>
          </a:p>
        </p:txBody>
      </p:sp>
    </p:spTree>
    <p:extLst>
      <p:ext uri="{BB962C8B-B14F-4D97-AF65-F5344CB8AC3E}">
        <p14:creationId xmlns:p14="http://schemas.microsoft.com/office/powerpoint/2010/main" val="1908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99CD-2D96-E9C6-5E26-9617B449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8CE7-2796-B5A8-ED53-F42EF033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29080"/>
            <a:ext cx="10360501" cy="5461003"/>
          </a:xfrm>
        </p:spPr>
        <p:txBody>
          <a:bodyPr>
            <a:normAutofit/>
          </a:bodyPr>
          <a:lstStyle/>
          <a:p>
            <a:r>
              <a:rPr lang="en-US" dirty="0"/>
              <a:t>TRIAD: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DIFFUSE MUCIN DEPOSITION: </a:t>
            </a:r>
          </a:p>
          <a:p>
            <a:pPr marL="1196983" lvl="2" indent="-514350">
              <a:buFont typeface="+mj-lt"/>
              <a:buAutoNum type="romanLcPeriod"/>
            </a:pPr>
            <a:r>
              <a:rPr lang="en-US" dirty="0"/>
              <a:t>Composed mostly of hyaluronic Acid </a:t>
            </a:r>
          </a:p>
          <a:p>
            <a:pPr marL="1196983" lvl="2" indent="-514350">
              <a:buFont typeface="+mj-lt"/>
              <a:buAutoNum type="romanLcPeriod"/>
            </a:pPr>
            <a:r>
              <a:rPr lang="en-US" dirty="0"/>
              <a:t>Upper &amp; mid  Reticular Dermis </a:t>
            </a:r>
          </a:p>
          <a:p>
            <a:pPr marL="1196983" lvl="2" indent="-514350">
              <a:buFont typeface="+mj-lt"/>
              <a:buAutoNum type="romanLcPeriod"/>
            </a:pPr>
            <a:r>
              <a:rPr lang="en-US" dirty="0"/>
              <a:t>Confirmed with </a:t>
            </a:r>
            <a:r>
              <a:rPr lang="en-US" dirty="0" err="1"/>
              <a:t>Alcian</a:t>
            </a:r>
            <a:r>
              <a:rPr lang="en-US" dirty="0"/>
              <a:t> Blue stain at pH 2.5, Iron colloid or hyaluronidase digestion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INCREASE IN COLLAGEN DEPOSITION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FIBROBLAST PROLIFERATION</a:t>
            </a:r>
          </a:p>
          <a:p>
            <a:pPr marL="530340" indent="-457200"/>
            <a:r>
              <a:rPr lang="en-US" dirty="0"/>
              <a:t>EPIDERMIS: Normal or Thinned</a:t>
            </a:r>
          </a:p>
          <a:p>
            <a:pPr marL="530340" indent="-457200"/>
            <a:r>
              <a:rPr lang="en-US" dirty="0"/>
              <a:t>HAIR FOLLICLE: Maybe Atrophic</a:t>
            </a:r>
          </a:p>
          <a:p>
            <a:pPr marL="530340" indent="-457200"/>
            <a:r>
              <a:rPr lang="en-US" dirty="0"/>
              <a:t>Elastic Fiber decrease and fragment</a:t>
            </a:r>
          </a:p>
          <a:p>
            <a:pPr marL="530340" indent="-457200"/>
            <a:r>
              <a:rPr lang="en-US" dirty="0"/>
              <a:t>SYSTEMIC MUCIN DEPOSITS: Heart, lungs, kidneys, Pancreas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0F6017-F198-6255-4399-C2E408D9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r="4963" b="13333"/>
          <a:stretch/>
        </p:blipFill>
        <p:spPr>
          <a:xfrm>
            <a:off x="3093020" y="68263"/>
            <a:ext cx="680764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7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&#10;&#10;Description automatically generated">
            <a:extLst>
              <a:ext uri="{FF2B5EF4-FFF2-40B4-BE49-F238E27FC236}">
                <a16:creationId xmlns:a16="http://schemas.microsoft.com/office/drawing/2014/main" id="{618BFF4C-1376-6F75-5D13-8F8EC73BC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2" b="18775"/>
          <a:stretch/>
        </p:blipFill>
        <p:spPr>
          <a:xfrm>
            <a:off x="20" y="10"/>
            <a:ext cx="1218880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9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A11A-5158-E35C-6FD7-110A3B95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5199-76EF-52DE-CB70-4C52A4B0D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dirty="0"/>
              <a:t>WIDESPREAD </a:t>
            </a:r>
            <a:r>
              <a:rPr lang="en-US" b="1" dirty="0"/>
              <a:t>PAPULAR</a:t>
            </a:r>
            <a:r>
              <a:rPr lang="en-US" dirty="0"/>
              <a:t> ERUPTION </a:t>
            </a:r>
          </a:p>
          <a:p>
            <a:r>
              <a:rPr lang="en-US" dirty="0"/>
              <a:t>PAPULES: 2-3mm, firm waxy, dome or flat. Often arranged in Linear Pattern</a:t>
            </a:r>
          </a:p>
          <a:p>
            <a:r>
              <a:rPr lang="en-US" dirty="0"/>
              <a:t>SITES: Dorsa or upper limb, head, neck, upper trunk and thighs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person's hand&#10;&#10;Description automatically generated with medium confidence">
            <a:extLst>
              <a:ext uri="{FF2B5EF4-FFF2-40B4-BE49-F238E27FC236}">
                <a16:creationId xmlns:a16="http://schemas.microsoft.com/office/drawing/2014/main" id="{70A75D85-823E-59D7-CBF2-8BFADCC12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86" y="1706880"/>
            <a:ext cx="4663519" cy="446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0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7337-04BE-FA8E-3DDA-46299F88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PAPULAR ERUPTION</a:t>
            </a:r>
          </a:p>
        </p:txBody>
      </p:sp>
      <p:pic>
        <p:nvPicPr>
          <p:cNvPr id="6" name="Content Placeholder 5" descr="A picture containing person, person, close&#10;&#10;Description automatically generated">
            <a:extLst>
              <a:ext uri="{FF2B5EF4-FFF2-40B4-BE49-F238E27FC236}">
                <a16:creationId xmlns:a16="http://schemas.microsoft.com/office/drawing/2014/main" id="{4721ED00-BC8E-0D3C-33B5-C0840F0ECE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41" y="1706563"/>
            <a:ext cx="4308530" cy="4465637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6B44C732-0B11-E8EC-FF62-B66B44933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8972" b="9920"/>
          <a:stretch/>
        </p:blipFill>
        <p:spPr>
          <a:xfrm>
            <a:off x="6452171" y="1706563"/>
            <a:ext cx="5409948" cy="4465637"/>
          </a:xfrm>
        </p:spPr>
      </p:pic>
    </p:spTree>
    <p:extLst>
      <p:ext uri="{BB962C8B-B14F-4D97-AF65-F5344CB8AC3E}">
        <p14:creationId xmlns:p14="http://schemas.microsoft.com/office/powerpoint/2010/main" val="25148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EEC87C-A7CC-647D-A55E-952276E6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dirty="0"/>
              <a:t>SCLERODERMOID SKIN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35C4A-EEA6-C56F-087E-E7CB5FBF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SHINY THICK SORROUNDING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LEONINE FACE</a:t>
            </a:r>
          </a:p>
        </p:txBody>
      </p:sp>
      <p:pic>
        <p:nvPicPr>
          <p:cNvPr id="8" name="Picture 7" descr="Close-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AAA6860C-6258-3168-296E-89943096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r="4084" b="1"/>
          <a:stretch/>
        </p:blipFill>
        <p:spPr>
          <a:xfrm>
            <a:off x="5484971" y="584200"/>
            <a:ext cx="6094413" cy="5588000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066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A26894-6293-8981-78F2-6C5300D1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dirty="0"/>
              <a:t>SHAR- PEI SIGN 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3142B7FA-81AE-7337-C7B5-67E06BB6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/>
          <a:lstStyle/>
          <a:p>
            <a:r>
              <a:rPr lang="en-US" dirty="0"/>
              <a:t>DEEP FURROWING OF TRUNK, SHOULDERS LIMBS.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5F9D92-C754-F1F4-74BC-6257857F024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r="2" b="27528"/>
          <a:stretch/>
        </p:blipFill>
        <p:spPr bwMode="auto">
          <a:xfrm>
            <a:off x="5484971" y="584200"/>
            <a:ext cx="6094413" cy="558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423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402E-3C3D-234F-646B-632CBE14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SHAR-PEI SIGN </a:t>
            </a:r>
          </a:p>
        </p:txBody>
      </p:sp>
      <p:pic>
        <p:nvPicPr>
          <p:cNvPr id="4" name="Content Placeholder 3" descr="A close up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9F67AE24-3C42-C948-F489-536906586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r="-1" b="27452"/>
          <a:stretch/>
        </p:blipFill>
        <p:spPr>
          <a:xfrm>
            <a:off x="1218883" y="1701797"/>
            <a:ext cx="10360501" cy="4462272"/>
          </a:xfrm>
          <a:noFill/>
        </p:spPr>
      </p:pic>
    </p:spTree>
    <p:extLst>
      <p:ext uri="{BB962C8B-B14F-4D97-AF65-F5344CB8AC3E}">
        <p14:creationId xmlns:p14="http://schemas.microsoft.com/office/powerpoint/2010/main" val="5501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u="sng"/>
              <a:t>INTRODUCTION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HETEROGENOUS GROUP OF DISORDERS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MAIN CHARATERISTIC; </a:t>
            </a:r>
            <a:r>
              <a:rPr lang="en-US" b="1" u="sng" dirty="0"/>
              <a:t>ABNORMAL MUCIN DEPOSTION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607F-6946-F091-885D-2C1C654F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DOUGHNUT SIGN</a:t>
            </a:r>
          </a:p>
        </p:txBody>
      </p:sp>
      <p:pic>
        <p:nvPicPr>
          <p:cNvPr id="5" name="Picture 4" descr="Close-up of a person's foot&#10;&#10;Description automatically generated with low confidence">
            <a:extLst>
              <a:ext uri="{FF2B5EF4-FFF2-40B4-BE49-F238E27FC236}">
                <a16:creationId xmlns:a16="http://schemas.microsoft.com/office/drawing/2014/main" id="{3D27B9A3-EA53-DFD0-072F-3475050CD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8" b="3"/>
          <a:stretch/>
        </p:blipFill>
        <p:spPr>
          <a:xfrm>
            <a:off x="1218883" y="1706880"/>
            <a:ext cx="5078677" cy="446532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AEE7-1337-CE65-30DE-24CF6BAC7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dirty="0"/>
              <a:t>OVER PIP JOINT</a:t>
            </a:r>
          </a:p>
          <a:p>
            <a:r>
              <a:rPr lang="en-US" dirty="0"/>
              <a:t>CENTRAL DEPRESSION SURROUNDED BY ELEVATE RIM</a:t>
            </a:r>
          </a:p>
        </p:txBody>
      </p:sp>
    </p:spTree>
    <p:extLst>
      <p:ext uri="{BB962C8B-B14F-4D97-AF65-F5344CB8AC3E}">
        <p14:creationId xmlns:p14="http://schemas.microsoft.com/office/powerpoint/2010/main" val="8966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0D748F-4CF6-70E6-6BF0-1A9959C36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53043-AE5D-A5A5-2FE2-47D3F629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2260600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ITCHING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ERYTHEMA, EDEMA AND BROWINISH DISCOLOURATION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SKIN STIFFNESS, SCLERODACTLY AND REDUCED MOBILITY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MUCOSAE SPARED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EYEBROW, AXILLARY AND PUBIC HAIRS ARE SPARSE</a:t>
            </a:r>
          </a:p>
        </p:txBody>
      </p:sp>
    </p:spTree>
    <p:extLst>
      <p:ext uri="{BB962C8B-B14F-4D97-AF65-F5344CB8AC3E}">
        <p14:creationId xmlns:p14="http://schemas.microsoft.com/office/powerpoint/2010/main" val="29406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27AD-BB7F-4FF6-1530-8AD9CE37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b="1" u="sng" dirty="0"/>
              <a:t>DIFFERENTIALS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04BB687-A30C-2FE8-EA30-A77200C69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2" y="1497139"/>
            <a:ext cx="8153400" cy="5360861"/>
          </a:xfrm>
          <a:noFill/>
        </p:spPr>
      </p:pic>
    </p:spTree>
    <p:extLst>
      <p:ext uri="{BB962C8B-B14F-4D97-AF65-F5344CB8AC3E}">
        <p14:creationId xmlns:p14="http://schemas.microsoft.com/office/powerpoint/2010/main" val="35417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1437-28A2-A113-7C64-201DB873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sz="4000" dirty="0"/>
              <a:t>COMPLICATIONS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CC01217-1EB4-0824-656C-A97BD5118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CAUSES OF DEATH: </a:t>
            </a:r>
          </a:p>
          <a:p>
            <a:pPr marL="952393" lvl="1" indent="-342900">
              <a:buFont typeface="+mj-lt"/>
              <a:buAutoNum type="arabicPeriod"/>
            </a:pPr>
            <a:r>
              <a:rPr lang="en-US" sz="2000" dirty="0"/>
              <a:t>HEMATOLOGICAL</a:t>
            </a:r>
          </a:p>
          <a:p>
            <a:pPr marL="952393" lvl="1" indent="-342900">
              <a:buFont typeface="+mj-lt"/>
              <a:buAutoNum type="arabicPeriod"/>
            </a:pPr>
            <a:r>
              <a:rPr lang="en-US" sz="2000" dirty="0"/>
              <a:t>DERMATONEURO SYNDROME</a:t>
            </a:r>
          </a:p>
          <a:p>
            <a:pPr marL="952393" lvl="1" indent="-342900">
              <a:buFont typeface="+mj-lt"/>
              <a:buAutoNum type="arabicPeriod"/>
            </a:pPr>
            <a:r>
              <a:rPr lang="en-US" sz="2000" dirty="0"/>
              <a:t>CARDIOVASCULAR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8B126C2-19C2-F7E2-9172-AEC01A1E7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24" y="127847"/>
            <a:ext cx="6679988" cy="6679988"/>
          </a:xfrm>
          <a:noFill/>
        </p:spPr>
      </p:pic>
    </p:spTree>
    <p:extLst>
      <p:ext uri="{BB962C8B-B14F-4D97-AF65-F5344CB8AC3E}">
        <p14:creationId xmlns:p14="http://schemas.microsoft.com/office/powerpoint/2010/main" val="30947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7A9FA8-8E0D-6982-1EBD-2D7EDCCA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PROGNOSIS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815A-23D0-2116-5DB9-766F919A9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</a:t>
            </a:r>
          </a:p>
          <a:p>
            <a:r>
              <a:rPr lang="en-US" dirty="0"/>
              <a:t>CHRONIC, PROGRESSIVE</a:t>
            </a:r>
          </a:p>
          <a:p>
            <a:r>
              <a:rPr lang="en-US" dirty="0"/>
              <a:t>OR UNPREDICTABLE </a:t>
            </a:r>
          </a:p>
          <a:p>
            <a:r>
              <a:rPr lang="en-US" dirty="0"/>
              <a:t>SYSTEMIC INVOLVEMENT HAVE POOR PROGNOSIS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0D9A-D81B-7C41-A4E0-CE73C1DC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8934-6EEA-EF61-D07A-AA1BA9E9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SERUM ELECTROPHORESIS WITH IMMUNOFIXATION</a:t>
            </a:r>
          </a:p>
          <a:p>
            <a:r>
              <a:rPr lang="en-US" dirty="0"/>
              <a:t>SKIN BIOPSY</a:t>
            </a:r>
          </a:p>
          <a:p>
            <a:r>
              <a:rPr lang="en-US" dirty="0"/>
              <a:t>TFTs</a:t>
            </a:r>
          </a:p>
          <a:p>
            <a:r>
              <a:rPr lang="en-US" dirty="0"/>
              <a:t>FOR SYSTEMIC INVOLVEMENTS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F57E-BC86-15A0-5990-B6CB096C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6B34-9517-EC70-A6DE-ACEB0FF9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881566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LINE: </a:t>
            </a:r>
          </a:p>
          <a:p>
            <a:pPr lvl="1"/>
            <a:r>
              <a:rPr lang="en-US" dirty="0"/>
              <a:t>IVIG. 2g/ KG 5 DAYS, FOR 6 MONTHS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LINE:</a:t>
            </a:r>
          </a:p>
          <a:p>
            <a:pPr lvl="1"/>
            <a:r>
              <a:rPr lang="en-US" dirty="0"/>
              <a:t>THALIDOMIDE; 100-400 mg/DAY OR </a:t>
            </a:r>
          </a:p>
          <a:p>
            <a:pPr lvl="1"/>
            <a:r>
              <a:rPr lang="en-US" dirty="0"/>
              <a:t>SYSTEMIC STEROIDS. WITH IVIG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LINE:</a:t>
            </a:r>
          </a:p>
          <a:p>
            <a:pPr lvl="1"/>
            <a:r>
              <a:rPr lang="en-US" dirty="0"/>
              <a:t>AUTOLOGOUS PERIPHERAL BLOOD STEM CELL TRANSPLANTATION</a:t>
            </a:r>
          </a:p>
          <a:p>
            <a:pPr lvl="1"/>
            <a:r>
              <a:rPr lang="en-US" dirty="0"/>
              <a:t>BORTEZOMIB &amp; DEXAMETHASONE: </a:t>
            </a:r>
          </a:p>
          <a:p>
            <a:pPr lvl="2"/>
            <a:r>
              <a:rPr lang="en-US" dirty="0"/>
              <a:t>AFTER STEM CELL TRANSPLANTATION</a:t>
            </a:r>
          </a:p>
          <a:p>
            <a:pPr lvl="2"/>
            <a:r>
              <a:rPr lang="en-US" dirty="0"/>
              <a:t>DERMATONEUROSYNDROME</a:t>
            </a:r>
          </a:p>
        </p:txBody>
      </p:sp>
    </p:spTree>
    <p:extLst>
      <p:ext uri="{BB962C8B-B14F-4D97-AF65-F5344CB8AC3E}">
        <p14:creationId xmlns:p14="http://schemas.microsoft.com/office/powerpoint/2010/main" val="2557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87A78-2C8F-4860-8A44-B4C1E08A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/>
          <a:p>
            <a:r>
              <a:rPr lang="en-US" dirty="0"/>
              <a:t>LOCALISED LICHEN MYXOEDEMATOSUS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6D878-65FA-A1CA-AD1C-B043B657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001FB-59EE-38CC-F97C-1C108CE8B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8A5DB1-98FA-63A3-0B66-16BE29AF2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309880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FIRM WAXY PAPULES CONFINED TO FEW SITES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SCLEROTIC FEATURES, PARAPROTEINEMIA, SYSTEMIC INVOLVEMENT, THYROID DISEASE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RARE DISEASE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HAVE 4 SUBTYPES </a:t>
            </a:r>
          </a:p>
        </p:txBody>
      </p:sp>
    </p:spTree>
    <p:extLst>
      <p:ext uri="{BB962C8B-B14F-4D97-AF65-F5344CB8AC3E}">
        <p14:creationId xmlns:p14="http://schemas.microsoft.com/office/powerpoint/2010/main" val="9818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DD94-0122-210C-CD39-99ADB766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90B27-F980-5AF0-D87E-5D0D3C88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CHARACTERISTIC </a:t>
            </a:r>
          </a:p>
          <a:p>
            <a:r>
              <a:rPr lang="en-US" dirty="0"/>
              <a:t>MUCIN ACCUMULATION IN RETICULAR DERMIS</a:t>
            </a:r>
          </a:p>
          <a:p>
            <a:r>
              <a:rPr lang="en-US" dirty="0"/>
              <a:t>VARIABLE FIBROBLAST PROLIFERATION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3866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5FC98-0996-D577-C026-5FA5DA7D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WHAT IS MUCIN?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354B4-8612-ADD8-B404-398C6C26E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515598" cy="4800600"/>
          </a:xfrm>
        </p:spPr>
        <p:txBody>
          <a:bodyPr>
            <a:normAutofit/>
          </a:bodyPr>
          <a:lstStyle/>
          <a:p>
            <a:r>
              <a:rPr lang="en-US" dirty="0"/>
              <a:t>A JELLY LIKE AMORPHOUS SUBSTANCE </a:t>
            </a:r>
          </a:p>
          <a:p>
            <a:r>
              <a:rPr lang="en-US" dirty="0"/>
              <a:t>NORMAL COMPONENT OF DERMAL ECM </a:t>
            </a:r>
          </a:p>
          <a:p>
            <a:r>
              <a:rPr lang="en-US" dirty="0"/>
              <a:t>PRODUCED BY FIBROBLASTS </a:t>
            </a:r>
          </a:p>
          <a:p>
            <a:r>
              <a:rPr lang="en-US" dirty="0"/>
              <a:t>MIXTURE OF ACID GLYCOSAMINOGLYCANS </a:t>
            </a:r>
          </a:p>
          <a:p>
            <a:r>
              <a:rPr lang="en-US" dirty="0"/>
              <a:t>2 SUBTYPES OF ACID GAGs: </a:t>
            </a:r>
          </a:p>
          <a:p>
            <a:pPr lvl="1"/>
            <a:r>
              <a:rPr lang="en-US" dirty="0"/>
              <a:t>SULPHATED e.g. CHONDROITIN SULPHATE, DERMATAN SUPHATE</a:t>
            </a:r>
          </a:p>
          <a:p>
            <a:pPr lvl="1"/>
            <a:r>
              <a:rPr lang="en-US" dirty="0"/>
              <a:t>NON SULPHATED e.g. HYALURONIC ACID</a:t>
            </a:r>
          </a:p>
          <a:p>
            <a:r>
              <a:rPr lang="en-US" dirty="0"/>
              <a:t>HYGROSCOPIC: ABSORBS 1000 TIMES ITS OWN WEIGHT  IN WATER </a:t>
            </a:r>
          </a:p>
        </p:txBody>
      </p:sp>
    </p:spTree>
    <p:extLst>
      <p:ext uri="{BB962C8B-B14F-4D97-AF65-F5344CB8AC3E}">
        <p14:creationId xmlns:p14="http://schemas.microsoft.com/office/powerpoint/2010/main" val="29873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E423-0BEB-3D21-947A-82A13D1E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pic>
        <p:nvPicPr>
          <p:cNvPr id="5" name="Picture 4" descr="A close-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FC3DD4A-1802-0499-D476-6274588F8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20999"/>
          <a:stretch/>
        </p:blipFill>
        <p:spPr>
          <a:xfrm>
            <a:off x="1218883" y="1706880"/>
            <a:ext cx="5078677" cy="446532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2BDD8-4F47-E982-1A4D-4634BB20B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/>
              <a:t>FOUR SUBTYPES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ACRAL PERSISTENT PAPULAR MUCINOSIS: </a:t>
            </a:r>
          </a:p>
          <a:p>
            <a:pPr marL="819096" lvl="1" indent="-514350"/>
            <a:r>
              <a:rPr lang="en-US" sz="2800" err="1"/>
              <a:t>Mutiple</a:t>
            </a:r>
            <a:r>
              <a:rPr lang="en-US" sz="2800"/>
              <a:t> Ivory Skin </a:t>
            </a:r>
            <a:r>
              <a:rPr lang="en-US" sz="2800" err="1"/>
              <a:t>coloured</a:t>
            </a:r>
            <a:r>
              <a:rPr lang="en-US" sz="2800"/>
              <a:t> Papules</a:t>
            </a:r>
          </a:p>
          <a:p>
            <a:pPr marL="819096" lvl="1" indent="-514350"/>
            <a:r>
              <a:rPr lang="en-US" sz="2800"/>
              <a:t>Exclusively over dorsum of hands and extensor of distil forearm</a:t>
            </a:r>
          </a:p>
          <a:p>
            <a:pPr marL="819096" lvl="1" indent="-51435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67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E7E4397-CC98-8D98-5C0A-4B9AEF28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>
            <a:normAutofit/>
          </a:bodyPr>
          <a:lstStyle/>
          <a:p>
            <a:r>
              <a:rPr lang="en-US" sz="4000" dirty="0"/>
              <a:t>PATHOLOGY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2EE7A6D-0BFD-5D97-98C4-84ADDCF2E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/>
          <a:lstStyle/>
          <a:p>
            <a:r>
              <a:rPr lang="en-US" dirty="0"/>
              <a:t>MUCIN FOCALLY IN RETICULAR DERMIS 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14A83F5-004E-BC08-A82C-858EB31A0C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9" b="108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3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39C2-13F7-F95D-E2CB-AB644A47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dirty="0"/>
              <a:t>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EA17-BD18-816D-49F6-3E4938B98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/>
          <a:p>
            <a:r>
              <a:rPr lang="en-US" dirty="0"/>
              <a:t>SPARING SUBEPIDERMAL ZONE</a:t>
            </a:r>
          </a:p>
          <a:p>
            <a:r>
              <a:rPr lang="en-US" dirty="0"/>
              <a:t>COLLOID IRON STAIN</a:t>
            </a:r>
          </a:p>
        </p:txBody>
      </p:sp>
      <p:pic>
        <p:nvPicPr>
          <p:cNvPr id="4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F6F8D0B5-AAE9-4738-B738-4CDC596B2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8215" b="-1"/>
          <a:stretch/>
        </p:blipFill>
        <p:spPr>
          <a:xfrm>
            <a:off x="5484971" y="584200"/>
            <a:ext cx="6094413" cy="5588000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156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BF9E9C-99A6-D48A-26D0-EFCB8B86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2. DISCRETE PAPULAR LM </a:t>
            </a:r>
          </a:p>
        </p:txBody>
      </p:sp>
      <p:pic>
        <p:nvPicPr>
          <p:cNvPr id="8" name="Content Placeholder 7" descr="A close-up of a person's skin&#10;&#10;Description automatically generated">
            <a:extLst>
              <a:ext uri="{FF2B5EF4-FFF2-40B4-BE49-F238E27FC236}">
                <a16:creationId xmlns:a16="http://schemas.microsoft.com/office/drawing/2014/main" id="{5621A311-9B0A-E30B-8D4A-F37AB7E089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7857" b="2"/>
          <a:stretch/>
        </p:blipFill>
        <p:spPr>
          <a:xfrm>
            <a:off x="1218883" y="1706880"/>
            <a:ext cx="5078677" cy="4465320"/>
          </a:xfr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C4C5949-6303-476B-8605-CAD7BD3E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dirty="0"/>
              <a:t>RED, SKIN OR VOILACEOUS PAPULES</a:t>
            </a:r>
          </a:p>
          <a:p>
            <a:r>
              <a:rPr lang="en-US" dirty="0"/>
              <a:t>TRUNK AND LIMBS</a:t>
            </a:r>
          </a:p>
          <a:p>
            <a:r>
              <a:rPr lang="en-US" dirty="0"/>
              <a:t>SYMMETRICAL PATTERN </a:t>
            </a:r>
          </a:p>
          <a:p>
            <a:r>
              <a:rPr lang="en-US" dirty="0"/>
              <a:t>2-5 mm IN SIZE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9440E-3FEA-EFA3-2651-2B2B9AD3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LOCALISED LM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5585CA-1E4F-4CD5-01B2-077C054A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/>
          <a:lstStyle/>
          <a:p>
            <a:r>
              <a:rPr lang="en-US" sz="2800" dirty="0"/>
              <a:t>3. CUTANEOUS MUCINOSIS OF INFANCY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2C8FD-9236-C301-8E79-A2120E41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13" y="2717800"/>
            <a:ext cx="5537148" cy="34544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FIRM OPALESCENT PAPULES ON UPPER ARM, NECK AND TRUNK</a:t>
            </a:r>
          </a:p>
          <a:p>
            <a:pPr lvl="1"/>
            <a:r>
              <a:rPr lang="en-US" dirty="0"/>
              <a:t>MUCIN DEPOSITION IS SUPERFICIAL JUST BELOW EPIDERMIS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893AB4-D2AC-EEE9-C5EC-A85ACF970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6644" y="1244600"/>
            <a:ext cx="5082740" cy="914400"/>
          </a:xfrm>
        </p:spPr>
        <p:txBody>
          <a:bodyPr/>
          <a:lstStyle/>
          <a:p>
            <a:r>
              <a:rPr lang="en-US" sz="2800" dirty="0"/>
              <a:t>4. NODULAR LM: 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0102A91-9D47-94EB-6A06-2ADCC883E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561" y="2717800"/>
            <a:ext cx="5281823" cy="3454400"/>
          </a:xfrm>
        </p:spPr>
        <p:txBody>
          <a:bodyPr/>
          <a:lstStyle/>
          <a:p>
            <a:pPr lvl="1"/>
            <a:r>
              <a:rPr lang="en-US" dirty="0"/>
              <a:t>MULTIPLE NODULES ON LIMBS AND TRUNK</a:t>
            </a:r>
          </a:p>
          <a:p>
            <a:pPr lvl="1"/>
            <a:r>
              <a:rPr lang="en-US" dirty="0"/>
              <a:t>ABSENT PAPULAR COMPONENT </a:t>
            </a:r>
          </a:p>
        </p:txBody>
      </p:sp>
    </p:spTree>
    <p:extLst>
      <p:ext uri="{BB962C8B-B14F-4D97-AF65-F5344CB8AC3E}">
        <p14:creationId xmlns:p14="http://schemas.microsoft.com/office/powerpoint/2010/main" val="35471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55F7D6-72D8-68D4-F54D-27A8FD53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DIFFERENTIALS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8024A-A26F-DFB3-3BAA-B7F9796D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/>
          </a:bodyPr>
          <a:lstStyle/>
          <a:p>
            <a:r>
              <a:rPr lang="en-US" dirty="0"/>
              <a:t>GRANULOMA ANNULARE</a:t>
            </a:r>
          </a:p>
          <a:p>
            <a:r>
              <a:rPr lang="en-US" dirty="0"/>
              <a:t>LICHEN AMYLOIDOSUS</a:t>
            </a:r>
          </a:p>
          <a:p>
            <a:r>
              <a:rPr lang="en-US" dirty="0"/>
              <a:t>LICHEN PLANUS</a:t>
            </a:r>
          </a:p>
          <a:p>
            <a:r>
              <a:rPr lang="en-US" dirty="0"/>
              <a:t>OTHER LICHENOID ERUPTIONS</a:t>
            </a:r>
          </a:p>
          <a:p>
            <a:endParaRPr lang="en-US" dirty="0"/>
          </a:p>
          <a:p>
            <a:r>
              <a:rPr lang="en-US" b="1" u="sng" dirty="0"/>
              <a:t>COURSE: </a:t>
            </a:r>
          </a:p>
          <a:p>
            <a:r>
              <a:rPr lang="en-US" dirty="0"/>
              <a:t>CHRONIC BENIGN COURSE</a:t>
            </a:r>
          </a:p>
          <a:p>
            <a:r>
              <a:rPr lang="en-US" dirty="0"/>
              <a:t>ABSENSE OF SYSTEMIC INVOLVEMENT</a:t>
            </a:r>
          </a:p>
        </p:txBody>
      </p:sp>
    </p:spTree>
    <p:extLst>
      <p:ext uri="{BB962C8B-B14F-4D97-AF65-F5344CB8AC3E}">
        <p14:creationId xmlns:p14="http://schemas.microsoft.com/office/powerpoint/2010/main" val="582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05FB-F5A1-F069-A567-E3CB81CD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3D0B-33CC-E6A3-5207-B190E134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REQUIRE ANY THERAPY OFTEN</a:t>
            </a:r>
          </a:p>
          <a:p>
            <a:r>
              <a:rPr lang="en-US" dirty="0"/>
              <a:t>SPONTANEOUS RESULTION </a:t>
            </a:r>
          </a:p>
          <a:p>
            <a:r>
              <a:rPr lang="en-US" dirty="0"/>
              <a:t>OPTIONS: </a:t>
            </a:r>
          </a:p>
          <a:p>
            <a:pPr lvl="1"/>
            <a:r>
              <a:rPr lang="en-US" dirty="0"/>
              <a:t>DERMABRASION</a:t>
            </a:r>
          </a:p>
          <a:p>
            <a:pPr lvl="1"/>
            <a:r>
              <a:rPr lang="en-US" dirty="0"/>
              <a:t>CO2 LASER</a:t>
            </a:r>
          </a:p>
          <a:p>
            <a:pPr lvl="1"/>
            <a:r>
              <a:rPr lang="en-US" dirty="0"/>
              <a:t>ELECTROCOAGULATION</a:t>
            </a:r>
          </a:p>
          <a:p>
            <a:pPr lvl="1"/>
            <a:r>
              <a:rPr lang="en-US" dirty="0"/>
              <a:t>TOPICAL STEROIDS</a:t>
            </a:r>
          </a:p>
          <a:p>
            <a:pPr lvl="1"/>
            <a:r>
              <a:rPr lang="en-US" dirty="0"/>
              <a:t>HYALURONIDASE INJECTION</a:t>
            </a:r>
          </a:p>
          <a:p>
            <a:pPr lvl="1"/>
            <a:r>
              <a:rPr lang="en-US" dirty="0"/>
              <a:t>PUVA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0860-0AAD-C8C1-EE46-828AA32A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CAMPARISON BETWEEN TWO TYPES OF LM</a:t>
            </a:r>
          </a:p>
        </p:txBody>
      </p:sp>
      <p:pic>
        <p:nvPicPr>
          <p:cNvPr id="3074" name="Picture 2" descr=" TYPE3 : IDDM associated&#10; Subtle onset&#10; Similar to type 1&#10; Erythema &amp; induration may also be associated with&#10; Peau d’...">
            <a:extLst>
              <a:ext uri="{FF2B5EF4-FFF2-40B4-BE49-F238E27FC236}">
                <a16:creationId xmlns:a16="http://schemas.microsoft.com/office/drawing/2014/main" id="{646DF609-582A-F27C-02BD-E593DBBE1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33" y="1600200"/>
            <a:ext cx="822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4D120-681F-685A-CAF9-5DDF669F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/>
          <a:p>
            <a:r>
              <a:rPr lang="en-US" dirty="0"/>
              <a:t>RETICULAR ERYTHEMATOUS MUCINOSIS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E91C35-CC04-93B5-7AF9-959CE98B6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46BB3-465B-EBE0-C765-CF567C1C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672E-B622-1CCD-C3B2-01A3A852D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/>
          <a:lstStyle/>
          <a:p>
            <a:r>
              <a:rPr lang="en-US" dirty="0"/>
              <a:t>PERSISTENT RETICULAR MACULAR ERYTHEMA, PAPULES OR PLAQUES IN MIDLINE OF CHEST OR BACK </a:t>
            </a:r>
          </a:p>
          <a:p>
            <a:r>
              <a:rPr lang="en-US" dirty="0"/>
              <a:t>RARE DISEASE, MOSTLY EFFECTS MIDDLE AGED WOMEN</a:t>
            </a:r>
          </a:p>
          <a:p>
            <a:r>
              <a:rPr lang="en-US" dirty="0"/>
              <a:t>NO SYSTEMIC INVOLVEMENT </a:t>
            </a:r>
          </a:p>
          <a:p>
            <a:r>
              <a:rPr lang="en-US" b="1" dirty="0"/>
              <a:t>ASSOCIATIONS:</a:t>
            </a:r>
          </a:p>
          <a:p>
            <a:pPr lvl="1"/>
            <a:r>
              <a:rPr lang="en-US" dirty="0"/>
              <a:t>MALIGNANCIES; BLOOD, BREAST, LUNG, COLON </a:t>
            </a:r>
          </a:p>
          <a:p>
            <a:pPr lvl="1"/>
            <a:r>
              <a:rPr lang="en-US" dirty="0"/>
              <a:t>THYROID DYSFUNCTION</a:t>
            </a:r>
          </a:p>
          <a:p>
            <a:pPr lvl="1"/>
            <a:r>
              <a:rPr lang="en-US" dirty="0"/>
              <a:t>AUTOIMMUNE DISORDERS: SLE, DM, ITP</a:t>
            </a:r>
          </a:p>
        </p:txBody>
      </p:sp>
    </p:spTree>
    <p:extLst>
      <p:ext uri="{BB962C8B-B14F-4D97-AF65-F5344CB8AC3E}">
        <p14:creationId xmlns:p14="http://schemas.microsoft.com/office/powerpoint/2010/main" val="22532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9C6A9E-EE26-D166-E567-3E29ACCB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sz="3200" dirty="0"/>
              <a:t>STAINING PATTERN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77583F25-85FC-CC26-2E0E-ABD290CE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STAINING PATTERN&#10;HISTOLOGIC STAIN&#10;COLLOIDAL IRON&#10;&#10;NON SULFATED MUCIN&#10;&#10;SULFATED MUCIN&#10;&#10;+&#10;&#10;+&#10;&#10;pH 2.5&#10;&#10;+&#10;&#10;+&#10;&#10;PH 0.5&#10;&#10;_&#10;&#10;+&#10;&#10;pH...">
            <a:extLst>
              <a:ext uri="{FF2B5EF4-FFF2-40B4-BE49-F238E27FC236}">
                <a16:creationId xmlns:a16="http://schemas.microsoft.com/office/drawing/2014/main" id="{42CEB87C-CF06-7336-3055-59D649C6B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971" y="1092795"/>
            <a:ext cx="6094413" cy="45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E642-D867-AB1C-13E7-DA55B48C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EB90-E94A-89D8-9EB5-A48E8D1EA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/>
          </a:bodyPr>
          <a:lstStyle/>
          <a:p>
            <a:r>
              <a:rPr lang="en-US" dirty="0"/>
              <a:t>PATHOGENESIS UNCLEAR. VIRAL AND IMMUNOLOGICAL DISTURBANCE IS IMPLICATED</a:t>
            </a:r>
          </a:p>
          <a:p>
            <a:r>
              <a:rPr lang="en-US" dirty="0"/>
              <a:t>PREDISPOSING FACTORS: </a:t>
            </a:r>
          </a:p>
          <a:p>
            <a:pPr lvl="1"/>
            <a:r>
              <a:rPr lang="en-US" dirty="0"/>
              <a:t>SUNLIGHT?</a:t>
            </a:r>
          </a:p>
          <a:p>
            <a:pPr lvl="1"/>
            <a:r>
              <a:rPr lang="en-US" dirty="0"/>
              <a:t>OCPs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HEAT, X RAY THERAPY, PERSPIRATION</a:t>
            </a:r>
          </a:p>
          <a:p>
            <a:r>
              <a:rPr lang="en-US" b="1" u="sng" dirty="0"/>
              <a:t>PATHOLOGY: </a:t>
            </a:r>
          </a:p>
          <a:p>
            <a:pPr lvl="1"/>
            <a:r>
              <a:rPr lang="en-US" dirty="0"/>
              <a:t>INTERSTITIAL MUCIN DEPOSITS IN UPPER DERMIS</a:t>
            </a:r>
          </a:p>
          <a:p>
            <a:pPr lvl="1"/>
            <a:r>
              <a:rPr lang="en-US" dirty="0"/>
              <a:t>SLIGHT VASCULAR DILATION WITH PERIVASCULAR INFILTRATE</a:t>
            </a:r>
          </a:p>
          <a:p>
            <a:pPr lvl="1"/>
            <a:r>
              <a:rPr lang="en-US" dirty="0"/>
              <a:t>RARELY, IgM, IgG, C3 DEPOSITS ON DEJ </a:t>
            </a:r>
          </a:p>
        </p:txBody>
      </p:sp>
    </p:spTree>
    <p:extLst>
      <p:ext uri="{BB962C8B-B14F-4D97-AF65-F5344CB8AC3E}">
        <p14:creationId xmlns:p14="http://schemas.microsoft.com/office/powerpoint/2010/main" val="31475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3AE1-E620-652C-4EB2-4D65CC10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b="1" u="sng" dirty="0"/>
              <a:t>CLINICAL FEATURES </a:t>
            </a:r>
          </a:p>
        </p:txBody>
      </p:sp>
      <p:pic>
        <p:nvPicPr>
          <p:cNvPr id="7" name="Content Placeholder 6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A1DCBFE3-40D3-10CD-47F1-4811637520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3" r="-1" b="15596"/>
          <a:stretch/>
        </p:blipFill>
        <p:spPr>
          <a:xfrm>
            <a:off x="1218883" y="1706880"/>
            <a:ext cx="5078677" cy="446532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D72BFA9-31EB-F70F-260A-5036558F7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/>
          <a:lstStyle/>
          <a:p>
            <a:r>
              <a:rPr lang="en-US" dirty="0"/>
              <a:t>ERYTHEMATOUS MACULES AND INDURATED PAPULES OR PLAQUES </a:t>
            </a:r>
          </a:p>
          <a:p>
            <a:r>
              <a:rPr lang="en-US" dirty="0"/>
              <a:t>RETICUALR CONFIGURATION </a:t>
            </a:r>
          </a:p>
          <a:p>
            <a:r>
              <a:rPr lang="en-US" dirty="0"/>
              <a:t>LACK OF SCALE OR OTHER SURFACE CHANGES</a:t>
            </a:r>
          </a:p>
          <a:p>
            <a:r>
              <a:rPr lang="en-US" dirty="0"/>
              <a:t>MIDLINE OF CHEST OR BACK</a:t>
            </a:r>
          </a:p>
          <a:p>
            <a:r>
              <a:rPr lang="en-US" dirty="0"/>
              <a:t>PRURITIC </a:t>
            </a:r>
          </a:p>
        </p:txBody>
      </p:sp>
    </p:spTree>
    <p:extLst>
      <p:ext uri="{BB962C8B-B14F-4D97-AF65-F5344CB8AC3E}">
        <p14:creationId xmlns:p14="http://schemas.microsoft.com/office/powerpoint/2010/main" val="12967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1AC7-2426-8A68-D27E-F09AAF60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DIFFERENTIALS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DD1FB-F01B-D079-40DD-26236985D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OVERLAP BETWEEN REM AND TUMID LE:</a:t>
            </a:r>
          </a:p>
          <a:p>
            <a:pPr lvl="1"/>
            <a:r>
              <a:rPr lang="en-US" dirty="0"/>
              <a:t>CLINICAL AND HISTOLOGICAL SIMILARITIES</a:t>
            </a:r>
          </a:p>
          <a:p>
            <a:pPr lvl="1"/>
            <a:r>
              <a:rPr lang="en-US" dirty="0"/>
              <a:t>LACK IMMUNE SEROLOGICAL ABNORMALITIES</a:t>
            </a:r>
          </a:p>
          <a:p>
            <a:pPr lvl="1"/>
            <a:r>
              <a:rPr lang="en-US" dirty="0"/>
              <a:t>RESPOND WELL TO ANTIMALARIALS</a:t>
            </a:r>
          </a:p>
          <a:p>
            <a:pPr lvl="1"/>
            <a:r>
              <a:rPr lang="en-US" dirty="0"/>
              <a:t>RESOLVE WITHOUT RESIDUAL LESIONS</a:t>
            </a:r>
          </a:p>
          <a:p>
            <a:pPr lvl="1"/>
            <a:r>
              <a:rPr lang="en-US" dirty="0"/>
              <a:t>TUMID LE; MORE PHOTOSENSTIVITY, HIGHER IMMUNEREACTANTS ON DIF</a:t>
            </a:r>
          </a:p>
          <a:p>
            <a:r>
              <a:rPr lang="en-US" dirty="0"/>
              <a:t>SEBORRHOEIC DERMATITIS</a:t>
            </a:r>
          </a:p>
          <a:p>
            <a:r>
              <a:rPr lang="en-US" dirty="0"/>
              <a:t>PITYRIASIS VERSICOLOR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B7F5-C38F-1DB3-82B8-825194C7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8061-8C2A-5159-3A20-90797D5B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UNTREATED PATIENTS HAVE CHRONIC COURSE</a:t>
            </a:r>
          </a:p>
          <a:p>
            <a:r>
              <a:rPr lang="en-US" dirty="0"/>
              <a:t>MAY CLEAR SPONTANEOUSLY, EVEN AFTER 15 YEARS</a:t>
            </a:r>
          </a:p>
          <a:p>
            <a:endParaRPr lang="en-US" dirty="0"/>
          </a:p>
          <a:p>
            <a:r>
              <a:rPr lang="en-US" dirty="0"/>
              <a:t>REM IS NOT ASSOCIATED ABNORMAL LABS </a:t>
            </a:r>
          </a:p>
        </p:txBody>
      </p:sp>
    </p:spTree>
    <p:extLst>
      <p:ext uri="{BB962C8B-B14F-4D97-AF65-F5344CB8AC3E}">
        <p14:creationId xmlns:p14="http://schemas.microsoft.com/office/powerpoint/2010/main" val="348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92D-FD45-0816-9589-1FBFA016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7F879-D3F1-0AC8-A0DC-CD339555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LINE:</a:t>
            </a:r>
          </a:p>
          <a:p>
            <a:pPr marL="819096" lvl="1" indent="-514350"/>
            <a:r>
              <a:rPr lang="en-US" dirty="0"/>
              <a:t>HCQ; 200 MG BD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LINE: </a:t>
            </a:r>
          </a:p>
          <a:p>
            <a:pPr marL="819096" lvl="1" indent="-514350"/>
            <a:r>
              <a:rPr lang="en-US" dirty="0"/>
              <a:t>TOPICAL AND SYSTEMIC STEROIDS</a:t>
            </a:r>
          </a:p>
          <a:p>
            <a:pPr marL="819096" lvl="1" indent="-514350"/>
            <a:r>
              <a:rPr lang="en-US" dirty="0"/>
              <a:t>TOPICAL CALCINEURIN INHIBITORS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THIRD LINE: </a:t>
            </a:r>
          </a:p>
          <a:p>
            <a:pPr marL="819096" lvl="1" indent="-514350"/>
            <a:r>
              <a:rPr lang="en-US" dirty="0"/>
              <a:t>PHOTOTHERAPY</a:t>
            </a:r>
          </a:p>
          <a:p>
            <a:pPr marL="819096" lvl="1" indent="-514350"/>
            <a:r>
              <a:rPr lang="en-US" dirty="0"/>
              <a:t>PULSED DYE LASER</a:t>
            </a:r>
          </a:p>
          <a:p>
            <a:pPr marL="819096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3C79-009B-1E3B-3B17-367A93F98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SCLEREDEMA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03FF8A-7B47-88AB-27F8-170991B9B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SCLEREDEMA ADULTORUM OF BUSCHKE</a:t>
            </a:r>
          </a:p>
          <a:p>
            <a:r>
              <a:rPr lang="en-US"/>
              <a:t>SCLEREDEMA DIABETICORUM </a:t>
            </a:r>
          </a:p>
          <a:p>
            <a:r>
              <a:rPr lang="en-US"/>
              <a:t>BUSCHKE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38D-BB5D-ECF0-8951-A77C9FA4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u="sng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38E59-0FF6-4898-C230-859D5473F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A DIFFUSE PROGRESSIVE SYMMETRICAL NON-PITTING SWELLING AND INDURATION OF UPPER PART OF BODY 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CAUSED BY THICKENED DERMIS AND MUCIN DEPOSITION</a:t>
            </a:r>
          </a:p>
        </p:txBody>
      </p:sp>
    </p:spTree>
    <p:extLst>
      <p:ext uri="{BB962C8B-B14F-4D97-AF65-F5344CB8AC3E}">
        <p14:creationId xmlns:p14="http://schemas.microsoft.com/office/powerpoint/2010/main" val="20014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088-549C-443D-87EE-5F0E376A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b="1" u="sng" dirty="0"/>
              <a:t>TYPES &amp; ASSOCIATIONS  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9D7D30BD-092D-E151-C416-1CBDF41DB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44" y="1701797"/>
            <a:ext cx="6586379" cy="44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4165F7-5816-3D2F-6626-7F62BA09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GENERAL DESCRIPTION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A3DA9-CFC1-3F1C-3804-08467135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080003"/>
          </a:xfrm>
        </p:spPr>
        <p:txBody>
          <a:bodyPr/>
          <a:lstStyle/>
          <a:p>
            <a:r>
              <a:rPr lang="en-US" dirty="0"/>
              <a:t>RARE DISEASE</a:t>
            </a:r>
          </a:p>
          <a:p>
            <a:r>
              <a:rPr lang="en-US" dirty="0"/>
              <a:t>ALL AGES</a:t>
            </a:r>
          </a:p>
          <a:p>
            <a:r>
              <a:rPr lang="en-US" dirty="0"/>
              <a:t>2-14% OF PATIENTS WITH DIABETES. MORE COMMON IN MALES</a:t>
            </a:r>
          </a:p>
          <a:p>
            <a:r>
              <a:rPr lang="en-US" dirty="0"/>
              <a:t>OTHER FORMS MORE COMMON IN FEMALE</a:t>
            </a:r>
          </a:p>
          <a:p>
            <a:r>
              <a:rPr lang="en-US" b="1" u="sng" dirty="0"/>
              <a:t>PATHOGENESIS:</a:t>
            </a:r>
          </a:p>
          <a:p>
            <a:pPr lvl="1"/>
            <a:r>
              <a:rPr lang="en-US" dirty="0"/>
              <a:t>INCREASE </a:t>
            </a:r>
            <a:r>
              <a:rPr lang="en-US" b="1" dirty="0"/>
              <a:t>COLLAGEN</a:t>
            </a:r>
            <a:r>
              <a:rPr lang="en-US" dirty="0"/>
              <a:t> 1 SYNTHESIS AND ACCUMULATION IN DM DUE TO IRREVERSIBLE GLYCOSYLATION AND RESISTANCE TO DEGREADATION </a:t>
            </a:r>
          </a:p>
          <a:p>
            <a:pPr marL="377886" lvl="1" indent="0">
              <a:buNone/>
            </a:pPr>
            <a:endParaRPr lang="en-US" dirty="0"/>
          </a:p>
          <a:p>
            <a:pPr lvl="1"/>
            <a:r>
              <a:rPr lang="en-US" dirty="0"/>
              <a:t>ABNORMAL COLLAGEN AND MUCIN SYNTHESIS BY EXCESS STIMULATION BY INSULIN.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E6EB-630F-D1EA-DB98-83A3B7CE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A8B9-B6DD-FF40-CD3C-9E5F6929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/>
          </a:bodyPr>
          <a:lstStyle/>
          <a:p>
            <a:r>
              <a:rPr lang="en-US" b="1" dirty="0"/>
              <a:t>EPIDERMIS: </a:t>
            </a:r>
            <a:r>
              <a:rPr lang="en-US" dirty="0"/>
              <a:t>NORMAL</a:t>
            </a:r>
            <a:endParaRPr lang="en-US" b="1" dirty="0"/>
          </a:p>
          <a:p>
            <a:r>
              <a:rPr lang="en-US" b="1" dirty="0"/>
              <a:t>DERMIS: 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IS 3-4 TIMES THCKER </a:t>
            </a:r>
          </a:p>
          <a:p>
            <a:pPr lvl="1"/>
            <a:r>
              <a:rPr lang="en-US" dirty="0"/>
              <a:t>COLLAGEN APPEARS SWOLLEN AND SEPERATED BY WIDE SPACES</a:t>
            </a:r>
          </a:p>
          <a:p>
            <a:pPr lvl="1"/>
            <a:r>
              <a:rPr lang="en-US" dirty="0"/>
              <a:t>ACID GAGs FOUND IN FENESTRATED SPACES </a:t>
            </a:r>
          </a:p>
          <a:p>
            <a:pPr lvl="1"/>
            <a:r>
              <a:rPr lang="en-US" dirty="0"/>
              <a:t>FIBROBLAST PROLIFERATION IS ABSENT</a:t>
            </a:r>
          </a:p>
          <a:p>
            <a:pPr lvl="1"/>
            <a:r>
              <a:rPr lang="en-US" dirty="0"/>
              <a:t>SLIGHT PERIVASCULAR INFILTRATE. UNCOMMON</a:t>
            </a:r>
          </a:p>
          <a:p>
            <a:r>
              <a:rPr lang="en-US" b="1" dirty="0"/>
              <a:t>SUBCUTANEOUS TISSUE: </a:t>
            </a:r>
          </a:p>
          <a:p>
            <a:pPr lvl="1"/>
            <a:r>
              <a:rPr lang="en-US" dirty="0"/>
              <a:t>FAT REPLACED BY COARSE COLLAGEN </a:t>
            </a:r>
          </a:p>
          <a:p>
            <a:r>
              <a:rPr lang="en-US" dirty="0"/>
              <a:t>MUCIN ALSO ACCUMULATES IN HEART AND SKELETAL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9CD0-5B87-8A49-9197-BC8FFCE2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/>
              <a:t>CLASSIFICATION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A302DF-FCF3-D3D1-9B6E-46B843019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PRIMARY CUTANEOUS MUCINOSIS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EE11-4A92-88AF-32CD-26C5AD7B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>
            <a:normAutofit/>
          </a:bodyPr>
          <a:lstStyle/>
          <a:p>
            <a:r>
              <a:rPr lang="en-US" dirty="0"/>
              <a:t>Mucin Deposit is main Histologic Feature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F356DB-9365-F313-BEF5-FD2641039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SECONDARY MUCINOSIS </a:t>
            </a:r>
          </a:p>
          <a:p>
            <a:endParaRPr lang="en-US" u="sng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CF060CB-2F46-8BBF-5491-DD57EEFBD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/>
          <a:p>
            <a:r>
              <a:rPr lang="en-US" dirty="0"/>
              <a:t>Mucin deposits is only additional finding and a secondary phenomenon </a:t>
            </a:r>
          </a:p>
        </p:txBody>
      </p:sp>
    </p:spTree>
    <p:extLst>
      <p:ext uri="{BB962C8B-B14F-4D97-AF65-F5344CB8AC3E}">
        <p14:creationId xmlns:p14="http://schemas.microsoft.com/office/powerpoint/2010/main" val="40928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239E-B6AC-45E4-56A7-3FE93527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E2D03-30AD-036A-0240-6C5E6BF7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 DERMIS </a:t>
            </a:r>
          </a:p>
          <a:p>
            <a:r>
              <a:rPr lang="en-US" dirty="0"/>
              <a:t>SWOLLEN COLLAGEN</a:t>
            </a:r>
          </a:p>
          <a:p>
            <a:r>
              <a:rPr lang="en-US" dirty="0"/>
              <a:t>SEPARATED BY CLEAR SPACES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F98B1-D35B-7CCC-8227-304B4F3D0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00" y="0"/>
            <a:ext cx="454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A29B-9175-4BEC-D2B9-1F7202AF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EABA-6F22-8E69-8BA3-90C35805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MUCIN DEPOSITION IN CLEAR SPACES</a:t>
            </a:r>
          </a:p>
          <a:p>
            <a:r>
              <a:rPr lang="en-US" dirty="0"/>
              <a:t>ACID MUCOPOLYSACCHARIDE STAIN</a:t>
            </a:r>
          </a:p>
        </p:txBody>
      </p:sp>
      <p:pic>
        <p:nvPicPr>
          <p:cNvPr id="5" name="Picture 4" descr="A large group of birds&#10;&#10;Description automatically generated with low confidence">
            <a:extLst>
              <a:ext uri="{FF2B5EF4-FFF2-40B4-BE49-F238E27FC236}">
                <a16:creationId xmlns:a16="http://schemas.microsoft.com/office/drawing/2014/main" id="{08E3E880-1669-E92C-4693-0F3F1514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72" y="0"/>
            <a:ext cx="4749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34F3-898A-A266-0BB6-A17F6FA9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69D8-A498-F847-FC9D-B9D3AE503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/>
          </a:bodyPr>
          <a:lstStyle/>
          <a:p>
            <a:r>
              <a:rPr lang="en-US" dirty="0"/>
              <a:t>FIRM NON PITTING EDEMA AND INDURATION</a:t>
            </a:r>
          </a:p>
          <a:p>
            <a:r>
              <a:rPr lang="en-US" dirty="0"/>
              <a:t>BEGIN ON POSTERIOR NECK AND SPREAD TO UPPER BACK, SHOULDERS AND SCALP</a:t>
            </a:r>
          </a:p>
          <a:p>
            <a:r>
              <a:rPr lang="en-US" dirty="0"/>
              <a:t>ERYTHEMA AND </a:t>
            </a:r>
            <a:r>
              <a:rPr lang="en-US" i="1" dirty="0" err="1"/>
              <a:t>peau</a:t>
            </a:r>
            <a:r>
              <a:rPr lang="en-US" i="1" dirty="0"/>
              <a:t> </a:t>
            </a:r>
            <a:r>
              <a:rPr lang="en-US" i="1" dirty="0" err="1"/>
              <a:t>d’orange</a:t>
            </a:r>
            <a:r>
              <a:rPr lang="en-US" i="1" dirty="0"/>
              <a:t> </a:t>
            </a:r>
            <a:r>
              <a:rPr lang="en-US" dirty="0"/>
              <a:t>APPEARANCE</a:t>
            </a:r>
          </a:p>
          <a:p>
            <a:r>
              <a:rPr lang="en-US" dirty="0"/>
              <a:t>HANDS AND FEET CHARACTERISTICALLY SPARED</a:t>
            </a:r>
          </a:p>
          <a:p>
            <a:r>
              <a:rPr lang="en-US" dirty="0"/>
              <a:t>DEPENDING UPON SITE: </a:t>
            </a:r>
          </a:p>
          <a:p>
            <a:pPr lvl="1"/>
            <a:r>
              <a:rPr lang="en-US" dirty="0"/>
              <a:t>MOVEMENT RESTRICTION</a:t>
            </a:r>
          </a:p>
          <a:p>
            <a:pPr lvl="1"/>
            <a:r>
              <a:rPr lang="en-US" dirty="0"/>
              <a:t>FACIAL EXPRESSIONS </a:t>
            </a:r>
          </a:p>
          <a:p>
            <a:pPr lvl="1"/>
            <a:r>
              <a:rPr lang="en-US" dirty="0"/>
              <a:t>DIFFCULTY IN MASTICATIONS AND ARTICULATION </a:t>
            </a:r>
          </a:p>
        </p:txBody>
      </p:sp>
    </p:spTree>
    <p:extLst>
      <p:ext uri="{BB962C8B-B14F-4D97-AF65-F5344CB8AC3E}">
        <p14:creationId xmlns:p14="http://schemas.microsoft.com/office/powerpoint/2010/main" val="852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688101-B985-4750-694C-3B312503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sz="3600" b="1" u="sng" dirty="0"/>
              <a:t>SCLEREDEMA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D8EE5A-52B4-2328-578B-E7742683D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/>
          <a:p>
            <a:r>
              <a:rPr lang="en-US" dirty="0"/>
              <a:t>ERYTHEMA</a:t>
            </a:r>
          </a:p>
          <a:p>
            <a:r>
              <a:rPr lang="en-US" dirty="0"/>
              <a:t>INDURATION</a:t>
            </a:r>
          </a:p>
          <a:p>
            <a:r>
              <a:rPr lang="en-US" dirty="0"/>
              <a:t>THICK SKIN </a:t>
            </a:r>
          </a:p>
          <a:p>
            <a:r>
              <a:rPr lang="en-US" dirty="0"/>
              <a:t>NON PITTING EDEMA </a:t>
            </a:r>
          </a:p>
        </p:txBody>
      </p:sp>
      <p:pic>
        <p:nvPicPr>
          <p:cNvPr id="7" name="Picture 6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E9006E86-0C66-A47D-21DB-2C9F028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" r="-1" b="-1"/>
          <a:stretch/>
        </p:blipFill>
        <p:spPr>
          <a:xfrm>
            <a:off x="5484971" y="584200"/>
            <a:ext cx="6094413" cy="5588000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668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BAE266-2C06-E91B-5C81-940A3948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B69D7-3853-DA3D-91A7-D06E7206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8815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SYSTEMI SCLEROSIS: </a:t>
            </a:r>
          </a:p>
          <a:p>
            <a:pPr lvl="1"/>
            <a:r>
              <a:rPr lang="en-US" dirty="0"/>
              <a:t>SCLERODACTLY </a:t>
            </a:r>
          </a:p>
          <a:p>
            <a:pPr lvl="1"/>
            <a:r>
              <a:rPr lang="en-US" dirty="0"/>
              <a:t>RAYNAUDS</a:t>
            </a:r>
          </a:p>
          <a:p>
            <a:pPr lvl="1"/>
            <a:r>
              <a:rPr lang="en-US" dirty="0"/>
              <a:t>NAIL FOLD CAPPILARIES</a:t>
            </a:r>
          </a:p>
          <a:p>
            <a:pPr lvl="1"/>
            <a:r>
              <a:rPr lang="en-US" dirty="0"/>
              <a:t>SERUM ANTIBODIES</a:t>
            </a:r>
          </a:p>
          <a:p>
            <a:r>
              <a:rPr lang="en-US" dirty="0"/>
              <a:t>MYXOEDEMA </a:t>
            </a:r>
          </a:p>
          <a:p>
            <a:r>
              <a:rPr lang="en-US" dirty="0"/>
              <a:t>AMYLOIDOSIS</a:t>
            </a:r>
          </a:p>
          <a:p>
            <a:r>
              <a:rPr lang="en-US" dirty="0"/>
              <a:t>LYMPHEDEMA </a:t>
            </a:r>
          </a:p>
          <a:p>
            <a:r>
              <a:rPr lang="en-US" dirty="0"/>
              <a:t>CELLULITIS </a:t>
            </a:r>
          </a:p>
          <a:p>
            <a:r>
              <a:rPr lang="en-US" dirty="0"/>
              <a:t>DERMATOMYOSITIS </a:t>
            </a:r>
          </a:p>
          <a:p>
            <a:r>
              <a:rPr lang="en-US" dirty="0"/>
              <a:t>TRICHINOSIS </a:t>
            </a:r>
          </a:p>
        </p:txBody>
      </p:sp>
    </p:spTree>
    <p:extLst>
      <p:ext uri="{BB962C8B-B14F-4D97-AF65-F5344CB8AC3E}">
        <p14:creationId xmlns:p14="http://schemas.microsoft.com/office/powerpoint/2010/main" val="36456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CC48-DDC8-7478-D126-EA705D9F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COMPLICATONS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9D4D-80F7-36C1-01F0-9A722C8D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SYSTEMIC INVOLVEMENT NOT FREQUENT </a:t>
            </a:r>
          </a:p>
          <a:p>
            <a:r>
              <a:rPr lang="en-US" dirty="0"/>
              <a:t>SEROSITIS </a:t>
            </a:r>
          </a:p>
          <a:p>
            <a:r>
              <a:rPr lang="en-US" dirty="0"/>
              <a:t>DYSARTHRIA</a:t>
            </a:r>
          </a:p>
          <a:p>
            <a:r>
              <a:rPr lang="en-US" dirty="0"/>
              <a:t>DYSPHAGIA</a:t>
            </a:r>
          </a:p>
          <a:p>
            <a:r>
              <a:rPr lang="en-US" dirty="0"/>
              <a:t>MYOSITIS</a:t>
            </a:r>
          </a:p>
          <a:p>
            <a:r>
              <a:rPr lang="en-US" dirty="0"/>
              <a:t>PAROTITIS</a:t>
            </a:r>
          </a:p>
          <a:p>
            <a:r>
              <a:rPr lang="en-US" dirty="0"/>
              <a:t>HEPATSPLEENOMEGALY</a:t>
            </a:r>
          </a:p>
          <a:p>
            <a:r>
              <a:rPr lang="en-US" dirty="0"/>
              <a:t>OCULAR</a:t>
            </a:r>
          </a:p>
          <a:p>
            <a:r>
              <a:rPr lang="en-US" dirty="0"/>
              <a:t>CARDIAC ABNORMALITIES</a:t>
            </a:r>
          </a:p>
        </p:txBody>
      </p:sp>
    </p:spTree>
    <p:extLst>
      <p:ext uri="{BB962C8B-B14F-4D97-AF65-F5344CB8AC3E}">
        <p14:creationId xmlns:p14="http://schemas.microsoft.com/office/powerpoint/2010/main" val="39059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5292-9C65-550A-28BF-4F272045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AND PROGNOSIS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CA01B-2138-BA56-7AD5-0636F609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76400"/>
            <a:ext cx="10360501" cy="4648200"/>
          </a:xfrm>
        </p:spPr>
        <p:txBody>
          <a:bodyPr/>
          <a:lstStyle/>
          <a:p>
            <a:r>
              <a:rPr lang="en-US" dirty="0"/>
              <a:t>POSTINFECTIOUS:</a:t>
            </a:r>
          </a:p>
          <a:p>
            <a:pPr lvl="1"/>
            <a:r>
              <a:rPr lang="en-US" dirty="0"/>
              <a:t> HAVE BENIGN COURSE. RESOLVE SPONTENOUSLY IN 6MONTHS TO 2 YEAR</a:t>
            </a:r>
          </a:p>
          <a:p>
            <a:pPr lvl="1"/>
            <a:endParaRPr lang="en-US" dirty="0"/>
          </a:p>
          <a:p>
            <a:pPr marL="530340" indent="-457200"/>
            <a:r>
              <a:rPr lang="en-US" dirty="0"/>
              <a:t>DIABETES AND GAMMOPATHY:</a:t>
            </a:r>
          </a:p>
          <a:p>
            <a:pPr marL="835086" lvl="1" indent="-457200"/>
            <a:r>
              <a:rPr lang="en-US" dirty="0"/>
              <a:t>CHRONIC</a:t>
            </a:r>
          </a:p>
          <a:p>
            <a:pPr marL="835086" lvl="1" indent="-457200"/>
            <a:r>
              <a:rPr lang="en-US" dirty="0"/>
              <a:t>LITTLE TENDENCY OF REMISSION</a:t>
            </a:r>
          </a:p>
          <a:p>
            <a:pPr marL="835086" lvl="1" indent="-457200"/>
            <a:r>
              <a:rPr lang="en-US" dirty="0"/>
              <a:t>DEATH FROM INTERNAL ORGAN INVOLVEMENT. RARE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3F93-7267-18EA-2013-C8676B17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97FA-9FB6-BC6E-9E82-BD1B7328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UNDERLYING PATHOLOGY</a:t>
            </a:r>
          </a:p>
          <a:p>
            <a:r>
              <a:rPr lang="en-US" dirty="0"/>
              <a:t>INFECTIOUS: </a:t>
            </a:r>
          </a:p>
          <a:p>
            <a:pPr lvl="1"/>
            <a:r>
              <a:rPr lang="en-US" dirty="0"/>
              <a:t>THROAT SWAB CULTURE AND ASO</a:t>
            </a:r>
          </a:p>
          <a:p>
            <a:pPr marL="530340" indent="-457200"/>
            <a:r>
              <a:rPr lang="en-US" dirty="0"/>
              <a:t>HBA1C, FASTING BLOOD SUGAR </a:t>
            </a:r>
          </a:p>
          <a:p>
            <a:pPr marL="530340" indent="-457200"/>
            <a:r>
              <a:rPr lang="en-US" dirty="0"/>
              <a:t>SERUM PROTIEN ELECTROPHORESIS WITH IMMUNOFIXATION </a:t>
            </a:r>
          </a:p>
          <a:p>
            <a:pPr marL="530340" indent="-457200"/>
            <a:r>
              <a:rPr lang="en-US" dirty="0"/>
              <a:t>ULTRASOUND; for skin thickness </a:t>
            </a:r>
            <a:r>
              <a:rPr lang="en-US" dirty="0" err="1"/>
              <a:t>evaluatio</a:t>
            </a:r>
            <a:endParaRPr lang="en-US" dirty="0"/>
          </a:p>
          <a:p>
            <a:pPr marL="530340" indent="-457200"/>
            <a:r>
              <a:rPr lang="en-US" dirty="0"/>
              <a:t>MRI; disease progression </a:t>
            </a:r>
          </a:p>
        </p:txBody>
      </p:sp>
    </p:spTree>
    <p:extLst>
      <p:ext uri="{BB962C8B-B14F-4D97-AF65-F5344CB8AC3E}">
        <p14:creationId xmlns:p14="http://schemas.microsoft.com/office/powerpoint/2010/main" val="6254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FB1D-5B49-9859-B454-316E0AF6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BD75-A6F3-2E5E-9DF6-2A65E393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080003"/>
          </a:xfrm>
        </p:spPr>
        <p:txBody>
          <a:bodyPr>
            <a:normAutofit/>
          </a:bodyPr>
          <a:lstStyle/>
          <a:p>
            <a:r>
              <a:rPr lang="en-US" dirty="0"/>
              <a:t>DIFFICULT. NO EFFECTIVE TREATMENT</a:t>
            </a:r>
          </a:p>
          <a:p>
            <a:r>
              <a:rPr lang="en-US" dirty="0"/>
              <a:t>TREATMENT OF PRIMARY DISEASE:</a:t>
            </a:r>
          </a:p>
          <a:p>
            <a:pPr lvl="1"/>
            <a:r>
              <a:rPr lang="en-US" dirty="0"/>
              <a:t>THERAPY IS UNNECESSARY FOR POST STREPTOCOCCAL SCLEREDEMA</a:t>
            </a:r>
          </a:p>
          <a:p>
            <a:pPr lvl="1"/>
            <a:r>
              <a:rPr lang="en-US" dirty="0"/>
              <a:t>GOOD SUGAR CONTROL IN DM</a:t>
            </a:r>
          </a:p>
          <a:p>
            <a:pPr lvl="1"/>
            <a:r>
              <a:rPr lang="en-US" dirty="0"/>
              <a:t>GAMMOPATHY, MULTIPLE MYELOMA: BORTEZOMIB</a:t>
            </a:r>
          </a:p>
          <a:p>
            <a:r>
              <a:rPr lang="en-US" dirty="0"/>
              <a:t>FOR DISABLING MANIFESTATIONS: PHOTOTHERAPY </a:t>
            </a:r>
          </a:p>
          <a:p>
            <a:r>
              <a:rPr lang="en-US" dirty="0"/>
              <a:t>IVIG</a:t>
            </a:r>
          </a:p>
          <a:p>
            <a:r>
              <a:rPr lang="en-US" dirty="0"/>
              <a:t>ELECTRON BEAM RADIOTHERAPY &amp; PHOTOPHORESIS</a:t>
            </a:r>
          </a:p>
          <a:p>
            <a:r>
              <a:rPr lang="en-US" dirty="0"/>
              <a:t>IMMUNOSUPRESANTS </a:t>
            </a:r>
          </a:p>
        </p:txBody>
      </p:sp>
    </p:spTree>
    <p:extLst>
      <p:ext uri="{BB962C8B-B14F-4D97-AF65-F5344CB8AC3E}">
        <p14:creationId xmlns:p14="http://schemas.microsoft.com/office/powerpoint/2010/main" val="38330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EC472-92E0-946F-182A-0FF1C8AB03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THYROID DERMOPATHY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F7F8A3-3DCD-B682-BE74-1A57F6B3C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THYROID DERMOPATHY</a:t>
            </a:r>
          </a:p>
        </p:txBody>
      </p:sp>
    </p:spTree>
    <p:extLst>
      <p:ext uri="{BB962C8B-B14F-4D97-AF65-F5344CB8AC3E}">
        <p14:creationId xmlns:p14="http://schemas.microsoft.com/office/powerpoint/2010/main" val="11414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93B42E-3500-534F-83E8-AFDE34DA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PRIMARY MUCINOSIS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8684DA-3EBF-8D45-4675-C6E4631E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1889760"/>
            <a:ext cx="4416552" cy="762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DERMAL MUCINOSIS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C80C2C-99C6-15C7-AE9C-F8E2649B8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812" y="2804159"/>
            <a:ext cx="5635753" cy="40386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LICHEN MYXOEDEMATOSUS</a:t>
            </a:r>
          </a:p>
          <a:p>
            <a:pPr lvl="1"/>
            <a:r>
              <a:rPr lang="en-US" dirty="0"/>
              <a:t>SCLEROMYXOEDEMA</a:t>
            </a:r>
          </a:p>
          <a:p>
            <a:pPr lvl="1"/>
            <a:r>
              <a:rPr lang="en-US" dirty="0"/>
              <a:t>LOCALISED LM </a:t>
            </a:r>
          </a:p>
          <a:p>
            <a:r>
              <a:rPr lang="en-US" dirty="0"/>
              <a:t>RETICULAR ERYTHEMATOUS MUCINOSIS</a:t>
            </a:r>
          </a:p>
          <a:p>
            <a:r>
              <a:rPr lang="en-US" dirty="0"/>
              <a:t>SCLEREDEMA </a:t>
            </a:r>
          </a:p>
          <a:p>
            <a:r>
              <a:rPr lang="en-US" dirty="0"/>
              <a:t>MYXOEDEMA OF THYROID DISEASE</a:t>
            </a:r>
          </a:p>
          <a:p>
            <a:r>
              <a:rPr lang="en-US" dirty="0"/>
              <a:t>PAPULAR AND NODULAR MUCINOSIS IN CTDs</a:t>
            </a:r>
          </a:p>
          <a:p>
            <a:r>
              <a:rPr lang="en-US" dirty="0"/>
              <a:t>SELF-HEALING CUTANEOUS MUCINOSIS</a:t>
            </a:r>
          </a:p>
          <a:p>
            <a:r>
              <a:rPr lang="en-US" dirty="0"/>
              <a:t>CUTANEOUS FOCAL MUCINOSIS</a:t>
            </a:r>
          </a:p>
          <a:p>
            <a:r>
              <a:rPr lang="en-US" dirty="0"/>
              <a:t>DIGITAL MUCOUS CYST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4518A3-419B-CD89-FD87-6FC6C24F0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7391" y="1889760"/>
            <a:ext cx="5026153" cy="762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FOLLICULAR MUCINOSIS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DBDA96-9EDE-4712-226C-F535858E5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7391" y="2819399"/>
            <a:ext cx="5635753" cy="18288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PINKUS FOLLICULLAR MUCINOSIS</a:t>
            </a:r>
          </a:p>
          <a:p>
            <a:r>
              <a:rPr lang="en-US" dirty="0"/>
              <a:t>URTICARIA-LIKE FOLLICULAR MUCINOSIS</a:t>
            </a:r>
          </a:p>
        </p:txBody>
      </p:sp>
    </p:spTree>
    <p:extLst>
      <p:ext uri="{BB962C8B-B14F-4D97-AF65-F5344CB8AC3E}">
        <p14:creationId xmlns:p14="http://schemas.microsoft.com/office/powerpoint/2010/main" val="41573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793F-F9D6-A1CE-0707-FD1A283D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LOCALISED ( PRETIBIAL ) MYXOEDEMA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C283C-6EB5-F7A6-0C10-02E21F5A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INFILTRATIVE DERMOPATHY DUE TO MUCIN DEPOSITION</a:t>
            </a:r>
          </a:p>
          <a:p>
            <a:r>
              <a:rPr lang="en-US" dirty="0"/>
              <a:t>SHINS</a:t>
            </a:r>
          </a:p>
          <a:p>
            <a:r>
              <a:rPr lang="en-US" dirty="0"/>
              <a:t>ONE OF THE SIGNS OF HYPERTHYROIDISM esp. OF GRAVE’S DISEASE</a:t>
            </a:r>
          </a:p>
          <a:p>
            <a:r>
              <a:rPr lang="en-US" dirty="0"/>
              <a:t>1-5% OF PATIENTS WITH GRAVE’S DISEASE</a:t>
            </a:r>
          </a:p>
          <a:p>
            <a:r>
              <a:rPr lang="en-US" dirty="0"/>
              <a:t>3:1 FEMALE PREDOMINENCE. 50-60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E626-07D9-04AB-1650-E42D675D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527E-6067-1E23-3779-AC9ED2086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FIBROBLASTS ALSO HAVE TSH RECEPTOR PROTEIN</a:t>
            </a:r>
          </a:p>
          <a:p>
            <a:r>
              <a:rPr lang="en-US" dirty="0"/>
              <a:t>THYROID STIMULATING Abs ALSO STIMULATE DERMAL FIBROBLASTS</a:t>
            </a:r>
          </a:p>
          <a:p>
            <a:r>
              <a:rPr lang="en-US" dirty="0"/>
              <a:t>LOWER LIMB FIBROBLAST ARE MORE SENSTIVE</a:t>
            </a:r>
          </a:p>
          <a:p>
            <a:r>
              <a:rPr lang="en-US" dirty="0"/>
              <a:t>FIBROBLASTS ALSO STIMULATED BY CYTOKINES TNF-A,B </a:t>
            </a:r>
          </a:p>
        </p:txBody>
      </p:sp>
    </p:spTree>
    <p:extLst>
      <p:ext uri="{BB962C8B-B14F-4D97-AF65-F5344CB8AC3E}">
        <p14:creationId xmlns:p14="http://schemas.microsoft.com/office/powerpoint/2010/main" val="35371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282A-F38F-7C5B-B597-9C38F0AB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FA8AB-982A-3F30-F650-A875ED163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SEPERATION OF COLLAGEN BUNDLES BY LARGE QUANITITY OF MUCIN</a:t>
            </a:r>
          </a:p>
          <a:p>
            <a:r>
              <a:rPr lang="en-US" dirty="0"/>
              <a:t>ELASTIC FIBRES REDUCED</a:t>
            </a:r>
          </a:p>
          <a:p>
            <a:r>
              <a:rPr lang="en-US" dirty="0"/>
              <a:t>PERIVASCULAR LYMPHOCYTIC INFILTRATE AND MORE MAST CELLS</a:t>
            </a:r>
          </a:p>
          <a:p>
            <a:r>
              <a:rPr lang="en-US" dirty="0"/>
              <a:t>HYPERKERATOSIS, ACANTHOSIS, PAPPILOMATOSIS</a:t>
            </a:r>
          </a:p>
        </p:txBody>
      </p:sp>
    </p:spTree>
    <p:extLst>
      <p:ext uri="{BB962C8B-B14F-4D97-AF65-F5344CB8AC3E}">
        <p14:creationId xmlns:p14="http://schemas.microsoft.com/office/powerpoint/2010/main" val="162737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FB54-081C-B822-9009-D519DF64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D094-9F0A-467A-DEAC-7655BB79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SIGNS OF GRAVE’S DISEASE:</a:t>
            </a:r>
          </a:p>
          <a:p>
            <a:pPr marL="952393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GOITRE</a:t>
            </a:r>
          </a:p>
          <a:p>
            <a:pPr marL="952393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EXOPHTHALMOS</a:t>
            </a:r>
          </a:p>
          <a:p>
            <a:pPr marL="952393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THYROID ACROPATHY</a:t>
            </a:r>
          </a:p>
          <a:p>
            <a:pPr marL="952393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HIGH TSH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B/L THICKENING AND INDURATION OF SHINS AND DORSA OF FEET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4 MAIN SUBTYPES:</a:t>
            </a:r>
          </a:p>
          <a:p>
            <a:pPr marL="761946" lvl="1" indent="-457200">
              <a:buFont typeface="+mj-lt"/>
              <a:buAutoNum type="arabicPeriod"/>
            </a:pPr>
            <a:endParaRPr lang="en-US" sz="2000" dirty="0">
              <a:solidFill>
                <a:schemeClr val="accent1"/>
              </a:solidFill>
            </a:endParaRPr>
          </a:p>
          <a:p>
            <a:pPr marL="952393" lvl="1" indent="-342900">
              <a:buFont typeface="+mj-lt"/>
              <a:buAutoNum type="arabicPeriod"/>
            </a:pPr>
            <a:endParaRPr lang="en-US" sz="1600" dirty="0"/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9724-5946-5763-AC2F-54E2F0AC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A27D-FF67-7FC2-10C0-F66077B1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DIFFUSE NON-PITTING EDEMA:</a:t>
            </a:r>
          </a:p>
          <a:p>
            <a:pPr marL="819096" lvl="1" indent="-514350"/>
            <a:r>
              <a:rPr lang="en-US" dirty="0"/>
              <a:t>Orange peel Appearance</a:t>
            </a:r>
          </a:p>
          <a:p>
            <a:pPr marL="819096" lvl="1" indent="-514350"/>
            <a:endParaRPr lang="en-US" dirty="0"/>
          </a:p>
        </p:txBody>
      </p:sp>
      <p:pic>
        <p:nvPicPr>
          <p:cNvPr id="5" name="Picture 4" descr="A close-up of a person's legs&#10;&#10;Description automatically generated with medium confidence">
            <a:extLst>
              <a:ext uri="{FF2B5EF4-FFF2-40B4-BE49-F238E27FC236}">
                <a16:creationId xmlns:a16="http://schemas.microsoft.com/office/drawing/2014/main" id="{ADA4ACF7-6C77-097A-B7D7-F6B8C315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37" y="0"/>
            <a:ext cx="4929188" cy="6858000"/>
          </a:xfrm>
          <a:prstGeom prst="rect">
            <a:avLst/>
          </a:prstGeom>
        </p:spPr>
      </p:pic>
      <p:pic>
        <p:nvPicPr>
          <p:cNvPr id="9" name="Picture 8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E3DB4BCA-839A-6106-B8E3-5F478A303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2593614"/>
            <a:ext cx="3146584" cy="42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4592-618F-7C84-8046-4AA1E01F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DF06-F677-6087-7155-418C7FB71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/>
          <a:p>
            <a:r>
              <a:rPr lang="en-US" dirty="0"/>
              <a:t>2. NODULAR: </a:t>
            </a:r>
          </a:p>
        </p:txBody>
      </p:sp>
      <p:pic>
        <p:nvPicPr>
          <p:cNvPr id="5" name="Picture 4" descr="A close-up of a person's arm&#10;&#10;Description automatically generated with low confidence">
            <a:extLst>
              <a:ext uri="{FF2B5EF4-FFF2-40B4-BE49-F238E27FC236}">
                <a16:creationId xmlns:a16="http://schemas.microsoft.com/office/drawing/2014/main" id="{9CBB8434-E24F-E13E-5D7F-EC91E0C68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r="22393" b="-1"/>
          <a:stretch/>
        </p:blipFill>
        <p:spPr>
          <a:xfrm>
            <a:off x="5484971" y="584200"/>
            <a:ext cx="6094413" cy="5588000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76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508882-1125-024B-4AE9-E26F2ACA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pic>
        <p:nvPicPr>
          <p:cNvPr id="7" name="Picture 6" descr="A close-up of a person's legs&#10;&#10;Description automatically generated with medium confidence">
            <a:extLst>
              <a:ext uri="{FF2B5EF4-FFF2-40B4-BE49-F238E27FC236}">
                <a16:creationId xmlns:a16="http://schemas.microsoft.com/office/drawing/2014/main" id="{38C497D0-A8D7-EAC2-1296-3462B6C3F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 r="2" b="8907"/>
          <a:stretch/>
        </p:blipFill>
        <p:spPr>
          <a:xfrm>
            <a:off x="1218883" y="1706880"/>
            <a:ext cx="5078677" cy="446532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28E88-D30F-6D43-6A57-81B353320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dirty="0"/>
              <a:t>3. PLAQUE TYPE: </a:t>
            </a:r>
          </a:p>
        </p:txBody>
      </p:sp>
    </p:spTree>
    <p:extLst>
      <p:ext uri="{BB962C8B-B14F-4D97-AF65-F5344CB8AC3E}">
        <p14:creationId xmlns:p14="http://schemas.microsoft.com/office/powerpoint/2010/main" val="41041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18D3D9-1137-78FE-BA52-E172E6A7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FCE59-3974-E73D-AE3B-D0EBF977B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dirty="0"/>
              <a:t>4. ELEPHANTIASIS: </a:t>
            </a:r>
          </a:p>
        </p:txBody>
      </p:sp>
      <p:pic>
        <p:nvPicPr>
          <p:cNvPr id="8" name="Picture 7" descr="A close-up of a person's legs&#10;&#10;Description automatically generated with low confidence">
            <a:extLst>
              <a:ext uri="{FF2B5EF4-FFF2-40B4-BE49-F238E27FC236}">
                <a16:creationId xmlns:a16="http://schemas.microsoft.com/office/drawing/2014/main" id="{8334559F-FDA7-809D-8C23-0A4344C36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55" y="1706880"/>
            <a:ext cx="4264380" cy="446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2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EEF4A7-BFEB-9A72-4076-698B5426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CLINCAL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8E50E-7253-BD30-B5E6-D88E1A48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/>
          </a:bodyPr>
          <a:lstStyle/>
          <a:p>
            <a:r>
              <a:rPr lang="en-US" dirty="0"/>
              <a:t>DIFFERENTIALS: </a:t>
            </a:r>
          </a:p>
          <a:p>
            <a:pPr lvl="1"/>
            <a:r>
              <a:rPr lang="en-US" dirty="0"/>
              <a:t>LSC</a:t>
            </a:r>
          </a:p>
          <a:p>
            <a:pPr lvl="1"/>
            <a:r>
              <a:rPr lang="en-US" dirty="0" err="1"/>
              <a:t>Hyperthrophic</a:t>
            </a:r>
            <a:r>
              <a:rPr lang="en-US" dirty="0"/>
              <a:t> LP</a:t>
            </a:r>
          </a:p>
          <a:p>
            <a:pPr lvl="1"/>
            <a:r>
              <a:rPr lang="en-US" dirty="0"/>
              <a:t>Obesity- Associated </a:t>
            </a:r>
            <a:r>
              <a:rPr lang="en-US" dirty="0" err="1"/>
              <a:t>Lymphoedematous</a:t>
            </a:r>
            <a:r>
              <a:rPr lang="en-US" dirty="0"/>
              <a:t> mucinosis</a:t>
            </a:r>
          </a:p>
          <a:p>
            <a:pPr marL="377886" lvl="1" indent="0">
              <a:buNone/>
            </a:pPr>
            <a:endParaRPr lang="en-US" dirty="0"/>
          </a:p>
          <a:p>
            <a:pPr marL="530340" indent="-457200"/>
            <a:r>
              <a:rPr lang="en-US" dirty="0"/>
              <a:t>DISEASE COURSE: </a:t>
            </a:r>
          </a:p>
          <a:p>
            <a:pPr marL="835086" lvl="1" indent="-457200"/>
            <a:r>
              <a:rPr lang="en-US" dirty="0"/>
              <a:t>No morbidity. Appearance defect only</a:t>
            </a:r>
          </a:p>
          <a:p>
            <a:pPr marL="835086" lvl="1" indent="-457200"/>
            <a:r>
              <a:rPr lang="en-US" dirty="0"/>
              <a:t>Entrapment of peroneal nerve may cause foot drop</a:t>
            </a:r>
          </a:p>
          <a:p>
            <a:pPr marL="530340" indent="-457200"/>
            <a:r>
              <a:rPr lang="en-US" dirty="0"/>
              <a:t>INVESTIGATIONS: </a:t>
            </a:r>
          </a:p>
          <a:p>
            <a:pPr marL="835086" lvl="1" indent="-457200"/>
            <a:r>
              <a:rPr lang="en-US" dirty="0"/>
              <a:t>TSH</a:t>
            </a:r>
          </a:p>
          <a:p>
            <a:pPr marL="835086" lvl="1" indent="-457200"/>
            <a:r>
              <a:rPr lang="en-US" dirty="0"/>
              <a:t>Thyroid Stimulating Antibodies</a:t>
            </a:r>
          </a:p>
        </p:txBody>
      </p:sp>
    </p:spTree>
    <p:extLst>
      <p:ext uri="{BB962C8B-B14F-4D97-AF65-F5344CB8AC3E}">
        <p14:creationId xmlns:p14="http://schemas.microsoft.com/office/powerpoint/2010/main" val="17362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6ED4-C525-7B34-99E7-BB7D5AB8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BD0A-7390-B583-4588-59DBA796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15620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TOPICAL STEROIDS: </a:t>
            </a:r>
          </a:p>
          <a:p>
            <a:pPr marL="819096" lvl="1" indent="-514350"/>
            <a:r>
              <a:rPr lang="en-US" dirty="0"/>
              <a:t>Moderate to Potent</a:t>
            </a:r>
          </a:p>
          <a:p>
            <a:pPr marL="819096" lvl="1" indent="-514350"/>
            <a:r>
              <a:rPr lang="en-US" dirty="0"/>
              <a:t>Under Occlusive Dressing or I/L </a:t>
            </a:r>
          </a:p>
          <a:p>
            <a:pPr marL="819096" lvl="1" indent="-514350"/>
            <a:r>
              <a:rPr lang="en-US" dirty="0"/>
              <a:t>Compressing Stockings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ELEPHANTIASIS: </a:t>
            </a:r>
          </a:p>
          <a:p>
            <a:pPr marL="819096" lvl="1" indent="-514350"/>
            <a:r>
              <a:rPr lang="en-US" dirty="0"/>
              <a:t>Rituximab</a:t>
            </a:r>
          </a:p>
          <a:p>
            <a:pPr marL="819096" lvl="1" indent="-514350"/>
            <a:r>
              <a:rPr lang="en-US" dirty="0"/>
              <a:t>Plasmapheresis</a:t>
            </a:r>
          </a:p>
          <a:p>
            <a:pPr marL="819096" lvl="1" indent="-514350"/>
            <a:r>
              <a:rPr lang="en-US" dirty="0"/>
              <a:t>IVIG</a:t>
            </a:r>
          </a:p>
          <a:p>
            <a:pPr marL="819096" lvl="1" indent="-514350"/>
            <a:r>
              <a:rPr lang="en-US" dirty="0"/>
              <a:t>Octreotide </a:t>
            </a:r>
          </a:p>
          <a:p>
            <a:pPr marL="514350" indent="-514350"/>
            <a:r>
              <a:rPr lang="en-US" dirty="0"/>
              <a:t>MINIMIZING RISK FACTORS: </a:t>
            </a:r>
            <a:r>
              <a:rPr lang="en-US" dirty="0" err="1"/>
              <a:t>Weightloss</a:t>
            </a:r>
            <a:r>
              <a:rPr lang="en-US" dirty="0"/>
              <a:t>, Smoking etc.</a:t>
            </a:r>
          </a:p>
          <a:p>
            <a:pPr marL="514350" indent="-514350"/>
            <a:r>
              <a:rPr lang="en-US" dirty="0"/>
              <a:t>THERAPY FOR CONTROL OF HYPERTHYROIDISM DOES NOT IMPROVE CUTANEOUS SYMPTOMS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39EDF2-D9FC-6C7A-7E03-B36051C83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LICHEN MYXOEDEMATOSUS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9EF6D01-F76B-3AFF-0AD9-4426DBC4D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PAPULAR MUCINOSIS</a:t>
            </a:r>
          </a:p>
        </p:txBody>
      </p:sp>
    </p:spTree>
    <p:extLst>
      <p:ext uri="{BB962C8B-B14F-4D97-AF65-F5344CB8AC3E}">
        <p14:creationId xmlns:p14="http://schemas.microsoft.com/office/powerpoint/2010/main" val="18679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FD54-4590-6103-56CF-F2CFEA7D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PAPULAR &amp; NODULAR MUCINOSIS IN CTDs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24C-CCCF-27FB-44E3-93F11C51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881566"/>
          </a:xfrm>
        </p:spPr>
        <p:txBody>
          <a:bodyPr>
            <a:normAutofit/>
          </a:bodyPr>
          <a:lstStyle/>
          <a:p>
            <a:r>
              <a:rPr lang="en-US" dirty="0"/>
              <a:t>SKIN COLOURED PAPULES, NODULES OR PLAQUES USUALLY IN SLE </a:t>
            </a:r>
          </a:p>
          <a:p>
            <a:pPr lvl="1"/>
            <a:r>
              <a:rPr lang="en-US" dirty="0"/>
              <a:t>Cutaneous Lupus Mucinosis  ( 1.5% )</a:t>
            </a:r>
          </a:p>
          <a:p>
            <a:pPr marL="530340" indent="-457200"/>
            <a:r>
              <a:rPr lang="en-US" dirty="0"/>
              <a:t>TRUNK AND UPPER EXTREMETIES</a:t>
            </a:r>
          </a:p>
          <a:p>
            <a:pPr marL="530340" indent="-457200"/>
            <a:r>
              <a:rPr lang="en-US" dirty="0"/>
              <a:t>INCREASE GAGs PRODUCTION BY FIBROBLAST UNDER INFLUENCE OF CYTOKINES AND IMMUNOGLOBULINS </a:t>
            </a:r>
          </a:p>
          <a:p>
            <a:pPr marL="530340" indent="-457200"/>
            <a:r>
              <a:rPr lang="en-US" dirty="0"/>
              <a:t>PATHOLOGY: </a:t>
            </a:r>
          </a:p>
          <a:p>
            <a:pPr marL="835086" lvl="1" indent="-457200"/>
            <a:r>
              <a:rPr lang="en-US" dirty="0"/>
              <a:t>Abundant Mucin throughout Dermis. Fat Sometimes</a:t>
            </a:r>
          </a:p>
          <a:p>
            <a:pPr marL="835086" lvl="1" indent="-457200"/>
            <a:r>
              <a:rPr lang="en-US" dirty="0"/>
              <a:t>Perivascular Lymphocytic Infiltrate</a:t>
            </a:r>
          </a:p>
          <a:p>
            <a:pPr marL="53034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5FA0-CD62-62C4-18D4-132983EB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/>
          <a:p>
            <a:r>
              <a:rPr lang="en-US" dirty="0"/>
              <a:t>HISTOLOGY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E4D9-ADBA-748B-C30C-7E695A7B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/>
          <a:p>
            <a:r>
              <a:rPr lang="en-US" dirty="0"/>
              <a:t>Abundant Mucin Deposition Throughout Reticular Dermis</a:t>
            </a:r>
          </a:p>
          <a:p>
            <a:r>
              <a:rPr lang="en-US" dirty="0" err="1"/>
              <a:t>Alcian</a:t>
            </a:r>
            <a:r>
              <a:rPr lang="en-US" dirty="0"/>
              <a:t> Blue Stain</a:t>
            </a:r>
          </a:p>
        </p:txBody>
      </p:sp>
      <p:pic>
        <p:nvPicPr>
          <p:cNvPr id="7" name="Picture 6" descr="A picture containing text, porcelain&#10;&#10;Description automatically generated">
            <a:extLst>
              <a:ext uri="{FF2B5EF4-FFF2-40B4-BE49-F238E27FC236}">
                <a16:creationId xmlns:a16="http://schemas.microsoft.com/office/drawing/2014/main" id="{97173417-B66B-B917-9E03-842FE9DB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20828" b="-2"/>
          <a:stretch/>
        </p:blipFill>
        <p:spPr>
          <a:xfrm>
            <a:off x="5484971" y="699023"/>
            <a:ext cx="6094413" cy="535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3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335FB0-6EB4-4CC3-3F2B-0377EA14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7A063-2C95-256B-B43E-3A70EB89E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10346"/>
          <a:stretch/>
        </p:blipFill>
        <p:spPr>
          <a:xfrm>
            <a:off x="1218883" y="1706880"/>
            <a:ext cx="5078677" cy="446532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141D2-6EFB-78B2-EE5C-87F0B4F7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60" y="1706880"/>
            <a:ext cx="5891265" cy="5151120"/>
          </a:xfrm>
        </p:spPr>
        <p:txBody>
          <a:bodyPr>
            <a:noAutofit/>
          </a:bodyPr>
          <a:lstStyle/>
          <a:p>
            <a:r>
              <a:rPr lang="en-US" sz="2000" dirty="0"/>
              <a:t>Skin </a:t>
            </a:r>
            <a:r>
              <a:rPr lang="en-US" sz="2000" dirty="0" err="1"/>
              <a:t>coloured</a:t>
            </a:r>
            <a:r>
              <a:rPr lang="en-US" sz="2000" dirty="0"/>
              <a:t> Papules, Nodules and Plaques</a:t>
            </a:r>
          </a:p>
          <a:p>
            <a:r>
              <a:rPr lang="en-US" sz="2000" dirty="0"/>
              <a:t>In SLE: </a:t>
            </a:r>
          </a:p>
          <a:p>
            <a:pPr lvl="1"/>
            <a:r>
              <a:rPr lang="en-US" sz="2000" dirty="0"/>
              <a:t>75% with Mucinosis have systemic disease</a:t>
            </a:r>
          </a:p>
          <a:p>
            <a:pPr lvl="1"/>
            <a:r>
              <a:rPr lang="en-US" sz="2000" dirty="0"/>
              <a:t>Periorbital Mucinosis rarely</a:t>
            </a:r>
          </a:p>
          <a:p>
            <a:r>
              <a:rPr lang="en-US" sz="2000" dirty="0"/>
              <a:t>In Dermatomyositis: </a:t>
            </a:r>
          </a:p>
          <a:p>
            <a:pPr lvl="1"/>
            <a:r>
              <a:rPr lang="en-US" sz="2000" dirty="0"/>
              <a:t>Follows myositis</a:t>
            </a:r>
          </a:p>
          <a:p>
            <a:pPr lvl="1"/>
            <a:r>
              <a:rPr lang="en-US" sz="2000" dirty="0"/>
              <a:t>Nodules and Plaques on trunk</a:t>
            </a:r>
          </a:p>
          <a:p>
            <a:r>
              <a:rPr lang="en-US" sz="2000" dirty="0"/>
              <a:t>In </a:t>
            </a:r>
            <a:r>
              <a:rPr lang="en-US" sz="2000" dirty="0" err="1"/>
              <a:t>SSc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/>
              <a:t>Can Occur in both, diffuse and localized forms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90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7A0388-F6AD-68C0-BAAD-F768C3E41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1AD883-313B-A541-A9EE-2564C075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3251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AS FOR CTDs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SUNSCREEN, TOPICAL STEROIDS AND HCQ IN SLE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RESISTANT CASES:</a:t>
            </a:r>
          </a:p>
          <a:p>
            <a:pPr marL="952393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Systemic Steroids </a:t>
            </a:r>
          </a:p>
          <a:p>
            <a:pPr marL="952393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Oral Tacrolimus</a:t>
            </a:r>
          </a:p>
        </p:txBody>
      </p:sp>
    </p:spTree>
    <p:extLst>
      <p:ext uri="{BB962C8B-B14F-4D97-AF65-F5344CB8AC3E}">
        <p14:creationId xmlns:p14="http://schemas.microsoft.com/office/powerpoint/2010/main" val="13030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B75D-8CDD-B46D-D75F-B550AD20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-228600"/>
            <a:ext cx="10360501" cy="1223963"/>
          </a:xfrm>
        </p:spPr>
        <p:txBody>
          <a:bodyPr>
            <a:normAutofit/>
          </a:bodyPr>
          <a:lstStyle/>
          <a:p>
            <a:r>
              <a:rPr lang="en-US" sz="4000" b="1" u="sng"/>
              <a:t>SELF HEALING CUTANEOUS MUCINOSIS</a:t>
            </a:r>
            <a:endParaRPr lang="en-US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2CF1-2965-D7C4-C2C3-AA8123CC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1143000"/>
            <a:ext cx="10360501" cy="5715000"/>
          </a:xfrm>
        </p:spPr>
        <p:txBody>
          <a:bodyPr>
            <a:normAutofit/>
          </a:bodyPr>
          <a:lstStyle/>
          <a:p>
            <a:r>
              <a:rPr lang="en-US" dirty="0"/>
              <a:t>TRANSIENT CUTANEOUS LESIONS WITH MILD INFLAMMATION IN YOUNG PEOPLE ( 1-15 AGE ) </a:t>
            </a:r>
          </a:p>
          <a:p>
            <a:r>
              <a:rPr lang="en-US" dirty="0"/>
              <a:t>PATHOLOGY: </a:t>
            </a:r>
          </a:p>
          <a:p>
            <a:pPr lvl="1"/>
            <a:r>
              <a:rPr lang="en-US" dirty="0"/>
              <a:t>Mucin Deposition </a:t>
            </a:r>
          </a:p>
          <a:p>
            <a:pPr lvl="1"/>
            <a:r>
              <a:rPr lang="en-US" dirty="0"/>
              <a:t>Mild Inflammation</a:t>
            </a:r>
          </a:p>
          <a:p>
            <a:pPr lvl="1"/>
            <a:r>
              <a:rPr lang="en-US" dirty="0"/>
              <a:t>Nodules show deep mucinosis, fibrosis, gangliocyte-like giant cells</a:t>
            </a:r>
          </a:p>
          <a:p>
            <a:r>
              <a:rPr lang="en-US" dirty="0"/>
              <a:t>CLINCAL CRITERIA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Acute Eruption of papules on face, neck, scalp, abdomen, thighs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Mucinous subcutaneous Nodules; over face, joints of limbs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Systemic Symptoms: fever, arthralgias, myalgias, weakness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Spontaneous Resolution in usually about 2-8 months </a:t>
            </a:r>
          </a:p>
          <a:p>
            <a:pPr marL="530340" indent="-457200"/>
            <a:r>
              <a:rPr lang="en-US" dirty="0"/>
              <a:t>AGGRESSIVE THERAPY AVOIDED</a:t>
            </a:r>
          </a:p>
        </p:txBody>
      </p:sp>
    </p:spTree>
    <p:extLst>
      <p:ext uri="{BB962C8B-B14F-4D97-AF65-F5344CB8AC3E}">
        <p14:creationId xmlns:p14="http://schemas.microsoft.com/office/powerpoint/2010/main" val="35871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EC7E356-5BA8-15FC-83FB-D6DCDC310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20" y="10"/>
            <a:ext cx="1218880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6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863E-FD18-E805-0555-7380DCAE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-30480"/>
            <a:ext cx="10360501" cy="1223963"/>
          </a:xfrm>
        </p:spPr>
        <p:txBody>
          <a:bodyPr/>
          <a:lstStyle/>
          <a:p>
            <a:r>
              <a:rPr lang="en-US" b="1" u="sng" dirty="0"/>
              <a:t>CUTANEOUS FOCAL MUCINOSIS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8DAA-1B89-38A9-E743-93A476DC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371600"/>
            <a:ext cx="10819129" cy="51562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BENIGN, SOLITARY REACTIVE LESION IN ADULTS</a:t>
            </a:r>
          </a:p>
          <a:p>
            <a:r>
              <a:rPr lang="en-US" dirty="0"/>
              <a:t>PAPULE, NODULE OR CYSIC FORM. ASYMPTOMATIC. ANYWHERE</a:t>
            </a:r>
          </a:p>
          <a:p>
            <a:r>
              <a:rPr lang="en-US" dirty="0"/>
              <a:t>PATHOLOGY: </a:t>
            </a:r>
          </a:p>
          <a:p>
            <a:pPr lvl="1"/>
            <a:r>
              <a:rPr lang="en-US" dirty="0"/>
              <a:t>Diffuse Dermal mucin deposition. Sparing subcutis</a:t>
            </a:r>
          </a:p>
          <a:p>
            <a:pPr lvl="1"/>
            <a:r>
              <a:rPr lang="en-US" dirty="0"/>
              <a:t>Spindle shaped Fibroblasts predominant. </a:t>
            </a:r>
          </a:p>
          <a:p>
            <a:pPr lvl="1"/>
            <a:r>
              <a:rPr lang="en-US" dirty="0"/>
              <a:t>Absence of elastic </a:t>
            </a:r>
            <a:r>
              <a:rPr lang="en-US" dirty="0" err="1"/>
              <a:t>fibres</a:t>
            </a:r>
            <a:endParaRPr lang="en-US" dirty="0"/>
          </a:p>
          <a:p>
            <a:r>
              <a:rPr lang="en-US" dirty="0"/>
              <a:t>DIFFEENTIAL: </a:t>
            </a:r>
          </a:p>
          <a:p>
            <a:pPr lvl="1"/>
            <a:r>
              <a:rPr lang="en-US" dirty="0"/>
              <a:t>ANGIOMYXOMA </a:t>
            </a:r>
          </a:p>
          <a:p>
            <a:r>
              <a:rPr lang="en-US" dirty="0"/>
              <a:t>ASSOCIATION: </a:t>
            </a:r>
          </a:p>
          <a:p>
            <a:pPr lvl="1"/>
            <a:r>
              <a:rPr lang="en-US" dirty="0"/>
              <a:t>Hypothyroidism </a:t>
            </a:r>
          </a:p>
          <a:p>
            <a:pPr lvl="1"/>
            <a:r>
              <a:rPr lang="en-US" dirty="0"/>
              <a:t>Other forms of Mucinosis</a:t>
            </a:r>
          </a:p>
          <a:p>
            <a:r>
              <a:rPr lang="en-US" dirty="0"/>
              <a:t>SURGICAL EXCISION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DAA61-7091-2DED-EA75-BBE345FA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96" y="3422818"/>
            <a:ext cx="5129848" cy="3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53D-F861-1153-581A-E9BAAB88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DIGITAL MYXOID CYST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65B3-B7FA-8612-E43D-3EA14B84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5003803"/>
          </a:xfrm>
        </p:spPr>
        <p:txBody>
          <a:bodyPr/>
          <a:lstStyle/>
          <a:p>
            <a:r>
              <a:rPr lang="en-US" dirty="0"/>
              <a:t>BENIGN GANGLION CYST. TWICE AS COMMON IN WOMEN</a:t>
            </a:r>
          </a:p>
          <a:p>
            <a:r>
              <a:rPr lang="en-US" dirty="0"/>
              <a:t>TWO VARIETIES: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GANGLION TYPE; Arise from joint cavity. Near DIP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MYXOMATOUS TYPE; Arise from dermal fibroblasts. Between interphalangeal joints</a:t>
            </a:r>
          </a:p>
          <a:p>
            <a:pPr marL="530340" indent="-457200"/>
            <a:r>
              <a:rPr lang="en-US" dirty="0"/>
              <a:t>HISTOLOGY: </a:t>
            </a:r>
          </a:p>
          <a:p>
            <a:pPr marL="835086" lvl="1" indent="-457200"/>
            <a:r>
              <a:rPr lang="en-US" dirty="0"/>
              <a:t>Mucin containing stellate fibroblasts. </a:t>
            </a:r>
          </a:p>
          <a:p>
            <a:pPr marL="835086" lvl="1" indent="-457200"/>
            <a:r>
              <a:rPr lang="en-US" dirty="0"/>
              <a:t>Epidermis Acanthotic Laterally and Atrophic Centrally</a:t>
            </a:r>
          </a:p>
          <a:p>
            <a:pPr marL="835086" lvl="1" indent="-457200"/>
            <a:r>
              <a:rPr lang="en-US" dirty="0" err="1"/>
              <a:t>Transepidermal</a:t>
            </a:r>
            <a:r>
              <a:rPr lang="en-US" dirty="0"/>
              <a:t> Elimination of Myxoid Material  </a:t>
            </a:r>
          </a:p>
        </p:txBody>
      </p:sp>
    </p:spTree>
    <p:extLst>
      <p:ext uri="{BB962C8B-B14F-4D97-AF65-F5344CB8AC3E}">
        <p14:creationId xmlns:p14="http://schemas.microsoft.com/office/powerpoint/2010/main" val="18175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383F5-2542-28B7-BE8E-D8234C96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8588-C3B3-A1EB-EE14-2F5A88290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7146659" cy="4465320"/>
          </a:xfrm>
        </p:spPr>
        <p:txBody>
          <a:bodyPr>
            <a:normAutofit/>
          </a:bodyPr>
          <a:lstStyle/>
          <a:p>
            <a:r>
              <a:rPr lang="en-US" sz="2200" dirty="0"/>
              <a:t>TRANSLUCENT DOME SHAPED NODULE </a:t>
            </a:r>
          </a:p>
          <a:p>
            <a:r>
              <a:rPr lang="en-US" sz="2200" dirty="0"/>
              <a:t>OVER DORSAL SKIN OF DIP</a:t>
            </a:r>
          </a:p>
          <a:p>
            <a:r>
              <a:rPr lang="en-US" sz="2200" dirty="0"/>
              <a:t>OSTEOARTHRITIS</a:t>
            </a:r>
          </a:p>
          <a:p>
            <a:r>
              <a:rPr lang="en-US" sz="2200" dirty="0"/>
              <a:t>GROOVING OF NAIL</a:t>
            </a:r>
          </a:p>
          <a:p>
            <a:r>
              <a:rPr lang="en-US" sz="2200" dirty="0"/>
              <a:t>MANAGEMENT:</a:t>
            </a:r>
          </a:p>
          <a:p>
            <a:pPr lvl="1"/>
            <a:r>
              <a:rPr lang="en-US" sz="2200" dirty="0"/>
              <a:t>Excision</a:t>
            </a:r>
          </a:p>
          <a:p>
            <a:pPr lvl="1"/>
            <a:r>
              <a:rPr lang="en-US" sz="2200" dirty="0"/>
              <a:t>Needling and Aspiration</a:t>
            </a:r>
          </a:p>
          <a:p>
            <a:pPr lvl="1"/>
            <a:r>
              <a:rPr lang="en-US" sz="2200" dirty="0"/>
              <a:t>Steroid Injection, </a:t>
            </a:r>
            <a:r>
              <a:rPr lang="en-US" sz="2200" dirty="0" err="1"/>
              <a:t>cryo</a:t>
            </a:r>
            <a:r>
              <a:rPr lang="en-US" sz="2200" dirty="0"/>
              <a:t>, Coagulation CO2 Laser after Aspiration </a:t>
            </a:r>
          </a:p>
        </p:txBody>
      </p:sp>
      <p:pic>
        <p:nvPicPr>
          <p:cNvPr id="5" name="Picture 4" descr="Close-up of a person's tongue&#10;&#10;Description automatically generated with medium confidence">
            <a:extLst>
              <a:ext uri="{FF2B5EF4-FFF2-40B4-BE49-F238E27FC236}">
                <a16:creationId xmlns:a16="http://schemas.microsoft.com/office/drawing/2014/main" id="{9FE4871A-070B-5484-F4F2-49F4D9A29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70" y="523776"/>
            <a:ext cx="3180186" cy="5678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7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5B4FF5-ACCF-D50E-B491-CBB0542F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/>
          <a:p>
            <a:r>
              <a:rPr lang="en-US" dirty="0"/>
              <a:t>FOLLICULAR MUCINOSIS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3904C9F-4C45-75BC-BACA-DD31904C0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MUCIN IN EPITHELIAL HAIR FOLLICLE SHEATH AND SEBACEOUS GLANDS </a:t>
            </a:r>
          </a:p>
        </p:txBody>
      </p:sp>
    </p:spTree>
    <p:extLst>
      <p:ext uri="{BB962C8B-B14F-4D97-AF65-F5344CB8AC3E}">
        <p14:creationId xmlns:p14="http://schemas.microsoft.com/office/powerpoint/2010/main" val="2025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96DB-CB57-43CB-3DCA-4E503C29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CB21B-033B-A039-42E9-1DEDE526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IDIOPATHIC MUCINOSIS</a:t>
            </a:r>
          </a:p>
          <a:p>
            <a:r>
              <a:rPr lang="en-US" dirty="0"/>
              <a:t>CHARACTERISED BY LICHENOID PAPULES, NODULES OR PLAQUES</a:t>
            </a:r>
          </a:p>
          <a:p>
            <a:r>
              <a:rPr lang="en-US" dirty="0"/>
              <a:t>ABNORMAL DERMAL MUCIN DEPOSITION</a:t>
            </a:r>
          </a:p>
          <a:p>
            <a:r>
              <a:rPr lang="en-US" dirty="0"/>
              <a:t>FIBROSIS</a:t>
            </a:r>
          </a:p>
          <a:p>
            <a:r>
              <a:rPr lang="en-US" dirty="0"/>
              <a:t>FIBROBLAST PROLIFERATION</a:t>
            </a:r>
          </a:p>
          <a:p>
            <a:r>
              <a:rPr lang="en-US" dirty="0"/>
              <a:t>ABSENCE OF THYROID DISEASE</a:t>
            </a:r>
          </a:p>
        </p:txBody>
      </p:sp>
    </p:spTree>
    <p:extLst>
      <p:ext uri="{BB962C8B-B14F-4D97-AF65-F5344CB8AC3E}">
        <p14:creationId xmlns:p14="http://schemas.microsoft.com/office/powerpoint/2010/main" val="4247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81A9-F0A1-2F54-9EDA-80557DFE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PINKUS FOLLICULAR MUCINOSIS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8D4F-50FB-E479-C6FD-010465CAA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ALOPECIA MUCINOSA</a:t>
            </a:r>
          </a:p>
        </p:txBody>
      </p:sp>
    </p:spTree>
    <p:extLst>
      <p:ext uri="{BB962C8B-B14F-4D97-AF65-F5344CB8AC3E}">
        <p14:creationId xmlns:p14="http://schemas.microsoft.com/office/powerpoint/2010/main" val="17977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B67D3-C773-EA0C-053C-5C935D54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AB407-4D6A-1718-6037-F639566C3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/>
          <a:p>
            <a:r>
              <a:rPr lang="en-US" sz="2400" dirty="0"/>
              <a:t>INFLAMMATORY DISORDER EFFECTS CHILDREN AND ADULTS</a:t>
            </a:r>
          </a:p>
          <a:p>
            <a:r>
              <a:rPr lang="en-US" sz="2400" dirty="0"/>
              <a:t>FOLLICULAR KERATINOCYTE PRODUCE MUCIN</a:t>
            </a:r>
          </a:p>
          <a:p>
            <a:r>
              <a:rPr lang="en-US" sz="2400" dirty="0"/>
              <a:t>PATHOLOGY: </a:t>
            </a:r>
          </a:p>
          <a:p>
            <a:pPr lvl="1"/>
            <a:r>
              <a:rPr lang="en-US" dirty="0"/>
              <a:t>Mucin Accumulated Within Follicular Epithelium </a:t>
            </a:r>
          </a:p>
          <a:p>
            <a:pPr lvl="1"/>
            <a:r>
              <a:rPr lang="en-US" dirty="0"/>
              <a:t>Keratinocytes disconnect </a:t>
            </a:r>
          </a:p>
          <a:p>
            <a:pPr lvl="1"/>
            <a:r>
              <a:rPr lang="en-US" dirty="0"/>
              <a:t>Cysts containing mucin,  inflammatory cells, keratinocytes 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CCE8743-1EB0-7325-C89D-5ADE196C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2318" b="-3"/>
          <a:stretch/>
        </p:blipFill>
        <p:spPr>
          <a:xfrm>
            <a:off x="6500707" y="1706880"/>
            <a:ext cx="5078677" cy="446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6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8D93-F645-FA3F-BD79-94333DC7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anchor="b">
            <a:normAutofit/>
          </a:bodyPr>
          <a:lstStyle/>
          <a:p>
            <a:r>
              <a:rPr lang="en-US" dirty="0"/>
              <a:t>CLINICAL FEATURES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F06A8-261D-4E3C-7745-59E82B665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5113020"/>
          </a:xfrm>
        </p:spPr>
        <p:txBody>
          <a:bodyPr>
            <a:normAutofit/>
          </a:bodyPr>
          <a:lstStyle/>
          <a:p>
            <a:r>
              <a:rPr lang="en-US" sz="2400" dirty="0"/>
              <a:t>ACUTE OR SUBACUTE ERUPTION OF SHARPLY DEMARCATED PLAQUE WITH FOLLICULAR PROMINENCE </a:t>
            </a:r>
          </a:p>
          <a:p>
            <a:pPr lvl="1"/>
            <a:r>
              <a:rPr lang="en-US" dirty="0"/>
              <a:t>Scaling</a:t>
            </a:r>
          </a:p>
          <a:p>
            <a:pPr lvl="1"/>
            <a:r>
              <a:rPr lang="en-US" dirty="0"/>
              <a:t>Alopecia</a:t>
            </a:r>
          </a:p>
          <a:p>
            <a:pPr lvl="1"/>
            <a:r>
              <a:rPr lang="en-US" dirty="0"/>
              <a:t>Folliculitis/ Follicular Spines </a:t>
            </a:r>
          </a:p>
          <a:p>
            <a:pPr marL="530340" indent="-457200"/>
            <a:r>
              <a:rPr lang="en-US" sz="2400" dirty="0"/>
              <a:t>CUTANEOUS T-CELL LYMPHOMA ASSOCIATED: </a:t>
            </a:r>
          </a:p>
          <a:p>
            <a:pPr marL="835086" lvl="1" indent="-457200"/>
            <a:r>
              <a:rPr lang="en-US" dirty="0"/>
              <a:t>Chronic Generalized Form</a:t>
            </a:r>
          </a:p>
          <a:p>
            <a:pPr marL="835086" lvl="1" indent="-457200"/>
            <a:r>
              <a:rPr lang="en-US" dirty="0"/>
              <a:t>Larger Numerous Plaques </a:t>
            </a:r>
          </a:p>
          <a:p>
            <a:pPr marL="416040" indent="-342900"/>
            <a:r>
              <a:rPr lang="en-US" sz="2400" dirty="0"/>
              <a:t>WAIT AND SEE APPROACH</a:t>
            </a:r>
          </a:p>
          <a:p>
            <a:pPr marL="720786" lvl="1" indent="-342900"/>
            <a:r>
              <a:rPr lang="en-US" sz="2000" dirty="0"/>
              <a:t>Resolve Spontaneously 2-24 Months</a:t>
            </a:r>
          </a:p>
        </p:txBody>
      </p:sp>
      <p:pic>
        <p:nvPicPr>
          <p:cNvPr id="7" name="Picture 6" descr="A close up of a skin&#10;&#10;Description automatically generated with medium confidence">
            <a:extLst>
              <a:ext uri="{FF2B5EF4-FFF2-40B4-BE49-F238E27FC236}">
                <a16:creationId xmlns:a16="http://schemas.microsoft.com/office/drawing/2014/main" id="{B144898D-60C2-7E53-AD64-0E982CCDC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2623" b="-2"/>
          <a:stretch/>
        </p:blipFill>
        <p:spPr>
          <a:xfrm>
            <a:off x="7237412" y="0"/>
            <a:ext cx="4341972" cy="381758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6AE4A-1266-2CD4-17A7-6578ED86B5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/>
          <a:stretch/>
        </p:blipFill>
        <p:spPr>
          <a:xfrm>
            <a:off x="7237412" y="3924300"/>
            <a:ext cx="434197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6386-C8A6-ED8F-7129-99FEA7CD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URTICARIA-LIKE FOLLICULAR MUCINOSIS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E9382B-9C06-0E2F-8896-925EB7FA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URTICARIA LIKE CYCLIC ERUPTIONS OVER FACE AND NECK IN ROSACEIFORM OR SEBORRHOEIC BACKGROUND</a:t>
            </a:r>
          </a:p>
          <a:p>
            <a:r>
              <a:rPr lang="en-US" dirty="0"/>
              <a:t>NO FOLLICULAR PLUGGING OR ALOPECIA</a:t>
            </a:r>
          </a:p>
          <a:p>
            <a:r>
              <a:rPr lang="en-US" dirty="0"/>
              <a:t>MANAGEMENT: </a:t>
            </a:r>
          </a:p>
          <a:p>
            <a:pPr lvl="1"/>
            <a:r>
              <a:rPr lang="en-US" dirty="0"/>
              <a:t>Anti-</a:t>
            </a:r>
            <a:r>
              <a:rPr lang="en-US" dirty="0" err="1"/>
              <a:t>Malarials</a:t>
            </a:r>
            <a:endParaRPr lang="en-US" dirty="0"/>
          </a:p>
          <a:p>
            <a:pPr lvl="1"/>
            <a:r>
              <a:rPr lang="en-US" dirty="0"/>
              <a:t>Dapsone</a:t>
            </a:r>
          </a:p>
          <a:p>
            <a:r>
              <a:rPr lang="en-US" dirty="0"/>
              <a:t>GOOD PROGNOSIS</a:t>
            </a:r>
          </a:p>
        </p:txBody>
      </p:sp>
    </p:spTree>
    <p:extLst>
      <p:ext uri="{BB962C8B-B14F-4D97-AF65-F5344CB8AC3E}">
        <p14:creationId xmlns:p14="http://schemas.microsoft.com/office/powerpoint/2010/main" val="97851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0778-6A17-428A-767F-F18A8DA3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/>
          <a:p>
            <a:r>
              <a:rPr lang="en-US" dirty="0"/>
              <a:t>SECONDARY MUCINOSIS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413942-C668-BC65-5D0E-66894F4E4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MUCIN DEPOSITION AS ADDITIONAL HISTOLOGICAL FEATURE IN OTHER PRIMARY DISEASE</a:t>
            </a:r>
          </a:p>
        </p:txBody>
      </p:sp>
    </p:spTree>
    <p:extLst>
      <p:ext uri="{BB962C8B-B14F-4D97-AF65-F5344CB8AC3E}">
        <p14:creationId xmlns:p14="http://schemas.microsoft.com/office/powerpoint/2010/main" val="12160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CAB924-5091-DC1D-B103-D73A3F54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1701800"/>
            <a:ext cx="4265930" cy="2438400"/>
          </a:xfrm>
        </p:spPr>
        <p:txBody>
          <a:bodyPr/>
          <a:lstStyle/>
          <a:p>
            <a:r>
              <a:rPr lang="en-US" dirty="0"/>
              <a:t>SECONDARY MUCINOSIS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E0D5BCD-28D0-893F-2F40-476F4F65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/>
          <a:lstStyle/>
          <a:p>
            <a:r>
              <a:rPr lang="en-US" dirty="0"/>
              <a:t>ASSOCIATIONS</a:t>
            </a:r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79D87F4-D911-232A-6CD1-F8E24F46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47625"/>
            <a:ext cx="5410200" cy="6762750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94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BDC465-68D1-E884-89B7-BCD202162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E4BD7A-F9E4-32C3-DA2C-54711F42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FOR Kind patience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CC58-057E-9584-9475-311F544E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EF5D-3E71-77D9-C27E-6DB94265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GENERALIZED PAPULAR AND SCLERODERMOID FORM:</a:t>
            </a:r>
          </a:p>
          <a:p>
            <a:pPr lvl="1"/>
            <a:r>
              <a:rPr lang="en-US" dirty="0"/>
              <a:t>SCLEROMYXOEDEMA </a:t>
            </a:r>
          </a:p>
          <a:p>
            <a:pPr lvl="1"/>
            <a:r>
              <a:rPr lang="en-US" dirty="0"/>
              <a:t>MONOCLONAL GAMMOPATHY</a:t>
            </a:r>
          </a:p>
          <a:p>
            <a:pPr lvl="1"/>
            <a:r>
              <a:rPr lang="en-US" dirty="0"/>
              <a:t>SOMETIMES SYSTEMIC AND LETHAL MANIFESTATIONS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LOCALISED PAPULAR FORM: </a:t>
            </a:r>
          </a:p>
          <a:p>
            <a:pPr lvl="1"/>
            <a:r>
              <a:rPr lang="en-US" dirty="0"/>
              <a:t>NO SYSTEMIC MANIFESTATIONS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1910</TotalTime>
  <Words>1909</Words>
  <Application>Microsoft Office PowerPoint</Application>
  <PresentationFormat>Custom</PresentationFormat>
  <Paragraphs>491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Calibri</vt:lpstr>
      <vt:lpstr>Tech 16x9</vt:lpstr>
      <vt:lpstr>CUTANEOUS MUCINOSIS</vt:lpstr>
      <vt:lpstr>INTRODUCTION </vt:lpstr>
      <vt:lpstr>WHAT IS MUCIN? </vt:lpstr>
      <vt:lpstr>STAINING PATTERN</vt:lpstr>
      <vt:lpstr>CLASSIFICATION </vt:lpstr>
      <vt:lpstr>PRIMARY MUCINOSIS </vt:lpstr>
      <vt:lpstr>LICHEN MYXOEDEMATOSUS</vt:lpstr>
      <vt:lpstr>DEFINITION </vt:lpstr>
      <vt:lpstr>SUBTYPES</vt:lpstr>
      <vt:lpstr>SCLEROMYXOEDEMA</vt:lpstr>
      <vt:lpstr>PATHOPHYIOSLOGY</vt:lpstr>
      <vt:lpstr>HISTOPATHOLOGY</vt:lpstr>
      <vt:lpstr>PowerPoint Presentation</vt:lpstr>
      <vt:lpstr>PowerPoint Presentation</vt:lpstr>
      <vt:lpstr>CLINICAL FEATURES </vt:lpstr>
      <vt:lpstr>PAPULAR ERUPTION</vt:lpstr>
      <vt:lpstr>SCLERODERMOID SKIN</vt:lpstr>
      <vt:lpstr>SHAR- PEI SIGN </vt:lpstr>
      <vt:lpstr>SHAR-PEI SIGN </vt:lpstr>
      <vt:lpstr>DOUGHNUT SIGN</vt:lpstr>
      <vt:lpstr>CLINICAL FEATURES </vt:lpstr>
      <vt:lpstr>DIFFERENTIALS</vt:lpstr>
      <vt:lpstr>COMPLICATIONS</vt:lpstr>
      <vt:lpstr>COURSE AND PROGNOSIS</vt:lpstr>
      <vt:lpstr>INVESTIGATIONS</vt:lpstr>
      <vt:lpstr>MANAGEMENT</vt:lpstr>
      <vt:lpstr>LOCALISED LICHEN MYXOEDEMATOSUS</vt:lpstr>
      <vt:lpstr>INTRODUCTION</vt:lpstr>
      <vt:lpstr>PATHOLOGY</vt:lpstr>
      <vt:lpstr>CLINICAL FEATURES </vt:lpstr>
      <vt:lpstr>PATHOLOGY</vt:lpstr>
      <vt:lpstr>PATHOLOGY</vt:lpstr>
      <vt:lpstr>2. DISCRETE PAPULAR LM </vt:lpstr>
      <vt:lpstr>LOCALISED LM </vt:lpstr>
      <vt:lpstr>DIFFERENTIALS</vt:lpstr>
      <vt:lpstr>MANAGEMENT</vt:lpstr>
      <vt:lpstr>CAMPARISON BETWEEN TWO TYPES OF LM</vt:lpstr>
      <vt:lpstr>RETICULAR ERYTHEMATOUS MUCINOSIS</vt:lpstr>
      <vt:lpstr>INTRODUCTION</vt:lpstr>
      <vt:lpstr>PATHOPHYSIOLOGY</vt:lpstr>
      <vt:lpstr>CLINICAL FEATURES </vt:lpstr>
      <vt:lpstr>DIFFERENTIALS</vt:lpstr>
      <vt:lpstr>COURSE AND PROGNOSIS</vt:lpstr>
      <vt:lpstr>MANAGEMENT</vt:lpstr>
      <vt:lpstr>SCLEREDEMA</vt:lpstr>
      <vt:lpstr>DEFINITION</vt:lpstr>
      <vt:lpstr>TYPES &amp; ASSOCIATIONS  </vt:lpstr>
      <vt:lpstr>GENERAL DESCRIPTION</vt:lpstr>
      <vt:lpstr>HISTOPATHOLOGY</vt:lpstr>
      <vt:lpstr>HISTOPATHOLOGY</vt:lpstr>
      <vt:lpstr>HISTPATHOLOGY</vt:lpstr>
      <vt:lpstr>CLINICAL FEATURES </vt:lpstr>
      <vt:lpstr>SCLEREDEMA</vt:lpstr>
      <vt:lpstr>DIFFERENTIALS </vt:lpstr>
      <vt:lpstr>COMPLICATONS</vt:lpstr>
      <vt:lpstr>COURSE AND PROGNOSIS </vt:lpstr>
      <vt:lpstr>INVESTIGATIONS</vt:lpstr>
      <vt:lpstr>MANAGEMENT </vt:lpstr>
      <vt:lpstr>THYROID DERMOPATHY</vt:lpstr>
      <vt:lpstr>LOCALISED ( PRETIBIAL ) MYXOEDEMA </vt:lpstr>
      <vt:lpstr>PATHOGENESIS</vt:lpstr>
      <vt:lpstr>HISTOPATHOLOGY</vt:lpstr>
      <vt:lpstr>CLINICAL FEATURES</vt:lpstr>
      <vt:lpstr>CLINCAL FEATURES </vt:lpstr>
      <vt:lpstr>CLINICAL FEATURES </vt:lpstr>
      <vt:lpstr>CLINICAL FEATURES </vt:lpstr>
      <vt:lpstr>CLINICAL FEATURES </vt:lpstr>
      <vt:lpstr>CLINCAL FEATURES</vt:lpstr>
      <vt:lpstr>MANAGEMENT </vt:lpstr>
      <vt:lpstr>PAPULAR &amp; NODULAR MUCINOSIS IN CTDs</vt:lpstr>
      <vt:lpstr>HISTOLOGY</vt:lpstr>
      <vt:lpstr>CLINICAL FEATURES</vt:lpstr>
      <vt:lpstr>MANAGEMENT</vt:lpstr>
      <vt:lpstr>SELF HEALING CUTANEOUS MUCINOSIS</vt:lpstr>
      <vt:lpstr>PowerPoint Presentation</vt:lpstr>
      <vt:lpstr>CUTANEOUS FOCAL MUCINOSIS</vt:lpstr>
      <vt:lpstr>DIGITAL MYXOID CYST</vt:lpstr>
      <vt:lpstr>CLINICAL FEATURES</vt:lpstr>
      <vt:lpstr>FOLLICULAR MUCINOSIS</vt:lpstr>
      <vt:lpstr>PINKUS FOLLICULAR MUCINOSIS</vt:lpstr>
      <vt:lpstr>INTRODUCTION</vt:lpstr>
      <vt:lpstr>CLINICAL FEATURES </vt:lpstr>
      <vt:lpstr>URTICARIA-LIKE FOLLICULAR MUCINOSIS</vt:lpstr>
      <vt:lpstr>SECONDARY MUCINOSIS </vt:lpstr>
      <vt:lpstr>SECONDARY MUCINOSIS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MUCINOSIS</dc:title>
  <dc:creator>Sohail Shaheen</dc:creator>
  <cp:lastModifiedBy>Sohail Shaheen</cp:lastModifiedBy>
  <cp:revision>11</cp:revision>
  <dcterms:created xsi:type="dcterms:W3CDTF">2023-02-01T14:58:54Z</dcterms:created>
  <dcterms:modified xsi:type="dcterms:W3CDTF">2023-02-02T22:50:30Z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