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3" r:id="rId16"/>
    <p:sldId id="274" r:id="rId17"/>
    <p:sldId id="275" r:id="rId18"/>
    <p:sldId id="271" r:id="rId19"/>
    <p:sldId id="272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6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04-Sep-23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04-Sep-23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04-Sep-23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04-Sep-23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04-Sep-23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04-Sep-23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04-Sep-23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605D-CB26-40C7-9822-144A4EC23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MERKEL CELL CARCINOMA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E5D8E-183A-409E-A142-DB66F6EC23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4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BF76B-CEEF-4490-9682-919CC348D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4" y="61686"/>
            <a:ext cx="3404103" cy="2462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EC2FD5-6974-46E8-B3AD-958C47794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048" y="61686"/>
            <a:ext cx="3331675" cy="2589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4E0B26-2F2B-4EA0-944A-3A404A418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834" y="88846"/>
            <a:ext cx="3331675" cy="2562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658C17-B3E0-4299-ADDC-51201F236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06" y="3300958"/>
            <a:ext cx="3476531" cy="2607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D54C57-DCC0-497F-8A3D-9AC1ECCA0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1731" y="3300958"/>
            <a:ext cx="3404103" cy="2580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10DF58-E729-4A77-B944-6A6F92B8E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5541" y="3300958"/>
            <a:ext cx="3367889" cy="25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0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F3B20-BA40-4284-84E7-CF88645C0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13" y="618518"/>
            <a:ext cx="9407297" cy="1478570"/>
          </a:xfrm>
        </p:spPr>
        <p:txBody>
          <a:bodyPr/>
          <a:lstStyle/>
          <a:p>
            <a:r>
              <a:rPr lang="en-US" b="1" dirty="0"/>
              <a:t>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97FC3-7AE1-4C58-8A5C-7243A7504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BerEP4 ,EMA positive , no lumina </a:t>
            </a:r>
          </a:p>
          <a:p>
            <a:r>
              <a:rPr lang="en-US" sz="3200" dirty="0"/>
              <a:t>CK7 weak </a:t>
            </a:r>
          </a:p>
          <a:p>
            <a:r>
              <a:rPr lang="en-US" sz="3200" dirty="0"/>
              <a:t>Cam 5.2 and CK 20 with dot like accentuation</a:t>
            </a:r>
          </a:p>
          <a:p>
            <a:r>
              <a:rPr lang="en-US" sz="3200" dirty="0" err="1"/>
              <a:t>Tyroid</a:t>
            </a:r>
            <a:r>
              <a:rPr lang="en-US" sz="3200" dirty="0"/>
              <a:t> transcription </a:t>
            </a:r>
            <a:r>
              <a:rPr lang="en-US" sz="3200" dirty="0" err="1"/>
              <a:t>facter</a:t>
            </a:r>
            <a:r>
              <a:rPr lang="en-US" sz="3200" dirty="0"/>
              <a:t> 1 ( TTF1) negative to rule out </a:t>
            </a:r>
            <a:r>
              <a:rPr lang="en-US" sz="3200" dirty="0" err="1"/>
              <a:t>mets</a:t>
            </a:r>
            <a:r>
              <a:rPr lang="en-US" sz="3200" dirty="0"/>
              <a:t> from lung small cell CA .</a:t>
            </a:r>
          </a:p>
        </p:txBody>
      </p:sp>
    </p:spTree>
    <p:extLst>
      <p:ext uri="{BB962C8B-B14F-4D97-AF65-F5344CB8AC3E}">
        <p14:creationId xmlns:p14="http://schemas.microsoft.com/office/powerpoint/2010/main" val="1365557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DA59E-D9EA-455F-BE31-73F97267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85" y="618518"/>
            <a:ext cx="9233125" cy="1478570"/>
          </a:xfrm>
        </p:spPr>
        <p:txBody>
          <a:bodyPr/>
          <a:lstStyle/>
          <a:p>
            <a:r>
              <a:rPr lang="en-US" b="1" dirty="0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C28B9-C584-4760-9394-13BB4D07E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fast growing ,asymptomatic , solitary ,firm , non sensitive ,</a:t>
            </a:r>
            <a:r>
              <a:rPr lang="en-US" sz="3200" b="1" dirty="0"/>
              <a:t>flesh to red violaceous nodule </a:t>
            </a:r>
            <a:r>
              <a:rPr lang="en-US" sz="3200" dirty="0"/>
              <a:t>with smooth ,shiny surface.</a:t>
            </a:r>
          </a:p>
          <a:p>
            <a:r>
              <a:rPr lang="en-US" sz="3200" dirty="0"/>
              <a:t>Grows rapidly over weeks –months on chronically sun-damaged skin.</a:t>
            </a:r>
          </a:p>
          <a:p>
            <a:r>
              <a:rPr lang="en-US" sz="3200" dirty="0"/>
              <a:t>Predominant sites </a:t>
            </a:r>
            <a:r>
              <a:rPr lang="en-US" sz="3200" b="1" dirty="0"/>
              <a:t>are head and neck </a:t>
            </a:r>
            <a:r>
              <a:rPr lang="en-US" sz="3200" dirty="0"/>
              <a:t>more than half cases </a:t>
            </a:r>
          </a:p>
        </p:txBody>
      </p:sp>
    </p:spTree>
    <p:extLst>
      <p:ext uri="{BB962C8B-B14F-4D97-AF65-F5344CB8AC3E}">
        <p14:creationId xmlns:p14="http://schemas.microsoft.com/office/powerpoint/2010/main" val="2403309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356FC-2D8B-4FA0-9630-66DC75BC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2E805-FB5B-4768-847A-FC760380F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err="1"/>
              <a:t>Extremites</a:t>
            </a:r>
            <a:r>
              <a:rPr lang="en-US" sz="3200" dirty="0"/>
              <a:t> in one third cases </a:t>
            </a:r>
          </a:p>
          <a:p>
            <a:r>
              <a:rPr lang="en-US" sz="3200" dirty="0"/>
              <a:t>Trunk as well as oral and genital mucosa are involved in less than 10 % cases.</a:t>
            </a:r>
          </a:p>
          <a:p>
            <a:r>
              <a:rPr lang="en-US" sz="3200" b="1" dirty="0"/>
              <a:t>Plaque like </a:t>
            </a:r>
            <a:r>
              <a:rPr lang="en-US" sz="3200" dirty="0"/>
              <a:t>variant , </a:t>
            </a:r>
            <a:r>
              <a:rPr lang="en-US" sz="3200" b="1" dirty="0"/>
              <a:t>ulcerations </a:t>
            </a:r>
            <a:r>
              <a:rPr lang="en-US" sz="3200" dirty="0"/>
              <a:t>rarely in advanced tumors .</a:t>
            </a:r>
          </a:p>
          <a:p>
            <a:r>
              <a:rPr lang="en-US" sz="3200" b="1" dirty="0"/>
              <a:t>Satellite </a:t>
            </a:r>
            <a:r>
              <a:rPr lang="en-US" sz="3200" b="1" dirty="0" err="1"/>
              <a:t>mets</a:t>
            </a:r>
            <a:r>
              <a:rPr lang="en-US" sz="3200" b="1" dirty="0"/>
              <a:t> </a:t>
            </a:r>
            <a:r>
              <a:rPr lang="en-US" sz="3200" dirty="0"/>
              <a:t>are frequently observed.</a:t>
            </a:r>
          </a:p>
        </p:txBody>
      </p:sp>
    </p:spTree>
    <p:extLst>
      <p:ext uri="{BB962C8B-B14F-4D97-AF65-F5344CB8AC3E}">
        <p14:creationId xmlns:p14="http://schemas.microsoft.com/office/powerpoint/2010/main" val="283220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57094-ED12-4C94-9C20-3DD1FAAE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 AEIOU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1D546-C8B2-4C12-90F5-2B2BF82EE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err="1"/>
              <a:t>Asymtomatic</a:t>
            </a:r>
            <a:r>
              <a:rPr lang="en-US" sz="3200" dirty="0"/>
              <a:t> </a:t>
            </a:r>
          </a:p>
          <a:p>
            <a:r>
              <a:rPr lang="en-US" sz="3200" dirty="0"/>
              <a:t>Extending rapidly </a:t>
            </a:r>
          </a:p>
          <a:p>
            <a:r>
              <a:rPr lang="en-US" sz="3200" dirty="0"/>
              <a:t>Immune suppressed </a:t>
            </a:r>
          </a:p>
          <a:p>
            <a:r>
              <a:rPr lang="en-US" sz="3200" dirty="0"/>
              <a:t>Older than 50 </a:t>
            </a:r>
            <a:r>
              <a:rPr lang="en-US" sz="3200" dirty="0" err="1"/>
              <a:t>yrs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Uv</a:t>
            </a:r>
            <a:r>
              <a:rPr lang="en-US" sz="3200" dirty="0"/>
              <a:t> – exposed sites on fair skin </a:t>
            </a:r>
          </a:p>
          <a:p>
            <a:r>
              <a:rPr lang="en-US" sz="3200" dirty="0"/>
              <a:t>0ver 90% have exhibit at least three of five features.</a:t>
            </a:r>
          </a:p>
        </p:txBody>
      </p:sp>
    </p:spTree>
    <p:extLst>
      <p:ext uri="{BB962C8B-B14F-4D97-AF65-F5344CB8AC3E}">
        <p14:creationId xmlns:p14="http://schemas.microsoft.com/office/powerpoint/2010/main" val="1723052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4C5A3F-10E1-4084-9D8E-63306C85D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5" y="0"/>
            <a:ext cx="3548958" cy="2589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1D3A21-787D-40C5-BDA9-FFDB2F0E7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220" y="74331"/>
            <a:ext cx="3476531" cy="2562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651FB2-2181-45E5-9F56-1FEB7995B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578" y="249509"/>
            <a:ext cx="3512745" cy="2788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7A2F2E-D9EB-45CF-9D3E-CDC8AB35D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475" y="3037976"/>
            <a:ext cx="3512745" cy="26345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5ADF6A-C801-4C19-8915-11BA35BFC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9227" y="3037976"/>
            <a:ext cx="3512745" cy="27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70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67D79-2723-4C8F-ABD4-30A565CB6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28" y="278538"/>
            <a:ext cx="3585172" cy="2788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F0F00D-0094-4C56-B857-8626EBD94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407" y="758228"/>
            <a:ext cx="3548958" cy="2670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C58D5A-F6F6-4054-A906-25DCBB848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472" y="2325698"/>
            <a:ext cx="3367889" cy="252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07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30A525-CFBD-45E5-989A-AA1C8D786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59" y="201367"/>
            <a:ext cx="5214796" cy="3639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DCA8E4-0F52-4C2F-8791-AB373DA05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749" y="295459"/>
            <a:ext cx="3114392" cy="4318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3092CF-ED72-4F57-BC00-6FEFA289A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544" y="3127972"/>
            <a:ext cx="5214796" cy="373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19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31D75-2834-4407-B90F-53DCE3D1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943" y="618518"/>
            <a:ext cx="9581468" cy="1478570"/>
          </a:xfrm>
        </p:spPr>
        <p:txBody>
          <a:bodyPr/>
          <a:lstStyle/>
          <a:p>
            <a:r>
              <a:rPr lang="en-US" b="1" dirty="0"/>
              <a:t>Disease course and prognosis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091C6-7472-4E9E-A806-DD665F430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Favorable prognostic </a:t>
            </a:r>
            <a:r>
              <a:rPr lang="en-US" sz="3200" dirty="0" err="1"/>
              <a:t>facters</a:t>
            </a:r>
            <a:r>
              <a:rPr lang="en-US" sz="3200" dirty="0"/>
              <a:t> like </a:t>
            </a:r>
          </a:p>
          <a:p>
            <a:r>
              <a:rPr lang="en-US" sz="3200" dirty="0"/>
              <a:t>Primary tumor size less than 2cm </a:t>
            </a:r>
          </a:p>
          <a:p>
            <a:r>
              <a:rPr lang="en-US" sz="3200" dirty="0"/>
              <a:t>Local disease </a:t>
            </a:r>
          </a:p>
          <a:p>
            <a:r>
              <a:rPr lang="en-US" sz="3200" dirty="0"/>
              <a:t>Female gender </a:t>
            </a:r>
          </a:p>
          <a:p>
            <a:r>
              <a:rPr lang="en-US" sz="3200" dirty="0"/>
              <a:t>Primary tumor being localized to upper limb </a:t>
            </a:r>
          </a:p>
        </p:txBody>
      </p:sp>
    </p:spTree>
    <p:extLst>
      <p:ext uri="{BB962C8B-B14F-4D97-AF65-F5344CB8AC3E}">
        <p14:creationId xmlns:p14="http://schemas.microsoft.com/office/powerpoint/2010/main" val="1253094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F9E61-0C51-422E-9611-F195510F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74E8B-B7D1-4032-AEF0-ED1B83199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bad prognostic </a:t>
            </a:r>
            <a:r>
              <a:rPr lang="en-US" sz="3200" dirty="0" err="1"/>
              <a:t>facters</a:t>
            </a:r>
            <a:r>
              <a:rPr lang="en-US" sz="3200" dirty="0"/>
              <a:t> are </a:t>
            </a:r>
          </a:p>
          <a:p>
            <a:r>
              <a:rPr lang="en-US" sz="3200" dirty="0"/>
              <a:t>Immune suppression</a:t>
            </a:r>
          </a:p>
          <a:p>
            <a:r>
              <a:rPr lang="en-US" sz="3200" dirty="0" err="1"/>
              <a:t>Lymphnode</a:t>
            </a:r>
            <a:r>
              <a:rPr lang="en-US" sz="3200" dirty="0"/>
              <a:t> status is most important independent predictor, including occult microscopic nodal involvement , present in 1/3 of pt.</a:t>
            </a:r>
          </a:p>
        </p:txBody>
      </p:sp>
    </p:spTree>
    <p:extLst>
      <p:ext uri="{BB962C8B-B14F-4D97-AF65-F5344CB8AC3E}">
        <p14:creationId xmlns:p14="http://schemas.microsoft.com/office/powerpoint/2010/main" val="293971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0D33-F5D9-47E8-AB02-A87E60EE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9" y="618518"/>
            <a:ext cx="9421811" cy="1478570"/>
          </a:xfrm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7C2E8-DC60-4D39-BE8F-73A6BF663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Highly aggressive </a:t>
            </a:r>
            <a:r>
              <a:rPr lang="en-US" sz="3200" b="1" dirty="0"/>
              <a:t>neuroendocrine</a:t>
            </a:r>
            <a:r>
              <a:rPr lang="en-US" sz="3200" dirty="0"/>
              <a:t> skin cancer</a:t>
            </a:r>
          </a:p>
          <a:p>
            <a:r>
              <a:rPr lang="en-US" sz="3200" dirty="0" err="1"/>
              <a:t>Chararcterized</a:t>
            </a:r>
            <a:r>
              <a:rPr lang="en-US" sz="3200" dirty="0"/>
              <a:t> by early and frequent </a:t>
            </a:r>
            <a:r>
              <a:rPr lang="en-US" sz="3200" dirty="0" err="1"/>
              <a:t>mets</a:t>
            </a:r>
            <a:endParaRPr lang="en-US" sz="3200" dirty="0"/>
          </a:p>
          <a:p>
            <a:r>
              <a:rPr lang="en-US" sz="3200" dirty="0"/>
              <a:t>5 </a:t>
            </a:r>
            <a:r>
              <a:rPr lang="en-US" sz="3200" dirty="0" err="1"/>
              <a:t>yr</a:t>
            </a:r>
            <a:r>
              <a:rPr lang="en-US" sz="3200" dirty="0"/>
              <a:t> disease associated mortality rate is 40%</a:t>
            </a:r>
          </a:p>
          <a:p>
            <a:r>
              <a:rPr lang="en-US" sz="3200" dirty="0"/>
              <a:t>Incidence is constantly </a:t>
            </a:r>
            <a:r>
              <a:rPr lang="en-US" sz="3200" dirty="0" err="1"/>
              <a:t>icreasing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1327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F0FCE-986E-4B09-A244-3646CB68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0D6F9-D365-4827-89F8-AF6C8F0A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l"/>
            <a:r>
              <a:rPr lang="en-US" sz="1800" b="1" i="0" u="none" strike="noStrike" baseline="0" dirty="0">
                <a:latin typeface="FrutigerLTStd-Bold"/>
              </a:rPr>
              <a:t>Stage Primary </a:t>
            </a:r>
            <a:r>
              <a:rPr lang="en-US" sz="1800" b="1" i="0" u="none" strike="noStrike" baseline="0" dirty="0" err="1">
                <a:latin typeface="FrutigerLTStd-Bold"/>
              </a:rPr>
              <a:t>tumour</a:t>
            </a:r>
            <a:r>
              <a:rPr lang="en-US" sz="1800" b="1" i="0" u="none" strike="noStrike" baseline="0" dirty="0">
                <a:latin typeface="FrutigerLTStd-Bold"/>
              </a:rPr>
              <a:t> Nodes Distant metastases 3‐year Survival 5‐year Survival</a:t>
            </a:r>
          </a:p>
          <a:p>
            <a:pPr algn="l"/>
            <a:r>
              <a:rPr lang="en-US" sz="1800" b="0" i="0" u="none" strike="noStrike" baseline="0" dirty="0">
                <a:latin typeface="FrutigerLTStd-Light"/>
              </a:rPr>
              <a:t>I A ≤ 2 cm (T1) Pathological negative (pN0) None (M0) 86% 79%</a:t>
            </a:r>
          </a:p>
          <a:p>
            <a:pPr algn="l"/>
            <a:r>
              <a:rPr lang="en-US" sz="1800" b="0" i="0" u="none" strike="noStrike" baseline="0" dirty="0">
                <a:latin typeface="FrutigerLTStd-Light"/>
              </a:rPr>
              <a:t>B ≤ 2 cm (T1) Clinical negative (cN0) None (M0) 70% 60%</a:t>
            </a:r>
          </a:p>
          <a:p>
            <a:pPr algn="l"/>
            <a:r>
              <a:rPr lang="fr-FR" sz="1800" b="0" i="0" u="none" strike="noStrike" baseline="0" dirty="0">
                <a:latin typeface="FrutigerLTStd-Light"/>
              </a:rPr>
              <a:t>II A ≥ 2 cm (T2/T3) </a:t>
            </a:r>
            <a:r>
              <a:rPr lang="fr-FR" sz="1800" b="0" i="0" u="none" strike="noStrike" baseline="0" dirty="0" err="1">
                <a:latin typeface="FrutigerLTStd-Light"/>
              </a:rPr>
              <a:t>Pathological</a:t>
            </a:r>
            <a:r>
              <a:rPr lang="fr-FR" sz="1800" b="0" i="0" u="none" strike="noStrike" baseline="0" dirty="0">
                <a:latin typeface="FrutigerLTStd-Light"/>
              </a:rPr>
              <a:t> </a:t>
            </a:r>
            <a:r>
              <a:rPr lang="fr-FR" sz="1800" b="0" i="0" u="none" strike="noStrike" baseline="0" dirty="0" err="1">
                <a:latin typeface="FrutigerLTStd-Light"/>
              </a:rPr>
              <a:t>negative</a:t>
            </a:r>
            <a:r>
              <a:rPr lang="fr-FR" sz="1800" b="0" i="0" u="none" strike="noStrike" baseline="0" dirty="0">
                <a:latin typeface="FrutigerLTStd-Light"/>
              </a:rPr>
              <a:t> (pN0) None (M0) 64% 58%</a:t>
            </a:r>
          </a:p>
          <a:p>
            <a:pPr algn="l"/>
            <a:r>
              <a:rPr lang="fr-FR" sz="1800" b="0" i="0" u="none" strike="noStrike" baseline="0" dirty="0">
                <a:latin typeface="FrutigerLTStd-Light"/>
              </a:rPr>
              <a:t>B ≥ 2 cm (T2/T3) </a:t>
            </a:r>
            <a:r>
              <a:rPr lang="fr-FR" sz="1800" b="0" i="0" u="none" strike="noStrike" baseline="0" dirty="0" err="1">
                <a:latin typeface="FrutigerLTStd-Light"/>
              </a:rPr>
              <a:t>Clinical</a:t>
            </a:r>
            <a:r>
              <a:rPr lang="fr-FR" sz="1800" b="0" i="0" u="none" strike="noStrike" baseline="0" dirty="0">
                <a:latin typeface="FrutigerLTStd-Light"/>
              </a:rPr>
              <a:t> </a:t>
            </a:r>
            <a:r>
              <a:rPr lang="fr-FR" sz="1800" b="0" i="0" u="none" strike="noStrike" baseline="0" dirty="0" err="1">
                <a:latin typeface="FrutigerLTStd-Light"/>
              </a:rPr>
              <a:t>negative</a:t>
            </a:r>
            <a:r>
              <a:rPr lang="fr-FR" sz="1800" b="0" i="0" u="none" strike="noStrike" baseline="0" dirty="0">
                <a:latin typeface="FrutigerLTStd-Light"/>
              </a:rPr>
              <a:t> (cN0) None (M0) 58% 49%</a:t>
            </a:r>
          </a:p>
          <a:p>
            <a:pPr algn="l"/>
            <a:r>
              <a:rPr lang="en-US" sz="1800" b="0" i="0" u="none" strike="noStrike" baseline="0" dirty="0">
                <a:latin typeface="FrutigerLTStd-Light"/>
              </a:rPr>
              <a:t>C Extracutaneous invasion (T4) Negative (N0) None (M0) 55% 47%</a:t>
            </a:r>
          </a:p>
          <a:p>
            <a:pPr algn="l"/>
            <a:r>
              <a:rPr lang="pt-BR" sz="1800" b="0" i="0" u="none" strike="noStrike" baseline="0" dirty="0">
                <a:latin typeface="FrutigerLTStd-Light"/>
              </a:rPr>
              <a:t>III A Any T Micrometastasis (N1a) None (M0) 50% 42%</a:t>
            </a:r>
          </a:p>
          <a:p>
            <a:pPr algn="l"/>
            <a:r>
              <a:rPr lang="en-US" sz="1800" b="0" i="0" u="none" strike="noStrike" baseline="0" dirty="0">
                <a:latin typeface="FrutigerLTStd-Light"/>
              </a:rPr>
              <a:t>B Any T </a:t>
            </a:r>
            <a:r>
              <a:rPr lang="en-US" sz="1800" b="0" i="0" u="none" strike="noStrike" baseline="0" dirty="0" err="1">
                <a:latin typeface="FrutigerLTStd-Light"/>
              </a:rPr>
              <a:t>Macrometastasis</a:t>
            </a:r>
            <a:r>
              <a:rPr lang="en-US" sz="1800" b="0" i="0" u="none" strike="noStrike" baseline="0" dirty="0">
                <a:latin typeface="FrutigerLTStd-Light"/>
              </a:rPr>
              <a:t> (N1b) or in transit</a:t>
            </a:r>
          </a:p>
          <a:p>
            <a:pPr algn="l"/>
            <a:r>
              <a:rPr lang="en-US" sz="1800" b="0" i="0" u="none" strike="noStrike" baseline="0" dirty="0">
                <a:latin typeface="FrutigerLTStd-Light"/>
              </a:rPr>
              <a:t>metastasis (N2)</a:t>
            </a:r>
          </a:p>
          <a:p>
            <a:pPr algn="l"/>
            <a:r>
              <a:rPr lang="en-US" sz="1800" b="0" i="0" u="none" strike="noStrike" baseline="0" dirty="0">
                <a:latin typeface="FrutigerLTStd-Light"/>
              </a:rPr>
              <a:t>None (M0) 34% 26%</a:t>
            </a:r>
          </a:p>
          <a:p>
            <a:pPr algn="l"/>
            <a:r>
              <a:rPr lang="en-US" sz="1800" b="0" i="0" u="none" strike="noStrike" baseline="0" dirty="0">
                <a:latin typeface="FrutigerLTStd-Light"/>
              </a:rPr>
              <a:t>IV Any T Any N Beyond regional nodes (M1) 20% 18%</a:t>
            </a:r>
          </a:p>
          <a:p>
            <a:pPr algn="l"/>
            <a:r>
              <a:rPr lang="en-US" sz="1800" b="0" i="0" u="none" strike="noStrike" baseline="0" dirty="0">
                <a:latin typeface="FrutigerLTStd-Light"/>
              </a:rPr>
              <a:t>A Any T Any N Skin, soft tissue, distant nodes (M1a)</a:t>
            </a:r>
          </a:p>
          <a:p>
            <a:pPr algn="l"/>
            <a:r>
              <a:rPr lang="en-US" sz="1800" b="0" i="0" u="none" strike="noStrike" baseline="0" dirty="0">
                <a:latin typeface="FrutigerLTStd-Light"/>
              </a:rPr>
              <a:t>B Any T Any N Lung (M1b)</a:t>
            </a:r>
          </a:p>
          <a:p>
            <a:pPr algn="l"/>
            <a:r>
              <a:rPr lang="en-US" sz="1800" b="0" i="0" u="none" strike="noStrike" baseline="0" dirty="0">
                <a:latin typeface="FrutigerLTStd-Light"/>
              </a:rPr>
              <a:t>C Any T Any N All other visceral sites (M1c)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7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EFE4B-3FDC-41B4-9E8B-FC44D860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57" y="618518"/>
            <a:ext cx="9160554" cy="1478570"/>
          </a:xfrm>
        </p:spPr>
        <p:txBody>
          <a:bodyPr/>
          <a:lstStyle/>
          <a:p>
            <a:r>
              <a:rPr lang="en-US" b="1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A1B17-6AE4-4C78-8209-F26CDDBAB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After confirmed diagnosis </a:t>
            </a:r>
            <a:r>
              <a:rPr lang="en-US" sz="3200" b="1" dirty="0"/>
              <a:t>imaging</a:t>
            </a:r>
            <a:r>
              <a:rPr lang="en-US" sz="3200" dirty="0"/>
              <a:t> may be useful in identifying distant </a:t>
            </a:r>
            <a:r>
              <a:rPr lang="en-US" sz="3200" dirty="0" err="1"/>
              <a:t>mets</a:t>
            </a:r>
            <a:r>
              <a:rPr lang="en-US" sz="3200" dirty="0"/>
              <a:t>.</a:t>
            </a:r>
          </a:p>
          <a:p>
            <a:r>
              <a:rPr lang="en-US" sz="3200" b="1" dirty="0"/>
              <a:t>Sonography </a:t>
            </a:r>
            <a:r>
              <a:rPr lang="en-US" sz="3200" dirty="0"/>
              <a:t>of draining lymph nodes and the abdomen as well as </a:t>
            </a:r>
            <a:r>
              <a:rPr lang="en-US" sz="3200" b="1" dirty="0"/>
              <a:t>chest </a:t>
            </a:r>
            <a:r>
              <a:rPr lang="en-US" sz="3200" b="1" dirty="0" err="1"/>
              <a:t>xray</a:t>
            </a:r>
            <a:r>
              <a:rPr lang="en-US" sz="3200" b="1" dirty="0"/>
              <a:t> .</a:t>
            </a:r>
          </a:p>
          <a:p>
            <a:r>
              <a:rPr lang="en-US" sz="3200" b="1" dirty="0"/>
              <a:t>PET/CT </a:t>
            </a:r>
            <a:r>
              <a:rPr lang="en-US" sz="3200" dirty="0" err="1"/>
              <a:t>scaning</a:t>
            </a:r>
            <a:r>
              <a:rPr lang="en-US" sz="3200" dirty="0"/>
              <a:t> preferred even at initial diagnosis.</a:t>
            </a:r>
          </a:p>
        </p:txBody>
      </p:sp>
    </p:spTree>
    <p:extLst>
      <p:ext uri="{BB962C8B-B14F-4D97-AF65-F5344CB8AC3E}">
        <p14:creationId xmlns:p14="http://schemas.microsoft.com/office/powerpoint/2010/main" val="2198904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4784-B809-48EB-967B-012F36AC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C2446-1189-425A-8956-C4256FBCB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Sentinal</a:t>
            </a:r>
            <a:r>
              <a:rPr lang="en-US" sz="3200" b="1" dirty="0"/>
              <a:t> </a:t>
            </a:r>
            <a:r>
              <a:rPr lang="en-US" sz="3200" b="1" dirty="0" err="1"/>
              <a:t>lymphnode</a:t>
            </a:r>
            <a:r>
              <a:rPr lang="en-US" sz="3200" b="1" dirty="0"/>
              <a:t> </a:t>
            </a:r>
            <a:r>
              <a:rPr lang="en-US" sz="3200" dirty="0"/>
              <a:t>biopsy </a:t>
            </a:r>
          </a:p>
          <a:p>
            <a:r>
              <a:rPr lang="en-US" sz="3200" dirty="0"/>
              <a:t>Most frequently involved organ systems are </a:t>
            </a:r>
            <a:r>
              <a:rPr lang="en-US" sz="3200" b="1" dirty="0"/>
              <a:t>skin </a:t>
            </a:r>
            <a:r>
              <a:rPr lang="en-US" sz="3200" dirty="0"/>
              <a:t>, </a:t>
            </a:r>
            <a:r>
              <a:rPr lang="en-US" sz="3200" b="1" dirty="0"/>
              <a:t>lymphatics ,liver </a:t>
            </a:r>
            <a:r>
              <a:rPr lang="en-US" sz="3200" dirty="0"/>
              <a:t>,however all organ systems may be potentially affected, including CNS . </a:t>
            </a:r>
          </a:p>
        </p:txBody>
      </p:sp>
    </p:spTree>
    <p:extLst>
      <p:ext uri="{BB962C8B-B14F-4D97-AF65-F5344CB8AC3E}">
        <p14:creationId xmlns:p14="http://schemas.microsoft.com/office/powerpoint/2010/main" val="1074493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0F96-43D9-4F59-A57E-B6DEE50D7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29" y="618518"/>
            <a:ext cx="9291182" cy="1478570"/>
          </a:xfrm>
        </p:spPr>
        <p:txBody>
          <a:bodyPr/>
          <a:lstStyle/>
          <a:p>
            <a:r>
              <a:rPr lang="en-US" b="1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BDAE7-1EB8-4139-9C27-D4E8A404D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GENERAL PRINCIPLES </a:t>
            </a:r>
          </a:p>
          <a:p>
            <a:r>
              <a:rPr lang="en-US" sz="2800" dirty="0"/>
              <a:t>Mainstay of therapy of primary MCC is </a:t>
            </a:r>
            <a:r>
              <a:rPr lang="en-US" sz="2800" b="1" dirty="0"/>
              <a:t>surgery </a:t>
            </a:r>
            <a:r>
              <a:rPr lang="en-US" sz="2800" dirty="0"/>
              <a:t>.</a:t>
            </a:r>
          </a:p>
          <a:p>
            <a:r>
              <a:rPr lang="en-US" sz="2800" b="1" dirty="0"/>
              <a:t>Multidisciplinary</a:t>
            </a:r>
            <a:r>
              <a:rPr lang="en-US" sz="2800" dirty="0"/>
              <a:t> approach to the treatment of MCC is essential to optimize outcomes.</a:t>
            </a:r>
          </a:p>
        </p:txBody>
      </p:sp>
    </p:spTree>
    <p:extLst>
      <p:ext uri="{BB962C8B-B14F-4D97-AF65-F5344CB8AC3E}">
        <p14:creationId xmlns:p14="http://schemas.microsoft.com/office/powerpoint/2010/main" val="3953274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52E3D-00CD-4D7D-B49A-50CBEE4D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tumors and </a:t>
            </a:r>
            <a:r>
              <a:rPr lang="en-US" dirty="0" err="1"/>
              <a:t>locoreginal</a:t>
            </a:r>
            <a:r>
              <a:rPr lang="en-US" dirty="0"/>
              <a:t> </a:t>
            </a:r>
            <a:r>
              <a:rPr lang="en-US" dirty="0" err="1"/>
              <a:t>mets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245CD-3191-4EE1-ACE7-4D712BF81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Primary tumor without sign of organ </a:t>
            </a:r>
            <a:r>
              <a:rPr lang="en-US" sz="2800" dirty="0" err="1"/>
              <a:t>mets</a:t>
            </a:r>
            <a:r>
              <a:rPr lang="en-US" sz="2800" dirty="0"/>
              <a:t> , complete surgical excision with </a:t>
            </a:r>
            <a:r>
              <a:rPr lang="en-US" sz="2800" dirty="0" err="1"/>
              <a:t>atleast</a:t>
            </a:r>
            <a:r>
              <a:rPr lang="en-US" sz="2800" dirty="0"/>
              <a:t> </a:t>
            </a:r>
            <a:r>
              <a:rPr lang="en-US" sz="2800" b="1" dirty="0"/>
              <a:t>1-2CM margins </a:t>
            </a:r>
            <a:r>
              <a:rPr lang="en-US" sz="2800" dirty="0"/>
              <a:t>around clinically apparent primary tumor is considered basic </a:t>
            </a:r>
            <a:r>
              <a:rPr lang="en-US" sz="2800" dirty="0" err="1"/>
              <a:t>theraphy</a:t>
            </a:r>
            <a:r>
              <a:rPr lang="en-US" sz="2800" dirty="0"/>
              <a:t> .</a:t>
            </a:r>
          </a:p>
          <a:p>
            <a:r>
              <a:rPr lang="en-US" sz="2800" b="1" dirty="0" err="1"/>
              <a:t>Sentinal</a:t>
            </a:r>
            <a:r>
              <a:rPr lang="en-US" sz="2800" b="1" dirty="0"/>
              <a:t> lymph node biopsy </a:t>
            </a:r>
            <a:r>
              <a:rPr lang="en-US" sz="2800" dirty="0"/>
              <a:t>is performed to estimate prognosis in all pt.</a:t>
            </a:r>
          </a:p>
        </p:txBody>
      </p:sp>
    </p:spTree>
    <p:extLst>
      <p:ext uri="{BB962C8B-B14F-4D97-AF65-F5344CB8AC3E}">
        <p14:creationId xmlns:p14="http://schemas.microsoft.com/office/powerpoint/2010/main" val="3454276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522F-28CB-4269-9196-6CB5D2C2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B9CE9-CD68-4E65-80CF-1802C5EC9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if biopsy is positive a </a:t>
            </a:r>
            <a:r>
              <a:rPr lang="en-US" sz="3200" b="1" dirty="0"/>
              <a:t>therapeutic lymphadenectomy of affected region is </a:t>
            </a:r>
            <a:r>
              <a:rPr lang="en-US" sz="3200" b="1" dirty="0" err="1"/>
              <a:t>warrented</a:t>
            </a:r>
            <a:r>
              <a:rPr lang="en-US" sz="3200" b="1" dirty="0"/>
              <a:t>.</a:t>
            </a:r>
          </a:p>
          <a:p>
            <a:r>
              <a:rPr lang="en-US" sz="3200" dirty="0"/>
              <a:t>Tumors in midline of head and neck region with unilateral </a:t>
            </a:r>
            <a:r>
              <a:rPr lang="en-US" sz="3200" dirty="0" err="1"/>
              <a:t>lymphnode</a:t>
            </a:r>
            <a:r>
              <a:rPr lang="en-US" sz="3200" dirty="0"/>
              <a:t> </a:t>
            </a:r>
            <a:r>
              <a:rPr lang="en-US" sz="3200" dirty="0" err="1"/>
              <a:t>mets</a:t>
            </a:r>
            <a:r>
              <a:rPr lang="en-US" sz="3200" dirty="0"/>
              <a:t> are associated with high risk of contralateral </a:t>
            </a:r>
            <a:r>
              <a:rPr lang="en-US" sz="3200" dirty="0" err="1"/>
              <a:t>lymphonodular</a:t>
            </a:r>
            <a:r>
              <a:rPr lang="en-US" sz="3200" dirty="0"/>
              <a:t> progression ,so prophylactic  ,functional , contralateral cervical lymph node dissection </a:t>
            </a:r>
            <a:r>
              <a:rPr lang="en-US" sz="3200" dirty="0" err="1"/>
              <a:t>considerd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6333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5A73-C86A-4989-A04F-A96F1B8C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13" y="618518"/>
            <a:ext cx="9204097" cy="1478570"/>
          </a:xfrm>
        </p:spPr>
        <p:txBody>
          <a:bodyPr/>
          <a:lstStyle/>
          <a:p>
            <a:r>
              <a:rPr lang="en-US" b="1" dirty="0" err="1"/>
              <a:t>radiotheraphy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673B5-ABCD-41D2-9EEF-F6750A532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MCC are highly sensitive to RT .</a:t>
            </a:r>
          </a:p>
          <a:p>
            <a:r>
              <a:rPr lang="en-US" sz="3200" dirty="0"/>
              <a:t>Total dose for adjuvant treatment is </a:t>
            </a:r>
            <a:r>
              <a:rPr lang="en-US" sz="3200" b="1" dirty="0"/>
              <a:t>&gt; 50 </a:t>
            </a:r>
            <a:r>
              <a:rPr lang="en-US" sz="3200" b="1" dirty="0" err="1"/>
              <a:t>Gy</a:t>
            </a:r>
            <a:r>
              <a:rPr lang="en-US" sz="3200" b="1" dirty="0"/>
              <a:t> </a:t>
            </a:r>
            <a:r>
              <a:rPr lang="en-US" sz="3200" dirty="0"/>
              <a:t>with single dose </a:t>
            </a:r>
            <a:r>
              <a:rPr lang="en-US" sz="3200" b="1" dirty="0"/>
              <a:t>of 2Gy 5 times a week </a:t>
            </a:r>
            <a:r>
              <a:rPr lang="en-US" sz="3200" dirty="0"/>
              <a:t>.</a:t>
            </a:r>
          </a:p>
          <a:p>
            <a:r>
              <a:rPr lang="en-US" sz="3200" dirty="0"/>
              <a:t>If complete </a:t>
            </a:r>
            <a:r>
              <a:rPr lang="en-US" sz="3200" dirty="0" err="1"/>
              <a:t>lymphnode</a:t>
            </a:r>
            <a:r>
              <a:rPr lang="en-US" sz="3200" dirty="0"/>
              <a:t> dissection is not possible  , a total dose of &gt;55Gy can achieve good local control.</a:t>
            </a:r>
          </a:p>
        </p:txBody>
      </p:sp>
    </p:spTree>
    <p:extLst>
      <p:ext uri="{BB962C8B-B14F-4D97-AF65-F5344CB8AC3E}">
        <p14:creationId xmlns:p14="http://schemas.microsoft.com/office/powerpoint/2010/main" val="3558900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BA88-16BB-4DD8-895B-F28E6FECF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913" y="618518"/>
            <a:ext cx="9102497" cy="1478570"/>
          </a:xfrm>
        </p:spPr>
        <p:txBody>
          <a:bodyPr/>
          <a:lstStyle/>
          <a:p>
            <a:r>
              <a:rPr lang="en-US" b="1" dirty="0"/>
              <a:t>Distt </a:t>
            </a:r>
            <a:r>
              <a:rPr lang="en-US" b="1" dirty="0" err="1"/>
              <a:t>mets</a:t>
            </a:r>
            <a:r>
              <a:rPr lang="en-US" b="1" dirty="0"/>
              <a:t> : stage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04BC6-F488-4614-B2F7-EF907B395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/>
              <a:t>Palliative systemic chemotherapy </a:t>
            </a:r>
            <a:r>
              <a:rPr lang="en-US" sz="3200" dirty="0"/>
              <a:t>generally indicated .</a:t>
            </a:r>
          </a:p>
          <a:p>
            <a:r>
              <a:rPr lang="en-US" sz="3200" dirty="0"/>
              <a:t>Dose and regimens should be </a:t>
            </a:r>
            <a:r>
              <a:rPr lang="en-US" sz="3200" dirty="0" err="1"/>
              <a:t>adjested</a:t>
            </a:r>
            <a:r>
              <a:rPr lang="en-US" sz="3200" dirty="0"/>
              <a:t> for elderly pt. to avoid toxicity.</a:t>
            </a:r>
          </a:p>
          <a:p>
            <a:r>
              <a:rPr lang="en-US" sz="3200" dirty="0"/>
              <a:t>Anthracyclines , antimetabolite , </a:t>
            </a:r>
            <a:r>
              <a:rPr lang="en-US" sz="3200" dirty="0" err="1"/>
              <a:t>taxanes</a:t>
            </a:r>
            <a:r>
              <a:rPr lang="en-US" sz="3200" dirty="0"/>
              <a:t> , bleomycin ,cyclophosphamide ,etoposide and platinum derivatives either </a:t>
            </a:r>
            <a:r>
              <a:rPr lang="en-US" sz="3200" dirty="0" err="1"/>
              <a:t>monotheraphy</a:t>
            </a:r>
            <a:r>
              <a:rPr lang="en-US" sz="3200" dirty="0"/>
              <a:t> or combined use of 2-3 agents 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2772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DF0A-8713-4A78-88A0-1E1C10D8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1E11D-2EEA-46C3-91E6-73699008F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 alternative to combination </a:t>
            </a:r>
            <a:r>
              <a:rPr lang="en-US" sz="3200" dirty="0" err="1"/>
              <a:t>theraphy</a:t>
            </a:r>
            <a:r>
              <a:rPr lang="en-US" sz="3200" dirty="0"/>
              <a:t> is sequential </a:t>
            </a:r>
            <a:r>
              <a:rPr lang="en-US" sz="3200" b="1" dirty="0" err="1"/>
              <a:t>monochemotheraphy</a:t>
            </a:r>
            <a:r>
              <a:rPr lang="en-US" sz="3200" b="1" dirty="0"/>
              <a:t>.</a:t>
            </a:r>
          </a:p>
          <a:p>
            <a:r>
              <a:rPr lang="en-US" sz="3200" dirty="0"/>
              <a:t>Well tolerated options are </a:t>
            </a:r>
          </a:p>
          <a:p>
            <a:r>
              <a:rPr lang="en-US" sz="3200" b="1" dirty="0" err="1"/>
              <a:t>Taxanes</a:t>
            </a:r>
            <a:endParaRPr lang="en-US" sz="3200" b="1" dirty="0"/>
          </a:p>
          <a:p>
            <a:r>
              <a:rPr lang="en-US" sz="3200" b="1" dirty="0"/>
              <a:t>Etoposide and anthracyclines.</a:t>
            </a:r>
          </a:p>
        </p:txBody>
      </p:sp>
    </p:spTree>
    <p:extLst>
      <p:ext uri="{BB962C8B-B14F-4D97-AF65-F5344CB8AC3E}">
        <p14:creationId xmlns:p14="http://schemas.microsoft.com/office/powerpoint/2010/main" val="1087794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4718F-0B32-45A4-89A5-4098C39D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343" y="618518"/>
            <a:ext cx="9175068" cy="1478570"/>
          </a:xfrm>
        </p:spPr>
        <p:txBody>
          <a:bodyPr/>
          <a:lstStyle/>
          <a:p>
            <a:r>
              <a:rPr lang="en-US" b="1" dirty="0" err="1"/>
              <a:t>Mcc</a:t>
            </a:r>
            <a:r>
              <a:rPr lang="en-US" b="1" dirty="0"/>
              <a:t> with distant </a:t>
            </a:r>
            <a:r>
              <a:rPr lang="en-US" b="1" dirty="0" err="1"/>
              <a:t>mets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38C92-AAEF-47E1-A9E8-F6FDA8B84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Irradiation as part of </a:t>
            </a:r>
            <a:r>
              <a:rPr lang="en-US" sz="3200" b="1" dirty="0"/>
              <a:t>multimodal treatment </a:t>
            </a:r>
            <a:r>
              <a:rPr lang="en-US" sz="3200" dirty="0"/>
              <a:t>approach along with surgical excision and/or systemic chemotherapy may be used.</a:t>
            </a:r>
          </a:p>
        </p:txBody>
      </p:sp>
    </p:spTree>
    <p:extLst>
      <p:ext uri="{BB962C8B-B14F-4D97-AF65-F5344CB8AC3E}">
        <p14:creationId xmlns:p14="http://schemas.microsoft.com/office/powerpoint/2010/main" val="30152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CE13-941F-40BB-9C26-02B2651C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43" y="618518"/>
            <a:ext cx="9378268" cy="1478570"/>
          </a:xfrm>
        </p:spPr>
        <p:txBody>
          <a:bodyPr/>
          <a:lstStyle/>
          <a:p>
            <a:r>
              <a:rPr lang="en-US" b="1" dirty="0"/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9DCBB-32E2-46BC-AD65-2A967617E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/>
              <a:t>Merkel cells </a:t>
            </a:r>
            <a:r>
              <a:rPr lang="en-US" sz="3200" dirty="0"/>
              <a:t>are considered to be the cells of origin .</a:t>
            </a:r>
          </a:p>
          <a:p>
            <a:r>
              <a:rPr lang="en-US" sz="3200" dirty="0"/>
              <a:t>These are located at </a:t>
            </a:r>
            <a:r>
              <a:rPr lang="en-US" sz="3200" b="1" dirty="0"/>
              <a:t>epidermal –dermal junction </a:t>
            </a:r>
          </a:p>
          <a:p>
            <a:r>
              <a:rPr lang="en-US" sz="3200" dirty="0"/>
              <a:t>Supposed to function as </a:t>
            </a:r>
            <a:r>
              <a:rPr lang="en-US" sz="3200" b="1" dirty="0"/>
              <a:t>nociceptors</a:t>
            </a:r>
            <a:r>
              <a:rPr lang="en-US" sz="3200" dirty="0"/>
              <a:t> of skin</a:t>
            </a:r>
          </a:p>
          <a:p>
            <a:r>
              <a:rPr lang="en-US" sz="3200" dirty="0"/>
              <a:t>Presence of </a:t>
            </a:r>
            <a:r>
              <a:rPr lang="en-US" sz="3200" b="1" dirty="0" err="1"/>
              <a:t>MCPyV</a:t>
            </a:r>
            <a:r>
              <a:rPr lang="en-US" sz="3200" dirty="0"/>
              <a:t> in about 80 % cases  , clonal integration of </a:t>
            </a:r>
            <a:r>
              <a:rPr lang="en-US" sz="3200" dirty="0" err="1"/>
              <a:t>merkel</a:t>
            </a:r>
            <a:r>
              <a:rPr lang="en-US" sz="3200" dirty="0"/>
              <a:t> cell polyomavirus into host genome ,that stimulates tumor cells. 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7901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A35C-B2D8-444A-AE9B-E0546121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485" y="618518"/>
            <a:ext cx="9029925" cy="1478570"/>
          </a:xfrm>
        </p:spPr>
        <p:txBody>
          <a:bodyPr/>
          <a:lstStyle/>
          <a:p>
            <a:r>
              <a:rPr lang="en-US" b="1" dirty="0"/>
              <a:t>Experimental </a:t>
            </a:r>
            <a:r>
              <a:rPr lang="en-US" b="1" dirty="0" err="1"/>
              <a:t>tr</a:t>
            </a:r>
            <a:r>
              <a:rPr lang="en-US" dirty="0" err="1"/>
              <a:t>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4A0E5-F705-4F53-9CEF-E87D8F437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Sporadic case reports on use </a:t>
            </a:r>
            <a:r>
              <a:rPr lang="en-US" sz="3200" b="1" dirty="0"/>
              <a:t>of immunotherapies </a:t>
            </a:r>
            <a:r>
              <a:rPr lang="en-US" sz="3200" dirty="0"/>
              <a:t>in MCC.</a:t>
            </a:r>
          </a:p>
          <a:p>
            <a:r>
              <a:rPr lang="en-US" sz="3200" dirty="0"/>
              <a:t>Case studies on usefulness of </a:t>
            </a:r>
            <a:r>
              <a:rPr lang="en-US" sz="3200" b="1" dirty="0"/>
              <a:t>somatostatin analogues </a:t>
            </a:r>
            <a:r>
              <a:rPr lang="en-US" sz="3200" dirty="0"/>
              <a:t>, octreotide ,</a:t>
            </a:r>
            <a:r>
              <a:rPr lang="en-US" sz="3200" dirty="0" err="1"/>
              <a:t>pasireotide</a:t>
            </a:r>
            <a:r>
              <a:rPr lang="en-US" sz="3200" dirty="0"/>
              <a:t> either alone or as radiopeptide </a:t>
            </a:r>
            <a:r>
              <a:rPr lang="en-US" sz="3200" dirty="0" err="1"/>
              <a:t>theraphy</a:t>
            </a:r>
            <a:r>
              <a:rPr lang="en-US" sz="3200" dirty="0"/>
              <a:t>.</a:t>
            </a:r>
          </a:p>
          <a:p>
            <a:r>
              <a:rPr lang="en-US" sz="3200" dirty="0"/>
              <a:t>Therapies that target aberrant signal transduction .</a:t>
            </a:r>
          </a:p>
        </p:txBody>
      </p:sp>
    </p:spTree>
    <p:extLst>
      <p:ext uri="{BB962C8B-B14F-4D97-AF65-F5344CB8AC3E}">
        <p14:creationId xmlns:p14="http://schemas.microsoft.com/office/powerpoint/2010/main" val="1639325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A315-32D8-4D77-B1B8-394D8E12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9" y="618518"/>
            <a:ext cx="9087982" cy="1478570"/>
          </a:xfrm>
        </p:spPr>
        <p:txBody>
          <a:bodyPr/>
          <a:lstStyle/>
          <a:p>
            <a:r>
              <a:rPr lang="en-US" b="1" dirty="0"/>
              <a:t>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74E4B-6EF4-48D6-8A67-DBCEF9468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In general , a </a:t>
            </a:r>
            <a:r>
              <a:rPr lang="en-US" sz="3200" b="1" dirty="0"/>
              <a:t>clinical follow up of 3 month interval </a:t>
            </a:r>
            <a:r>
              <a:rPr lang="en-US" sz="3200" dirty="0"/>
              <a:t>is performed given high risk local recurrence or regional </a:t>
            </a:r>
            <a:r>
              <a:rPr lang="en-US" sz="3200" dirty="0" err="1"/>
              <a:t>lymphnode</a:t>
            </a:r>
            <a:r>
              <a:rPr lang="en-US" sz="3200" dirty="0"/>
              <a:t> </a:t>
            </a:r>
            <a:r>
              <a:rPr lang="en-US" sz="3200" dirty="0" err="1"/>
              <a:t>mets</a:t>
            </a:r>
            <a:r>
              <a:rPr lang="en-US" sz="3200" dirty="0"/>
              <a:t> in first 2 </a:t>
            </a:r>
            <a:r>
              <a:rPr lang="en-US" sz="3200" dirty="0" err="1"/>
              <a:t>yrs</a:t>
            </a:r>
            <a:r>
              <a:rPr lang="en-US" sz="3200" dirty="0"/>
              <a:t> after removal of primary tumor. In high </a:t>
            </a:r>
            <a:r>
              <a:rPr lang="en-US" sz="3200" b="1" dirty="0"/>
              <a:t>risk even 6 weekly FU </a:t>
            </a:r>
            <a:r>
              <a:rPr lang="en-US" sz="3200" dirty="0"/>
              <a:t>.</a:t>
            </a:r>
          </a:p>
          <a:p>
            <a:r>
              <a:rPr lang="en-US" sz="3200" dirty="0"/>
              <a:t>At every visit besides the clinical examination , imaging of lymph nodes should be performed .</a:t>
            </a:r>
          </a:p>
        </p:txBody>
      </p:sp>
    </p:spTree>
    <p:extLst>
      <p:ext uri="{BB962C8B-B14F-4D97-AF65-F5344CB8AC3E}">
        <p14:creationId xmlns:p14="http://schemas.microsoft.com/office/powerpoint/2010/main" val="3632720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E020-7194-4623-B9EF-74618973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58793-E674-4FE4-AA6C-FB7F86773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once a year upper </a:t>
            </a:r>
            <a:r>
              <a:rPr lang="en-US" sz="3200" b="1" dirty="0" err="1"/>
              <a:t>abd</a:t>
            </a:r>
            <a:r>
              <a:rPr lang="en-US" sz="3200" b="1" dirty="0"/>
              <a:t> USG </a:t>
            </a:r>
            <a:r>
              <a:rPr lang="en-US" sz="3200" dirty="0"/>
              <a:t>and chest XRAY or sectional imaging studies considered.</a:t>
            </a:r>
          </a:p>
          <a:p>
            <a:r>
              <a:rPr lang="en-US" sz="3200" dirty="0"/>
              <a:t>Follow up period generally restricted to 5 </a:t>
            </a:r>
            <a:r>
              <a:rPr lang="en-US" sz="3200" dirty="0" err="1"/>
              <a:t>yrs</a:t>
            </a:r>
            <a:r>
              <a:rPr lang="en-US" sz="3200" dirty="0"/>
              <a:t> given that the </a:t>
            </a:r>
            <a:r>
              <a:rPr lang="en-US" sz="3200" dirty="0" err="1"/>
              <a:t>majorty</a:t>
            </a:r>
            <a:r>
              <a:rPr lang="en-US" sz="3200" dirty="0"/>
              <a:t> of recurrences occur during this time.</a:t>
            </a:r>
          </a:p>
        </p:txBody>
      </p:sp>
    </p:spTree>
    <p:extLst>
      <p:ext uri="{BB962C8B-B14F-4D97-AF65-F5344CB8AC3E}">
        <p14:creationId xmlns:p14="http://schemas.microsoft.com/office/powerpoint/2010/main" val="2810992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C021-7F52-47BE-9055-60ECBF5F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43314-DD95-4DD2-B4BD-E3BB08151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3547-B36D-454B-8F3F-75322A3E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85" y="618518"/>
            <a:ext cx="9233125" cy="147857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439CA-1E3B-45CE-82FA-66568231B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 alternative </a:t>
            </a:r>
            <a:r>
              <a:rPr lang="en-US" sz="3200" dirty="0" err="1"/>
              <a:t>purposal</a:t>
            </a:r>
            <a:r>
              <a:rPr lang="en-US" sz="3200" dirty="0"/>
              <a:t> suggest that </a:t>
            </a:r>
            <a:r>
              <a:rPr lang="en-US" sz="3200" b="1" dirty="0"/>
              <a:t>pluripotent stem cells </a:t>
            </a:r>
            <a:r>
              <a:rPr lang="en-US" sz="3200" dirty="0"/>
              <a:t>in the epidermis or dermis as cells of origin.</a:t>
            </a:r>
          </a:p>
          <a:p>
            <a:r>
              <a:rPr lang="en-US" sz="3200" dirty="0"/>
              <a:t>Very recent suggestion is that MCC derives from </a:t>
            </a:r>
            <a:r>
              <a:rPr lang="en-US" sz="3200" b="1" dirty="0"/>
              <a:t>pre/pro-B cells </a:t>
            </a:r>
            <a:r>
              <a:rPr lang="en-US" sz="3200" dirty="0"/>
              <a:t>, based on early B- cell antigen expression in MCCs.</a:t>
            </a:r>
          </a:p>
        </p:txBody>
      </p:sp>
    </p:spTree>
    <p:extLst>
      <p:ext uri="{BB962C8B-B14F-4D97-AF65-F5344CB8AC3E}">
        <p14:creationId xmlns:p14="http://schemas.microsoft.com/office/powerpoint/2010/main" val="2129292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F4FA-F05B-486B-B7D8-BE980CEC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29" y="618518"/>
            <a:ext cx="9291182" cy="1478570"/>
          </a:xfrm>
        </p:spPr>
        <p:txBody>
          <a:bodyPr/>
          <a:lstStyle/>
          <a:p>
            <a:r>
              <a:rPr lang="en-US" b="1" dirty="0"/>
              <a:t>Predisposing </a:t>
            </a:r>
            <a:r>
              <a:rPr lang="en-US" b="1" dirty="0" err="1"/>
              <a:t>facters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BAB92-318F-4AAD-BB8D-A7938B01A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 err="1"/>
              <a:t>Uv</a:t>
            </a:r>
            <a:r>
              <a:rPr lang="en-US" sz="3200" b="1" dirty="0"/>
              <a:t> light </a:t>
            </a:r>
          </a:p>
          <a:p>
            <a:r>
              <a:rPr lang="en-US" sz="3200" b="1" dirty="0"/>
              <a:t>Immunosuppressed</a:t>
            </a:r>
            <a:r>
              <a:rPr lang="en-US" sz="3200" dirty="0"/>
              <a:t> population</a:t>
            </a:r>
          </a:p>
          <a:p>
            <a:r>
              <a:rPr lang="en-US" sz="3200" dirty="0"/>
              <a:t>Mean age at diagnosis is </a:t>
            </a:r>
            <a:r>
              <a:rPr lang="en-US" sz="3200" b="1" dirty="0"/>
              <a:t>above 70 yrs</a:t>
            </a:r>
            <a:r>
              <a:rPr lang="en-US" sz="3200" dirty="0"/>
              <a:t>.</a:t>
            </a:r>
          </a:p>
          <a:p>
            <a:r>
              <a:rPr lang="en-US" sz="3200" dirty="0"/>
              <a:t>Pt. diagnosed with MCC bear increased risk for being diagnosed with </a:t>
            </a:r>
            <a:r>
              <a:rPr lang="en-US" sz="3200" b="1" dirty="0"/>
              <a:t>second primary cancer </a:t>
            </a:r>
            <a:r>
              <a:rPr lang="en-US" sz="3200" dirty="0"/>
              <a:t>compared with general population like BCC , CLL others.</a:t>
            </a:r>
          </a:p>
        </p:txBody>
      </p:sp>
    </p:spTree>
    <p:extLst>
      <p:ext uri="{BB962C8B-B14F-4D97-AF65-F5344CB8AC3E}">
        <p14:creationId xmlns:p14="http://schemas.microsoft.com/office/powerpoint/2010/main" val="3329578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04FB7-5991-4926-BFD8-72053BA3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743" y="618518"/>
            <a:ext cx="9276668" cy="1478570"/>
          </a:xfrm>
        </p:spPr>
        <p:txBody>
          <a:bodyPr/>
          <a:lstStyle/>
          <a:p>
            <a:r>
              <a:rPr lang="en-US" b="1" dirty="0"/>
              <a:t>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07C02-5475-474A-BD1B-0FFE2C9A6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Three different types based on histopathology</a:t>
            </a:r>
          </a:p>
          <a:p>
            <a:r>
              <a:rPr lang="en-US" sz="3200" dirty="0"/>
              <a:t>The trabecular type</a:t>
            </a:r>
          </a:p>
          <a:p>
            <a:r>
              <a:rPr lang="en-US" sz="3200" dirty="0"/>
              <a:t>The % </a:t>
            </a:r>
            <a:r>
              <a:rPr lang="en-US" sz="3200" dirty="0" err="1"/>
              <a:t>mos</a:t>
            </a:r>
            <a:r>
              <a:rPr lang="en-US" sz="3200" b="1" dirty="0" err="1"/>
              <a:t>intermediate</a:t>
            </a:r>
            <a:r>
              <a:rPr lang="en-US" sz="3200" b="1" dirty="0"/>
              <a:t> type 90 </a:t>
            </a:r>
            <a:r>
              <a:rPr lang="en-US" sz="3200" dirty="0"/>
              <a:t>t common </a:t>
            </a:r>
          </a:p>
          <a:p>
            <a:r>
              <a:rPr lang="en-US" sz="3200" dirty="0"/>
              <a:t>The small cell type</a:t>
            </a:r>
          </a:p>
        </p:txBody>
      </p:sp>
    </p:spTree>
    <p:extLst>
      <p:ext uri="{BB962C8B-B14F-4D97-AF65-F5344CB8AC3E}">
        <p14:creationId xmlns:p14="http://schemas.microsoft.com/office/powerpoint/2010/main" val="267202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A6B7A-624A-45D9-9E80-B67EAB06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B2406-FA67-4D9F-8AEC-EE227C6CD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Small cell type far less common , histologically indistinguishable from </a:t>
            </a:r>
            <a:r>
              <a:rPr lang="en-US" sz="3200" dirty="0" err="1"/>
              <a:t>mets</a:t>
            </a:r>
            <a:r>
              <a:rPr lang="en-US" sz="3200" dirty="0"/>
              <a:t> of small cell lung cancer.</a:t>
            </a:r>
          </a:p>
          <a:p>
            <a:r>
              <a:rPr lang="en-US" sz="3200" dirty="0"/>
              <a:t>MCC tend to occur in </a:t>
            </a:r>
            <a:r>
              <a:rPr lang="en-US" sz="3200" b="1" dirty="0"/>
              <a:t>mid-dermis </a:t>
            </a:r>
            <a:r>
              <a:rPr lang="en-US" sz="3200" dirty="0"/>
              <a:t>and reveal either </a:t>
            </a:r>
            <a:r>
              <a:rPr lang="en-US" sz="3200" b="1" dirty="0" err="1"/>
              <a:t>soild</a:t>
            </a:r>
            <a:r>
              <a:rPr lang="en-US" sz="3200" b="1" dirty="0"/>
              <a:t> </a:t>
            </a:r>
            <a:r>
              <a:rPr lang="en-US" sz="3200" dirty="0"/>
              <a:t>, </a:t>
            </a:r>
            <a:r>
              <a:rPr lang="en-US" sz="3200" b="1" dirty="0"/>
              <a:t>sheet like or nodular growth </a:t>
            </a:r>
            <a:r>
              <a:rPr lang="en-US" sz="3200" dirty="0"/>
              <a:t>pattern or </a:t>
            </a:r>
            <a:r>
              <a:rPr lang="en-US" sz="3200" b="1" dirty="0"/>
              <a:t>diffuse growth </a:t>
            </a:r>
            <a:r>
              <a:rPr lang="en-US" sz="3200" dirty="0"/>
              <a:t>pattern .</a:t>
            </a:r>
          </a:p>
        </p:txBody>
      </p:sp>
    </p:spTree>
    <p:extLst>
      <p:ext uri="{BB962C8B-B14F-4D97-AF65-F5344CB8AC3E}">
        <p14:creationId xmlns:p14="http://schemas.microsoft.com/office/powerpoint/2010/main" val="392585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A805-7EFE-4F52-B0A9-EE66B75DD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DC754-544E-45DA-B94D-33586A045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Mitotic and apoptotic </a:t>
            </a:r>
            <a:r>
              <a:rPr lang="en-US" sz="3200" dirty="0"/>
              <a:t>features are usually numerous and can easily be identified .</a:t>
            </a:r>
          </a:p>
          <a:p>
            <a:r>
              <a:rPr lang="en-US" sz="3200" dirty="0"/>
              <a:t>Most MCCs already reveal </a:t>
            </a:r>
            <a:r>
              <a:rPr lang="en-US" sz="3200" b="1" dirty="0"/>
              <a:t>lymphatic and vascular invasion at first histopathological diagnosis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03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CFA1AD-96BE-4E05-BFAF-AD07BA449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06" y="217390"/>
            <a:ext cx="3476531" cy="2417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539B4F-F62B-4551-9FA8-9B6F1A632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327" y="217390"/>
            <a:ext cx="3440317" cy="2435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9FCC68-0CAB-4958-BE34-75ED10FC6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734" y="108748"/>
            <a:ext cx="3331675" cy="2634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EC117A-E505-4E4B-936E-5F3136319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51" y="2951324"/>
            <a:ext cx="3295461" cy="2544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4024F2-A8F3-4EBF-AD23-3D475682A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899" y="2951324"/>
            <a:ext cx="3585172" cy="26707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793220-A726-4116-BEFD-68A7B241EA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8306" y="2915110"/>
            <a:ext cx="3404103" cy="26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93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150</TotalTime>
  <Words>1100</Words>
  <Application>Microsoft Office PowerPoint</Application>
  <PresentationFormat>Widescreen</PresentationFormat>
  <Paragraphs>110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FrutigerLTStd-Bold</vt:lpstr>
      <vt:lpstr>FrutigerLTStd-Light</vt:lpstr>
      <vt:lpstr>Tw Cen MT</vt:lpstr>
      <vt:lpstr>Circuit</vt:lpstr>
      <vt:lpstr>MERKEL CELL CARCINOMA</vt:lpstr>
      <vt:lpstr>INTRODUCTION</vt:lpstr>
      <vt:lpstr>pathophysiology</vt:lpstr>
      <vt:lpstr>PowerPoint Presentation</vt:lpstr>
      <vt:lpstr>Predisposing facters </vt:lpstr>
      <vt:lpstr>pathology</vt:lpstr>
      <vt:lpstr>PowerPoint Presentation</vt:lpstr>
      <vt:lpstr>PowerPoint Presentation</vt:lpstr>
      <vt:lpstr>PowerPoint Presentation</vt:lpstr>
      <vt:lpstr>PowerPoint Presentation</vt:lpstr>
      <vt:lpstr>MCC</vt:lpstr>
      <vt:lpstr>Clinical features</vt:lpstr>
      <vt:lpstr>PowerPoint Presentation</vt:lpstr>
      <vt:lpstr>Acronym AEIOU</vt:lpstr>
      <vt:lpstr>PowerPoint Presentation</vt:lpstr>
      <vt:lpstr>PowerPoint Presentation</vt:lpstr>
      <vt:lpstr>PowerPoint Presentation</vt:lpstr>
      <vt:lpstr>Disease course and prognosis</vt:lpstr>
      <vt:lpstr>PowerPoint Presentation</vt:lpstr>
      <vt:lpstr>staging</vt:lpstr>
      <vt:lpstr>investigations</vt:lpstr>
      <vt:lpstr>PowerPoint Presentation</vt:lpstr>
      <vt:lpstr>MANAGEMENT</vt:lpstr>
      <vt:lpstr>Primary tumors and locoreginal mets</vt:lpstr>
      <vt:lpstr>PowerPoint Presentation</vt:lpstr>
      <vt:lpstr>radiotheraphy</vt:lpstr>
      <vt:lpstr>Distt mets : stage 4 </vt:lpstr>
      <vt:lpstr>PowerPoint Presentation</vt:lpstr>
      <vt:lpstr>Mcc with distant mets</vt:lpstr>
      <vt:lpstr>Experimental trtment</vt:lpstr>
      <vt:lpstr>FOLLOW-UP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MERKEL CELL CARCINOMA</dc:title>
  <dc:creator>Mohsin Rehman Khan</dc:creator>
  <cp:lastModifiedBy>Mohsin Rehman Khan</cp:lastModifiedBy>
  <cp:revision>1</cp:revision>
  <dcterms:created xsi:type="dcterms:W3CDTF">2023-09-04T15:01:28Z</dcterms:created>
  <dcterms:modified xsi:type="dcterms:W3CDTF">2023-09-04T17:32:20Z</dcterms:modified>
</cp:coreProperties>
</file>