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0" r:id="rId1"/>
  </p:sldMasterIdLst>
  <p:sldIdLst>
    <p:sldId id="256" r:id="rId2"/>
    <p:sldId id="260" r:id="rId3"/>
    <p:sldId id="262" r:id="rId4"/>
    <p:sldId id="268" r:id="rId5"/>
    <p:sldId id="263" r:id="rId6"/>
    <p:sldId id="265" r:id="rId7"/>
    <p:sldId id="264" r:id="rId8"/>
    <p:sldId id="266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4:31.48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4304,'13'13,"60"59,-3 3,-3 3,36 59,-45-52,23 33,88 100,77 48,-47-52,-62-66,7-6,6-7,98 64,-135-118,4-4,4-6,2-6,3-4,82 24,-42-29,3-7,122 16,-64-28,190 5,236-30,-5-46,-102-22,-372 28,-1-7,16-12,-87 15,-1-5,-3-4,-1-4,-2-4,-2-5,-3-3,-3-5,69-62,-87 60,-3-2,40-54,107-155,-146 186,53-76,15-39,-74 101,-5-2,32-87,109-362,-126 339,-28 90,115-352,-109 305,19-143,-57 250,-3-1,-3 0,-2 0,-4 0,-2 0,-4 0,-2 1,-3 0,-19-56,-7 9,-4 3,-44-78,-130-199,143 274,-5 3,-5 3,-33-28,-37-26,-110-85,179 174,-2 4,-3 4,-3 4,-3 4,-24-7,36 23,-2 5,-2 3,-1 4,-1 4,0 3,-40 0,-4 7,-1 7,0 5,0 7,1 5,-108 24,-6 16,2 11,-144 60,-131 70,-471 248,781-333,4 9,6 9,-27 32,81-44,20-11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8:48.73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8:49.29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8:49.89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0,'0'0,"0"0,0 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9:40.729"/>
    </inkml:context>
    <inkml:brush xml:id="br0">
      <inkml:brushProperty name="width" value="0.2" units="cm"/>
      <inkml:brushProperty name="height" value="0.2" units="cm"/>
      <inkml:brushProperty name="color" value="#FFFF00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0:23.032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0:55.518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2749 2126,'16'-23,"0"-2,-1-1,-1-1,-1-1,-2 0,-1 0,-1-1,-1 0,-1-1,-2 1,-1-1,-2-1,0 1,-3-14,-2-6,-3 0,-2 0,-2 1,-2 0,-2 1,-2 1,-18-35,-74-141,-55-72,151 275,-36-62,-3 2,-8-3,27 41,-3 2,-2 1,-1 1,-20-13,13 15,-2 2,-1 2,-1 3,-2 1,-18-5,32 18,0 1,-1 2,-1 1,1 3,-2 1,1 1,-1 3,-8 1,-10 4,0 2,1 3,-1 2,2 3,-1 2,2 3,0 2,1 2,1 3,-8 7,-6 6,2 3,2 3,1 3,3 2,1 3,3 2,-22 31,42-42,2 2,2 1,2 1,2 1,-21 51,23-36,3 1,2 1,4 0,-7 50,6 16,6 1,5 0,6 0,6 0,6 0,14 55,-9-97,4 0,4-1,3-2,4-1,29 52,-25-66,3-3,4-1,1-2,4-2,3-2,39 35,-57-65,2-1,0-2,2-2,2-1,0-2,1-2,1-1,1-2,1-2,22 4,-13-7,1-2,1-2,-1-2,1-3,0-2,0-3,0-2,38-7,-26-1,-1-3,0-2,-1-3,56-25,-82 27,-1-1,0-2,-2-2,-1-1,0-2,-2-1,-1-1,15-19,21-30,54-81,45-93,-124 185,-3-2,-2-1,-4-2,-3-2,1-13,-15 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0:57.385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2664 35,'-27'-4,"-89"-11,-1 4,0 6,0 5,-1 6,2 4,-1 5,2 6,0 4,2 5,-5 8,24-2,2 4,2 5,1 3,3 4,2 4,3 3,2 4,3 3,3 3,-26 36,54-52,2 1,2 3,3 1,2 1,3 2,3 2,2 1,4 1,2 1,3 0,3 2,-7 65,14-46,3 1,4 0,5 0,3 0,3 0,9 22,-3-42,2 0,3-1,4-1,2-1,3-1,2-1,4-2,6 5,13 11,3-2,3-3,4-2,2-4,3-2,44 29,-59-53,2-4,2-1,0-4,2-2,2-2,0-3,2-3,0-3,1-3,27 2,-42-12,0-3,0-2,0-2,0-2,0-2,0-2,-1-3,0-2,-1-2,35-16,6-8,-2-4,-2-4,-2-4,-3-3,7-9,-23 12,-1-2,-3-2,-2-4,48-63,-68 71,-1-2,-3-1,-3-2,-1-1,-4-2,12-38,-11 11,-4-1,-3-1,-5-1,-3-1,-3-34,-5 1,-6 1,-5 0,-18-86,14 142,-3 1,-3 1,-25-63,22 79,-2 0,-2 1,-2 2,-2 1,-13-14,-34-35,-3 3,-5 4,-48-37,99 95,-2 1,-1 2,-1 1,-1 2,-9-2,-28-10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17.950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0 113,'0'0,"0"0,0 0,0 0,0 0,0 0,0 0,0 0,0 0,10 0,113-8,58-14,-42 4,42-4,194-17,-300 35,0 4,0 4,0 2,3 4,58 15,52 20,-165-41,1 0,0-2,0-1,0 0,7-2,3 0,62-3,0-4,3-6,-8 2,2 3,25 4,-317 20,-502-28,197-2,-313 15,832 1,0 1,-1 0,7 2,12 1,8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26.466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27.623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4:34.184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4882,'11'16,"282"380,-30-43,-164-212,312 424,-14-101,-275-338,6-6,69 48,-89-87,2-4,4-5,3-5,3-6,3-5,1-5,3-5,2-6,7-5,100 13,3-11,0-10,2-11,46-10,-76-10,-1-9,0-10,19-12,-44-2,-2-8,-1-8,102-48,-138 40,-4-7,-2-5,-4-7,58-47,-86 47,-4-4,-4-5,-3-4,-5-4,36-53,19-48,-10-5,87-176,-157 254,-7-3,-5-2,-5-3,-7-1,18-102,-16 1,-11-1,-2-128,-21 31,-22-178,-3 304,-10 1,-23-78,14 135,-6 2,-7 1,-41-83,-25-21,-10 5,-72-96,144 264,-3 2,-3 2,-3 3,-67-62,66 78,-3 1,-2 4,-2 3,-1 2,-57-24,8 13,-2 6,-2 5,-2 6,-33-3,-38 0,-2 9,-82 1,66 18,-1 10,1 9,-13 10,-49 16,2 12,-26 18,121-19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33.439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34.495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34.824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36.532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01:37.627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15:42.065"/>
    </inkml:context>
    <inkml:brush xml:id="br0">
      <inkml:brushProperty name="width" value="0.1" units="cm"/>
      <inkml:brushProperty name="height" value="0.1" units="cm"/>
      <inkml:brushProperty name="color" value="#FFFF00"/>
      <inkml:brushProperty name="ignorePressure" value="1"/>
    </inkml:brush>
  </inkml:definitions>
  <inkml:trace contextRef="#ctx0" brushRef="#br0">1168 6017,'0'0,"0"0,0 0,0 0,0 0,0 0,0 0,0 0,0 0,0 0,0 0,19-6,21-8,0 1,1 2,1 2,-1 2,1 2,1 1,539 0,43-3,-422-6,-2-10,151-37,-238 33,-1-4,-2-5,-2-6,-1-4,50-32,-118 56,0-2,-2-2,-1-2,-2-1,-1-1,-1-2,-1-2,-2-1,25-38,13-33,50-106,40-122,-90 172,-8-2,-6-3,-8-2,-7-2,-5-24,-6-15,-9-2,-10 0,-9 0,-10-14,-7 29,-9 1,-8 1,-17-30,6 57,-8 3,-8 2,-61-115,94 222,-2 1,-3 1,-1 2,-4 1,-1 2,-2 2,-3 2,-1 1,-32-21,17 20,-3 3,0 3,-3 3,-1 3,-2 3,-35-10,11 11,-2 3,-1 5,-1 4,-70-3,-9 10,0 7,-126 16,70 11,-183 44,312-45,1 4,2 4,1 5,-5 7,36-11,2 3,1 2,1 3,3 3,1 3,-2 6,26-17,1 2,1 1,3 2,1 1,2 2,-9 18,-35 78,-19 63,35-76,-61 125,-95 217,143-297,-35 142,59-141,8 1,-10 131,33-154,7 1,6 0,10 58,-1-122,4-1,4-1,17 53,-15-81,2 0,2-2,3 0,2-2,24 34,0-13,3-2,47 46,136 120,-164-172,2-4,4-3,1-3,4-4,1-4,2-4,3-3,1-4,1-5,2-3,3-4,57 6,2-6,1-8,45-4,-97-9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21:52.2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21:55.43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21:56.92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21:58.0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5:14.6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21:59.30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22:01.62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1:22:13.98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2263 492,'66'-3,"0"-3,41-10,5 0,29 1,112 3,-170 14,1 3,-1 3,60 16,-49-5,1-3,0-5,95-2,-149-7,0 1,4 3,-1 0,36-1,-65-5,0 2,0 0,0 0,0 1,0 1,0 1,-1 0,0 1,0 0,5 4,-6 3,-11-10,-7-8,-13-13,-1 2,-13-10,18 16,1-1,0 0,0-1,1-1,1 0,-9-12,1-7,2 0,0-1,-7-25,23 54,-1 1,0-1,0 1,-1-1,1 1,-1 0,1 0,-1 0,0 0,0 0,0 1,-1-1,1 1,0 0,-1 0,0 0,1 1,-1-1,0 1,0 0,0 0,0 0,0 1,0-1,-16-1,0 1,0 1,0 1,-12 2,-9-1,12-1,-40 1,-9-3,54-1,2-1,-1 0,0-2,1 0,-9-4,6-1,-2 1,1 2,-1 0,0 2,0 1,-24 0,-398 6,425-3,0-2,0 0,0-1,-2-1,-1 1,-11 1,-220 3,235 2,0 0,0 1,-2 2,-1-1,-1 0,0-1,-365-1,201-4,-982 2,1153-1,0-1,1-1,-9-2,-47-6,-88 10,89 1,71 0,-1 0,1 0,0 0,-1 1,1-1,-1 1,1 0,0 0,0 0,-1 0,1 0,0 1,0-1,0 1,-1 1,2 0,0-1,0 1,0-1,0 1,1 0,-1-1,1 1,0 0,0 0,0 0,0 0,0 0,1 0,-1 1,1-1,0 0,0 2,-1 19,1 1,1 0,1-1,1 1,1-1,6 20,-9-42,0 1,0 0,0 0,0-1,0 1,1-1,-1 1,1-1,0 0,0 1,0-1,0 0,0 0,0 0,0-1,1 1,-1 0,1-1,-1 0,2 1,0 0,1-1,0 0,0 0,-1-1,1 1,0-1,0 0,0 0,0-1,-1 1,4-2,10-2,0-2,-1 0,0-1,0 0,15-10,46-29,-44 25,0 1,1 2,1 1,24-7,-36 17,1 2,0 0,0 2,24-1,103 5,-61 1,1-3,95 2,-171 1,0 0,0 1,-1 1,1 0,-1 1,13 6,13 9,29 19,-56-31,-5-4,1 0,-1-1,1 0,-1 0,1-1,0 0,0-1,0 0,0-1,6 0,1 0,-1 1,0 1,7 2,39 9,1-3,0-2,1-3,16-3,297-3,-1056 1,647-2,1-1,0-2,0-1,-5-2,1-1,0 3,0 0,-2 3,-299 1,165 4,-264-2,425 1,0 0,0 0,0 1,1 1,-1 0,1 0,-1 0,1 1,0 1,-5 3,14-8,-1 0,1 1,-1-1,1 0,-1 1,1-1,-1 0,1 1,-1-1,1 1,-1-1,1 1,0-1,-1 1,1-1,0 1,0-1,-1 1,1-1,0 1,0-1,0 1,-1 0,1-1,0 1,0-1,0 1,0 0,0-1,0 1,1 0,-1-1,0 1,0-1,0 1,0-1,1 1,-1-1,0 1,1 0,-1-1,0 1,1-1,-1 0,1 1,-1-1,0 1,1-1,-1 0,1 1,-1-1,1 0,0 1,-1-1,1 0,32 17,-14-12,0 0,1-1,-1-1,1 0,8-2,101-1,-71-2,3 0,-9 0,51 5,-81 1,0 1,0 1,-1 0,0 2,0 0,10 7,49 18,248 76,-301-102,1-2,-1-1,1-2,1 0,-1-2,15-2,8 1,16 3,-10 8,-43-6,0-1,1-1,0 0,122-1,-106-2,-134 2,-92-2,171-2,1 0,0-1,0-1,0-2,0 0,1-1,0-2,1 0,-2-2,9 4,0-1,1 0,0 0,-4-5,14 11,1-1,-1 0,1 1,0-1,0 0,0 0,0 0,1-1,-1 1,1 0,0-1,0 1,1 0,-1-1,1 1,0-1,1 1,-1-1,1 1,0-3,0 1,0 0,0 1,1-1,-1 1,1 0,1 0,-1-1,1 1,0 1,0-1,0 0,1 1,-1-1,1 1,0 0,1 0,49-31,1 2,2 3,14-4,-54 27,0 1,1 1,0 1,9-1,-4 0,1-1,5-3,-8 3,-1 1,1 0,0 2,0 0,11 1,39 0,1 4,4 0,-43-2,-1-1,0 2,0 1,0 1,22 7,-27-5,0-2,0 0,0-1,0-2,0-1,10-2,-33 2,0 1,0-1,-1 0,1 0,-1-1,1 1,-1-1,1 1,-1-1,0 0,0-1,0 1,0 0,1-2,5-5,-1-1,-1 1,6-10,-8 12,0-1,1 1,-1 0,2 0,-1 1,1-1,1 0,8-3,-12 8,1-1,-1 1,0-1,0 0,0 0,0-1,-1 1,1-1,-1 0,0 0,0 0,-1 0,1 0,-1 0,1-1,1-11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5:15.821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5:16.96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8:41.57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8:47.12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8:48.07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7T00:58:48.40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98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6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1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8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7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1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0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ED06B6-C816-4861-964D-15A98395707D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9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1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customXml" Target="../ink/ink26.xml"/><Relationship Id="rId7" Type="http://schemas.openxmlformats.org/officeDocument/2006/relationships/customXml" Target="../ink/ink2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7.png"/><Relationship Id="rId5" Type="http://schemas.openxmlformats.org/officeDocument/2006/relationships/customXml" Target="../ink/ink27.xml"/><Relationship Id="rId10" Type="http://schemas.openxmlformats.org/officeDocument/2006/relationships/customXml" Target="../ink/ink32.xml"/><Relationship Id="rId4" Type="http://schemas.openxmlformats.org/officeDocument/2006/relationships/image" Target="../media/image26.png"/><Relationship Id="rId9" Type="http://schemas.openxmlformats.org/officeDocument/2006/relationships/customXml" Target="../ink/ink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18" Type="http://schemas.openxmlformats.org/officeDocument/2006/relationships/image" Target="../media/image16.png"/><Relationship Id="rId26" Type="http://schemas.openxmlformats.org/officeDocument/2006/relationships/customXml" Target="../ink/ink19.xml"/><Relationship Id="rId3" Type="http://schemas.openxmlformats.org/officeDocument/2006/relationships/image" Target="../media/image13.jpeg"/><Relationship Id="rId21" Type="http://schemas.openxmlformats.org/officeDocument/2006/relationships/customXml" Target="../ink/ink16.xml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12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24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customXml" Target="../ink/ink21.xml"/><Relationship Id="rId10" Type="http://schemas.openxmlformats.org/officeDocument/2006/relationships/customXml" Target="../ink/ink8.xml"/><Relationship Id="rId19" Type="http://schemas.openxmlformats.org/officeDocument/2006/relationships/customXml" Target="../ink/ink15.xml"/><Relationship Id="rId31" Type="http://schemas.openxmlformats.org/officeDocument/2006/relationships/customXml" Target="../ink/ink24.xml"/><Relationship Id="rId4" Type="http://schemas.openxmlformats.org/officeDocument/2006/relationships/customXml" Target="../ink/ink3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Relationship Id="rId22" Type="http://schemas.openxmlformats.org/officeDocument/2006/relationships/image" Target="../media/image18.png"/><Relationship Id="rId27" Type="http://schemas.openxmlformats.org/officeDocument/2006/relationships/customXml" Target="../ink/ink20.xml"/><Relationship Id="rId30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33236"/>
            <a:ext cx="8825658" cy="2844800"/>
          </a:xfrm>
        </p:spPr>
        <p:txBody>
          <a:bodyPr/>
          <a:lstStyle/>
          <a:p>
            <a:r>
              <a:rPr lang="en-US" sz="4000" b="1" dirty="0"/>
              <a:t>MELANOMA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78036"/>
            <a:ext cx="8825658" cy="49658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 HISTOPATHOLOGICAL REVIEW</a:t>
            </a:r>
          </a:p>
        </p:txBody>
      </p:sp>
    </p:spTree>
    <p:extLst>
      <p:ext uri="{BB962C8B-B14F-4D97-AF65-F5344CB8AC3E}">
        <p14:creationId xmlns:p14="http://schemas.microsoft.com/office/powerpoint/2010/main" val="352397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34203"/>
            <a:ext cx="10058400" cy="1450757"/>
          </a:xfrm>
        </p:spPr>
        <p:txBody>
          <a:bodyPr/>
          <a:lstStyle/>
          <a:p>
            <a:r>
              <a:rPr lang="en-US" dirty="0"/>
              <a:t>Breslow level of invasion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03412"/>
            <a:ext cx="6334125" cy="4022725"/>
          </a:xfrm>
        </p:spPr>
      </p:pic>
      <p:pic>
        <p:nvPicPr>
          <p:cNvPr id="10242" name="Picture 2" descr="Treatment | Northwestern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65934"/>
            <a:ext cx="5715000" cy="41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6EED16-B8EE-44D5-A6B5-AA8FC8D66849}"/>
                  </a:ext>
                </a:extLst>
              </p14:cNvPr>
              <p14:cNvContentPartPr/>
              <p14:nvPr/>
            </p14:nvContentPartPr>
            <p14:xfrm>
              <a:off x="7112001" y="3584996"/>
              <a:ext cx="1881720" cy="216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6EED16-B8EE-44D5-A6B5-AA8FC8D668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4361" y="3566996"/>
                <a:ext cx="1917360" cy="22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22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210403"/>
            <a:ext cx="10058400" cy="1450757"/>
          </a:xfrm>
        </p:spPr>
        <p:txBody>
          <a:bodyPr/>
          <a:lstStyle/>
          <a:p>
            <a:r>
              <a:rPr lang="en-US" dirty="0"/>
              <a:t>CAP protocol for reporting of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798109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Size of Tumor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Growth Phase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Depth of Invasion (Breslow thickness)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Histologic Type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Presence or absence of ulceration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Mitotic rate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Any evidence of regression or satellite lesion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Tumor infiltrating lymphocytes (TILs)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Margins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TNM Staging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50" y="1798110"/>
            <a:ext cx="6635155" cy="44453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0A4920-2A9D-4CC1-AB3E-454369A7EC24}"/>
                  </a:ext>
                </a:extLst>
              </p14:cNvPr>
              <p14:cNvContentPartPr/>
              <p14:nvPr/>
            </p14:nvContentPartPr>
            <p14:xfrm>
              <a:off x="8559360" y="60450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0A4920-2A9D-4CC1-AB3E-454369A7EC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6720" y="5982080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FEC5630-44CB-4251-A1C5-F8A845355A23}"/>
              </a:ext>
            </a:extLst>
          </p:cNvPr>
          <p:cNvGrpSpPr/>
          <p:nvPr/>
        </p:nvGrpSpPr>
        <p:grpSpPr>
          <a:xfrm>
            <a:off x="8049600" y="5986400"/>
            <a:ext cx="1550520" cy="245160"/>
            <a:chOff x="8049600" y="5986400"/>
            <a:chExt cx="155052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E2000E-DBBC-46A0-A269-8F136148D626}"/>
                    </a:ext>
                  </a:extLst>
                </p14:cNvPr>
                <p14:cNvContentPartPr/>
                <p14:nvPr/>
              </p14:nvContentPartPr>
              <p14:xfrm>
                <a:off x="9219960" y="6053720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E2000E-DBBC-46A0-A269-8F136148D6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56960" y="59907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CCCF36-F120-4F34-8A06-C9BF9CB84525}"/>
                    </a:ext>
                  </a:extLst>
                </p14:cNvPr>
                <p14:cNvContentPartPr/>
                <p14:nvPr/>
              </p14:nvContentPartPr>
              <p14:xfrm>
                <a:off x="8889840" y="6078920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CCCF36-F120-4F34-8A06-C9BF9CB845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26840" y="60162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B9BF2A-4451-404A-A8AE-69F1353B5145}"/>
                    </a:ext>
                  </a:extLst>
                </p14:cNvPr>
                <p14:cNvContentPartPr/>
                <p14:nvPr/>
              </p14:nvContentPartPr>
              <p14:xfrm>
                <a:off x="8542800" y="6095840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B9BF2A-4451-404A-A8AE-69F1353B51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79800" y="60328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D48AEC-4E01-4174-8FCC-E74B4C63D7B7}"/>
                    </a:ext>
                  </a:extLst>
                </p14:cNvPr>
                <p14:cNvContentPartPr/>
                <p14:nvPr/>
              </p14:nvContentPartPr>
              <p14:xfrm>
                <a:off x="8128080" y="6019520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D48AEC-4E01-4174-8FCC-E74B4C63D7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65080" y="59565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0C5223-7353-4257-8770-A8A809ABBA56}"/>
                    </a:ext>
                  </a:extLst>
                </p14:cNvPr>
                <p14:cNvContentPartPr/>
                <p14:nvPr/>
              </p14:nvContentPartPr>
              <p14:xfrm>
                <a:off x="8153280" y="6104480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0C5223-7353-4257-8770-A8A809ABBA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90640" y="60414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FCD8A3-7BC1-4877-8068-5C7BD3C492A9}"/>
                    </a:ext>
                  </a:extLst>
                </p14:cNvPr>
                <p14:cNvContentPartPr/>
                <p14:nvPr/>
              </p14:nvContentPartPr>
              <p14:xfrm>
                <a:off x="8049600" y="5986400"/>
                <a:ext cx="1550520" cy="24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FCD8A3-7BC1-4877-8068-5C7BD3C492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86960" y="5923760"/>
                  <a:ext cx="1676160" cy="370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522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336" y="2426758"/>
            <a:ext cx="3373878" cy="42407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a multi step process that involves interaction of genomic, environmental, and host factors.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common mutation involves BRAF, CDKN2A loss, TP53 and TERT-p mutation.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s://image.slidesharecdn.com/melanoma-160802161610-160916092049/85/Melanoma-clinical-features-pathology-and-management-4-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6" y="500421"/>
            <a:ext cx="7291234" cy="53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6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E855D82-5733-4CFA-A927-B977EA960914}"/>
              </a:ext>
            </a:extLst>
          </p:cNvPr>
          <p:cNvGrpSpPr/>
          <p:nvPr/>
        </p:nvGrpSpPr>
        <p:grpSpPr>
          <a:xfrm>
            <a:off x="1320722" y="0"/>
            <a:ext cx="9550556" cy="6876766"/>
            <a:chOff x="1130710" y="109053"/>
            <a:chExt cx="9550556" cy="68767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C33B4D-9971-4924-9985-FF365A207CC8}"/>
                </a:ext>
              </a:extLst>
            </p:cNvPr>
            <p:cNvGrpSpPr/>
            <p:nvPr/>
          </p:nvGrpSpPr>
          <p:grpSpPr>
            <a:xfrm>
              <a:off x="1130710" y="109053"/>
              <a:ext cx="9550556" cy="6876766"/>
              <a:chOff x="1130710" y="109053"/>
              <a:chExt cx="9550556" cy="687676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B052B99-5AC5-42AD-8CAB-B48FFD1CC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0710" y="109053"/>
                <a:ext cx="9550556" cy="6876766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AAA4695-F251-4288-800F-7CD4FE64E36E}"/>
                  </a:ext>
                </a:extLst>
              </p:cNvPr>
              <p:cNvCxnSpPr/>
              <p:nvPr/>
            </p:nvCxnSpPr>
            <p:spPr>
              <a:xfrm>
                <a:off x="3470787" y="1582995"/>
                <a:ext cx="688258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A64E44E-4E60-4C0D-89B5-835934D84A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95371" y="1922208"/>
                <a:ext cx="65237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378D32-62A8-446A-80C9-DBCB29FFFFFD}"/>
                </a:ext>
              </a:extLst>
            </p:cNvPr>
            <p:cNvCxnSpPr>
              <a:cxnSpLocks/>
            </p:cNvCxnSpPr>
            <p:nvPr/>
          </p:nvCxnSpPr>
          <p:spPr>
            <a:xfrm>
              <a:off x="3465875" y="3957493"/>
              <a:ext cx="235482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A339F38-354A-4026-BBF7-3209FD732A13}"/>
                </a:ext>
              </a:extLst>
            </p:cNvPr>
            <p:cNvCxnSpPr>
              <a:cxnSpLocks/>
            </p:cNvCxnSpPr>
            <p:nvPr/>
          </p:nvCxnSpPr>
          <p:spPr>
            <a:xfrm>
              <a:off x="1951699" y="6376234"/>
              <a:ext cx="856881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50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2986" y="0"/>
            <a:ext cx="10058400" cy="1160462"/>
          </a:xfrm>
        </p:spPr>
        <p:txBody>
          <a:bodyPr>
            <a:noAutofit/>
          </a:bodyPr>
          <a:lstStyle/>
          <a:p>
            <a:r>
              <a:rPr lang="en-US" dirty="0"/>
              <a:t>Histological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8337" y="1060662"/>
            <a:ext cx="10942637" cy="5600698"/>
          </a:xfrm>
        </p:spPr>
        <p:txBody>
          <a:bodyPr>
            <a:normAutofit fontScale="92500" lnSpcReduction="10000"/>
          </a:bodyPr>
          <a:lstStyle/>
          <a:p>
            <a:pPr lvl="1" fontAlgn="base"/>
            <a:r>
              <a:rPr lang="en-US" sz="2000" dirty="0"/>
              <a:t>Dimension &gt; 6 mm</a:t>
            </a:r>
          </a:p>
          <a:p>
            <a:pPr lvl="1" fontAlgn="base"/>
            <a:r>
              <a:rPr lang="en-US" sz="2000" dirty="0"/>
              <a:t>Asymmetry (assessed at scanning magnification)</a:t>
            </a:r>
          </a:p>
          <a:p>
            <a:pPr fontAlgn="base"/>
            <a:r>
              <a:rPr lang="en-US" b="1" dirty="0"/>
              <a:t>Epidermal findings / in situ melanoma</a:t>
            </a:r>
          </a:p>
          <a:p>
            <a:pPr lvl="1" fontAlgn="base"/>
            <a:r>
              <a:rPr lang="en-US" sz="2000" dirty="0"/>
              <a:t>Ill defined border</a:t>
            </a:r>
          </a:p>
          <a:p>
            <a:pPr lvl="1" fontAlgn="base"/>
            <a:r>
              <a:rPr lang="en-US" sz="2000" dirty="0" err="1"/>
              <a:t>Pagetoid</a:t>
            </a:r>
            <a:r>
              <a:rPr lang="en-US" sz="2000" dirty="0"/>
              <a:t> melanocytes (single scattered melanocytes, especially in the upper layers of the epidermis)</a:t>
            </a:r>
          </a:p>
          <a:p>
            <a:pPr lvl="1" fontAlgn="base"/>
            <a:r>
              <a:rPr lang="en-US" sz="2000" dirty="0"/>
              <a:t>Epidermal consumption with irregular distribution of junctional melanocytes in the form of confluent nests, skip areas or dis-</a:t>
            </a:r>
            <a:r>
              <a:rPr lang="en-US" sz="2000" dirty="0" err="1"/>
              <a:t>cohessive</a:t>
            </a:r>
            <a:r>
              <a:rPr lang="en-US" sz="2000" dirty="0"/>
              <a:t> arrangement of melanocytes.</a:t>
            </a:r>
          </a:p>
          <a:p>
            <a:pPr fontAlgn="base"/>
            <a:r>
              <a:rPr lang="en-US" b="1" dirty="0"/>
              <a:t>Dermal component</a:t>
            </a:r>
          </a:p>
          <a:p>
            <a:pPr lvl="1" fontAlgn="base"/>
            <a:r>
              <a:rPr lang="en-US" sz="2000" dirty="0"/>
              <a:t>Radial growth phase</a:t>
            </a:r>
          </a:p>
          <a:p>
            <a:pPr lvl="2" fontAlgn="base"/>
            <a:r>
              <a:rPr lang="en-US" sz="2000" dirty="0"/>
              <a:t>Invasion of single cells or small nests in the papillary dermis</a:t>
            </a:r>
          </a:p>
          <a:p>
            <a:pPr lvl="1" fontAlgn="base"/>
            <a:r>
              <a:rPr lang="en-US" sz="2000" dirty="0"/>
              <a:t>Vertical growth phase</a:t>
            </a:r>
          </a:p>
          <a:p>
            <a:pPr lvl="2" fontAlgn="base"/>
            <a:r>
              <a:rPr lang="en-US" sz="2000" dirty="0"/>
              <a:t>Complex and asymmetrical growth pattern (irregular nests / fascicles)</a:t>
            </a:r>
          </a:p>
          <a:p>
            <a:pPr lvl="2" fontAlgn="base"/>
            <a:r>
              <a:rPr lang="en-US" sz="2000" dirty="0"/>
              <a:t>Expansile growth pattern (sheet-like)</a:t>
            </a:r>
          </a:p>
          <a:p>
            <a:pPr lvl="2" fontAlgn="base"/>
            <a:r>
              <a:rPr lang="en-US" sz="2000" dirty="0"/>
              <a:t>Absence of maturation (lack of decreasing size of melanocytes / nests from the top to the base of the lesion)</a:t>
            </a:r>
          </a:p>
          <a:p>
            <a:pPr lvl="2" fontAlgn="base"/>
            <a:r>
              <a:rPr lang="en-US" sz="2000" dirty="0"/>
              <a:t>Increased dermal mitotic activity (&gt; 1/mm²)</a:t>
            </a:r>
          </a:p>
          <a:p>
            <a:pPr lvl="2" fontAlgn="base"/>
            <a:r>
              <a:rPr lang="en-US" sz="2000" dirty="0"/>
              <a:t>Tumor necrosis</a:t>
            </a:r>
          </a:p>
        </p:txBody>
      </p:sp>
    </p:spTree>
    <p:extLst>
      <p:ext uri="{BB962C8B-B14F-4D97-AF65-F5344CB8AC3E}">
        <p14:creationId xmlns:p14="http://schemas.microsoft.com/office/powerpoint/2010/main" val="40381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" y="-122972"/>
            <a:ext cx="10058400" cy="1450757"/>
          </a:xfrm>
        </p:spPr>
        <p:txBody>
          <a:bodyPr/>
          <a:lstStyle/>
          <a:p>
            <a:r>
              <a:rPr lang="en-US" dirty="0"/>
              <a:t>Superficial spreading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826684"/>
            <a:ext cx="3522345" cy="4023360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Most common subtype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Asymmetrical proliferation of atypical melanocytes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u="dbl" dirty="0">
                <a:uFill>
                  <a:solidFill>
                    <a:srgbClr val="FF0000"/>
                  </a:solidFill>
                </a:uFill>
              </a:rPr>
              <a:t>Predominant junctional single units of melanocytes rather than nests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/>
              <a:t>Prominent </a:t>
            </a:r>
            <a:r>
              <a:rPr lang="en-US" sz="2400" u="dbl" dirty="0" err="1">
                <a:uFill>
                  <a:solidFill>
                    <a:srgbClr val="FF0000"/>
                  </a:solidFill>
                </a:uFill>
              </a:rPr>
              <a:t>pagetoid</a:t>
            </a:r>
            <a:r>
              <a:rPr lang="en-US" sz="2400" u="dbl" dirty="0">
                <a:uFill>
                  <a:solidFill>
                    <a:srgbClr val="FF0000"/>
                  </a:solidFill>
                </a:uFill>
              </a:rPr>
              <a:t> spread </a:t>
            </a:r>
            <a:r>
              <a:rPr lang="en-US" sz="2400" dirty="0"/>
              <a:t>(area &gt; 0.5 mm²)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i="1" dirty="0"/>
              <a:t>BRAF</a:t>
            </a:r>
            <a:r>
              <a:rPr lang="en-US" sz="2400" dirty="0"/>
              <a:t> V600E mutation</a:t>
            </a:r>
          </a:p>
          <a:p>
            <a:endParaRPr lang="en-US" sz="2400" dirty="0"/>
          </a:p>
        </p:txBody>
      </p:sp>
      <p:pic>
        <p:nvPicPr>
          <p:cNvPr id="5124" name="Picture 4" descr="https://www.pathologyoutlines.com/imgau/skintumormelanocyticmelanomadonati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535" y="0"/>
            <a:ext cx="1815465" cy="17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perficial spreading melanoma in si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74" y="1959385"/>
            <a:ext cx="6466246" cy="42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EC2CC1-8C61-41A4-862F-C419501211DA}"/>
              </a:ext>
            </a:extLst>
          </p:cNvPr>
          <p:cNvCxnSpPr/>
          <p:nvPr/>
        </p:nvCxnSpPr>
        <p:spPr>
          <a:xfrm flipV="1">
            <a:off x="6921910" y="4886632"/>
            <a:ext cx="521109" cy="246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0AE04C-3152-45F2-8D47-14B4DC162FB6}"/>
              </a:ext>
            </a:extLst>
          </p:cNvPr>
          <p:cNvCxnSpPr>
            <a:cxnSpLocks/>
          </p:cNvCxnSpPr>
          <p:nvPr/>
        </p:nvCxnSpPr>
        <p:spPr>
          <a:xfrm flipV="1">
            <a:off x="8433097" y="4763247"/>
            <a:ext cx="260554" cy="477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89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" y="0"/>
            <a:ext cx="10058400" cy="1450757"/>
          </a:xfrm>
        </p:spPr>
        <p:txBody>
          <a:bodyPr/>
          <a:lstStyle/>
          <a:p>
            <a:r>
              <a:rPr lang="en-US" dirty="0" err="1"/>
              <a:t>Lentigo</a:t>
            </a:r>
            <a:r>
              <a:rPr lang="en-US" dirty="0"/>
              <a:t> </a:t>
            </a:r>
            <a:r>
              <a:rPr lang="en-US" dirty="0" err="1"/>
              <a:t>Maligna</a:t>
            </a:r>
            <a:r>
              <a:rPr lang="en-US" dirty="0"/>
              <a:t>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" y="1788584"/>
            <a:ext cx="4531995" cy="4023360"/>
          </a:xfrm>
        </p:spPr>
        <p:txBody>
          <a:bodyPr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Elderly patients on chronic sun damaged skin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Confluent growth of solitary units of melanocytes along the </a:t>
            </a:r>
            <a:r>
              <a:rPr lang="en-US" dirty="0" err="1"/>
              <a:t>dermoepidermal</a:t>
            </a:r>
            <a:r>
              <a:rPr lang="en-US" dirty="0"/>
              <a:t> junction forming </a:t>
            </a:r>
            <a:r>
              <a:rPr lang="en-US" u="dbl" dirty="0">
                <a:uFill>
                  <a:solidFill>
                    <a:srgbClr val="FF0000"/>
                  </a:solidFill>
                </a:uFill>
              </a:rPr>
              <a:t>small nests (lentiginous pattern</a:t>
            </a:r>
            <a:r>
              <a:rPr lang="en-US" dirty="0"/>
              <a:t>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Confluent </a:t>
            </a:r>
            <a:r>
              <a:rPr lang="en-US" u="dbl" dirty="0">
                <a:uFill>
                  <a:solidFill>
                    <a:srgbClr val="FF0000"/>
                  </a:solidFill>
                </a:uFill>
              </a:rPr>
              <a:t>horizontal arranged nests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u="sng" dirty="0">
                <a:uFill>
                  <a:solidFill>
                    <a:srgbClr val="C00000"/>
                  </a:solidFill>
                </a:uFill>
              </a:rPr>
              <a:t>Extension into the hair follicles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u="sng" dirty="0">
                <a:uFill>
                  <a:solidFill>
                    <a:srgbClr val="00B0F0"/>
                  </a:solidFill>
                </a:uFill>
              </a:rPr>
              <a:t>Prominent solar elastosis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Dermal invasion of atypical melanocytes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i="1" dirty="0"/>
              <a:t>BRAF</a:t>
            </a:r>
            <a:r>
              <a:rPr lang="en-US" dirty="0"/>
              <a:t> non-V600E, </a:t>
            </a:r>
            <a:r>
              <a:rPr lang="en-US" i="1" dirty="0"/>
              <a:t>NRAS</a:t>
            </a:r>
            <a:r>
              <a:rPr lang="en-US" dirty="0"/>
              <a:t> or </a:t>
            </a:r>
            <a:r>
              <a:rPr lang="en-US" i="1" dirty="0"/>
              <a:t>KIT </a:t>
            </a:r>
            <a:r>
              <a:rPr lang="en-US" dirty="0"/>
              <a:t>mutation</a:t>
            </a:r>
          </a:p>
          <a:p>
            <a:endParaRPr lang="en-US" dirty="0"/>
          </a:p>
        </p:txBody>
      </p:sp>
      <p:pic>
        <p:nvPicPr>
          <p:cNvPr id="7170" name="Picture 2" descr="Lentigo maligna mela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28" y="84495"/>
            <a:ext cx="2427472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28192-B9FE-4D94-BEE2-559C437C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2527348"/>
            <a:ext cx="7267575" cy="372043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C8A924-3335-47AE-909D-7D744634AEFC}"/>
              </a:ext>
            </a:extLst>
          </p:cNvPr>
          <p:cNvCxnSpPr/>
          <p:nvPr/>
        </p:nvCxnSpPr>
        <p:spPr>
          <a:xfrm flipV="1">
            <a:off x="8297658" y="3676878"/>
            <a:ext cx="521109" cy="246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ABDB29-EED3-427D-8559-CFC4EB76E7BF}"/>
              </a:ext>
            </a:extLst>
          </p:cNvPr>
          <p:cNvCxnSpPr/>
          <p:nvPr/>
        </p:nvCxnSpPr>
        <p:spPr>
          <a:xfrm flipV="1">
            <a:off x="7865807" y="4264181"/>
            <a:ext cx="521109" cy="24677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1E3535-829E-48C3-BF7F-98FFCD0B6046}"/>
              </a:ext>
            </a:extLst>
          </p:cNvPr>
          <p:cNvCxnSpPr/>
          <p:nvPr/>
        </p:nvCxnSpPr>
        <p:spPr>
          <a:xfrm flipV="1">
            <a:off x="5751870" y="4591664"/>
            <a:ext cx="521109" cy="24677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688"/>
            <a:ext cx="10058400" cy="1450757"/>
          </a:xfrm>
        </p:spPr>
        <p:txBody>
          <a:bodyPr/>
          <a:lstStyle/>
          <a:p>
            <a:r>
              <a:rPr lang="en-US" dirty="0"/>
              <a:t>Nodular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26" y="1779059"/>
            <a:ext cx="3750945" cy="4023360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No radial growth phase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Junctional component not beyond the dermal component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Nodular dermal proliferation of atypical melanocytes</a:t>
            </a:r>
          </a:p>
          <a:p>
            <a:endParaRPr lang="en-US" dirty="0"/>
          </a:p>
        </p:txBody>
      </p:sp>
      <p:pic>
        <p:nvPicPr>
          <p:cNvPr id="6146" name="Picture 2" descr="Nodular mela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095" y="-75881"/>
            <a:ext cx="2403905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odular melan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54" y="2207302"/>
            <a:ext cx="7248526" cy="36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8893F-49B5-4FF5-BA4B-4FCDAE6652E9}"/>
              </a:ext>
            </a:extLst>
          </p:cNvPr>
          <p:cNvGrpSpPr/>
          <p:nvPr/>
        </p:nvGrpSpPr>
        <p:grpSpPr>
          <a:xfrm>
            <a:off x="4727721" y="2619004"/>
            <a:ext cx="6550200" cy="3224520"/>
            <a:chOff x="4727721" y="2619004"/>
            <a:chExt cx="6550200" cy="32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4A18E6-59B5-4C07-9E90-63233324F886}"/>
                    </a:ext>
                  </a:extLst>
                </p14:cNvPr>
                <p14:cNvContentPartPr/>
                <p14:nvPr/>
              </p14:nvContentPartPr>
              <p14:xfrm>
                <a:off x="4727721" y="2619004"/>
                <a:ext cx="3143880" cy="2486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4A18E6-59B5-4C07-9E90-63233324F8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9081" y="2610004"/>
                  <a:ext cx="3161520" cy="25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F2D67C-E702-4412-AC7B-49D1DE4444D4}"/>
                    </a:ext>
                  </a:extLst>
                </p14:cNvPr>
                <p14:cNvContentPartPr/>
                <p14:nvPr/>
              </p14:nvContentPartPr>
              <p14:xfrm>
                <a:off x="8247081" y="2981164"/>
                <a:ext cx="3030840" cy="2862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F2D67C-E702-4412-AC7B-49D1DE4444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38081" y="2972524"/>
                  <a:ext cx="3048480" cy="288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51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96103"/>
            <a:ext cx="10058400" cy="121609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Acral</a:t>
            </a:r>
            <a:r>
              <a:rPr lang="en-US" dirty="0"/>
              <a:t> lentiginous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98645" cy="4023360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Acral location (palms, soles and subungual)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Asymmetrical lentiginous proliferation  &gt;7 mm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u="heavy" dirty="0">
                <a:uFill>
                  <a:solidFill>
                    <a:srgbClr val="FFFF00"/>
                  </a:solidFill>
                </a:uFill>
              </a:rPr>
              <a:t>Melanocytes mainly at the tips of rete ridges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Eccrine duct involvement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i="1" dirty="0"/>
              <a:t>KIT </a:t>
            </a:r>
            <a:r>
              <a:rPr lang="en-US" dirty="0"/>
              <a:t>mutation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Acral lentiginous melanoma, vertical growth 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198370"/>
            <a:ext cx="6374467" cy="38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vasive acral lentiginous melan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5" y="-16844963"/>
            <a:ext cx="12424657" cy="157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CFF98D-A952-443E-A169-4F3A1FA7BFE7}"/>
              </a:ext>
            </a:extLst>
          </p:cNvPr>
          <p:cNvGrpSpPr/>
          <p:nvPr/>
        </p:nvGrpSpPr>
        <p:grpSpPr>
          <a:xfrm>
            <a:off x="1879280" y="2336680"/>
            <a:ext cx="360" cy="360"/>
            <a:chOff x="1879280" y="233668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A0AC6E-7EF9-4995-8996-01CA4F2EB6CA}"/>
                    </a:ext>
                  </a:extLst>
                </p14:cNvPr>
                <p14:cNvContentPartPr/>
                <p14:nvPr/>
              </p14:nvContentPartPr>
              <p14:xfrm>
                <a:off x="1879280" y="2336680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A0AC6E-7EF9-4995-8996-01CA4F2EB6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0280" y="2327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C291E7-04F7-4C22-8FBB-B8D59E05C305}"/>
                    </a:ext>
                  </a:extLst>
                </p14:cNvPr>
                <p14:cNvContentPartPr/>
                <p14:nvPr/>
              </p14:nvContentPartPr>
              <p14:xfrm>
                <a:off x="1879280" y="2336680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C291E7-04F7-4C22-8FBB-B8D59E05C3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0280" y="2327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A1DE65-1C56-4AE8-8529-D14B0717889A}"/>
                  </a:ext>
                </a:extLst>
              </p14:cNvPr>
              <p14:cNvContentPartPr/>
              <p14:nvPr/>
            </p14:nvContentPartPr>
            <p14:xfrm>
              <a:off x="2031920" y="332200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A1DE65-1C56-4AE8-8529-D14B071788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2920" y="331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D05F92-3530-4DE4-AD55-88508743501C}"/>
                  </a:ext>
                </a:extLst>
              </p14:cNvPr>
              <p14:cNvContentPartPr/>
              <p14:nvPr/>
            </p14:nvContentPartPr>
            <p14:xfrm>
              <a:off x="9428480" y="71128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D05F92-3530-4DE4-AD55-8850874350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19480" y="702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3C00AC-BD16-4816-ACED-A49EB9DBA253}"/>
                  </a:ext>
                </a:extLst>
              </p14:cNvPr>
              <p14:cNvContentPartPr/>
              <p14:nvPr/>
            </p14:nvContentPartPr>
            <p14:xfrm>
              <a:off x="9194480" y="3311920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3C00AC-BD16-4816-ACED-A49EB9DBA2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5840" y="33029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A5C9D75-AB5B-4BDE-87ED-EA0F9277AC7D}"/>
              </a:ext>
            </a:extLst>
          </p:cNvPr>
          <p:cNvGrpSpPr/>
          <p:nvPr/>
        </p:nvGrpSpPr>
        <p:grpSpPr>
          <a:xfrm>
            <a:off x="9042560" y="3322000"/>
            <a:ext cx="360" cy="360"/>
            <a:chOff x="9042560" y="332200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1A7099-F630-4E1E-8E32-DD7DF587D081}"/>
                    </a:ext>
                  </a:extLst>
                </p14:cNvPr>
                <p14:cNvContentPartPr/>
                <p14:nvPr/>
              </p14:nvContentPartPr>
              <p14:xfrm>
                <a:off x="9042560" y="3322000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1A7099-F630-4E1E-8E32-DD7DF587D0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33560" y="3313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89D9CB-B434-4B1A-A377-41CA68D2E8BD}"/>
                    </a:ext>
                  </a:extLst>
                </p14:cNvPr>
                <p14:cNvContentPartPr/>
                <p14:nvPr/>
              </p14:nvContentPartPr>
              <p14:xfrm>
                <a:off x="9042560" y="3322000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89D9CB-B434-4B1A-A377-41CA68D2E8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33560" y="3313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C8BF3C-1728-4F46-BCE2-757CF8793B9E}"/>
                    </a:ext>
                  </a:extLst>
                </p14:cNvPr>
                <p14:cNvContentPartPr/>
                <p14:nvPr/>
              </p14:nvContentPartPr>
              <p14:xfrm>
                <a:off x="9042560" y="3322000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C8BF3C-1728-4F46-BCE2-757CF8793B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33560" y="3313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A19AC-71A2-4609-BE71-64186D65024E}"/>
              </a:ext>
            </a:extLst>
          </p:cNvPr>
          <p:cNvGrpSpPr/>
          <p:nvPr/>
        </p:nvGrpSpPr>
        <p:grpSpPr>
          <a:xfrm>
            <a:off x="9018080" y="3436840"/>
            <a:ext cx="65520" cy="46800"/>
            <a:chOff x="9018080" y="3436840"/>
            <a:chExt cx="65520" cy="4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BDD50A-C806-4740-A355-FC79F7609757}"/>
                    </a:ext>
                  </a:extLst>
                </p14:cNvPr>
                <p14:cNvContentPartPr/>
                <p14:nvPr/>
              </p14:nvContentPartPr>
              <p14:xfrm>
                <a:off x="9083240" y="3436840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BDD50A-C806-4740-A355-FC79F76097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74240" y="3427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CFD62A-B17E-480F-B280-61C170E55843}"/>
                    </a:ext>
                  </a:extLst>
                </p14:cNvPr>
                <p14:cNvContentPartPr/>
                <p14:nvPr/>
              </p14:nvContentPartPr>
              <p14:xfrm>
                <a:off x="9018080" y="3483280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CFD62A-B17E-480F-B280-61C170E558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09080" y="3474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08C3552-49B5-4A12-8B60-332BD1C19489}"/>
                  </a:ext>
                </a:extLst>
              </p14:cNvPr>
              <p14:cNvContentPartPr/>
              <p14:nvPr/>
            </p14:nvContentPartPr>
            <p14:xfrm>
              <a:off x="7660520" y="691120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08C3552-49B5-4A12-8B60-332BD1C194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24880" y="655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CFF0F2-F794-4AE8-AD88-64228685B399}"/>
                  </a:ext>
                </a:extLst>
              </p14:cNvPr>
              <p14:cNvContentPartPr/>
              <p14:nvPr/>
            </p14:nvContentPartPr>
            <p14:xfrm>
              <a:off x="8016200" y="375760"/>
              <a:ext cx="36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CFF0F2-F794-4AE8-AD88-64228685B39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98200" y="35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39B072-184F-4C0F-996E-9B84B84AC295}"/>
                  </a:ext>
                </a:extLst>
              </p14:cNvPr>
              <p14:cNvContentPartPr/>
              <p14:nvPr/>
            </p14:nvContentPartPr>
            <p14:xfrm>
              <a:off x="9708200" y="2854360"/>
              <a:ext cx="1037160" cy="1293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39B072-184F-4C0F-996E-9B84B84AC2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90200" y="2836720"/>
                <a:ext cx="1072800" cy="13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2D9BD0B-706A-476A-9AA5-CE3B749B10E5}"/>
                  </a:ext>
                </a:extLst>
              </p14:cNvPr>
              <p14:cNvContentPartPr/>
              <p14:nvPr/>
            </p14:nvContentPartPr>
            <p14:xfrm>
              <a:off x="7966160" y="2973880"/>
              <a:ext cx="1165320" cy="13298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2D9BD0B-706A-476A-9AA5-CE3B749B10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48160" y="2955880"/>
                <a:ext cx="120096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FF4F562-9077-4A18-A743-F6E8EF1AE237}"/>
                  </a:ext>
                </a:extLst>
              </p14:cNvPr>
              <p14:cNvContentPartPr/>
              <p14:nvPr/>
            </p14:nvContentPartPr>
            <p14:xfrm>
              <a:off x="1149200" y="3221560"/>
              <a:ext cx="895680" cy="410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FF4F562-9077-4A18-A743-F6E8EF1AE23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1200" y="3203560"/>
                <a:ext cx="931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E088974-9E9C-4E3C-A1DE-7A82050FD574}"/>
                  </a:ext>
                </a:extLst>
              </p14:cNvPr>
              <p14:cNvContentPartPr/>
              <p14:nvPr/>
            </p14:nvContentPartPr>
            <p14:xfrm>
              <a:off x="5221880" y="267184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E088974-9E9C-4E3C-A1DE-7A82050FD57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03880" y="2653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1C82A6B-A696-4BB9-AF91-4830FE875324}"/>
                  </a:ext>
                </a:extLst>
              </p14:cNvPr>
              <p14:cNvContentPartPr/>
              <p14:nvPr/>
            </p14:nvContentPartPr>
            <p14:xfrm>
              <a:off x="4927400" y="281404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1C82A6B-A696-4BB9-AF91-4830FE87532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09760" y="2796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1B0FD7F-5F2F-427C-89DA-FFC7B24B4D25}"/>
                  </a:ext>
                </a:extLst>
              </p14:cNvPr>
              <p14:cNvContentPartPr/>
              <p14:nvPr/>
            </p14:nvContentPartPr>
            <p14:xfrm>
              <a:off x="5089760" y="2702440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1B0FD7F-5F2F-427C-89DA-FFC7B24B4D2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2120" y="268444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E6B4C6B-ADF2-40BB-B398-97A21FB54EE0}"/>
              </a:ext>
            </a:extLst>
          </p:cNvPr>
          <p:cNvGrpSpPr/>
          <p:nvPr/>
        </p:nvGrpSpPr>
        <p:grpSpPr>
          <a:xfrm>
            <a:off x="5109920" y="2763280"/>
            <a:ext cx="360" cy="360"/>
            <a:chOff x="5109920" y="276328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DCF165-7BB9-4280-A8FF-52A06AEEB1A1}"/>
                    </a:ext>
                  </a:extLst>
                </p14:cNvPr>
                <p14:cNvContentPartPr/>
                <p14:nvPr/>
              </p14:nvContentPartPr>
              <p14:xfrm>
                <a:off x="5109920" y="2763280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DCF165-7BB9-4280-A8FF-52A06AEEB1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92280" y="2745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59D97F-F54F-4122-80E1-1215E50DA366}"/>
                    </a:ext>
                  </a:extLst>
                </p14:cNvPr>
                <p14:cNvContentPartPr/>
                <p14:nvPr/>
              </p14:nvContentPartPr>
              <p14:xfrm>
                <a:off x="5109920" y="2763280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59D97F-F54F-4122-80E1-1215E50DA3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92280" y="2745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51E65E6-3EA9-4228-A96C-7195F3FAC0FA}"/>
              </a:ext>
            </a:extLst>
          </p:cNvPr>
          <p:cNvGrpSpPr/>
          <p:nvPr/>
        </p:nvGrpSpPr>
        <p:grpSpPr>
          <a:xfrm>
            <a:off x="3779360" y="2722600"/>
            <a:ext cx="360" cy="360"/>
            <a:chOff x="3779360" y="272260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764E23-8C8A-47CE-85E5-08A50870C3E0}"/>
                    </a:ext>
                  </a:extLst>
                </p14:cNvPr>
                <p14:cNvContentPartPr/>
                <p14:nvPr/>
              </p14:nvContentPartPr>
              <p14:xfrm>
                <a:off x="3779360" y="2722600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764E23-8C8A-47CE-85E5-08A50870C3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61720" y="2704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28FADC-EE6A-4F7F-9F3F-29E216BC5B0C}"/>
                    </a:ext>
                  </a:extLst>
                </p14:cNvPr>
                <p14:cNvContentPartPr/>
                <p14:nvPr/>
              </p14:nvContentPartPr>
              <p14:xfrm>
                <a:off x="3779360" y="2722600"/>
                <a:ext cx="36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28FADC-EE6A-4F7F-9F3F-29E216BC5B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61720" y="2704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288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236277"/>
            <a:ext cx="10058400" cy="1450757"/>
          </a:xfrm>
        </p:spPr>
        <p:txBody>
          <a:bodyPr/>
          <a:lstStyle/>
          <a:p>
            <a:r>
              <a:rPr lang="en-US" dirty="0"/>
              <a:t>Stage (Clark’s level or Breslow depth)</a:t>
            </a:r>
          </a:p>
        </p:txBody>
      </p:sp>
      <p:sp>
        <p:nvSpPr>
          <p:cNvPr id="6" name="AutoShape 6" descr="Clark and Breslow Staging Systems | Download Tabl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11480" y="1845734"/>
            <a:ext cx="1005840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Clark’s level is a staging system which describes the level of anatomical invasion of the melanoma of the skin.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2" y="2551434"/>
            <a:ext cx="5996724" cy="36023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799A38-09DF-4BF5-AAFA-370EAB8B8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12974" b="8203"/>
          <a:stretch/>
        </p:blipFill>
        <p:spPr bwMode="auto">
          <a:xfrm>
            <a:off x="6174657" y="2402566"/>
            <a:ext cx="5919019" cy="3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518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689</TotalTime>
  <Words>363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MELANOMA</vt:lpstr>
      <vt:lpstr>PowerPoint Presentation</vt:lpstr>
      <vt:lpstr>PowerPoint Presentation</vt:lpstr>
      <vt:lpstr>Histological Features</vt:lpstr>
      <vt:lpstr>Superficial spreading melanoma</vt:lpstr>
      <vt:lpstr>Lentigo Maligna Melanoma</vt:lpstr>
      <vt:lpstr>Nodular Melanoma</vt:lpstr>
      <vt:lpstr> Acral lentiginous melanoma</vt:lpstr>
      <vt:lpstr>Stage (Clark’s level or Breslow depth)</vt:lpstr>
      <vt:lpstr>Breslow level of invasion</vt:lpstr>
      <vt:lpstr>CAP protocol for reporting of melanoma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MELANOMA</dc:title>
  <dc:creator>Dr Rida Fatima Jafar</dc:creator>
  <cp:lastModifiedBy>mz</cp:lastModifiedBy>
  <cp:revision>25</cp:revision>
  <dcterms:created xsi:type="dcterms:W3CDTF">2024-05-05T14:28:30Z</dcterms:created>
  <dcterms:modified xsi:type="dcterms:W3CDTF">2024-05-07T01:34:14Z</dcterms:modified>
</cp:coreProperties>
</file>