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7" r:id="rId3"/>
    <p:sldId id="259" r:id="rId4"/>
    <p:sldId id="258" r:id="rId5"/>
    <p:sldId id="269" r:id="rId6"/>
    <p:sldId id="260" r:id="rId7"/>
    <p:sldId id="261" r:id="rId8"/>
    <p:sldId id="268" r:id="rId9"/>
    <p:sldId id="264" r:id="rId10"/>
    <p:sldId id="262" r:id="rId11"/>
    <p:sldId id="263" r:id="rId12"/>
    <p:sldId id="265" r:id="rId13"/>
    <p:sldId id="266" r:id="rId14"/>
    <p:sldId id="270" r:id="rId15"/>
    <p:sldId id="267" r:id="rId16"/>
    <p:sldId id="271" r:id="rId17"/>
    <p:sldId id="272" r:id="rId18"/>
    <p:sldId id="273" r:id="rId19"/>
    <p:sldId id="274" r:id="rId20"/>
    <p:sldId id="275" r:id="rId21"/>
    <p:sldId id="276" r:id="rId22"/>
    <p:sldId id="320" r:id="rId23"/>
    <p:sldId id="277" r:id="rId24"/>
    <p:sldId id="278" r:id="rId25"/>
    <p:sldId id="279" r:id="rId26"/>
    <p:sldId id="298" r:id="rId27"/>
    <p:sldId id="300" r:id="rId28"/>
    <p:sldId id="299" r:id="rId29"/>
    <p:sldId id="301" r:id="rId30"/>
    <p:sldId id="321" r:id="rId31"/>
    <p:sldId id="322" r:id="rId32"/>
    <p:sldId id="317" r:id="rId33"/>
    <p:sldId id="318" r:id="rId34"/>
    <p:sldId id="319" r:id="rId35"/>
    <p:sldId id="302" r:id="rId36"/>
    <p:sldId id="311" r:id="rId37"/>
    <p:sldId id="307" r:id="rId38"/>
    <p:sldId id="314" r:id="rId39"/>
    <p:sldId id="313" r:id="rId40"/>
    <p:sldId id="309" r:id="rId41"/>
    <p:sldId id="308" r:id="rId42"/>
    <p:sldId id="312" r:id="rId43"/>
    <p:sldId id="310" r:id="rId44"/>
    <p:sldId id="303" r:id="rId45"/>
    <p:sldId id="305" r:id="rId46"/>
    <p:sldId id="280" r:id="rId47"/>
    <p:sldId id="287" r:id="rId48"/>
    <p:sldId id="281" r:id="rId49"/>
    <p:sldId id="283" r:id="rId50"/>
    <p:sldId id="288" r:id="rId51"/>
    <p:sldId id="284" r:id="rId52"/>
    <p:sldId id="286" r:id="rId53"/>
    <p:sldId id="282" r:id="rId54"/>
    <p:sldId id="285" r:id="rId55"/>
    <p:sldId id="289" r:id="rId56"/>
    <p:sldId id="290" r:id="rId57"/>
    <p:sldId id="291" r:id="rId58"/>
    <p:sldId id="292" r:id="rId59"/>
    <p:sldId id="315" r:id="rId60"/>
    <p:sldId id="316" r:id="rId61"/>
    <p:sldId id="296" r:id="rId62"/>
    <p:sldId id="293" r:id="rId63"/>
    <p:sldId id="294" r:id="rId64"/>
    <p:sldId id="295" r:id="rId65"/>
    <p:sldId id="297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80" d="100"/>
          <a:sy n="80" d="100"/>
        </p:scale>
        <p:origin x="-2316" y="60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handoutMaster" Target="handoutMasters/handoutMaster1.xml" /><Relationship Id="rId7" Type="http://schemas.openxmlformats.org/officeDocument/2006/relationships/slide" Target="slides/slide6.xml" /><Relationship Id="rId71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presProps" Target="presProp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tableStyles" Target="tableStyles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notesMaster" Target="notesMasters/notesMaster1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viewProps" Target="viewProp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659F6-A72D-439D-95C4-5D7EA7E1F65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478FD-0F33-4110-AE3A-F762FBF9A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69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568D6-C354-4ECA-83E7-76EF9A744413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28D5-F4A7-4A9B-BFB5-D3E4E1501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76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B‐cell proliferations germinal </a:t>
            </a:r>
            <a:r>
              <a:rPr lang="en-US" dirty="0" err="1"/>
              <a:t>centres</a:t>
            </a:r>
            <a:r>
              <a:rPr lang="en-US" dirty="0"/>
              <a:t> may or may not be present, but typically reactive germinal </a:t>
            </a:r>
            <a:r>
              <a:rPr lang="en-US" dirty="0" err="1"/>
              <a:t>centres</a:t>
            </a:r>
            <a:r>
              <a:rPr lang="en-US" dirty="0"/>
              <a:t> have </a:t>
            </a:r>
            <a:r>
              <a:rPr lang="en-US" dirty="0" err="1"/>
              <a:t>tingible</a:t>
            </a:r>
            <a:r>
              <a:rPr lang="en-US" dirty="0"/>
              <a:t> body macrophages.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17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PLEVA has sharply delimited, moderately dense, lymphocytic infiltrate involving the superficial vascular plexus, extends in a wedge-shaped pattern to involve the lower dermis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85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The superficial dermis shows a dense </a:t>
            </a:r>
            <a:r>
              <a:rPr lang="en-US" dirty="0" err="1"/>
              <a:t>lichenoid</a:t>
            </a:r>
            <a:r>
              <a:rPr lang="en-US" dirty="0"/>
              <a:t> infiltrate and impressive exocytosis of lymphocytes into epidermis. The overlying stratum </a:t>
            </a:r>
            <a:r>
              <a:rPr lang="en-US" dirty="0" err="1"/>
              <a:t>corneum</a:t>
            </a:r>
            <a:r>
              <a:rPr lang="en-US" dirty="0"/>
              <a:t> shows </a:t>
            </a:r>
            <a:r>
              <a:rPr lang="en-US" dirty="0" err="1"/>
              <a:t>parakeratosis</a:t>
            </a:r>
            <a:r>
              <a:rPr lang="en-US" dirty="0"/>
              <a:t> which may be confluent and contain collections of neutrophil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51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epidermis shows pronounced </a:t>
            </a:r>
            <a:r>
              <a:rPr lang="en-US" dirty="0" err="1"/>
              <a:t>hydropic</a:t>
            </a:r>
            <a:r>
              <a:rPr lang="en-US" dirty="0"/>
              <a:t> change and foci of keratinocyte necrosis. Scattered </a:t>
            </a:r>
            <a:r>
              <a:rPr lang="en-US" dirty="0" err="1"/>
              <a:t>extravasated</a:t>
            </a:r>
            <a:r>
              <a:rPr lang="en-US" dirty="0"/>
              <a:t> erythrocytes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87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generalized .</a:t>
            </a:r>
          </a:p>
          <a:p>
            <a:r>
              <a:rPr lang="en-US" dirty="0"/>
              <a:t>PLEVA in pregnancy</a:t>
            </a:r>
            <a:r>
              <a:rPr lang="en-US" baseline="0" dirty="0"/>
              <a:t> </a:t>
            </a:r>
            <a:r>
              <a:rPr lang="en-US" dirty="0"/>
              <a:t>carries a potential risk of premature </a:t>
            </a:r>
            <a:r>
              <a:rPr lang="en-US" dirty="0" err="1"/>
              <a:t>labour</a:t>
            </a:r>
            <a:r>
              <a:rPr lang="en-US" dirty="0"/>
              <a:t> if mucosa</a:t>
            </a:r>
            <a:r>
              <a:rPr lang="en-US" baseline="0" dirty="0"/>
              <a:t>l </a:t>
            </a:r>
            <a:r>
              <a:rPr lang="en-US" dirty="0"/>
              <a:t>lesions in  region of the cervical </a:t>
            </a:r>
            <a:r>
              <a:rPr lang="en-US" dirty="0" err="1"/>
              <a:t>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7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or 4 weeks, papule flattens , scale separates spontaneously to leave</a:t>
            </a:r>
            <a:r>
              <a:rPr lang="en-US" baseline="0" dirty="0"/>
              <a:t> </a:t>
            </a:r>
            <a:r>
              <a:rPr lang="en-US" dirty="0"/>
              <a:t>a pigmented macule,</a:t>
            </a:r>
          </a:p>
          <a:p>
            <a:r>
              <a:rPr lang="en-US" dirty="0"/>
              <a:t>An adherent ‘mica‐like’ scale can be</a:t>
            </a:r>
            <a:r>
              <a:rPr lang="en-US" baseline="0" dirty="0"/>
              <a:t> </a:t>
            </a:r>
            <a:r>
              <a:rPr lang="en-US" dirty="0"/>
              <a:t>detached by gentle scraping to reveal a shining brown surface </a:t>
            </a:r>
            <a:r>
              <a:rPr lang="en-US" baseline="0" dirty="0"/>
              <a:t> is </a:t>
            </a:r>
            <a:r>
              <a:rPr lang="en-US" dirty="0"/>
              <a:t>a distinctive diagnostic feature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03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Lymphoid </a:t>
            </a:r>
            <a:r>
              <a:rPr lang="en-US" dirty="0" err="1"/>
              <a:t>papulosis</a:t>
            </a:r>
            <a:r>
              <a:rPr lang="en-US" dirty="0"/>
              <a:t> =less vesicular &amp; more necrotic </a:t>
            </a:r>
            <a:r>
              <a:rPr lang="en-US" dirty="0" err="1"/>
              <a:t>papulonodular</a:t>
            </a:r>
            <a:r>
              <a:rPr lang="en-US" dirty="0"/>
              <a:t> lesions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80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Spiegler</a:t>
            </a:r>
            <a:r>
              <a:rPr lang="en-US" dirty="0"/>
              <a:t>–</a:t>
            </a:r>
            <a:r>
              <a:rPr lang="en-US" dirty="0" err="1"/>
              <a:t>Fendt</a:t>
            </a:r>
            <a:r>
              <a:rPr lang="en-US" dirty="0"/>
              <a:t> </a:t>
            </a:r>
            <a:r>
              <a:rPr lang="en-US" dirty="0" err="1"/>
              <a:t>sarcoid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Lymphadenosis</a:t>
            </a:r>
            <a:r>
              <a:rPr lang="en-US" dirty="0"/>
              <a:t> </a:t>
            </a:r>
            <a:r>
              <a:rPr lang="en-US" dirty="0" err="1"/>
              <a:t>benigna</a:t>
            </a:r>
            <a:r>
              <a:rPr lang="en-US" dirty="0"/>
              <a:t> cutis of </a:t>
            </a:r>
            <a:r>
              <a:rPr lang="en-US" dirty="0" err="1"/>
              <a:t>Bafverstedt</a:t>
            </a:r>
            <a:endParaRPr lang="en-US" dirty="0"/>
          </a:p>
          <a:p>
            <a:r>
              <a:rPr lang="en-US" dirty="0"/>
              <a:t>It encompasses a spectrum of benign B‐cell </a:t>
            </a:r>
            <a:r>
              <a:rPr lang="en-US" dirty="0" err="1"/>
              <a:t>lymphoproliferative</a:t>
            </a:r>
            <a:r>
              <a:rPr lang="en-US" dirty="0"/>
              <a:t> diseases, share clinical and </a:t>
            </a:r>
            <a:r>
              <a:rPr lang="en-US" dirty="0" err="1"/>
              <a:t>histopathological</a:t>
            </a:r>
            <a:r>
              <a:rPr lang="en-US" dirty="0"/>
              <a:t> features.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• Reactive cutaneous lymphoid hyperplasia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53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Lymphocytoma</a:t>
            </a:r>
            <a:r>
              <a:rPr lang="en-US" baseline="0" dirty="0"/>
              <a:t> </a:t>
            </a:r>
            <a:r>
              <a:rPr lang="en-US" dirty="0"/>
              <a:t>cutis secondary to </a:t>
            </a:r>
            <a:r>
              <a:rPr lang="en-US" dirty="0" err="1"/>
              <a:t>Borrelia</a:t>
            </a:r>
            <a:r>
              <a:rPr lang="en-US" dirty="0"/>
              <a:t> infection is most frequently</a:t>
            </a:r>
            <a:r>
              <a:rPr lang="en-US" baseline="0" dirty="0"/>
              <a:t> </a:t>
            </a:r>
            <a:r>
              <a:rPr lang="en-US" dirty="0"/>
              <a:t>seen at sites with low skin temperature , earlobes, nipples,</a:t>
            </a:r>
            <a:r>
              <a:rPr lang="en-US" baseline="0" dirty="0"/>
              <a:t> </a:t>
            </a:r>
            <a:r>
              <a:rPr lang="en-US" dirty="0"/>
              <a:t>nose and scrotum.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4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Epidermis is normal.</a:t>
            </a:r>
          </a:p>
          <a:p>
            <a:r>
              <a:rPr lang="en-US" dirty="0"/>
              <a:t>Moderately dense superficial &amp; deep perivascular dermal lymphocytic infiltrate.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25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Prognosis is good as it is benign in nature may resolve spontaneously;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49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H&amp;E‐stained section of skin from a patient with a </a:t>
            </a:r>
            <a:r>
              <a:rPr lang="en-US" dirty="0" err="1"/>
              <a:t>pseudolymphom</a:t>
            </a:r>
            <a:r>
              <a:rPr lang="en-US" baseline="0" dirty="0" err="1"/>
              <a:t>a</a:t>
            </a:r>
            <a:r>
              <a:rPr lang="en-US" baseline="0" dirty="0"/>
              <a:t>  </a:t>
            </a:r>
            <a:r>
              <a:rPr lang="en-US" dirty="0"/>
              <a:t>with conspicuous tagging of lymphocytes along basal epidermis, resembling</a:t>
            </a:r>
            <a:r>
              <a:rPr lang="en-US" baseline="0" dirty="0"/>
              <a:t> </a:t>
            </a:r>
            <a:r>
              <a:rPr lang="en-US" dirty="0" err="1"/>
              <a:t>lichenoid</a:t>
            </a:r>
            <a:r>
              <a:rPr lang="en-US" dirty="0"/>
              <a:t> MF</a:t>
            </a:r>
            <a:r>
              <a:rPr lang="en-US" baseline="0" dirty="0"/>
              <a:t> </a:t>
            </a:r>
            <a:r>
              <a:rPr lang="en-US" dirty="0"/>
              <a:t>; tattoo pigment is present in dermis.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45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Hydroxychloroquine</a:t>
            </a:r>
            <a:r>
              <a:rPr lang="en-US" baseline="0" dirty="0"/>
              <a:t> ,</a:t>
            </a:r>
            <a:r>
              <a:rPr lang="en-US" dirty="0"/>
              <a:t> systemic steroids , </a:t>
            </a:r>
            <a:r>
              <a:rPr lang="en-US" dirty="0" err="1"/>
              <a:t>cryotherapy</a:t>
            </a:r>
            <a:r>
              <a:rPr lang="en-US" dirty="0"/>
              <a:t> . There are reports of benefit with methotrexate, </a:t>
            </a:r>
            <a:r>
              <a:rPr lang="en-US" dirty="0" err="1"/>
              <a:t>retinoids</a:t>
            </a:r>
            <a:r>
              <a:rPr lang="en-US" baseline="0" dirty="0"/>
              <a:t> </a:t>
            </a:r>
            <a:r>
              <a:rPr lang="en-US" dirty="0"/>
              <a:t>and oral </a:t>
            </a:r>
            <a:r>
              <a:rPr lang="en-US" dirty="0" err="1"/>
              <a:t>auranofin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95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03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Cbc</a:t>
            </a:r>
            <a:r>
              <a:rPr lang="en-US" dirty="0"/>
              <a:t> for eosinophilia</a:t>
            </a:r>
            <a:r>
              <a:rPr lang="en-US" baseline="0" dirty="0"/>
              <a:t> and LFTs for hepatitis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88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H&amp;E‐stained section of skin illustrating </a:t>
            </a:r>
            <a:r>
              <a:rPr lang="en-US" dirty="0" err="1"/>
              <a:t>spongiosis</a:t>
            </a:r>
            <a:r>
              <a:rPr lang="en-US" dirty="0"/>
              <a:t>, light lymphocytic</a:t>
            </a:r>
          </a:p>
          <a:p>
            <a:r>
              <a:rPr lang="en-US" dirty="0"/>
              <a:t>dermal inflammation and exocytosis – features commonly seen in chronic superficial scaly dermatitis.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24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obvious during  winter. The lesions persist for years/ decades. There is sparing of the pelvic girdle</a:t>
            </a:r>
          </a:p>
          <a:p>
            <a:r>
              <a:rPr lang="en-US" dirty="0"/>
              <a:t>area &amp; striking polymorphic appearance of individual</a:t>
            </a:r>
            <a:r>
              <a:rPr lang="en-US" baseline="0" dirty="0"/>
              <a:t> </a:t>
            </a:r>
            <a:r>
              <a:rPr lang="en-US" dirty="0"/>
              <a:t>patches seen in MF is lacking.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16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complete and partial responses have also</a:t>
            </a:r>
            <a:r>
              <a:rPr lang="en-US" baseline="0" dirty="0"/>
              <a:t> </a:t>
            </a:r>
            <a:r>
              <a:rPr lang="en-US" dirty="0"/>
              <a:t>reported with topical nitrogen mustard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20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epidermis appears flattened and shows </a:t>
            </a:r>
            <a:r>
              <a:rPr lang="en-US" dirty="0" err="1"/>
              <a:t>hydropic</a:t>
            </a:r>
            <a:r>
              <a:rPr lang="en-US" dirty="0"/>
              <a:t> degeneration of basal cells.</a:t>
            </a:r>
          </a:p>
          <a:p>
            <a:r>
              <a:rPr lang="en-US" dirty="0"/>
              <a:t>(B) The upper dermis contains a band-like infiltrate, which in places extends into</a:t>
            </a:r>
            <a:r>
              <a:rPr lang="en-US" baseline="0" dirty="0"/>
              <a:t> </a:t>
            </a:r>
            <a:r>
              <a:rPr lang="en-US" dirty="0"/>
              <a:t> epidermis.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56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PLEVA is  most common pattern in</a:t>
            </a:r>
            <a:r>
              <a:rPr lang="en-US" baseline="0" dirty="0"/>
              <a:t> </a:t>
            </a:r>
            <a:r>
              <a:rPr lang="en-US" dirty="0"/>
              <a:t>younger children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28D5-F4A7-4A9B-BFB5-D3E4E1501D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7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1B45-33B3-4E62-A149-82A39BF6985E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B8AA-4593-4ACB-9682-C22CC19F9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6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1B45-33B3-4E62-A149-82A39BF6985E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B8AA-4593-4ACB-9682-C22CC19F9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1B45-33B3-4E62-A149-82A39BF6985E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B8AA-4593-4ACB-9682-C22CC19F9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3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1B45-33B3-4E62-A149-82A39BF6985E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B8AA-4593-4ACB-9682-C22CC19F9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4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1B45-33B3-4E62-A149-82A39BF6985E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B8AA-4593-4ACB-9682-C22CC19F9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5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1B45-33B3-4E62-A149-82A39BF6985E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B8AA-4593-4ACB-9682-C22CC19F9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36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1B45-33B3-4E62-A149-82A39BF6985E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B8AA-4593-4ACB-9682-C22CC19F9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1B45-33B3-4E62-A149-82A39BF6985E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B8AA-4593-4ACB-9682-C22CC19F9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1B45-33B3-4E62-A149-82A39BF6985E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B8AA-4593-4ACB-9682-C22CC19F9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0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1B45-33B3-4E62-A149-82A39BF6985E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B8AA-4593-4ACB-9682-C22CC19F9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0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1B45-33B3-4E62-A149-82A39BF6985E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7B8AA-4593-4ACB-9682-C22CC19F9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11B45-33B3-4E62-A149-82A39BF6985E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7B8AA-4593-4ACB-9682-C22CC19F9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4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 /><Relationship Id="rId2" Type="http://schemas.openxmlformats.org/officeDocument/2006/relationships/image" Target="../media/image20.emf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4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 /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2.xml" 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b="1" dirty="0"/>
              <a:t>LYMPHOCYTIC INFILTRATE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4953000"/>
            <a:ext cx="6400800" cy="10668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                                                         DR NADIA AKHTAR 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                                                            PGR DERMATOLOGY</a:t>
            </a:r>
          </a:p>
        </p:txBody>
      </p:sp>
    </p:spTree>
    <p:extLst>
      <p:ext uri="{BB962C8B-B14F-4D97-AF65-F5344CB8AC3E}">
        <p14:creationId xmlns:p14="http://schemas.microsoft.com/office/powerpoint/2010/main" val="2545394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r>
              <a:rPr lang="en-US" sz="2000" dirty="0"/>
              <a:t>Skin biopsy</a:t>
            </a:r>
          </a:p>
          <a:p>
            <a:endParaRPr lang="en-US" sz="2000" dirty="0"/>
          </a:p>
          <a:p>
            <a:r>
              <a:rPr lang="en-US" sz="2000" dirty="0"/>
              <a:t>TCR/immunoglobulin gene rearrangement analysis.</a:t>
            </a:r>
          </a:p>
          <a:p>
            <a:endParaRPr lang="en-US" sz="2000" dirty="0"/>
          </a:p>
          <a:p>
            <a:r>
              <a:rPr lang="en-US" sz="2000" dirty="0"/>
              <a:t>Serology for </a:t>
            </a:r>
            <a:r>
              <a:rPr lang="en-US" sz="2000" dirty="0" err="1"/>
              <a:t>borellia</a:t>
            </a:r>
            <a:r>
              <a:rPr lang="en-US" sz="2000" dirty="0"/>
              <a:t> </a:t>
            </a:r>
          </a:p>
          <a:p>
            <a:r>
              <a:rPr lang="en-US" sz="2000" dirty="0"/>
              <a:t>Patch test for CD</a:t>
            </a:r>
          </a:p>
          <a:p>
            <a:r>
              <a:rPr lang="en-US" sz="2000" dirty="0"/>
              <a:t>CBC ,LFTs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62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MANAGEMENT OF PSEUDOLYMPHOMA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1800" dirty="0"/>
              <a:t>Remove the cause.</a:t>
            </a:r>
          </a:p>
          <a:p>
            <a:endParaRPr lang="en-US" sz="1800" dirty="0"/>
          </a:p>
          <a:p>
            <a:r>
              <a:rPr lang="en-US" sz="1800" dirty="0"/>
              <a:t>Topical steroids for itch relief </a:t>
            </a:r>
          </a:p>
          <a:p>
            <a:endParaRPr lang="en-US" sz="1800" dirty="0"/>
          </a:p>
          <a:p>
            <a:r>
              <a:rPr lang="en-US" sz="1800" dirty="0"/>
              <a:t>Intra  </a:t>
            </a:r>
            <a:r>
              <a:rPr lang="en-US" sz="1800" dirty="0" err="1"/>
              <a:t>lesional</a:t>
            </a:r>
            <a:r>
              <a:rPr lang="en-US" sz="1800" dirty="0"/>
              <a:t>  steroid into nodules.</a:t>
            </a:r>
          </a:p>
          <a:p>
            <a:endParaRPr lang="en-US" sz="1800" b="1" dirty="0">
              <a:solidFill>
                <a:srgbClr val="0070C0"/>
              </a:solidFill>
            </a:endParaRPr>
          </a:p>
          <a:p>
            <a:r>
              <a:rPr lang="en-US" sz="1800" b="1" dirty="0">
                <a:solidFill>
                  <a:srgbClr val="0070C0"/>
                </a:solidFill>
              </a:rPr>
              <a:t>HCQ for generalized disease.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9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SMALL PLAQUE PARAPSORIASIS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 chronic asymptomatic condition, characterized by presence of persistent, small, scaly plaques, mainly on the trunk. 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000" dirty="0"/>
              <a:t>M:F   =  3:1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6573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Small focal areas of hyperkeratosis &amp;  </a:t>
            </a:r>
            <a:r>
              <a:rPr lang="en-US" sz="2000" dirty="0" err="1"/>
              <a:t>parakeratosis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Small aggregates of morphologically normal CD4+ T cells around vasculature.</a:t>
            </a:r>
          </a:p>
        </p:txBody>
      </p:sp>
    </p:spTree>
    <p:extLst>
      <p:ext uri="{BB962C8B-B14F-4D97-AF65-F5344CB8AC3E}">
        <p14:creationId xmlns:p14="http://schemas.microsoft.com/office/powerpoint/2010/main" val="3681920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5531827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324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1600" dirty="0"/>
              <a:t>Asymptomatic.</a:t>
            </a:r>
          </a:p>
          <a:p>
            <a:r>
              <a:rPr lang="en-US" sz="1600" dirty="0"/>
              <a:t>Monomorphic.</a:t>
            </a:r>
          </a:p>
          <a:p>
            <a:r>
              <a:rPr lang="en-US" sz="1600" dirty="0"/>
              <a:t>Round /oval erythematous patches.</a:t>
            </a:r>
          </a:p>
          <a:p>
            <a:r>
              <a:rPr lang="en-US" sz="1600" dirty="0"/>
              <a:t>2.5–5 cm in diameter.</a:t>
            </a:r>
          </a:p>
          <a:p>
            <a:r>
              <a:rPr lang="en-US" sz="1600" b="1" dirty="0">
                <a:solidFill>
                  <a:srgbClr val="00B0F0"/>
                </a:solidFill>
              </a:rPr>
              <a:t>Slight scaling.</a:t>
            </a:r>
          </a:p>
          <a:p>
            <a:r>
              <a:rPr lang="en-US" sz="1600" dirty="0"/>
              <a:t>Slightly yellow, waxy tinge.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Sites </a:t>
            </a:r>
            <a:r>
              <a:rPr lang="en-US" sz="1600" dirty="0"/>
              <a:t>:Trunk , limbs </a:t>
            </a:r>
          </a:p>
          <a:p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b="1" dirty="0" err="1">
                <a:solidFill>
                  <a:srgbClr val="FF0000"/>
                </a:solidFill>
              </a:rPr>
              <a:t>Digitate</a:t>
            </a:r>
            <a:r>
              <a:rPr lang="en-US" sz="1800" b="1" dirty="0">
                <a:solidFill>
                  <a:srgbClr val="FF0000"/>
                </a:solidFill>
              </a:rPr>
              <a:t>  </a:t>
            </a:r>
            <a:r>
              <a:rPr lang="en-US" sz="1800" b="1" dirty="0" err="1">
                <a:solidFill>
                  <a:srgbClr val="FF0000"/>
                </a:solidFill>
              </a:rPr>
              <a:t>dermatosis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 :</a:t>
            </a:r>
          </a:p>
          <a:p>
            <a:endParaRPr lang="en-US" sz="1600" dirty="0"/>
          </a:p>
          <a:p>
            <a:r>
              <a:rPr lang="en-US" sz="1600" dirty="0"/>
              <a:t>Finger‐like projections  following  dermatomes  on lateral aspects  of chest  &amp; abdomen.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8750" r="13939" b="2841"/>
          <a:stretch/>
        </p:blipFill>
        <p:spPr bwMode="auto">
          <a:xfrm>
            <a:off x="6096001" y="1905000"/>
            <a:ext cx="17526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954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Typical pattern of chronic, superficial, scaly </a:t>
            </a:r>
            <a:r>
              <a:rPr lang="en-US" sz="2000" b="1" dirty="0" err="1"/>
              <a:t>dermatosis</a:t>
            </a:r>
            <a:r>
              <a:rPr lang="en-US" sz="2000" b="1" dirty="0"/>
              <a:t> showing fingerlike</a:t>
            </a:r>
            <a:br>
              <a:rPr lang="en-US" sz="2000" b="1" dirty="0"/>
            </a:br>
            <a:r>
              <a:rPr lang="en-US" sz="2000" b="1" dirty="0"/>
              <a:t>projections on sides of torso.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38200"/>
            <a:ext cx="3047399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462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" r="8676"/>
          <a:stretch/>
        </p:blipFill>
        <p:spPr bwMode="auto">
          <a:xfrm>
            <a:off x="2008909" y="1600200"/>
            <a:ext cx="5056909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459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Discoid  eczema.</a:t>
            </a:r>
          </a:p>
          <a:p>
            <a:r>
              <a:rPr lang="en-US" sz="2000" dirty="0" err="1"/>
              <a:t>Guttate</a:t>
            </a:r>
            <a:r>
              <a:rPr lang="en-US" sz="2000" dirty="0"/>
              <a:t>  psoriasis.</a:t>
            </a:r>
          </a:p>
          <a:p>
            <a:r>
              <a:rPr lang="en-US" sz="2000" dirty="0" err="1"/>
              <a:t>Pityriasis</a:t>
            </a:r>
            <a:r>
              <a:rPr lang="en-US" sz="2000" dirty="0"/>
              <a:t>  </a:t>
            </a:r>
            <a:r>
              <a:rPr lang="en-US" sz="2000" dirty="0" err="1"/>
              <a:t>versicolor</a:t>
            </a:r>
            <a:r>
              <a:rPr lang="en-US" sz="2000" dirty="0"/>
              <a:t> .</a:t>
            </a:r>
          </a:p>
          <a:p>
            <a:r>
              <a:rPr lang="en-US" sz="2000" dirty="0"/>
              <a:t>Allergic contact dermatitis.</a:t>
            </a:r>
          </a:p>
          <a:p>
            <a:r>
              <a:rPr lang="en-US" sz="2000" dirty="0"/>
              <a:t>Early‐stage cutaneous T‐cell lymphoma.</a:t>
            </a:r>
          </a:p>
        </p:txBody>
      </p:sp>
    </p:spTree>
    <p:extLst>
      <p:ext uri="{BB962C8B-B14F-4D97-AF65-F5344CB8AC3E}">
        <p14:creationId xmlns:p14="http://schemas.microsoft.com/office/powerpoint/2010/main" val="3560897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Emollients.</a:t>
            </a:r>
          </a:p>
          <a:p>
            <a:endParaRPr lang="en-US" sz="2000" dirty="0"/>
          </a:p>
          <a:p>
            <a:r>
              <a:rPr lang="en-US" sz="2000" dirty="0"/>
              <a:t>Both PUVA , narrow band UVB phototherapy.</a:t>
            </a:r>
          </a:p>
          <a:p>
            <a:endParaRPr lang="en-US" sz="2000" dirty="0"/>
          </a:p>
          <a:p>
            <a:r>
              <a:rPr lang="en-US" sz="2000" dirty="0"/>
              <a:t>Topical nitrogen mustard.</a:t>
            </a:r>
          </a:p>
        </p:txBody>
      </p:sp>
    </p:spTree>
    <p:extLst>
      <p:ext uri="{BB962C8B-B14F-4D97-AF65-F5344CB8AC3E}">
        <p14:creationId xmlns:p14="http://schemas.microsoft.com/office/powerpoint/2010/main" val="3622933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PSEUDOLYMPHOMA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7425572" cy="23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032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LARGE PLAQUE PARAPSORIASIS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 chronic condition characterized by presence of fixed, large </a:t>
            </a:r>
            <a:r>
              <a:rPr lang="en-US" sz="2000" b="1" dirty="0">
                <a:solidFill>
                  <a:srgbClr val="FF0000"/>
                </a:solidFill>
              </a:rPr>
              <a:t>atrophic</a:t>
            </a:r>
            <a:r>
              <a:rPr lang="en-US" sz="2000" dirty="0"/>
              <a:t>, erythematous plaques, usually on trunk and occasionally on limbs.</a:t>
            </a:r>
          </a:p>
          <a:p>
            <a:endParaRPr lang="en-US" sz="2000" dirty="0"/>
          </a:p>
          <a:p>
            <a:r>
              <a:rPr lang="en-US" sz="2000" dirty="0"/>
              <a:t>It may progress to MF.</a:t>
            </a:r>
          </a:p>
        </p:txBody>
      </p:sp>
    </p:spTree>
    <p:extLst>
      <p:ext uri="{BB962C8B-B14F-4D97-AF65-F5344CB8AC3E}">
        <p14:creationId xmlns:p14="http://schemas.microsoft.com/office/powerpoint/2010/main" val="4162958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Frequently epidermal atrophy.</a:t>
            </a:r>
          </a:p>
          <a:p>
            <a:endParaRPr lang="en-US" sz="2000" dirty="0"/>
          </a:p>
          <a:p>
            <a:r>
              <a:rPr lang="en-US" sz="2000" dirty="0"/>
              <a:t>A </a:t>
            </a:r>
            <a:r>
              <a:rPr lang="en-US" sz="2000" dirty="0" err="1"/>
              <a:t>lichenoid</a:t>
            </a:r>
            <a:r>
              <a:rPr lang="en-US" sz="2000" dirty="0"/>
              <a:t> or interface reaction ,at dermal–epidermal junction.</a:t>
            </a:r>
          </a:p>
          <a:p>
            <a:endParaRPr lang="en-US" sz="2000" dirty="0"/>
          </a:p>
          <a:p>
            <a:r>
              <a:rPr lang="en-US" sz="2000" dirty="0"/>
              <a:t>A band‐like lymphocytic infiltrate in papillary dermis.</a:t>
            </a:r>
          </a:p>
          <a:p>
            <a:endParaRPr lang="en-US" sz="2000" dirty="0"/>
          </a:p>
          <a:p>
            <a:r>
              <a:rPr lang="en-US" sz="2000" dirty="0"/>
              <a:t>Free red cells.</a:t>
            </a:r>
          </a:p>
        </p:txBody>
      </p:sp>
    </p:spTree>
    <p:extLst>
      <p:ext uri="{BB962C8B-B14F-4D97-AF65-F5344CB8AC3E}">
        <p14:creationId xmlns:p14="http://schemas.microsoft.com/office/powerpoint/2010/main" val="4192894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" r="50189"/>
          <a:stretch/>
        </p:blipFill>
        <p:spPr bwMode="auto">
          <a:xfrm>
            <a:off x="2286000" y="1447800"/>
            <a:ext cx="41910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995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endParaRPr lang="en-US" sz="1800" dirty="0"/>
          </a:p>
          <a:p>
            <a:r>
              <a:rPr lang="en-US" sz="1800" dirty="0"/>
              <a:t>Persistent</a:t>
            </a:r>
          </a:p>
          <a:p>
            <a:r>
              <a:rPr lang="en-US" sz="1800" dirty="0"/>
              <a:t>Large</a:t>
            </a:r>
          </a:p>
          <a:p>
            <a:r>
              <a:rPr lang="en-US" sz="1800" dirty="0"/>
              <a:t>Yellow‐orange </a:t>
            </a:r>
          </a:p>
          <a:p>
            <a:r>
              <a:rPr lang="en-US" sz="1800" dirty="0"/>
              <a:t>Atrophic patches</a:t>
            </a:r>
          </a:p>
          <a:p>
            <a:r>
              <a:rPr lang="en-US" sz="1800" dirty="0"/>
              <a:t>Thin plaques on trunk &amp; limbs.</a:t>
            </a:r>
          </a:p>
          <a:p>
            <a:endParaRPr lang="en-US" sz="2000" dirty="0"/>
          </a:p>
          <a:p>
            <a:r>
              <a:rPr lang="en-US" sz="1800" dirty="0"/>
              <a:t>Involvement of covered  skin ( breast, buttock)  suggests  MF.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57400"/>
            <a:ext cx="17907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922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  <a:p>
            <a:r>
              <a:rPr lang="en-US" sz="1800" dirty="0"/>
              <a:t>A skin biopsy </a:t>
            </a:r>
          </a:p>
          <a:p>
            <a:endParaRPr lang="en-US" sz="1800" dirty="0"/>
          </a:p>
          <a:p>
            <a:r>
              <a:rPr lang="en-US" sz="1800" dirty="0"/>
              <a:t>Histology</a:t>
            </a:r>
          </a:p>
          <a:p>
            <a:endParaRPr lang="en-US" sz="1800" dirty="0"/>
          </a:p>
          <a:p>
            <a:r>
              <a:rPr lang="en-US" sz="1800" dirty="0"/>
              <a:t>Immunohistochemistry</a:t>
            </a:r>
          </a:p>
          <a:p>
            <a:endParaRPr lang="en-US" sz="1800" dirty="0"/>
          </a:p>
          <a:p>
            <a:r>
              <a:rPr lang="en-US" sz="1800" dirty="0"/>
              <a:t>TCR gene rearrangement analysis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1737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000" dirty="0"/>
              <a:t>Topical emollients.</a:t>
            </a:r>
          </a:p>
          <a:p>
            <a:endParaRPr lang="en-US" sz="2000" dirty="0"/>
          </a:p>
          <a:p>
            <a:r>
              <a:rPr lang="en-US" sz="2000" dirty="0"/>
              <a:t>UVB and PUVA. </a:t>
            </a:r>
          </a:p>
          <a:p>
            <a:endParaRPr lang="en-US" sz="2000" dirty="0"/>
          </a:p>
          <a:p>
            <a:r>
              <a:rPr lang="en-US" sz="2000" dirty="0"/>
              <a:t>Topical nitrogen mustard.</a:t>
            </a:r>
          </a:p>
        </p:txBody>
      </p:sp>
    </p:spTree>
    <p:extLst>
      <p:ext uri="{BB962C8B-B14F-4D97-AF65-F5344CB8AC3E}">
        <p14:creationId xmlns:p14="http://schemas.microsoft.com/office/powerpoint/2010/main" val="336291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7030A0"/>
                </a:solidFill>
              </a:rPr>
              <a:t>Pityriasis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Lichenoides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pPr>
              <a:buFont typeface="Wingdings" pitchFamily="2" charset="2"/>
              <a:buChar char="q"/>
            </a:pPr>
            <a:r>
              <a:rPr lang="en-US" sz="2400" b="1" dirty="0">
                <a:solidFill>
                  <a:srgbClr val="7030A0"/>
                </a:solidFill>
              </a:rPr>
              <a:t>TYPES</a:t>
            </a:r>
          </a:p>
          <a:p>
            <a:r>
              <a:rPr lang="en-US" sz="2000" dirty="0" err="1"/>
              <a:t>Pityriasis</a:t>
            </a:r>
            <a:r>
              <a:rPr lang="en-US" sz="2000" dirty="0"/>
              <a:t> </a:t>
            </a:r>
            <a:r>
              <a:rPr lang="en-US" sz="2000" dirty="0" err="1"/>
              <a:t>lichenoides</a:t>
            </a:r>
            <a:r>
              <a:rPr lang="en-US" sz="2000" dirty="0"/>
              <a:t> </a:t>
            </a:r>
            <a:r>
              <a:rPr lang="en-US" sz="2000" dirty="0" err="1"/>
              <a:t>chronica</a:t>
            </a:r>
            <a:r>
              <a:rPr lang="en-US" sz="2000" dirty="0"/>
              <a:t> (PLC)  ,most common.</a:t>
            </a:r>
          </a:p>
          <a:p>
            <a:endParaRPr lang="en-US" sz="2000" dirty="0"/>
          </a:p>
          <a:p>
            <a:r>
              <a:rPr lang="en-US" sz="2000" dirty="0" err="1"/>
              <a:t>Pityriasis</a:t>
            </a:r>
            <a:r>
              <a:rPr lang="en-US" sz="2000" dirty="0"/>
              <a:t> </a:t>
            </a:r>
            <a:r>
              <a:rPr lang="en-US" sz="2000" dirty="0" err="1"/>
              <a:t>lichenoides</a:t>
            </a:r>
            <a:r>
              <a:rPr lang="en-US" sz="2000" dirty="0"/>
              <a:t> et </a:t>
            </a:r>
            <a:r>
              <a:rPr lang="en-US" sz="2000" dirty="0" err="1"/>
              <a:t>varioliformis</a:t>
            </a:r>
            <a:r>
              <a:rPr lang="en-US" sz="2000" dirty="0"/>
              <a:t>  </a:t>
            </a:r>
            <a:r>
              <a:rPr lang="en-US" sz="2000" dirty="0" err="1"/>
              <a:t>acuta</a:t>
            </a:r>
            <a:r>
              <a:rPr lang="en-US" sz="2000" dirty="0"/>
              <a:t> (PLEVA)</a:t>
            </a:r>
          </a:p>
          <a:p>
            <a:endParaRPr lang="en-US" sz="2000" dirty="0"/>
          </a:p>
          <a:p>
            <a:r>
              <a:rPr lang="en-US" sz="2000" dirty="0"/>
              <a:t>Febrile </a:t>
            </a:r>
            <a:r>
              <a:rPr lang="en-US" sz="2000" dirty="0" err="1"/>
              <a:t>ulceronecrotic</a:t>
            </a:r>
            <a:r>
              <a:rPr lang="en-US" sz="2000" dirty="0"/>
              <a:t>  </a:t>
            </a:r>
            <a:r>
              <a:rPr lang="en-US" sz="2000" dirty="0" err="1"/>
              <a:t>Mucha</a:t>
            </a:r>
            <a:r>
              <a:rPr lang="en-US" sz="2000" dirty="0"/>
              <a:t>–</a:t>
            </a:r>
            <a:r>
              <a:rPr lang="en-US" sz="2000" dirty="0" err="1"/>
              <a:t>Habermann</a:t>
            </a:r>
            <a:r>
              <a:rPr lang="en-US" sz="2000" dirty="0"/>
              <a:t> disease (FUMHD) aggressive form </a:t>
            </a:r>
          </a:p>
          <a:p>
            <a:endParaRPr lang="en-US" sz="2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Age </a:t>
            </a:r>
            <a:r>
              <a:rPr lang="en-US" sz="2000" dirty="0"/>
              <a:t>: children , young adults.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Associated disorder </a:t>
            </a:r>
            <a:r>
              <a:rPr lang="en-US" sz="2000" dirty="0"/>
              <a:t>: Mycosis </a:t>
            </a:r>
            <a:r>
              <a:rPr lang="en-US" sz="2000" dirty="0" err="1"/>
              <a:t>fungoides</a:t>
            </a:r>
            <a:r>
              <a:rPr lang="en-US" sz="2000" dirty="0"/>
              <a:t> 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1184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PREDISPOSING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Infections (mainly viral)</a:t>
            </a:r>
          </a:p>
          <a:p>
            <a:r>
              <a:rPr lang="en-US" sz="2000" dirty="0"/>
              <a:t>Herbs </a:t>
            </a:r>
          </a:p>
          <a:p>
            <a:r>
              <a:rPr lang="en-US" sz="2000" dirty="0"/>
              <a:t>Drugs</a:t>
            </a:r>
          </a:p>
          <a:p>
            <a:endParaRPr lang="en-US" sz="2000" dirty="0"/>
          </a:p>
          <a:p>
            <a:r>
              <a:rPr lang="en-US" sz="2000" dirty="0"/>
              <a:t>Chemotherapeutic agents</a:t>
            </a:r>
          </a:p>
          <a:p>
            <a:r>
              <a:rPr lang="en-US" sz="2000" dirty="0"/>
              <a:t>Oral contraceptives</a:t>
            </a:r>
          </a:p>
          <a:p>
            <a:r>
              <a:rPr lang="en-US" sz="2000" dirty="0" err="1"/>
              <a:t>Astemizole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9188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PATHOLOGY OF PL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An infiltrate of predominantly small lymphocytes surrounds and involves walls of dilated dermal capillaries, show endothelial proliferation.</a:t>
            </a:r>
          </a:p>
          <a:p>
            <a:endParaRPr lang="en-US" sz="2000" dirty="0"/>
          </a:p>
          <a:p>
            <a:r>
              <a:rPr lang="en-US" sz="2000" dirty="0"/>
              <a:t>In PLEVA, infiltrate may deep, dense wedge‐shaped rather than predominantly perivascular.</a:t>
            </a:r>
          </a:p>
          <a:p>
            <a:r>
              <a:rPr lang="en-US" sz="2000" dirty="0"/>
              <a:t>Epidermis is </a:t>
            </a:r>
            <a:r>
              <a:rPr lang="en-US" sz="2000" dirty="0" err="1"/>
              <a:t>oedematous</a:t>
            </a:r>
            <a:r>
              <a:rPr lang="en-US" sz="2000" dirty="0"/>
              <a:t>, with  interface dermatitis , necrotic keratinocytes are generally present. </a:t>
            </a:r>
          </a:p>
          <a:p>
            <a:r>
              <a:rPr lang="en-US" sz="2000" dirty="0" err="1"/>
              <a:t>Intraepidermal</a:t>
            </a:r>
            <a:r>
              <a:rPr lang="en-US" sz="2000" dirty="0"/>
              <a:t> and perivascular extravasation of erythrocytes is typical.</a:t>
            </a:r>
          </a:p>
          <a:p>
            <a:endParaRPr lang="en-US" sz="2000" dirty="0"/>
          </a:p>
          <a:p>
            <a:r>
              <a:rPr lang="en-US" sz="2000" dirty="0"/>
              <a:t>Later, over  </a:t>
            </a:r>
            <a:r>
              <a:rPr lang="en-US" sz="2000" dirty="0" err="1"/>
              <a:t>centre</a:t>
            </a:r>
            <a:r>
              <a:rPr lang="en-US" sz="2000" dirty="0"/>
              <a:t> of  lesion, a </a:t>
            </a:r>
            <a:r>
              <a:rPr lang="en-US" sz="2000" dirty="0" err="1"/>
              <a:t>parakeratotic</a:t>
            </a:r>
            <a:r>
              <a:rPr lang="en-US" sz="2000" dirty="0"/>
              <a:t> scale forms, containing lymphocytic pseudo‐Munro abscesses and prominent exocytosis of lymphocytes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5849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In FUMHD :marked </a:t>
            </a:r>
            <a:r>
              <a:rPr lang="en-US" sz="2000" dirty="0" err="1"/>
              <a:t>fibrinoid</a:t>
            </a:r>
            <a:r>
              <a:rPr lang="en-US" sz="2000" dirty="0"/>
              <a:t> necrosis of deep vessels with luminal thrombi, partial necrosis of follicles ,complete necrosis of </a:t>
            </a:r>
            <a:r>
              <a:rPr lang="en-US" sz="2000" dirty="0" err="1"/>
              <a:t>eccrine</a:t>
            </a:r>
            <a:r>
              <a:rPr lang="en-US" sz="2000" dirty="0"/>
              <a:t> glands.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0506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CAUSATIVE ORGANISMS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B-CELL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1600" dirty="0"/>
          </a:p>
          <a:p>
            <a:r>
              <a:rPr lang="en-US" sz="1600" dirty="0"/>
              <a:t>Tattoos as a reaction to certain pigments. </a:t>
            </a:r>
          </a:p>
          <a:p>
            <a:r>
              <a:rPr lang="en-US" sz="1600" dirty="0"/>
              <a:t>Vaccination</a:t>
            </a:r>
          </a:p>
          <a:p>
            <a:r>
              <a:rPr lang="en-US" sz="1600" dirty="0"/>
              <a:t>Trauma</a:t>
            </a:r>
          </a:p>
          <a:p>
            <a:r>
              <a:rPr lang="en-US" sz="1600" dirty="0"/>
              <a:t>Acupuncture</a:t>
            </a:r>
          </a:p>
          <a:p>
            <a:r>
              <a:rPr lang="en-US" sz="1600" dirty="0" err="1"/>
              <a:t>Borrelia</a:t>
            </a:r>
            <a:r>
              <a:rPr lang="en-US" sz="1600" dirty="0"/>
              <a:t> </a:t>
            </a:r>
            <a:r>
              <a:rPr lang="en-US" sz="1600" dirty="0" err="1"/>
              <a:t>burgdorferi</a:t>
            </a:r>
            <a:endParaRPr lang="en-US" sz="1600" dirty="0"/>
          </a:p>
          <a:p>
            <a:r>
              <a:rPr lang="en-US" sz="1600" dirty="0" err="1"/>
              <a:t>Leishmania</a:t>
            </a:r>
            <a:endParaRPr lang="en-US" sz="1600" dirty="0"/>
          </a:p>
          <a:p>
            <a:r>
              <a:rPr lang="en-US" sz="1600" dirty="0"/>
              <a:t>MCs</a:t>
            </a:r>
          </a:p>
          <a:p>
            <a:r>
              <a:rPr lang="en-US" sz="1600" dirty="0"/>
              <a:t>Herpes zoster.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T-CELL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en-US" sz="1700" dirty="0"/>
          </a:p>
          <a:p>
            <a:r>
              <a:rPr lang="en-US" sz="1700" dirty="0"/>
              <a:t>Arthropod bite</a:t>
            </a:r>
          </a:p>
          <a:p>
            <a:r>
              <a:rPr lang="en-US" sz="1700" dirty="0" err="1"/>
              <a:t>Persistant</a:t>
            </a:r>
            <a:r>
              <a:rPr lang="en-US" sz="1700" dirty="0"/>
              <a:t>  nodular scabies</a:t>
            </a:r>
          </a:p>
          <a:p>
            <a:r>
              <a:rPr lang="en-US" sz="1700" dirty="0" err="1"/>
              <a:t>Persistant</a:t>
            </a:r>
            <a:r>
              <a:rPr lang="en-US" sz="1700" dirty="0"/>
              <a:t>  CD</a:t>
            </a:r>
          </a:p>
          <a:p>
            <a:r>
              <a:rPr lang="en-US" sz="1700" dirty="0"/>
              <a:t>Drugs</a:t>
            </a:r>
          </a:p>
          <a:p>
            <a:r>
              <a:rPr lang="en-US" sz="1700" dirty="0"/>
              <a:t>Anticonvulsants</a:t>
            </a:r>
          </a:p>
          <a:p>
            <a:r>
              <a:rPr lang="en-US" sz="1700" dirty="0"/>
              <a:t>ACE inhibitors</a:t>
            </a:r>
          </a:p>
          <a:p>
            <a:r>
              <a:rPr lang="el-GR" sz="1700" dirty="0"/>
              <a:t>β‐</a:t>
            </a:r>
            <a:r>
              <a:rPr lang="en-US" sz="1700" dirty="0"/>
              <a:t>blockers</a:t>
            </a:r>
          </a:p>
          <a:p>
            <a:r>
              <a:rPr lang="en-US" sz="1700" dirty="0" err="1"/>
              <a:t>Cytotoxics</a:t>
            </a:r>
            <a:endParaRPr lang="en-US" sz="1700" dirty="0"/>
          </a:p>
          <a:p>
            <a:r>
              <a:rPr lang="en-US" sz="1700" dirty="0" err="1"/>
              <a:t>Antirheumatics</a:t>
            </a:r>
            <a:r>
              <a:rPr lang="en-US" sz="1700" dirty="0"/>
              <a:t>.</a:t>
            </a:r>
          </a:p>
          <a:p>
            <a:r>
              <a:rPr lang="en-US" sz="1700" dirty="0"/>
              <a:t>Antidepressants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877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/>
          <a:stretch/>
        </p:blipFill>
        <p:spPr bwMode="auto">
          <a:xfrm>
            <a:off x="1752600" y="1295400"/>
            <a:ext cx="50574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807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324506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663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039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805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824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1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/>
              <a:t>  Lymphocytic infiltrate obscuring  dermal–epidermal junction</a:t>
            </a:r>
            <a:r>
              <a:rPr lang="en-US" sz="24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5434819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497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PREDISPOSING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600" dirty="0"/>
          </a:p>
          <a:p>
            <a:r>
              <a:rPr lang="en-US" sz="1600" dirty="0"/>
              <a:t>Seasonal peaks of onset in autumn, winter.</a:t>
            </a:r>
          </a:p>
          <a:p>
            <a:r>
              <a:rPr lang="en-US" sz="1600" dirty="0"/>
              <a:t>Toxoplasmosis</a:t>
            </a:r>
          </a:p>
          <a:p>
            <a:r>
              <a:rPr lang="en-US" sz="1600" dirty="0"/>
              <a:t>Parvovirus B19,  Adenovirus , (EBV) , CMV</a:t>
            </a:r>
          </a:p>
          <a:p>
            <a:r>
              <a:rPr lang="en-US" sz="1600" dirty="0"/>
              <a:t>Herpes simplex </a:t>
            </a:r>
          </a:p>
          <a:p>
            <a:r>
              <a:rPr lang="en-US" sz="1600" dirty="0"/>
              <a:t>Varicella‐zoster virus</a:t>
            </a:r>
          </a:p>
          <a:p>
            <a:r>
              <a:rPr lang="en-US" sz="1600" dirty="0"/>
              <a:t>HIV </a:t>
            </a:r>
          </a:p>
          <a:p>
            <a:r>
              <a:rPr lang="en-US" sz="1600" dirty="0"/>
              <a:t>Measles &amp;  MMR vaccines </a:t>
            </a:r>
          </a:p>
          <a:p>
            <a:r>
              <a:rPr lang="en-US" sz="1600" dirty="0"/>
              <a:t>Streptococci /Staphylococci</a:t>
            </a:r>
          </a:p>
          <a:p>
            <a:r>
              <a:rPr lang="en-US" sz="1600" dirty="0"/>
              <a:t>Mycoplasma infections.</a:t>
            </a:r>
          </a:p>
        </p:txBody>
      </p:sp>
    </p:spTree>
    <p:extLst>
      <p:ext uri="{BB962C8B-B14F-4D97-AF65-F5344CB8AC3E}">
        <p14:creationId xmlns:p14="http://schemas.microsoft.com/office/powerpoint/2010/main" val="2653256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CLINICAL PRESENTATION OF PLEVA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Asymptomatic  (new lesion may cause burning).</a:t>
            </a:r>
          </a:p>
          <a:p>
            <a:r>
              <a:rPr lang="en-US" sz="1800" dirty="0"/>
              <a:t>Polymorphic </a:t>
            </a:r>
          </a:p>
          <a:p>
            <a:r>
              <a:rPr lang="en-US" sz="1800" dirty="0" err="1"/>
              <a:t>Oedematous</a:t>
            </a:r>
            <a:r>
              <a:rPr lang="en-US" sz="1800" dirty="0"/>
              <a:t>  pink  papule. </a:t>
            </a:r>
          </a:p>
          <a:p>
            <a:r>
              <a:rPr lang="en-US" sz="1800" dirty="0"/>
              <a:t>Central </a:t>
            </a:r>
            <a:r>
              <a:rPr lang="en-US" sz="1800" dirty="0" err="1"/>
              <a:t>vesiculation</a:t>
            </a:r>
            <a:r>
              <a:rPr lang="en-US" sz="1800" dirty="0"/>
              <a:t> ,  </a:t>
            </a:r>
            <a:r>
              <a:rPr lang="en-US" sz="1800" dirty="0" err="1"/>
              <a:t>haemorrhagic</a:t>
            </a:r>
            <a:r>
              <a:rPr lang="en-US" sz="1800" dirty="0"/>
              <a:t> necrosis</a:t>
            </a:r>
          </a:p>
          <a:p>
            <a:r>
              <a:rPr lang="en-US" sz="1800" dirty="0"/>
              <a:t>Erythematous / necrotic lesions of mucous membrane.</a:t>
            </a:r>
          </a:p>
          <a:p>
            <a:r>
              <a:rPr lang="en-US" sz="1800" dirty="0"/>
              <a:t>Constitutional  symptoms</a:t>
            </a:r>
          </a:p>
          <a:p>
            <a:r>
              <a:rPr lang="en-US" sz="1800" b="1" dirty="0"/>
              <a:t>Scarring </a:t>
            </a:r>
          </a:p>
          <a:p>
            <a:r>
              <a:rPr lang="en-US" sz="1800" dirty="0"/>
              <a:t>Face , scalp  often spared.</a:t>
            </a:r>
          </a:p>
          <a:p>
            <a:r>
              <a:rPr lang="en-US" sz="1800" b="1" dirty="0"/>
              <a:t>SITES:</a:t>
            </a:r>
          </a:p>
          <a:p>
            <a:r>
              <a:rPr lang="en-US" sz="1800" dirty="0"/>
              <a:t>Trunk </a:t>
            </a:r>
          </a:p>
          <a:p>
            <a:r>
              <a:rPr lang="en-US" sz="1800" dirty="0"/>
              <a:t>Thighs</a:t>
            </a:r>
          </a:p>
          <a:p>
            <a:r>
              <a:rPr lang="en-US" sz="1800" dirty="0"/>
              <a:t>Upper arms especially  flexor aspects,</a:t>
            </a:r>
          </a:p>
        </p:txBody>
      </p:sp>
    </p:spTree>
    <p:extLst>
      <p:ext uri="{BB962C8B-B14F-4D97-AF65-F5344CB8AC3E}">
        <p14:creationId xmlns:p14="http://schemas.microsoft.com/office/powerpoint/2010/main" val="2057963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410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Pityriasis</a:t>
            </a:r>
            <a:r>
              <a:rPr lang="en-US" sz="2400" b="1" dirty="0"/>
              <a:t>  </a:t>
            </a:r>
            <a:r>
              <a:rPr lang="en-US" sz="2400" b="1" dirty="0" err="1"/>
              <a:t>lichenoides</a:t>
            </a:r>
            <a:r>
              <a:rPr lang="en-US" sz="2400" b="1" dirty="0"/>
              <a:t> </a:t>
            </a:r>
            <a:r>
              <a:rPr lang="en-US" sz="2400" b="1" dirty="0" err="1"/>
              <a:t>acuta</a:t>
            </a:r>
            <a:r>
              <a:rPr lang="en-US" sz="2400" b="1" dirty="0"/>
              <a:t> in a child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5943600" cy="48627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6505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/>
              <a:t>Mucosal ulcers in </a:t>
            </a:r>
            <a:r>
              <a:rPr lang="en-US" sz="2400" b="1" dirty="0" err="1"/>
              <a:t>pityriasis</a:t>
            </a:r>
            <a:r>
              <a:rPr lang="en-US" sz="2400" b="1" dirty="0"/>
              <a:t> </a:t>
            </a:r>
            <a:r>
              <a:rPr lang="en-US" sz="2400" b="1" dirty="0" err="1"/>
              <a:t>lichenoides</a:t>
            </a:r>
            <a:r>
              <a:rPr lang="en-US" sz="2400" b="1" dirty="0"/>
              <a:t> </a:t>
            </a:r>
            <a:r>
              <a:rPr lang="en-US" sz="2400" b="1" dirty="0" err="1"/>
              <a:t>acuta</a:t>
            </a:r>
            <a:endParaRPr lang="en-US" sz="2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333999" cy="4144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784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 T‐ or B‐cell lymphoid proliferation.</a:t>
            </a:r>
          </a:p>
          <a:p>
            <a:r>
              <a:rPr lang="en-US" sz="2000" dirty="0"/>
              <a:t> Nodular in B‐cell.</a:t>
            </a:r>
          </a:p>
          <a:p>
            <a:endParaRPr lang="en-US" sz="2000" dirty="0"/>
          </a:p>
          <a:p>
            <a:r>
              <a:rPr lang="en-US" sz="2000" dirty="0"/>
              <a:t> Nodular or band‐like in T‐cell proliferations.</a:t>
            </a:r>
          </a:p>
        </p:txBody>
      </p:sp>
    </p:spTree>
    <p:extLst>
      <p:ext uri="{BB962C8B-B14F-4D97-AF65-F5344CB8AC3E}">
        <p14:creationId xmlns:p14="http://schemas.microsoft.com/office/powerpoint/2010/main" val="14279589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CLINICAL PRESENTATION OF PLC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Small, firm, </a:t>
            </a:r>
            <a:r>
              <a:rPr lang="en-US" sz="2000" dirty="0" err="1"/>
              <a:t>lichenoid</a:t>
            </a:r>
            <a:r>
              <a:rPr lang="en-US" sz="2000" dirty="0"/>
              <a:t> papule.</a:t>
            </a:r>
          </a:p>
          <a:p>
            <a:r>
              <a:rPr lang="en-US" sz="2000" dirty="0"/>
              <a:t>Reddish brown</a:t>
            </a:r>
          </a:p>
          <a:p>
            <a:r>
              <a:rPr lang="en-US" sz="2000" dirty="0"/>
              <a:t>Adherent ‘</a:t>
            </a:r>
            <a:r>
              <a:rPr lang="en-US" sz="2000" b="1" dirty="0">
                <a:solidFill>
                  <a:srgbClr val="FF0000"/>
                </a:solidFill>
              </a:rPr>
              <a:t>mica‐like</a:t>
            </a:r>
            <a:r>
              <a:rPr lang="en-US" sz="2000" dirty="0"/>
              <a:t>’ scale.</a:t>
            </a:r>
          </a:p>
          <a:p>
            <a:r>
              <a:rPr lang="en-US" sz="2000" dirty="0"/>
              <a:t>Post inflammatory hypopigmentation (persistent).</a:t>
            </a:r>
          </a:p>
          <a:p>
            <a:r>
              <a:rPr lang="en-US" sz="2000" dirty="0" err="1"/>
              <a:t>Acral</a:t>
            </a:r>
            <a:r>
              <a:rPr lang="en-US" sz="2000" dirty="0"/>
              <a:t> </a:t>
            </a:r>
          </a:p>
          <a:p>
            <a:r>
              <a:rPr lang="en-US" sz="2000" dirty="0"/>
              <a:t>Segmental </a:t>
            </a:r>
          </a:p>
          <a:p>
            <a:endParaRPr lang="en-US" sz="2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05000"/>
            <a:ext cx="2917825" cy="2630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754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89062"/>
            <a:ext cx="3256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3279198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767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Mica-like scale in </a:t>
            </a:r>
            <a:r>
              <a:rPr lang="en-US" sz="2000" b="1" dirty="0" err="1"/>
              <a:t>pityriasis</a:t>
            </a:r>
            <a:r>
              <a:rPr lang="en-US" sz="2000" b="1" dirty="0"/>
              <a:t> </a:t>
            </a:r>
            <a:r>
              <a:rPr lang="en-US" sz="2000" b="1" dirty="0" err="1"/>
              <a:t>lichenoides</a:t>
            </a:r>
            <a:r>
              <a:rPr lang="en-US" sz="2000" b="1" dirty="0"/>
              <a:t> </a:t>
            </a:r>
            <a:r>
              <a:rPr lang="en-US" sz="2000" b="1" dirty="0" err="1"/>
              <a:t>chronica</a:t>
            </a:r>
            <a:endParaRPr lang="en-US" sz="2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r="3623" b="11381"/>
          <a:stretch/>
        </p:blipFill>
        <p:spPr bwMode="auto">
          <a:xfrm>
            <a:off x="2057400" y="1143000"/>
            <a:ext cx="5098473" cy="40108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255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pPr>
              <a:buFont typeface="Wingdings" pitchFamily="2" charset="2"/>
              <a:buChar char="q"/>
            </a:pPr>
            <a:r>
              <a:rPr lang="en-US" sz="1600" b="1" dirty="0">
                <a:solidFill>
                  <a:srgbClr val="0070C0"/>
                </a:solidFill>
              </a:rPr>
              <a:t>PLEVA </a:t>
            </a:r>
          </a:p>
          <a:p>
            <a:endParaRPr lang="en-US" sz="1600" dirty="0"/>
          </a:p>
          <a:p>
            <a:r>
              <a:rPr lang="en-US" sz="1600" dirty="0"/>
              <a:t>Varicella</a:t>
            </a:r>
          </a:p>
          <a:p>
            <a:endParaRPr lang="en-US" sz="1600" dirty="0"/>
          </a:p>
          <a:p>
            <a:r>
              <a:rPr lang="en-US" sz="1600" dirty="0" err="1"/>
              <a:t>Vasculitis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en-US" sz="1600" dirty="0" err="1"/>
              <a:t>Pyoderma</a:t>
            </a:r>
            <a:r>
              <a:rPr lang="en-US" sz="1600" dirty="0"/>
              <a:t>  </a:t>
            </a:r>
            <a:r>
              <a:rPr lang="en-US" sz="1600" dirty="0" err="1"/>
              <a:t>gangrenosum</a:t>
            </a:r>
            <a:r>
              <a:rPr lang="en-US" sz="1600" dirty="0"/>
              <a:t>. </a:t>
            </a:r>
          </a:p>
          <a:p>
            <a:endParaRPr lang="en-US" sz="1600" dirty="0"/>
          </a:p>
          <a:p>
            <a:r>
              <a:rPr lang="en-US" sz="1600" dirty="0" err="1"/>
              <a:t>Lymphomatoid</a:t>
            </a:r>
            <a:r>
              <a:rPr lang="en-US" sz="1600" dirty="0"/>
              <a:t>  </a:t>
            </a:r>
            <a:r>
              <a:rPr lang="en-US" sz="1600" dirty="0" err="1"/>
              <a:t>papulosis</a:t>
            </a:r>
            <a:endParaRPr lang="en-US" sz="16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endParaRPr lang="en-US" sz="20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</a:rPr>
              <a:t>PLC</a:t>
            </a:r>
          </a:p>
          <a:p>
            <a:endParaRPr lang="en-US" sz="1600" dirty="0"/>
          </a:p>
          <a:p>
            <a:r>
              <a:rPr lang="en-US" sz="1600" dirty="0" err="1"/>
              <a:t>Guttate</a:t>
            </a:r>
            <a:r>
              <a:rPr lang="en-US" sz="1600" dirty="0"/>
              <a:t>  psoriasis </a:t>
            </a:r>
          </a:p>
          <a:p>
            <a:endParaRPr lang="en-US" sz="1600" dirty="0"/>
          </a:p>
          <a:p>
            <a:r>
              <a:rPr lang="en-US" sz="1600" dirty="0"/>
              <a:t>LP</a:t>
            </a:r>
          </a:p>
          <a:p>
            <a:endParaRPr lang="en-US" sz="1600" dirty="0"/>
          </a:p>
          <a:p>
            <a:r>
              <a:rPr lang="en-US" sz="1600" dirty="0"/>
              <a:t>Secondary  syphilis</a:t>
            </a:r>
          </a:p>
          <a:p>
            <a:r>
              <a:rPr lang="en-US" sz="1600" dirty="0"/>
              <a:t>Insect bite /  drug  reactions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895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TREATMENT LADDER FOR PLC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4038600" cy="4267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</a:rPr>
              <a:t>1</a:t>
            </a:r>
            <a:r>
              <a:rPr lang="en-US" sz="2000" b="1" baseline="30000" dirty="0">
                <a:solidFill>
                  <a:srgbClr val="FF0000"/>
                </a:solidFill>
              </a:rPr>
              <a:t>ST</a:t>
            </a:r>
            <a:r>
              <a:rPr lang="en-US" sz="2000" b="1" dirty="0">
                <a:solidFill>
                  <a:srgbClr val="FF0000"/>
                </a:solidFill>
              </a:rPr>
              <a:t>  LINE :</a:t>
            </a:r>
          </a:p>
          <a:p>
            <a:r>
              <a:rPr lang="en-US" sz="1600" dirty="0"/>
              <a:t>Topical steroids       </a:t>
            </a:r>
          </a:p>
          <a:p>
            <a:endParaRPr lang="en-US" sz="1600" dirty="0"/>
          </a:p>
          <a:p>
            <a:r>
              <a:rPr lang="en-US" sz="1600" dirty="0" err="1"/>
              <a:t>Immunomodulators</a:t>
            </a:r>
            <a:r>
              <a:rPr lang="en-US" sz="1600" dirty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en-US" sz="2000" b="1" baseline="30000" dirty="0">
                <a:solidFill>
                  <a:srgbClr val="FF0000"/>
                </a:solidFill>
              </a:rPr>
              <a:t>ND</a:t>
            </a:r>
            <a:r>
              <a:rPr lang="en-US" sz="2000" b="1" dirty="0">
                <a:solidFill>
                  <a:srgbClr val="FF0000"/>
                </a:solidFill>
              </a:rPr>
              <a:t>  LINE :</a:t>
            </a:r>
          </a:p>
          <a:p>
            <a:r>
              <a:rPr lang="en-US" sz="1600" dirty="0"/>
              <a:t>Phototherapy   ( UVB, PUVA)      </a:t>
            </a:r>
          </a:p>
          <a:p>
            <a:endParaRPr lang="en-US" sz="1600" dirty="0"/>
          </a:p>
          <a:p>
            <a:r>
              <a:rPr lang="en-US" sz="1600" dirty="0"/>
              <a:t>(Tetracycline, erythromycin)</a:t>
            </a: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</a:rPr>
              <a:t> 3</a:t>
            </a:r>
            <a:r>
              <a:rPr lang="en-US" sz="2000" b="1" baseline="30000" dirty="0">
                <a:solidFill>
                  <a:srgbClr val="FF0000"/>
                </a:solidFill>
              </a:rPr>
              <a:t>RD</a:t>
            </a:r>
            <a:r>
              <a:rPr lang="en-US" sz="2000" b="1" dirty="0">
                <a:solidFill>
                  <a:srgbClr val="FF0000"/>
                </a:solidFill>
              </a:rPr>
              <a:t>  LINE :</a:t>
            </a:r>
          </a:p>
          <a:p>
            <a:r>
              <a:rPr lang="en-US" sz="1600" dirty="0" err="1"/>
              <a:t>Acitretin</a:t>
            </a:r>
            <a:r>
              <a:rPr lang="en-US" sz="1600" dirty="0"/>
              <a:t>  (</a:t>
            </a:r>
            <a:r>
              <a:rPr lang="en-US" sz="1600" dirty="0" err="1"/>
              <a:t>acitretin</a:t>
            </a:r>
            <a:r>
              <a:rPr lang="en-US" sz="1600" dirty="0"/>
              <a:t>  plus  PUVA)</a:t>
            </a:r>
          </a:p>
          <a:p>
            <a:endParaRPr lang="en-US" sz="1600" dirty="0"/>
          </a:p>
          <a:p>
            <a:r>
              <a:rPr lang="en-US" sz="1600" dirty="0"/>
              <a:t>Methotrexate, </a:t>
            </a:r>
            <a:r>
              <a:rPr lang="en-US" sz="1600" dirty="0" err="1"/>
              <a:t>ciclosporin</a:t>
            </a:r>
            <a:r>
              <a:rPr lang="en-US" sz="1600" dirty="0"/>
              <a:t>, </a:t>
            </a:r>
            <a:r>
              <a:rPr lang="en-US" sz="1600" dirty="0" err="1"/>
              <a:t>dapsone</a:t>
            </a:r>
            <a:r>
              <a:rPr lang="en-US" sz="1600" dirty="0"/>
              <a:t>, UVA‐1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/>
              <a:t> IN CHILDREN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en-US" sz="2000" b="1" baseline="30000" dirty="0">
                <a:solidFill>
                  <a:srgbClr val="FF0000"/>
                </a:solidFill>
              </a:rPr>
              <a:t>nd</a:t>
            </a:r>
            <a:r>
              <a:rPr lang="en-US" sz="2000" b="1" dirty="0">
                <a:solidFill>
                  <a:srgbClr val="FF0000"/>
                </a:solidFill>
              </a:rPr>
              <a:t>  LINE :</a:t>
            </a:r>
          </a:p>
          <a:p>
            <a:r>
              <a:rPr lang="en-US" sz="1800" dirty="0"/>
              <a:t>Erythromycin </a:t>
            </a:r>
          </a:p>
          <a:p>
            <a:endParaRPr lang="en-US" dirty="0"/>
          </a:p>
          <a:p>
            <a:r>
              <a:rPr lang="en-US" sz="2000" b="1" dirty="0">
                <a:solidFill>
                  <a:srgbClr val="FF0000"/>
                </a:solidFill>
              </a:rPr>
              <a:t>3</a:t>
            </a:r>
            <a:r>
              <a:rPr lang="en-US" sz="2000" b="1" baseline="30000" dirty="0">
                <a:solidFill>
                  <a:srgbClr val="FF0000"/>
                </a:solidFill>
              </a:rPr>
              <a:t>rd</a:t>
            </a:r>
            <a:r>
              <a:rPr lang="en-US" sz="2000" b="1" dirty="0">
                <a:solidFill>
                  <a:srgbClr val="FF0000"/>
                </a:solidFill>
              </a:rPr>
              <a:t>   LINE :</a:t>
            </a:r>
          </a:p>
          <a:p>
            <a:r>
              <a:rPr lang="en-US" sz="1600" dirty="0"/>
              <a:t>Methotrexate,</a:t>
            </a:r>
          </a:p>
          <a:p>
            <a:r>
              <a:rPr lang="en-US" sz="1600" dirty="0" err="1"/>
              <a:t>Ciclosporin</a:t>
            </a:r>
            <a:endParaRPr lang="en-US" sz="1600" dirty="0"/>
          </a:p>
          <a:p>
            <a:r>
              <a:rPr lang="en-US" sz="1600" dirty="0" err="1"/>
              <a:t>Dapsone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19333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TREATMENT LADDER FOR PLEVA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1600" dirty="0"/>
          </a:p>
          <a:p>
            <a:r>
              <a:rPr lang="en-US" sz="2000" b="1" dirty="0">
                <a:solidFill>
                  <a:srgbClr val="FF0000"/>
                </a:solidFill>
              </a:rPr>
              <a:t>1</a:t>
            </a:r>
            <a:r>
              <a:rPr lang="en-US" sz="2000" b="1" baseline="30000" dirty="0">
                <a:solidFill>
                  <a:srgbClr val="FF0000"/>
                </a:solidFill>
              </a:rPr>
              <a:t>st</a:t>
            </a:r>
            <a:r>
              <a:rPr lang="en-US" sz="2000" b="1" dirty="0">
                <a:solidFill>
                  <a:srgbClr val="FF0000"/>
                </a:solidFill>
              </a:rPr>
              <a:t>  LINE :</a:t>
            </a:r>
          </a:p>
          <a:p>
            <a:r>
              <a:rPr lang="en-US" sz="1600" dirty="0"/>
              <a:t>Oral antibiotics (erythromycin)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en-US" sz="2000" b="1" baseline="30000" dirty="0">
                <a:solidFill>
                  <a:srgbClr val="FF0000"/>
                </a:solidFill>
              </a:rPr>
              <a:t>nd</a:t>
            </a:r>
            <a:r>
              <a:rPr lang="en-US" sz="2000" b="1" dirty="0">
                <a:solidFill>
                  <a:srgbClr val="FF0000"/>
                </a:solidFill>
              </a:rPr>
              <a:t> LINE: </a:t>
            </a:r>
          </a:p>
          <a:p>
            <a:r>
              <a:rPr lang="en-US" sz="1600" dirty="0"/>
              <a:t>Phototherapy (broad‐/narrow‐band UVB, PUVA)</a:t>
            </a:r>
          </a:p>
          <a:p>
            <a:r>
              <a:rPr lang="en-US" sz="1600" dirty="0" err="1"/>
              <a:t>Acitretin</a:t>
            </a:r>
            <a:r>
              <a:rPr lang="en-US" sz="1600" dirty="0"/>
              <a:t> plus PUVA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3</a:t>
            </a:r>
            <a:r>
              <a:rPr lang="en-US" sz="2000" b="1" baseline="30000" dirty="0">
                <a:solidFill>
                  <a:srgbClr val="FF0000"/>
                </a:solidFill>
              </a:rPr>
              <a:t>rd</a:t>
            </a:r>
            <a:r>
              <a:rPr lang="en-US" sz="2000" b="1" dirty="0">
                <a:solidFill>
                  <a:srgbClr val="FF0000"/>
                </a:solidFill>
              </a:rPr>
              <a:t> LINE :</a:t>
            </a:r>
          </a:p>
          <a:p>
            <a:r>
              <a:rPr lang="en-US" sz="1600" dirty="0"/>
              <a:t>Systemic  corticosteroids </a:t>
            </a:r>
          </a:p>
          <a:p>
            <a:r>
              <a:rPr lang="en-US" sz="1600" dirty="0"/>
              <a:t>Methotrexate</a:t>
            </a:r>
          </a:p>
          <a:p>
            <a:r>
              <a:rPr lang="en-US" sz="1600" dirty="0" err="1"/>
              <a:t>Ciclosporin</a:t>
            </a:r>
            <a:r>
              <a:rPr lang="en-US" sz="1600" dirty="0"/>
              <a:t>,</a:t>
            </a:r>
          </a:p>
          <a:p>
            <a:r>
              <a:rPr lang="en-US" sz="1600" dirty="0" err="1"/>
              <a:t>Dapsone</a:t>
            </a:r>
            <a:endParaRPr lang="en-US" sz="1600" dirty="0"/>
          </a:p>
          <a:p>
            <a:r>
              <a:rPr lang="en-US" sz="1600" dirty="0"/>
              <a:t> UVA‐1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000" b="1" dirty="0">
                <a:solidFill>
                  <a:srgbClr val="002060"/>
                </a:solidFill>
              </a:rPr>
              <a:t>IN CHILDREN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en-US" sz="2000" b="1" baseline="30000" dirty="0">
                <a:solidFill>
                  <a:srgbClr val="FF0000"/>
                </a:solidFill>
              </a:rPr>
              <a:t>nd</a:t>
            </a:r>
            <a:r>
              <a:rPr lang="en-US" sz="2000" b="1" dirty="0">
                <a:solidFill>
                  <a:srgbClr val="FF0000"/>
                </a:solidFill>
              </a:rPr>
              <a:t>   LINE: </a:t>
            </a:r>
          </a:p>
          <a:p>
            <a:r>
              <a:rPr lang="en-US" sz="1600" dirty="0"/>
              <a:t>Phototherapy (broad‐/narrow‐band UVB)</a:t>
            </a:r>
          </a:p>
          <a:p>
            <a:endParaRPr lang="en-US" sz="1600" dirty="0"/>
          </a:p>
          <a:p>
            <a:r>
              <a:rPr lang="en-US" sz="2000" b="1" dirty="0">
                <a:solidFill>
                  <a:srgbClr val="FF0000"/>
                </a:solidFill>
              </a:rPr>
              <a:t>3</a:t>
            </a:r>
            <a:r>
              <a:rPr lang="en-US" sz="2000" b="1" baseline="30000" dirty="0">
                <a:solidFill>
                  <a:srgbClr val="FF0000"/>
                </a:solidFill>
              </a:rPr>
              <a:t>rd</a:t>
            </a:r>
            <a:r>
              <a:rPr lang="en-US" sz="2000" b="1" dirty="0">
                <a:solidFill>
                  <a:srgbClr val="FF0000"/>
                </a:solidFill>
              </a:rPr>
              <a:t>  LINE :</a:t>
            </a:r>
          </a:p>
          <a:p>
            <a:r>
              <a:rPr lang="en-US" sz="1600" dirty="0"/>
              <a:t>Systemic  corticosteroids </a:t>
            </a:r>
          </a:p>
          <a:p>
            <a:r>
              <a:rPr lang="en-US" sz="1600" dirty="0"/>
              <a:t>Methotrexate</a:t>
            </a:r>
          </a:p>
          <a:p>
            <a:r>
              <a:rPr lang="en-US" sz="1600" dirty="0" err="1"/>
              <a:t>Ciclosporin</a:t>
            </a:r>
            <a:r>
              <a:rPr lang="en-US" sz="1600" dirty="0"/>
              <a:t>,</a:t>
            </a:r>
          </a:p>
          <a:p>
            <a:r>
              <a:rPr lang="en-US" sz="1600" dirty="0" err="1"/>
              <a:t>Dapsone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68703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LYMPHOCYTOMA CUTIS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r>
              <a:rPr lang="en-US" sz="2000" dirty="0"/>
              <a:t>A benign, cutaneous, B‐cell </a:t>
            </a:r>
            <a:r>
              <a:rPr lang="en-US" sz="2000" dirty="0" err="1"/>
              <a:t>lymphoproliferative</a:t>
            </a:r>
            <a:r>
              <a:rPr lang="en-US" sz="2000" dirty="0"/>
              <a:t> disorder , included as a subtype of </a:t>
            </a:r>
            <a:r>
              <a:rPr lang="en-US" sz="2000" dirty="0" err="1"/>
              <a:t>pseudolymphoma</a:t>
            </a:r>
            <a:r>
              <a:rPr lang="en-US" dirty="0"/>
              <a:t>.</a:t>
            </a:r>
            <a:endParaRPr lang="en-US" sz="2000" dirty="0"/>
          </a:p>
          <a:p>
            <a:endParaRPr lang="en-US" sz="2000" b="1" dirty="0">
              <a:solidFill>
                <a:srgbClr val="7030A0"/>
              </a:solidFill>
            </a:endParaRPr>
          </a:p>
          <a:p>
            <a:r>
              <a:rPr lang="en-US" sz="2000" b="1" dirty="0" err="1">
                <a:solidFill>
                  <a:srgbClr val="7030A0"/>
                </a:solidFill>
              </a:rPr>
              <a:t>Borrelia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burgdorferi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dirty="0"/>
              <a:t>infection  (children)</a:t>
            </a:r>
          </a:p>
          <a:p>
            <a:r>
              <a:rPr lang="en-US" sz="2000" b="1" dirty="0" err="1">
                <a:solidFill>
                  <a:srgbClr val="7030A0"/>
                </a:solidFill>
              </a:rPr>
              <a:t>Ixodes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ricinus</a:t>
            </a:r>
            <a:r>
              <a:rPr lang="en-US" sz="2000" b="1" dirty="0">
                <a:solidFill>
                  <a:srgbClr val="7030A0"/>
                </a:solidFill>
              </a:rPr>
              <a:t> tick </a:t>
            </a:r>
          </a:p>
          <a:p>
            <a:r>
              <a:rPr lang="en-US" sz="2000" dirty="0"/>
              <a:t>F:M 2:1</a:t>
            </a:r>
          </a:p>
        </p:txBody>
      </p:sp>
    </p:spTree>
    <p:extLst>
      <p:ext uri="{BB962C8B-B14F-4D97-AF65-F5344CB8AC3E}">
        <p14:creationId xmlns:p14="http://schemas.microsoft.com/office/powerpoint/2010/main" val="1888851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 err="1"/>
              <a:t>Grenz</a:t>
            </a:r>
            <a:r>
              <a:rPr lang="en-US" sz="2000" dirty="0"/>
              <a:t> zone.</a:t>
            </a:r>
          </a:p>
          <a:p>
            <a:r>
              <a:rPr lang="en-US" sz="2000" dirty="0"/>
              <a:t>Nodular, dense infiltrate extending through full thickness of dermis without cellular </a:t>
            </a:r>
            <a:r>
              <a:rPr lang="en-US" sz="2000" dirty="0" err="1"/>
              <a:t>atypia</a:t>
            </a:r>
            <a:r>
              <a:rPr lang="en-US" sz="2000" dirty="0"/>
              <a:t>.</a:t>
            </a:r>
          </a:p>
          <a:p>
            <a:r>
              <a:rPr lang="en-US" sz="2000" dirty="0"/>
              <a:t>In classic cases, lymphocytes , </a:t>
            </a:r>
            <a:r>
              <a:rPr lang="en-US" sz="2000" dirty="0" err="1"/>
              <a:t>histiocytes</a:t>
            </a:r>
            <a:r>
              <a:rPr lang="en-US" sz="2000" dirty="0"/>
              <a:t> form a follicular arrangement     (germinal </a:t>
            </a:r>
            <a:r>
              <a:rPr lang="en-US" sz="2000" dirty="0" err="1"/>
              <a:t>centre</a:t>
            </a:r>
            <a:r>
              <a:rPr lang="en-US" sz="2000" dirty="0"/>
              <a:t>) resembling  appearance of a lymph node.</a:t>
            </a:r>
          </a:p>
          <a:p>
            <a:r>
              <a:rPr lang="en-US" sz="2000" dirty="0"/>
              <a:t>Majority of lymphocytes in dermis are B cells. </a:t>
            </a:r>
          </a:p>
          <a:p>
            <a:r>
              <a:rPr lang="en-US" sz="2000" dirty="0"/>
              <a:t>In cases with well‐formed germinal </a:t>
            </a:r>
            <a:r>
              <a:rPr lang="en-US" sz="2000" dirty="0" err="1"/>
              <a:t>centres</a:t>
            </a:r>
            <a:r>
              <a:rPr lang="en-US" sz="2000" dirty="0"/>
              <a:t>, a cuff of reactive T cells may be seen around periphery of main B‐cell aggregate.</a:t>
            </a:r>
          </a:p>
          <a:p>
            <a:r>
              <a:rPr lang="en-US" sz="2000" dirty="0"/>
              <a:t>There is polytypic expression of κ and λ light chains.</a:t>
            </a:r>
          </a:p>
        </p:txBody>
      </p:sp>
    </p:spTree>
    <p:extLst>
      <p:ext uri="{BB962C8B-B14F-4D97-AF65-F5344CB8AC3E}">
        <p14:creationId xmlns:p14="http://schemas.microsoft.com/office/powerpoint/2010/main" val="166327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486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A dense, nodular infiltrate in dermis. There is a </a:t>
            </a:r>
            <a:r>
              <a:rPr lang="en-US" sz="2000" b="1" dirty="0" err="1"/>
              <a:t>Grenz</a:t>
            </a:r>
            <a:r>
              <a:rPr lang="en-US" sz="2000" b="1" dirty="0"/>
              <a:t> zone and a normal epidermis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5227026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262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200" b="1" dirty="0"/>
              <a:t>Large reactive lymphoid follicles</a:t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5560551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632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257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034453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063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PREDISPOSING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  <a:p>
            <a:r>
              <a:rPr lang="en-US" sz="1800" dirty="0"/>
              <a:t>Trauma</a:t>
            </a:r>
          </a:p>
          <a:p>
            <a:r>
              <a:rPr lang="en-US" sz="1800" dirty="0"/>
              <a:t>Vaccinations </a:t>
            </a:r>
          </a:p>
          <a:p>
            <a:r>
              <a:rPr lang="en-US" sz="1800" dirty="0"/>
              <a:t>Allergy  </a:t>
            </a:r>
            <a:r>
              <a:rPr lang="en-US" sz="1800" dirty="0" err="1"/>
              <a:t>hyposensitization</a:t>
            </a:r>
            <a:r>
              <a:rPr lang="en-US" sz="1800" dirty="0"/>
              <a:t>  injections </a:t>
            </a:r>
          </a:p>
          <a:p>
            <a:r>
              <a:rPr lang="en-US" sz="1800" dirty="0"/>
              <a:t>Drug ingestion</a:t>
            </a:r>
          </a:p>
          <a:p>
            <a:r>
              <a:rPr lang="en-US" sz="1800" dirty="0"/>
              <a:t>Arthropod bites</a:t>
            </a:r>
          </a:p>
          <a:p>
            <a:r>
              <a:rPr lang="en-US" sz="1800" dirty="0"/>
              <a:t>Acupuncture</a:t>
            </a:r>
          </a:p>
          <a:p>
            <a:r>
              <a:rPr lang="en-US" sz="1800" dirty="0"/>
              <a:t>Metallic pierced earrings</a:t>
            </a:r>
          </a:p>
          <a:p>
            <a:r>
              <a:rPr lang="en-US" sz="1800" dirty="0"/>
              <a:t>Treatment with leeches</a:t>
            </a:r>
          </a:p>
          <a:p>
            <a:r>
              <a:rPr lang="en-US" sz="1800" dirty="0" err="1"/>
              <a:t>Borrelia</a:t>
            </a:r>
            <a:r>
              <a:rPr lang="en-US" sz="1800" dirty="0"/>
              <a:t>  </a:t>
            </a:r>
            <a:r>
              <a:rPr lang="en-US" sz="1800" dirty="0" err="1"/>
              <a:t>burgdorferi</a:t>
            </a:r>
            <a:r>
              <a:rPr lang="en-US" sz="1800" dirty="0"/>
              <a:t> , MCs &amp;  </a:t>
            </a:r>
            <a:r>
              <a:rPr lang="en-US" sz="1800" dirty="0" err="1"/>
              <a:t>Leishmania</a:t>
            </a:r>
            <a:r>
              <a:rPr lang="en-US" sz="1800" dirty="0"/>
              <a:t> </a:t>
            </a:r>
            <a:r>
              <a:rPr lang="en-US" sz="1800" dirty="0" err="1"/>
              <a:t>donovani</a:t>
            </a:r>
            <a:r>
              <a:rPr lang="en-US" sz="1800" dirty="0"/>
              <a:t>. </a:t>
            </a:r>
          </a:p>
          <a:p>
            <a:r>
              <a:rPr lang="en-US" sz="1800" dirty="0"/>
              <a:t>In scars of previous herpes zoster .</a:t>
            </a:r>
          </a:p>
        </p:txBody>
      </p:sp>
    </p:spTree>
    <p:extLst>
      <p:ext uri="{BB962C8B-B14F-4D97-AF65-F5344CB8AC3E}">
        <p14:creationId xmlns:p14="http://schemas.microsoft.com/office/powerpoint/2010/main" val="1578625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CLINICAL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1800" dirty="0"/>
              <a:t>Solitary or grouped</a:t>
            </a:r>
          </a:p>
          <a:p>
            <a:r>
              <a:rPr lang="en-US" sz="1800" dirty="0"/>
              <a:t>Asymptomatic</a:t>
            </a:r>
          </a:p>
          <a:p>
            <a:r>
              <a:rPr lang="en-US" sz="1800" dirty="0"/>
              <a:t>May be itchy / tender</a:t>
            </a:r>
          </a:p>
          <a:p>
            <a:r>
              <a:rPr lang="en-US" sz="1800" b="1" dirty="0">
                <a:solidFill>
                  <a:srgbClr val="7030A0"/>
                </a:solidFill>
              </a:rPr>
              <a:t>Erythematous  or plum‐</a:t>
            </a:r>
            <a:r>
              <a:rPr lang="en-US" sz="1800" b="1" dirty="0" err="1">
                <a:solidFill>
                  <a:srgbClr val="7030A0"/>
                </a:solidFill>
              </a:rPr>
              <a:t>coloured</a:t>
            </a:r>
            <a:r>
              <a:rPr lang="en-US" sz="1800" b="1" dirty="0">
                <a:solidFill>
                  <a:srgbClr val="7030A0"/>
                </a:solidFill>
              </a:rPr>
              <a:t> .</a:t>
            </a:r>
          </a:p>
          <a:p>
            <a:r>
              <a:rPr lang="en-US" sz="1800" b="1" dirty="0">
                <a:solidFill>
                  <a:srgbClr val="7030A0"/>
                </a:solidFill>
              </a:rPr>
              <a:t>Papules, nodules or plaques</a:t>
            </a:r>
          </a:p>
          <a:p>
            <a:r>
              <a:rPr lang="en-US" sz="1800" dirty="0"/>
              <a:t>Face, chest &amp; upper  extremities.</a:t>
            </a:r>
          </a:p>
          <a:p>
            <a:r>
              <a:rPr lang="en-US" sz="1800" dirty="0"/>
              <a:t>Enlarge slowly , diameter of 3–5 cm. </a:t>
            </a:r>
          </a:p>
          <a:p>
            <a:r>
              <a:rPr lang="en-US" sz="1800" dirty="0"/>
              <a:t>Disseminated or </a:t>
            </a:r>
            <a:r>
              <a:rPr lang="en-US" sz="1800" dirty="0" err="1"/>
              <a:t>miliary</a:t>
            </a:r>
            <a:r>
              <a:rPr lang="en-US" sz="1800" dirty="0"/>
              <a:t> types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241444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257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Extensive dermal nodules of  </a:t>
            </a:r>
            <a:r>
              <a:rPr lang="en-US" sz="2000" b="1" dirty="0" err="1"/>
              <a:t>lymphocytoma</a:t>
            </a:r>
            <a:r>
              <a:rPr lang="en-US" sz="2000" b="1" dirty="0"/>
              <a:t> cutis on face.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14400"/>
            <a:ext cx="356421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546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 err="1"/>
              <a:t>Sarcoidosis</a:t>
            </a:r>
            <a:endParaRPr lang="en-US" sz="2000" dirty="0"/>
          </a:p>
          <a:p>
            <a:r>
              <a:rPr lang="en-US" sz="2000" dirty="0"/>
              <a:t>Granuloma </a:t>
            </a:r>
            <a:r>
              <a:rPr lang="en-US" sz="2000" dirty="0" err="1"/>
              <a:t>faciale</a:t>
            </a:r>
            <a:r>
              <a:rPr lang="en-US" sz="2000" dirty="0"/>
              <a:t> </a:t>
            </a:r>
          </a:p>
          <a:p>
            <a:r>
              <a:rPr lang="en-US" sz="2000" dirty="0"/>
              <a:t>Rosacea.</a:t>
            </a:r>
          </a:p>
          <a:p>
            <a:r>
              <a:rPr lang="en-US" sz="2000" dirty="0" err="1"/>
              <a:t>Jessner’s</a:t>
            </a:r>
            <a:r>
              <a:rPr lang="en-US" sz="2000" dirty="0"/>
              <a:t> benign lymphocytic infiltration.</a:t>
            </a:r>
          </a:p>
          <a:p>
            <a:r>
              <a:rPr lang="en-US" sz="2000" dirty="0"/>
              <a:t>Tumid discoid lupus </a:t>
            </a:r>
            <a:r>
              <a:rPr lang="en-US" sz="2000" dirty="0" err="1"/>
              <a:t>erythematosus</a:t>
            </a:r>
            <a:r>
              <a:rPr lang="en-US" sz="2000" dirty="0"/>
              <a:t> (LE) </a:t>
            </a:r>
          </a:p>
          <a:p>
            <a:r>
              <a:rPr lang="en-US" sz="2000" dirty="0"/>
              <a:t>Polymorphic light eruption.</a:t>
            </a:r>
          </a:p>
        </p:txBody>
      </p:sp>
    </p:spTree>
    <p:extLst>
      <p:ext uri="{BB962C8B-B14F-4D97-AF65-F5344CB8AC3E}">
        <p14:creationId xmlns:p14="http://schemas.microsoft.com/office/powerpoint/2010/main" val="7575656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A skin biopsy for histology, immunohistochemistry and immunoglobulin gene analysis. </a:t>
            </a:r>
          </a:p>
          <a:p>
            <a:endParaRPr lang="en-US" sz="2000" dirty="0"/>
          </a:p>
          <a:p>
            <a:r>
              <a:rPr lang="en-US" sz="2000" dirty="0"/>
              <a:t>Serology for </a:t>
            </a:r>
            <a:r>
              <a:rPr lang="en-US" sz="2000" dirty="0" err="1"/>
              <a:t>Borrelia</a:t>
            </a:r>
            <a:r>
              <a:rPr lang="en-US" sz="2000" dirty="0"/>
              <a:t> </a:t>
            </a:r>
            <a:r>
              <a:rPr lang="en-US" sz="2000" dirty="0" err="1"/>
              <a:t>burgdorferi</a:t>
            </a:r>
            <a:r>
              <a:rPr lang="en-US" sz="2000" dirty="0"/>
              <a:t> . </a:t>
            </a:r>
          </a:p>
          <a:p>
            <a:endParaRPr lang="en-US" sz="2000" dirty="0"/>
          </a:p>
          <a:p>
            <a:r>
              <a:rPr lang="en-US" sz="2000" dirty="0"/>
              <a:t>Patch testing if a contact allergen is suspected.</a:t>
            </a:r>
          </a:p>
        </p:txBody>
      </p:sp>
    </p:spTree>
    <p:extLst>
      <p:ext uri="{BB962C8B-B14F-4D97-AF65-F5344CB8AC3E}">
        <p14:creationId xmlns:p14="http://schemas.microsoft.com/office/powerpoint/2010/main" val="35910132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    </a:t>
            </a:r>
          </a:p>
          <a:p>
            <a:pPr marL="0" indent="0">
              <a:buNone/>
            </a:pPr>
            <a:r>
              <a:rPr lang="en-US" sz="2000" b="1" dirty="0"/>
              <a:t> 1</a:t>
            </a:r>
            <a:r>
              <a:rPr lang="en-US" sz="2000" b="1" baseline="30000" dirty="0"/>
              <a:t>ST</a:t>
            </a:r>
            <a:r>
              <a:rPr lang="en-US" sz="2000" b="1" dirty="0"/>
              <a:t> Line for localized disease:</a:t>
            </a:r>
          </a:p>
          <a:p>
            <a:r>
              <a:rPr lang="en-US" sz="1600" dirty="0"/>
              <a:t>Excision,</a:t>
            </a:r>
          </a:p>
          <a:p>
            <a:endParaRPr lang="en-US" sz="1600" dirty="0"/>
          </a:p>
          <a:p>
            <a:r>
              <a:rPr lang="en-US" sz="1600" dirty="0"/>
              <a:t>Topical / </a:t>
            </a:r>
            <a:r>
              <a:rPr lang="en-US" sz="1600" dirty="0" err="1"/>
              <a:t>intralesional</a:t>
            </a:r>
            <a:r>
              <a:rPr lang="en-US" sz="1600" dirty="0"/>
              <a:t> corticosteroids </a:t>
            </a:r>
          </a:p>
          <a:p>
            <a:endParaRPr lang="en-US" sz="1600" dirty="0"/>
          </a:p>
          <a:p>
            <a:r>
              <a:rPr lang="en-US" sz="1600" dirty="0"/>
              <a:t>Oral antibiotics for  </a:t>
            </a:r>
            <a:r>
              <a:rPr lang="en-US" sz="1600" dirty="0" err="1"/>
              <a:t>Borrelia</a:t>
            </a:r>
            <a:r>
              <a:rPr lang="en-US" sz="1600" dirty="0"/>
              <a:t> .</a:t>
            </a:r>
          </a:p>
          <a:p>
            <a:endParaRPr lang="en-US" sz="1600" b="1" dirty="0"/>
          </a:p>
          <a:p>
            <a:r>
              <a:rPr lang="en-US" sz="1600" b="1" dirty="0">
                <a:solidFill>
                  <a:srgbClr val="FF0000"/>
                </a:solidFill>
              </a:rPr>
              <a:t>In generalized disease, HCQ</a:t>
            </a:r>
            <a:endParaRPr lang="en-US" sz="1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1800" dirty="0"/>
          </a:p>
          <a:p>
            <a:r>
              <a:rPr lang="en-US" sz="2000" b="1" dirty="0"/>
              <a:t>2</a:t>
            </a:r>
            <a:r>
              <a:rPr lang="en-US" sz="2000" b="1" baseline="30000" dirty="0"/>
              <a:t>nd</a:t>
            </a:r>
            <a:r>
              <a:rPr lang="en-US" sz="2000" b="1" dirty="0"/>
              <a:t> Line </a:t>
            </a:r>
          </a:p>
          <a:p>
            <a:r>
              <a:rPr lang="en-US" sz="1600" dirty="0"/>
              <a:t>Superficial radiotherapy</a:t>
            </a:r>
          </a:p>
          <a:p>
            <a:endParaRPr lang="en-US" sz="1600" dirty="0"/>
          </a:p>
          <a:p>
            <a:r>
              <a:rPr lang="en-US" sz="1600" dirty="0" err="1"/>
              <a:t>Intralesional</a:t>
            </a:r>
            <a:r>
              <a:rPr lang="en-US" sz="1600" dirty="0"/>
              <a:t> interferon </a:t>
            </a:r>
            <a:r>
              <a:rPr lang="el-GR" sz="1600" dirty="0"/>
              <a:t>α (</a:t>
            </a:r>
            <a:r>
              <a:rPr lang="en-US" sz="1600" dirty="0"/>
              <a:t>IFN‐</a:t>
            </a:r>
            <a:r>
              <a:rPr lang="el-GR" sz="1600" dirty="0"/>
              <a:t>α) , </a:t>
            </a:r>
          </a:p>
          <a:p>
            <a:endParaRPr lang="en-US" sz="1600" dirty="0"/>
          </a:p>
          <a:p>
            <a:r>
              <a:rPr lang="en-US" sz="1600" dirty="0" err="1"/>
              <a:t>Cryotherapy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Intralesional</a:t>
            </a:r>
            <a:r>
              <a:rPr lang="en-US" sz="1600" dirty="0"/>
              <a:t> rituximab , </a:t>
            </a:r>
          </a:p>
          <a:p>
            <a:r>
              <a:rPr lang="en-US" sz="1600" dirty="0"/>
              <a:t>Topical 0.1% </a:t>
            </a:r>
            <a:r>
              <a:rPr lang="en-US" sz="1600" dirty="0" err="1"/>
              <a:t>tacrolimus</a:t>
            </a:r>
            <a:r>
              <a:rPr lang="en-US" sz="1600" dirty="0"/>
              <a:t> ointment </a:t>
            </a:r>
          </a:p>
          <a:p>
            <a:endParaRPr lang="en-US" sz="1600" dirty="0"/>
          </a:p>
          <a:p>
            <a:r>
              <a:rPr lang="en-US" sz="1600" dirty="0"/>
              <a:t>Topical photodynamic therapy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212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Jessner’s</a:t>
            </a:r>
            <a:r>
              <a:rPr lang="en-US" sz="4000" b="1" dirty="0">
                <a:solidFill>
                  <a:srgbClr val="FF0000"/>
                </a:solidFill>
              </a:rPr>
              <a:t>  Lymphocytic Infiltrate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A chronic, benign, inflammatory condition, usually affecting photo‐exposed skin.</a:t>
            </a:r>
          </a:p>
          <a:p>
            <a:endParaRPr lang="en-US" sz="2000" dirty="0"/>
          </a:p>
          <a:p>
            <a:r>
              <a:rPr lang="en-US" sz="2000" dirty="0"/>
              <a:t>It may be a variant of LE.</a:t>
            </a:r>
          </a:p>
        </p:txBody>
      </p:sp>
    </p:spTree>
    <p:extLst>
      <p:ext uri="{BB962C8B-B14F-4D97-AF65-F5344CB8AC3E}">
        <p14:creationId xmlns:p14="http://schemas.microsoft.com/office/powerpoint/2010/main" val="2119916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1524000"/>
            <a:ext cx="506888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1638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CLINICAL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Asymptomatic</a:t>
            </a:r>
          </a:p>
          <a:p>
            <a:r>
              <a:rPr lang="en-US" sz="1600" dirty="0"/>
              <a:t>Non‐scaly</a:t>
            </a:r>
          </a:p>
          <a:p>
            <a:r>
              <a:rPr lang="en-US" sz="1600" dirty="0"/>
              <a:t>Erythematous  </a:t>
            </a:r>
          </a:p>
          <a:p>
            <a:r>
              <a:rPr lang="en-US" sz="1600" dirty="0"/>
              <a:t>Papules  &amp; plaques</a:t>
            </a:r>
          </a:p>
          <a:p>
            <a:r>
              <a:rPr lang="en-US" sz="1600" dirty="0"/>
              <a:t>Central clearing of lesions may occur,  annular appearance.</a:t>
            </a:r>
          </a:p>
          <a:p>
            <a:r>
              <a:rPr lang="en-US" sz="1600" dirty="0"/>
              <a:t>No atrophy or follicular plugging.</a:t>
            </a:r>
          </a:p>
          <a:p>
            <a:r>
              <a:rPr lang="en-US" sz="1600" dirty="0"/>
              <a:t>+/-  history of onset following sun exposure</a:t>
            </a:r>
          </a:p>
          <a:p>
            <a:endParaRPr lang="en-US" sz="1800" b="1" dirty="0"/>
          </a:p>
          <a:p>
            <a:r>
              <a:rPr lang="en-US" sz="1800" b="1" dirty="0">
                <a:solidFill>
                  <a:srgbClr val="FF0000"/>
                </a:solidFill>
              </a:rPr>
              <a:t>SITES</a:t>
            </a:r>
            <a:r>
              <a:rPr lang="en-US" sz="1800" dirty="0">
                <a:solidFill>
                  <a:srgbClr val="FF0000"/>
                </a:solidFill>
              </a:rPr>
              <a:t>: </a:t>
            </a:r>
          </a:p>
          <a:p>
            <a:r>
              <a:rPr lang="en-US" sz="1800" dirty="0"/>
              <a:t>Face</a:t>
            </a:r>
          </a:p>
          <a:p>
            <a:r>
              <a:rPr lang="en-US" sz="1800" dirty="0"/>
              <a:t>Neck</a:t>
            </a:r>
          </a:p>
          <a:p>
            <a:r>
              <a:rPr lang="en-US" sz="1800" dirty="0"/>
              <a:t>Upper chest.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t="20563"/>
          <a:stretch/>
        </p:blipFill>
        <p:spPr bwMode="auto">
          <a:xfrm>
            <a:off x="6445825" y="1905000"/>
            <a:ext cx="2611582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023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5638595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700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CUTANEOUS PRESENTATION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200" dirty="0"/>
          </a:p>
          <a:p>
            <a:r>
              <a:rPr lang="en-US" sz="2000" dirty="0"/>
              <a:t>Solitary / multiple</a:t>
            </a:r>
          </a:p>
          <a:p>
            <a:r>
              <a:rPr lang="en-US" sz="2000" dirty="0"/>
              <a:t>Itchy or asymptomatic</a:t>
            </a:r>
          </a:p>
          <a:p>
            <a:r>
              <a:rPr lang="en-US" sz="2000" dirty="0"/>
              <a:t>Smooth surfaced or excoriated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Dermal papules , nodules, (plaque in T cell)</a:t>
            </a:r>
          </a:p>
          <a:p>
            <a:endParaRPr lang="en-US" sz="2000" dirty="0"/>
          </a:p>
          <a:p>
            <a:r>
              <a:rPr lang="en-US" sz="2000" dirty="0"/>
              <a:t>Persistent erythema , may develop into </a:t>
            </a:r>
          </a:p>
          <a:p>
            <a:pPr marL="0" indent="0">
              <a:buNone/>
            </a:pPr>
            <a:r>
              <a:rPr lang="en-US" sz="2000" dirty="0"/>
              <a:t>      </a:t>
            </a:r>
            <a:r>
              <a:rPr lang="en-US" sz="2000" dirty="0" err="1"/>
              <a:t>exfoliative</a:t>
            </a:r>
            <a:r>
              <a:rPr lang="en-US" sz="2000" dirty="0"/>
              <a:t>  </a:t>
            </a:r>
            <a:r>
              <a:rPr lang="en-US" sz="2000" dirty="0" err="1"/>
              <a:t>erythroderma</a:t>
            </a:r>
            <a:r>
              <a:rPr lang="en-US" sz="2000" dirty="0"/>
              <a:t>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r="9076" b="14593"/>
          <a:stretch/>
        </p:blipFill>
        <p:spPr bwMode="auto">
          <a:xfrm>
            <a:off x="6026726" y="2057400"/>
            <a:ext cx="2050473" cy="2646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393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86400"/>
            <a:ext cx="6629400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Central clearing giving annular appearance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9134" b="22400"/>
          <a:stretch/>
        </p:blipFill>
        <p:spPr bwMode="auto">
          <a:xfrm>
            <a:off x="1905000" y="1447800"/>
            <a:ext cx="5043054" cy="35121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975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3581400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3422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Polymorphic light eruption</a:t>
            </a:r>
          </a:p>
          <a:p>
            <a:endParaRPr lang="en-US" sz="2000" dirty="0"/>
          </a:p>
          <a:p>
            <a:r>
              <a:rPr lang="en-US" sz="2000" dirty="0"/>
              <a:t>LE </a:t>
            </a:r>
          </a:p>
          <a:p>
            <a:endParaRPr lang="en-US" sz="2000" dirty="0"/>
          </a:p>
          <a:p>
            <a:r>
              <a:rPr lang="en-US" sz="2000" dirty="0" err="1"/>
              <a:t>Lymphocytoma</a:t>
            </a:r>
            <a:r>
              <a:rPr lang="en-US" sz="2000" dirty="0"/>
              <a:t> cutis</a:t>
            </a:r>
          </a:p>
        </p:txBody>
      </p:sp>
    </p:spTree>
    <p:extLst>
      <p:ext uri="{BB962C8B-B14F-4D97-AF65-F5344CB8AC3E}">
        <p14:creationId xmlns:p14="http://schemas.microsoft.com/office/powerpoint/2010/main" val="33841260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A skin biopsy  for histology, direct immunofluorescence &amp; molecular gene rearrangement studies.</a:t>
            </a:r>
          </a:p>
          <a:p>
            <a:endParaRPr lang="en-US" sz="2000" dirty="0"/>
          </a:p>
          <a:p>
            <a:r>
              <a:rPr lang="en-US" sz="2000" dirty="0"/>
              <a:t>Serology testing for SLE .</a:t>
            </a:r>
          </a:p>
          <a:p>
            <a:endParaRPr lang="en-US" sz="2000" dirty="0"/>
          </a:p>
          <a:p>
            <a:r>
              <a:rPr lang="en-US" sz="2000" dirty="0" err="1"/>
              <a:t>Phototesting</a:t>
            </a:r>
            <a:r>
              <a:rPr lang="en-US" sz="2000" dirty="0"/>
              <a:t> in  patients with a H/O  photosensitivity</a:t>
            </a:r>
          </a:p>
        </p:txBody>
      </p:sp>
    </p:spTree>
    <p:extLst>
      <p:ext uri="{BB962C8B-B14F-4D97-AF65-F5344CB8AC3E}">
        <p14:creationId xmlns:p14="http://schemas.microsoft.com/office/powerpoint/2010/main" val="9942560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No treatment if it is asymptomatic.</a:t>
            </a:r>
          </a:p>
          <a:p>
            <a:r>
              <a:rPr lang="en-US" sz="2000" dirty="0"/>
              <a:t>Cosmetic camouflage</a:t>
            </a:r>
          </a:p>
          <a:p>
            <a:r>
              <a:rPr lang="en-US" sz="2000" dirty="0"/>
              <a:t>Excision of small lesions</a:t>
            </a:r>
          </a:p>
          <a:p>
            <a:r>
              <a:rPr lang="en-US" sz="2000" dirty="0" err="1"/>
              <a:t>Photoprotection</a:t>
            </a:r>
            <a:r>
              <a:rPr lang="en-US" sz="2000" dirty="0"/>
              <a:t> </a:t>
            </a:r>
          </a:p>
          <a:p>
            <a:r>
              <a:rPr lang="en-US" sz="2000" dirty="0"/>
              <a:t>Topical / </a:t>
            </a:r>
            <a:r>
              <a:rPr lang="en-US" sz="2000" dirty="0" err="1"/>
              <a:t>intralesional</a:t>
            </a:r>
            <a:r>
              <a:rPr lang="en-US" sz="2000" dirty="0"/>
              <a:t> steroids</a:t>
            </a:r>
          </a:p>
        </p:txBody>
      </p:sp>
    </p:spTree>
    <p:extLst>
      <p:ext uri="{BB962C8B-B14F-4D97-AF65-F5344CB8AC3E}">
        <p14:creationId xmlns:p14="http://schemas.microsoft.com/office/powerpoint/2010/main" val="8938734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553768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110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SYSTEMIC FEATURES OF PSEUDOLYMPHOMA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r>
              <a:rPr lang="en-US" sz="2000" dirty="0"/>
              <a:t>Persistent lymphadenopathy</a:t>
            </a:r>
          </a:p>
          <a:p>
            <a:r>
              <a:rPr lang="en-US" sz="2000" dirty="0"/>
              <a:t>Low‐grade fever </a:t>
            </a:r>
          </a:p>
          <a:p>
            <a:r>
              <a:rPr lang="en-US" sz="2000" dirty="0"/>
              <a:t>Headache</a:t>
            </a:r>
          </a:p>
          <a:p>
            <a:r>
              <a:rPr lang="en-US" sz="2000" dirty="0"/>
              <a:t>Malaise</a:t>
            </a:r>
          </a:p>
          <a:p>
            <a:r>
              <a:rPr lang="en-US" sz="2000" dirty="0"/>
              <a:t>Arthralgia.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85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81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Multiple nodules &amp; plaques of T‐cell </a:t>
            </a:r>
            <a:r>
              <a:rPr lang="en-US" sz="2000" b="1" dirty="0" err="1"/>
              <a:t>pseudolymphoma</a:t>
            </a:r>
            <a:r>
              <a:rPr lang="en-US" sz="2000" b="1" dirty="0"/>
              <a:t>  affecting </a:t>
            </a:r>
            <a:br>
              <a:rPr lang="en-US" sz="2000" b="1" dirty="0"/>
            </a:br>
            <a:r>
              <a:rPr lang="en-US" sz="2000" b="1" dirty="0"/>
              <a:t>face due to a drug eruption induced by co‐</a:t>
            </a:r>
            <a:r>
              <a:rPr lang="en-US" sz="2000" b="1" dirty="0" err="1"/>
              <a:t>trimoxazole</a:t>
            </a:r>
            <a:r>
              <a:rPr lang="en-US" sz="2000" b="1" dirty="0"/>
              <a:t>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85800"/>
            <a:ext cx="3052487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535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400" dirty="0"/>
              <a:t>Cutaneous B‐ cell lymphoma.</a:t>
            </a:r>
          </a:p>
          <a:p>
            <a:endParaRPr lang="en-US" sz="2400" dirty="0"/>
          </a:p>
          <a:p>
            <a:r>
              <a:rPr lang="en-US" sz="2400" dirty="0"/>
              <a:t>Cutaneous T‐cell lymphoma.</a:t>
            </a:r>
          </a:p>
        </p:txBody>
      </p:sp>
    </p:spTree>
    <p:extLst>
      <p:ext uri="{BB962C8B-B14F-4D97-AF65-F5344CB8AC3E}">
        <p14:creationId xmlns:p14="http://schemas.microsoft.com/office/powerpoint/2010/main" val="495579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1729</Words>
  <Application>Microsoft Office PowerPoint</Application>
  <PresentationFormat>On-screen Show (4:3)</PresentationFormat>
  <Paragraphs>459</Paragraphs>
  <Slides>65</Slides>
  <Notes>20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LYMPHOCYTIC INFILTRATE</vt:lpstr>
      <vt:lpstr>PSEUDOLYMPHOMA</vt:lpstr>
      <vt:lpstr>CAUSATIVE ORGANISMS</vt:lpstr>
      <vt:lpstr>PATHOLOGY</vt:lpstr>
      <vt:lpstr>PowerPoint Presentation</vt:lpstr>
      <vt:lpstr>CUTANEOUS PRESENTATION</vt:lpstr>
      <vt:lpstr>SYSTEMIC FEATURES OF PSEUDOLYMPHOMA</vt:lpstr>
      <vt:lpstr>Multiple nodules &amp; plaques of T‐cell pseudolymphoma  affecting  face due to a drug eruption induced by co‐trimoxazole.</vt:lpstr>
      <vt:lpstr>DIFFERENTIAL DIAGNOSIS</vt:lpstr>
      <vt:lpstr>INVESTIGATIONS</vt:lpstr>
      <vt:lpstr>MANAGEMENT OF PSEUDOLYMPHOMA</vt:lpstr>
      <vt:lpstr>SMALL PLAQUE PARAPSORIASIS</vt:lpstr>
      <vt:lpstr>PATHOLOGY</vt:lpstr>
      <vt:lpstr>PowerPoint Presentation</vt:lpstr>
      <vt:lpstr>CLINICAL FEATURES</vt:lpstr>
      <vt:lpstr>Typical pattern of chronic, superficial, scaly dermatosis showing fingerlike projections on sides of torso.</vt:lpstr>
      <vt:lpstr>PowerPoint Presentation</vt:lpstr>
      <vt:lpstr>DIFFERENTIAL DIAGNOSIS</vt:lpstr>
      <vt:lpstr>MANAGEMENT</vt:lpstr>
      <vt:lpstr>LARGE PLAQUE PARAPSORIASIS</vt:lpstr>
      <vt:lpstr>PATHOLOGY</vt:lpstr>
      <vt:lpstr>PowerPoint Presentation</vt:lpstr>
      <vt:lpstr>CLINICAL FEATURES</vt:lpstr>
      <vt:lpstr>INVESTIGATIONS</vt:lpstr>
      <vt:lpstr>MANAGEMENT</vt:lpstr>
      <vt:lpstr>Pityriasis Lichenoides</vt:lpstr>
      <vt:lpstr>PREDISPOSING FACTORS</vt:lpstr>
      <vt:lpstr>PATHOLOGY OF 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Lymphocytic infiltrate obscuring  dermal–epidermal junction.</vt:lpstr>
      <vt:lpstr>PREDISPOSING FACTORS</vt:lpstr>
      <vt:lpstr>CLINICAL PRESENTATION OF PLEVA</vt:lpstr>
      <vt:lpstr>Pityriasis  lichenoides acuta in a child</vt:lpstr>
      <vt:lpstr>Mucosal ulcers in pityriasis lichenoides acuta</vt:lpstr>
      <vt:lpstr>CLINICAL PRESENTATION OF PLC</vt:lpstr>
      <vt:lpstr>PowerPoint Presentation</vt:lpstr>
      <vt:lpstr>Mica-like scale in pityriasis lichenoides chronica</vt:lpstr>
      <vt:lpstr>DIFFERENTIAL DIAGNOSIS</vt:lpstr>
      <vt:lpstr>TREATMENT LADDER FOR PLC </vt:lpstr>
      <vt:lpstr>TREATMENT LADDER FOR PLEVA</vt:lpstr>
      <vt:lpstr>LYMPHOCYTOMA CUTIS</vt:lpstr>
      <vt:lpstr>PATHOLOGY</vt:lpstr>
      <vt:lpstr>A dense, nodular infiltrate in dermis. There is a Grenz zone and a normal epidermis</vt:lpstr>
      <vt:lpstr>Large reactive lymphoid follicles </vt:lpstr>
      <vt:lpstr>PREDISPOSING FACTORS</vt:lpstr>
      <vt:lpstr>CLINICAL PRESENTATION</vt:lpstr>
      <vt:lpstr>Extensive dermal nodules of  lymphocytoma cutis on face.</vt:lpstr>
      <vt:lpstr>DIFFERENTIAL DIAGNOSIS</vt:lpstr>
      <vt:lpstr>INVESTIGATIONS</vt:lpstr>
      <vt:lpstr>MANAGEMENT</vt:lpstr>
      <vt:lpstr>Jessner’s  Lymphocytic Infiltrate</vt:lpstr>
      <vt:lpstr>PATHOLOGY</vt:lpstr>
      <vt:lpstr>CLINICAL PRESENTATION</vt:lpstr>
      <vt:lpstr>PowerPoint Presentation</vt:lpstr>
      <vt:lpstr>Central clearing giving annular appearance</vt:lpstr>
      <vt:lpstr>PowerPoint Presentation</vt:lpstr>
      <vt:lpstr>DIFFERENTIAL DIAGNOSIS</vt:lpstr>
      <vt:lpstr>INVESTIGATIONS</vt:lpstr>
      <vt:lpstr>MANAGEMENT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ADVANCE COMPUTERS</dc:creator>
  <cp:lastModifiedBy>nadiaakhtar388@gmail.com</cp:lastModifiedBy>
  <cp:revision>147</cp:revision>
  <dcterms:created xsi:type="dcterms:W3CDTF">2023-02-14T13:46:32Z</dcterms:created>
  <dcterms:modified xsi:type="dcterms:W3CDTF">2024-05-26T10:43:49Z</dcterms:modified>
</cp:coreProperties>
</file>