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90" r:id="rId15"/>
    <p:sldId id="269" r:id="rId16"/>
    <p:sldId id="270" r:id="rId17"/>
    <p:sldId id="271" r:id="rId18"/>
    <p:sldId id="272" r:id="rId19"/>
    <p:sldId id="273" r:id="rId20"/>
    <p:sldId id="291" r:id="rId21"/>
    <p:sldId id="274" r:id="rId22"/>
    <p:sldId id="289" r:id="rId23"/>
    <p:sldId id="275" r:id="rId24"/>
    <p:sldId id="276" r:id="rId25"/>
    <p:sldId id="277" r:id="rId26"/>
    <p:sldId id="278" r:id="rId27"/>
    <p:sldId id="283" r:id="rId28"/>
    <p:sldId id="284" r:id="rId29"/>
    <p:sldId id="285" r:id="rId30"/>
    <p:sldId id="286" r:id="rId31"/>
    <p:sldId id="287" r:id="rId32"/>
    <p:sldId id="288" r:id="rId33"/>
    <p:sldId id="279" r:id="rId34"/>
    <p:sldId id="280" r:id="rId35"/>
    <p:sldId id="281" r:id="rId36"/>
    <p:sldId id="2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7E84-3ACF-6F4C-8922-8820B9592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Lymph edema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0CDA4-65A2-8541-B437-F533EE27C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By dr aqsa rauf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C9D6-597D-7440-9F52-BACB2A8D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A8E52E-EA88-3A43-8898-0E8033FEF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45" y="2141537"/>
            <a:ext cx="8768952" cy="4359275"/>
          </a:xfrm>
        </p:spPr>
      </p:pic>
    </p:spTree>
    <p:extLst>
      <p:ext uri="{BB962C8B-B14F-4D97-AF65-F5344CB8AC3E}">
        <p14:creationId xmlns:p14="http://schemas.microsoft.com/office/powerpoint/2010/main" val="381823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CBB5-EBD2-0448-95F2-D3F20F75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features of lymphedema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C9BC-68C5-BC4F-BE2A-679266ECD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Lymphedema doesnot respond to elevation r diuretics except in early stages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Edema that donot reduce after overnight elevation r mostly lymphatic in origin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Some drugs cause chronic edema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Dermal edema manifest as peau d orange Due to expansion of interfollicular dermis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Subcutaneous edema give rise to pitting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Positive kapsi stemmer sign  is pathogenomic of lymphedema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4E7D-22C4-7544-85E1-A971FDC2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15C6BD-7CFF-7A40-A807-3DB325071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781" y="2141538"/>
            <a:ext cx="8090297" cy="4106862"/>
          </a:xfrm>
        </p:spPr>
      </p:pic>
    </p:spTree>
    <p:extLst>
      <p:ext uri="{BB962C8B-B14F-4D97-AF65-F5344CB8AC3E}">
        <p14:creationId xmlns:p14="http://schemas.microsoft.com/office/powerpoint/2010/main" val="235543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9F8C-9B05-554C-B1A1-0D1934D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Chronically swollen leg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9F49-4CEA-DE42-8C63-4F56BE89B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Swelling of lower limb ia due to edema caused by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Inc in microvascular fluid filtration overwhelming lymph drianage</a:t>
            </a:r>
          </a:p>
          <a:p>
            <a:r>
              <a:rPr lang="en-GB"/>
              <a:t>Causes r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Inc venous presaure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Low plasma protein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Inflammatory state</a:t>
            </a:r>
          </a:p>
        </p:txBody>
      </p:sp>
    </p:spTree>
    <p:extLst>
      <p:ext uri="{BB962C8B-B14F-4D97-AF65-F5344CB8AC3E}">
        <p14:creationId xmlns:p14="http://schemas.microsoft.com/office/powerpoint/2010/main" val="184393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1B17-1EC1-F94F-8D2B-FEB816DE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E9A7F1-6CA6-CC45-A4CF-1A3FB4BD1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200937"/>
            <a:ext cx="10131425" cy="4106862"/>
          </a:xfrm>
        </p:spPr>
      </p:pic>
    </p:spTree>
    <p:extLst>
      <p:ext uri="{BB962C8B-B14F-4D97-AF65-F5344CB8AC3E}">
        <p14:creationId xmlns:p14="http://schemas.microsoft.com/office/powerpoint/2010/main" val="416047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75FE-5EBA-2B40-B76F-64506EF6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Presentation of chronically swollen leg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7E5B-6F82-4149-9A35-0E625A82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Chronic , asymetrical , non inflammatory lower limb edema suggest a cause(venous hypert r lymphedema)</a:t>
            </a:r>
          </a:p>
          <a:p>
            <a:r>
              <a:rPr lang="en-GB"/>
              <a:t>Other systemic cause must be rule out</a:t>
            </a:r>
          </a:p>
          <a:p>
            <a:r>
              <a:rPr lang="en-GB"/>
              <a:t>Lymphedema produce thickened skin wd inc chronicity n severity skin changes of hyperkeratosis n pappilomatosis and positive kaposi stemmer sign</a:t>
            </a:r>
          </a:p>
          <a:p>
            <a:r>
              <a:rPr lang="en-GB"/>
              <a:t>In advance stage fat deposition n fibrosis lead to more indurated r brwany swelling of skin n subcut tissue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0A1E-445D-344C-821C-0F7CDDFD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Yellow nail syndrome  (yNs)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7621-3FA1-354E-80A5-5762AA5ED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42660"/>
          </a:xfrm>
        </p:spPr>
        <p:txBody>
          <a:bodyPr/>
          <a:lstStyle/>
          <a:p>
            <a:r>
              <a:rPr lang="en-GB"/>
              <a:t>Yns comprises of overcurved , translucent, slow growing nail wd yellow discoluration along wd resp ailment such as chronic sinusitis , bronchiectasis, r pleural effusion and lymphedema</a:t>
            </a:r>
          </a:p>
          <a:p>
            <a:r>
              <a:rPr lang="en-GB" b="1" u="sng"/>
              <a:t>Epidemiology</a:t>
            </a:r>
            <a:endParaRPr lang="en-GB"/>
          </a:p>
          <a:p>
            <a:r>
              <a:rPr lang="en-GB"/>
              <a:t>100/127 pt age b/w 41 to 80year</a:t>
            </a:r>
          </a:p>
          <a:p>
            <a:r>
              <a:rPr lang="en-GB"/>
              <a:t>M:f ...1.2:1</a:t>
            </a:r>
          </a:p>
          <a:p>
            <a:r>
              <a:rPr lang="en-GB"/>
              <a:t>Pelural effusion</a:t>
            </a:r>
          </a:p>
          <a:p>
            <a:r>
              <a:rPr lang="en-GB"/>
              <a:t>Serous 75%</a:t>
            </a:r>
          </a:p>
          <a:p>
            <a:r>
              <a:rPr lang="en-GB"/>
              <a:t>Milky 22.3%</a:t>
            </a:r>
          </a:p>
          <a:p>
            <a:r>
              <a:rPr lang="en-GB"/>
              <a:t>Purulent 7.3%</a:t>
            </a:r>
          </a:p>
          <a:p>
            <a:r>
              <a:rPr lang="en-GB"/>
              <a:t>Pleural fluid protein value &gt;3 g/dl</a:t>
            </a:r>
          </a:p>
        </p:txBody>
      </p:sp>
    </p:spTree>
    <p:extLst>
      <p:ext uri="{BB962C8B-B14F-4D97-AF65-F5344CB8AC3E}">
        <p14:creationId xmlns:p14="http://schemas.microsoft.com/office/powerpoint/2010/main" val="98582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D839-EFBF-C24C-B478-C0FC6EDF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AA49-5745-684E-9628-97CA97C70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2 cases reported mother diagnosed wd yns </a:t>
            </a:r>
          </a:p>
          <a:p>
            <a:r>
              <a:rPr lang="en-GB"/>
              <a:t>Baby girl born at 33wks and another29 weeks have hydrops on antenatal usg </a:t>
            </a:r>
          </a:p>
          <a:p>
            <a:r>
              <a:rPr lang="en-GB"/>
              <a:t>These infants have recurrent cough n early onset bronchiectasia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9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3203-A011-ED49-897B-2C7C88DD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History n presentation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C697-6D8D-234C-B292-44E3F09E3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33" y="1874176"/>
            <a:ext cx="10131425" cy="4769512"/>
          </a:xfrm>
        </p:spPr>
        <p:txBody>
          <a:bodyPr/>
          <a:lstStyle/>
          <a:p>
            <a:r>
              <a:rPr lang="en-GB"/>
              <a:t>Age of onset is 6</a:t>
            </a:r>
            <a:r>
              <a:rPr lang="en-GB" baseline="30000"/>
              <a:t>th</a:t>
            </a:r>
            <a:r>
              <a:rPr lang="en-GB"/>
              <a:t> decade </a:t>
            </a:r>
          </a:p>
          <a:p>
            <a:r>
              <a:rPr lang="en-GB"/>
              <a:t>Nail.....thickened , opaque, harder to cut  ,yellow , green  ,black  colur ,fracuture  n shed  N painful nail due to paronychia loss of cuticle n lanulae</a:t>
            </a:r>
          </a:p>
          <a:p>
            <a:r>
              <a:rPr lang="en-GB"/>
              <a:t>Reps.... Bronchiectasis ? Sinusitis, chronic cough n pleural effusion</a:t>
            </a:r>
          </a:p>
          <a:p>
            <a:r>
              <a:rPr lang="en-GB"/>
              <a:t>Lymphedema ... Bilateralankel edema ,genital n upper limb rarely</a:t>
            </a:r>
          </a:p>
          <a:p>
            <a:r>
              <a:rPr lang="en-GB" b="1" u="sng"/>
              <a:t>Differntial diagnosis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Fungal infection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Familial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6BC7-6BE9-6547-80F0-49D56940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Complication n treatment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63621-35B9-A248-8CC7-A074C843C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Recurrent chest infec</a:t>
            </a:r>
          </a:p>
          <a:p>
            <a:r>
              <a:rPr lang="en-GB"/>
              <a:t>Recurrent cellulitis</a:t>
            </a:r>
          </a:p>
          <a:p>
            <a:r>
              <a:rPr lang="en-GB"/>
              <a:t>Acute paronychia</a:t>
            </a:r>
          </a:p>
          <a:p>
            <a:r>
              <a:rPr lang="en-GB" b="1" u="sng"/>
              <a:t>Investigation</a:t>
            </a:r>
            <a:endParaRPr lang="en-GB"/>
          </a:p>
          <a:p>
            <a:pPr marL="0" indent="0">
              <a:buNone/>
            </a:pPr>
            <a:r>
              <a:rPr lang="en-GB"/>
              <a:t> yns is clinical diagnosis </a:t>
            </a:r>
          </a:p>
          <a:p>
            <a:pPr marL="0" indent="0">
              <a:buNone/>
            </a:pPr>
            <a:r>
              <a:rPr lang="en-GB" b="1" u="sng"/>
              <a:t>Management</a:t>
            </a:r>
          </a:p>
          <a:p>
            <a:pPr marL="0" indent="0">
              <a:buNone/>
            </a:pPr>
            <a:r>
              <a:rPr lang="en-GB"/>
              <a:t>Pleurodesis n pleurectomy</a:t>
            </a:r>
          </a:p>
          <a:p>
            <a:pPr marL="0" indent="0">
              <a:buNone/>
            </a:pPr>
            <a:r>
              <a:rPr lang="en-GB"/>
              <a:t>Vit e </a:t>
            </a:r>
          </a:p>
          <a:p>
            <a:pPr marL="0" indent="0">
              <a:buNone/>
            </a:pPr>
            <a:r>
              <a:rPr lang="en-GB"/>
              <a:t>Spironolactone </a:t>
            </a:r>
          </a:p>
          <a:p>
            <a:pPr marL="0" indent="0">
              <a:buNone/>
            </a:pPr>
            <a:r>
              <a:rPr lang="en-GB"/>
              <a:t>Fluconazole for paronychia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FBD679-25EF-AF45-BBFB-7F2254D8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532" y="2142067"/>
            <a:ext cx="6041230" cy="37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95EE-BFA2-DB4A-927C-8814BC9D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F5FB-12BE-6345-9404-42AD72B4F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Define edema?</a:t>
            </a:r>
          </a:p>
          <a:p>
            <a:r>
              <a:rPr lang="en-GB"/>
              <a:t>Lymphedema?</a:t>
            </a:r>
          </a:p>
          <a:p>
            <a:r>
              <a:rPr lang="en-GB"/>
              <a:t>Composition of lymph </a:t>
            </a:r>
          </a:p>
          <a:p>
            <a:r>
              <a:rPr lang="en-GB"/>
              <a:t>Composition of edema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6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8763-F194-2843-B2CA-C21CC43C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B031FE-B592-2442-80A6-A6B011023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605" y="893646"/>
            <a:ext cx="5547520" cy="5765520"/>
          </a:xfrm>
        </p:spPr>
      </p:pic>
    </p:spTree>
    <p:extLst>
      <p:ext uri="{BB962C8B-B14F-4D97-AF65-F5344CB8AC3E}">
        <p14:creationId xmlns:p14="http://schemas.microsoft.com/office/powerpoint/2010/main" val="1495388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D4AC-D048-DE4D-9602-4696AA19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Lymphatic filariasis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AC0A-76BA-5A42-8B48-8B523494C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/>
              <a:t>Defination</a:t>
            </a:r>
          </a:p>
          <a:p>
            <a:r>
              <a:rPr lang="en-GB"/>
              <a:t>It is a parasitic disease caused by microscopic Worms thats r transmitted by mosquito </a:t>
            </a:r>
          </a:p>
          <a:p>
            <a:r>
              <a:rPr lang="en-GB"/>
              <a:t>Adult worm live within the human lymphatic system n dusrupt drainage result in lymphedema n hydrocele</a:t>
            </a:r>
          </a:p>
          <a:p>
            <a:r>
              <a:rPr lang="en-GB" b="1" u="sng"/>
              <a:t>Synonyms</a:t>
            </a:r>
          </a:p>
          <a:p>
            <a:r>
              <a:rPr lang="en-GB"/>
              <a:t>Elephantiasis</a:t>
            </a:r>
          </a:p>
          <a:p>
            <a:r>
              <a:rPr lang="en-GB" b="1" u="sng"/>
              <a:t>Introduction n general description</a:t>
            </a:r>
          </a:p>
          <a:p>
            <a:r>
              <a:rPr lang="en-GB" b="1" u="sng"/>
              <a:t>Causative orgnisism</a:t>
            </a:r>
            <a:endParaRPr lang="en-US" b="1" u="sng"/>
          </a:p>
        </p:txBody>
      </p:sp>
    </p:spTree>
    <p:extLst>
      <p:ext uri="{BB962C8B-B14F-4D97-AF65-F5344CB8AC3E}">
        <p14:creationId xmlns:p14="http://schemas.microsoft.com/office/powerpoint/2010/main" val="2093265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091F-7FD1-0D4D-B3CB-E3112B69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3DEA57-978B-4A44-9019-8A94E4400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234" y="609600"/>
            <a:ext cx="6357937" cy="5962650"/>
          </a:xfrm>
        </p:spPr>
      </p:pic>
    </p:spTree>
    <p:extLst>
      <p:ext uri="{BB962C8B-B14F-4D97-AF65-F5344CB8AC3E}">
        <p14:creationId xmlns:p14="http://schemas.microsoft.com/office/powerpoint/2010/main" val="167053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0590-E53F-5745-9806-1CB18681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96D93-1F18-224E-AE51-9544F7D4C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Wechereria bancrofti (90%)</a:t>
            </a:r>
          </a:p>
          <a:p>
            <a:r>
              <a:rPr lang="en-GB"/>
              <a:t>Burgia Malayi</a:t>
            </a:r>
          </a:p>
          <a:p>
            <a:r>
              <a:rPr lang="en-GB"/>
              <a:t>B. Timori</a:t>
            </a:r>
          </a:p>
          <a:p>
            <a:pPr marL="0" indent="0">
              <a:buNone/>
            </a:pPr>
            <a:r>
              <a:rPr lang="en-GB" b="1" u="sng"/>
              <a:t>General description</a:t>
            </a:r>
          </a:p>
          <a:p>
            <a:pPr marL="0" indent="0">
              <a:buNone/>
            </a:pPr>
            <a:r>
              <a:rPr lang="en-GB"/>
              <a:t>adult worm reside in afferent lymphatic vessels r l.n while their larva (microfilariae ) circulate within peripheral blood  r able to infect mosiquito vector as they feed And transmit to other host </a:t>
            </a:r>
          </a:p>
          <a:p>
            <a:pPr marL="0" indent="0">
              <a:buNone/>
            </a:pPr>
            <a:r>
              <a:rPr lang="en-GB"/>
              <a:t> adult female worm reside for more than decade n release 1000s of larvae in lymphatic circulation</a:t>
            </a:r>
          </a:p>
          <a:p>
            <a:pPr marL="0" indent="0">
              <a:buNone/>
            </a:pPr>
            <a:r>
              <a:rPr lang="en-GB"/>
              <a:t>Clinical sign r due to adult worms but not due to microfilariae live  within lymph vessel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0F5D-1652-F749-B467-97481037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Epidemiology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B1EB-82FE-6044-8A6F-14E1B23F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9" y="178593"/>
            <a:ext cx="10529887" cy="6500813"/>
          </a:xfrm>
        </p:spPr>
        <p:txBody>
          <a:bodyPr/>
          <a:lstStyle/>
          <a:p>
            <a:r>
              <a:rPr lang="en-GB"/>
              <a:t>Endemic in 73 countries </a:t>
            </a:r>
          </a:p>
          <a:p>
            <a:r>
              <a:rPr lang="en-GB"/>
              <a:t>1.2 billion ppl r at risk</a:t>
            </a:r>
          </a:p>
          <a:p>
            <a:r>
              <a:rPr lang="en-GB"/>
              <a:t>13 million wd elephantiasis</a:t>
            </a:r>
          </a:p>
          <a:p>
            <a:r>
              <a:rPr lang="en-GB"/>
              <a:t>Edemic areas r africa ,south east asia( transimission n morbidity is high) ,western pacific , middle east </a:t>
            </a:r>
          </a:p>
          <a:p>
            <a:r>
              <a:rPr lang="en-GB" b="1" u="sng"/>
              <a:t>Age</a:t>
            </a:r>
            <a:endParaRPr lang="en-GB"/>
          </a:p>
          <a:p>
            <a:r>
              <a:rPr lang="en-GB"/>
              <a:t>Infection contracted throughout life  Symptomatic in adulthood </a:t>
            </a:r>
          </a:p>
          <a:p>
            <a:r>
              <a:rPr lang="en-GB" b="1" u="sng"/>
              <a:t>Sex</a:t>
            </a:r>
          </a:p>
          <a:p>
            <a:r>
              <a:rPr lang="en-GB"/>
              <a:t>M 》f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C886-1D4A-7D44-BD3B-DAB553AB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Pathophysiology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90A7-E1A6-A048-B5C9-26F1FDDB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598" y="2526044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Adult worm in lymphatic vessel 》 worm secerete irritanat toxin 》vessel dialated 》reduce lymph flow》fibrosis 》2ndry infection 》 granuloma formation due to dead worms reside within vessel n block obs </a:t>
            </a:r>
          </a:p>
          <a:p>
            <a:pPr marL="0" indent="0">
              <a:buNone/>
            </a:pPr>
            <a:r>
              <a:rPr lang="en-GB" b="1" u="sng"/>
              <a:t>Predisposing factors</a:t>
            </a:r>
          </a:p>
          <a:p>
            <a:pPr marL="0" indent="0">
              <a:buNone/>
            </a:pPr>
            <a:r>
              <a:rPr lang="en-GB"/>
              <a:t>Tropical n subtropical areas</a:t>
            </a:r>
          </a:p>
          <a:p>
            <a:pPr marL="0" indent="0">
              <a:buNone/>
            </a:pPr>
            <a:r>
              <a:rPr lang="en-GB"/>
              <a:t>Visiting tourist have very low risk of aquiring 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9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2282-1CD9-B646-9676-5C387E57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708CF-D03D-1341-9035-6056747C6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Clinical manifestation from asymptomatic individual to disfiguring disease (elephantiasis)</a:t>
            </a:r>
          </a:p>
          <a:p>
            <a:r>
              <a:rPr lang="en-GB"/>
              <a:t>Subclinical disease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Microscopic heamaturia / proteinuria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Swollen n dialated lymphatic vessel , scrotal edema in males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Adenolymphangitis in adoles (sudden onset fever , painful nodes ,lymohangtis ,edema )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Dermatolymphangioadenitis(skin , lymohangitis  ,lymphadenitis) plus chills n fever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Elephantisis skin (hyperkeratosis ,pappilomatosis ,skin fissuring  n chyluria)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Hydrocele </a:t>
            </a:r>
          </a:p>
        </p:txBody>
      </p:sp>
    </p:spTree>
    <p:extLst>
      <p:ext uri="{BB962C8B-B14F-4D97-AF65-F5344CB8AC3E}">
        <p14:creationId xmlns:p14="http://schemas.microsoft.com/office/powerpoint/2010/main" val="389743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EA5D-551E-B84E-80AF-F32D3785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Complications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880F-52AC-F443-B2E6-400DBF7CC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Chyluria is the presence of chyl in urinary tract.. Impared  retroperitoneal flow below the cisterna chyli in to the renal lymph ...lwhich may repture lympahtic vessel n result in Lymph in urinary tract</a:t>
            </a:r>
          </a:p>
          <a:p>
            <a:r>
              <a:rPr lang="en-GB"/>
              <a:t>Nutritional defi</a:t>
            </a:r>
          </a:p>
          <a:p>
            <a:r>
              <a:rPr lang="en-GB"/>
              <a:t>Tropical pulmonary eosinophilia 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Paroxysmal cough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Resp wheeze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Elevated eosiophils in cbc n high serum immunoglobulin E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Specific antifilarial antibodies </a:t>
            </a:r>
          </a:p>
        </p:txBody>
      </p:sp>
    </p:spTree>
    <p:extLst>
      <p:ext uri="{BB962C8B-B14F-4D97-AF65-F5344CB8AC3E}">
        <p14:creationId xmlns:p14="http://schemas.microsoft.com/office/powerpoint/2010/main" val="3476213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ADDB-9FBA-DF41-9110-2BC87A91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Diffrential diagnosis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52B4-609D-744F-8CA9-B731FCBD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Podoconosis</a:t>
            </a:r>
          </a:p>
          <a:p>
            <a:r>
              <a:rPr lang="en-GB"/>
              <a:t>Chronic lymphedema</a:t>
            </a:r>
          </a:p>
          <a:p>
            <a:r>
              <a:rPr lang="en-GB" b="1" u="sng"/>
              <a:t>Prognosis </a:t>
            </a:r>
          </a:p>
          <a:p>
            <a:r>
              <a:rPr lang="en-GB"/>
              <a:t>Is poor</a:t>
            </a:r>
          </a:p>
          <a:p>
            <a:r>
              <a:rPr lang="en-GB"/>
              <a:t>Subsequent deformity lead to social stigma n financial burden of inc medical expenses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0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C432-1956-324F-942D-6AD34914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Investigations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3776-FCAA-7C43-B4F8-BD052455B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History n clinical examination  (endemic area where lower limb + genitalia involve likely to have l.F)</a:t>
            </a:r>
          </a:p>
          <a:p>
            <a:r>
              <a:rPr lang="en-GB"/>
              <a:t>Doppler usg ( detect adult worms in scrotum)</a:t>
            </a:r>
          </a:p>
          <a:p>
            <a:r>
              <a:rPr lang="en-GB"/>
              <a:t>PCR</a:t>
            </a:r>
          </a:p>
          <a:p>
            <a:r>
              <a:rPr lang="en-GB"/>
              <a:t>Antigen testing</a:t>
            </a:r>
          </a:p>
          <a:p>
            <a:r>
              <a:rPr lang="en-GB"/>
              <a:t>Burned out infection ( lymphedema , elephantiasis , hydrocele in absence of parasite dont exclude the l.f diagnosis)</a:t>
            </a:r>
          </a:p>
        </p:txBody>
      </p:sp>
    </p:spTree>
    <p:extLst>
      <p:ext uri="{BB962C8B-B14F-4D97-AF65-F5344CB8AC3E}">
        <p14:creationId xmlns:p14="http://schemas.microsoft.com/office/powerpoint/2010/main" val="203764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838D-1D00-FE43-BF8F-5FCAB870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F420-5DE2-DE41-AE95-CCD11D88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/>
              <a:t>If edema is due to tissue compartment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Klippel trenaunay 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Plexiform neurofibroma</a:t>
            </a:r>
          </a:p>
          <a:p>
            <a:r>
              <a:rPr lang="en-GB" b="1" u="sng"/>
              <a:t>If swelling is fluid</a:t>
            </a:r>
          </a:p>
          <a:p>
            <a:r>
              <a:rPr lang="en-GB"/>
              <a:t>search for any systemic disease heart failure, venous edema ,lymphedema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46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D48A-269C-1843-9DED-7C36369E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84D2-D6C6-6343-A81C-BB87A6B3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WHO  launched programme GPELF which aim to stop spread of l.f  by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Interuption of transmission of filarial infection in all endemic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Prevention n allevation of disability n suffering in  individual already affection by l.f</a:t>
            </a:r>
          </a:p>
          <a:p>
            <a:r>
              <a:rPr lang="en-GB"/>
              <a:t>Mass drug administration (5 years)at least 65% of total population at risk  so that reduction in blood level of  microfilarae to a level where no longer transmission can occur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6mg/kg dietgylcarbamazine citrate wd 400mg  albendaxole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150ug/kg ivermectin in combination wd 400 mg albendazole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Treat secondary infection</a:t>
            </a:r>
          </a:p>
        </p:txBody>
      </p:sp>
    </p:spTree>
    <p:extLst>
      <p:ext uri="{BB962C8B-B14F-4D97-AF65-F5344CB8AC3E}">
        <p14:creationId xmlns:p14="http://schemas.microsoft.com/office/powerpoint/2010/main" val="761294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D4BE-35D9-A547-8663-715E4687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Pto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6BB4-4CF2-C148-B5A2-B87A19E8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Surgical treatment include hydrocelectomy to achieve volume reduction</a:t>
            </a:r>
          </a:p>
          <a:p>
            <a:r>
              <a:rPr lang="en-GB"/>
              <a:t>Life style managemnt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Foot wear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Mosquito net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Full seeleves n trouser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Mosquito spray n repllents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31F288-796E-6345-8514-34A3B855D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3125391"/>
            <a:ext cx="5276850" cy="348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9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B76C-CAFA-E241-8D69-584639FF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97112E-7528-3248-83D2-C762C4B4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859" y="1464469"/>
            <a:ext cx="8215313" cy="5072061"/>
          </a:xfrm>
        </p:spPr>
      </p:pic>
    </p:spTree>
    <p:extLst>
      <p:ext uri="{BB962C8B-B14F-4D97-AF65-F5344CB8AC3E}">
        <p14:creationId xmlns:p14="http://schemas.microsoft.com/office/powerpoint/2010/main" val="1722943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A1EA-939E-184D-BC51-3A63113E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Differntial diagnosis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E8CA-ABB2-7249-B613-AC95AB59B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Phelbolymphedema</a:t>
            </a:r>
          </a:p>
          <a:p>
            <a:r>
              <a:rPr lang="en-GB"/>
              <a:t>Heart failure</a:t>
            </a:r>
          </a:p>
          <a:p>
            <a:r>
              <a:rPr lang="en-GB"/>
              <a:t>Obesity</a:t>
            </a:r>
          </a:p>
          <a:p>
            <a:r>
              <a:rPr lang="en-GB"/>
              <a:t>Dependency</a:t>
            </a:r>
          </a:p>
          <a:p>
            <a:r>
              <a:rPr lang="en-GB"/>
              <a:t>Chronic venous disease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62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4719-E3E5-4843-976B-C976AC09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Complications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737C-3293-E541-BAB9-6363BB320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Phelbolymphedema can camplicated wd lipodermatosclerosis, ulceration, dermatitis , lymphorrhoea n infection like cellulutis </a:t>
            </a:r>
          </a:p>
          <a:p>
            <a:r>
              <a:rPr lang="en-GB"/>
              <a:t>Rarely malignancy (lymphangiosarcoma)</a:t>
            </a:r>
          </a:p>
          <a:p>
            <a:r>
              <a:rPr lang="en-GB" b="1" u="sng"/>
              <a:t>Prognosis</a:t>
            </a:r>
          </a:p>
          <a:p>
            <a:r>
              <a:rPr lang="en-GB"/>
              <a:t>Is poor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8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65D3-DD1A-1C47-A622-03A33ED5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Investigations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EC92-9824-4B40-BC61-748FD0CF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Venous duplex usg is investigation of choice </a:t>
            </a:r>
          </a:p>
          <a:p>
            <a:r>
              <a:rPr lang="en-GB"/>
              <a:t>Lymphoscintigraphy is investigation of choice of lymphatic insufficency (sensitive but not specific test for lymphedema)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7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4FF7-C5EE-9841-A39D-9EC0B79D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2BD9-A5B8-414C-8501-CD6D69D8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4433"/>
            <a:ext cx="10131425" cy="3649133"/>
          </a:xfrm>
        </p:spPr>
        <p:txBody>
          <a:bodyPr/>
          <a:lstStyle/>
          <a:p>
            <a:r>
              <a:rPr lang="en-GB" b="1" u="sng"/>
              <a:t>1</a:t>
            </a:r>
            <a:r>
              <a:rPr lang="en-GB" b="1" u="sng" baseline="30000"/>
              <a:t>st</a:t>
            </a:r>
            <a:r>
              <a:rPr lang="en-GB" b="1" u="sng"/>
              <a:t> line</a:t>
            </a:r>
          </a:p>
          <a:p>
            <a:r>
              <a:rPr lang="en-GB"/>
              <a:t>Compression n exercise both treat lymphedema n venous disease</a:t>
            </a:r>
          </a:p>
          <a:p>
            <a:r>
              <a:rPr lang="en-GB"/>
              <a:t>Decongestive lymph therapy </a:t>
            </a:r>
          </a:p>
          <a:p>
            <a:r>
              <a:rPr lang="en-GB"/>
              <a:t>Venous ulcer compression banadages</a:t>
            </a:r>
          </a:p>
          <a:p>
            <a:r>
              <a:rPr lang="en-GB"/>
              <a:t>Legs should be elevated to heart level</a:t>
            </a:r>
          </a:p>
          <a:p>
            <a:r>
              <a:rPr lang="en-GB" b="1" u="sng"/>
              <a:t>2</a:t>
            </a:r>
            <a:r>
              <a:rPr lang="en-GB" b="1" u="sng" baseline="30000"/>
              <a:t>nd</a:t>
            </a:r>
            <a:r>
              <a:rPr lang="en-GB" b="1" u="sng"/>
              <a:t> line</a:t>
            </a:r>
          </a:p>
          <a:p>
            <a:endParaRPr lang="en-GB" b="1" u="sng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1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61F6-B0F9-2048-B9DB-E571230D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69242D-5EEB-BC44-82A0-CFBEE5AB9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727" y="563273"/>
            <a:ext cx="7804546" cy="5685127"/>
          </a:xfrm>
        </p:spPr>
      </p:pic>
    </p:spTree>
    <p:extLst>
      <p:ext uri="{BB962C8B-B14F-4D97-AF65-F5344CB8AC3E}">
        <p14:creationId xmlns:p14="http://schemas.microsoft.com/office/powerpoint/2010/main" val="186151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445D-5FAA-3D40-A9F2-A04357BF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5CB3-788D-BE41-A6E8-BF20FEE88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/>
              <a:t>Edema</a:t>
            </a:r>
            <a:endParaRPr lang="en-GB"/>
          </a:p>
          <a:p>
            <a:r>
              <a:rPr lang="en-GB"/>
              <a:t>Is an excess of interstitial fluid .any edema whatever the cause is due to cappillary filtration overwhelming the lymph drianage for sufficent period of time</a:t>
            </a:r>
          </a:p>
          <a:p>
            <a:r>
              <a:rPr lang="en-GB" b="1" u="sng"/>
              <a:t>Lymphedema</a:t>
            </a:r>
            <a:endParaRPr lang="en-GB"/>
          </a:p>
          <a:p>
            <a:r>
              <a:rPr lang="en-GB"/>
              <a:t>That occur when lymphatic system is impairedto the extent that the amount of given fluid exced the capacity to lymphatic trans systemto remove 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BB7F-DB35-7A46-9944-7E5556B7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AF93B2-6573-664F-AD3E-352D0FB48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997" y="2065867"/>
            <a:ext cx="8251031" cy="4520010"/>
          </a:xfrm>
        </p:spPr>
      </p:pic>
    </p:spTree>
    <p:extLst>
      <p:ext uri="{BB962C8B-B14F-4D97-AF65-F5344CB8AC3E}">
        <p14:creationId xmlns:p14="http://schemas.microsoft.com/office/powerpoint/2010/main" val="303784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0C04-5C5D-4746-A268-99D9AB02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Lymphedema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03643-ED9B-B64E-ADDF-8D54F8ACC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Unilateral edema causes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F5635-4DD1-3049-A5D4-E4A29AC185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Pelvic lymph r venous obs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Post thrombotic 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Inflammation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Infection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8C8871-2203-3542-8E9F-B1F9B4D76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Bilateral edema cuases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54043E-2627-CB40-8EA1-D0C661D655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Hypoprotinemia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High central venous pressure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Heart failure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Obesity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Sleep apnea syndrome</a:t>
            </a:r>
          </a:p>
        </p:txBody>
      </p:sp>
    </p:spTree>
    <p:extLst>
      <p:ext uri="{BB962C8B-B14F-4D97-AF65-F5344CB8AC3E}">
        <p14:creationId xmlns:p14="http://schemas.microsoft.com/office/powerpoint/2010/main" val="57815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CF23-E64C-584E-B2AC-6ED90185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Pathophysiology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5C7D7-131E-BE43-9B2A-1703F66EE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4106332"/>
          </a:xfrm>
        </p:spPr>
        <p:txBody>
          <a:bodyPr/>
          <a:lstStyle/>
          <a:p>
            <a:r>
              <a:rPr lang="en-GB"/>
              <a:t>Edema develop when microvascular filtration rate exceed lymph drainage</a:t>
            </a:r>
          </a:p>
          <a:p>
            <a:r>
              <a:rPr lang="en-GB"/>
              <a:t>For edema to develope either the microvascular filtration is high r lymph flow is low r combination of two.</a:t>
            </a:r>
          </a:p>
          <a:p>
            <a:r>
              <a:rPr lang="en-GB" b="1" u="sng"/>
              <a:t>Starling principle of fluid exchange</a:t>
            </a:r>
          </a:p>
          <a:p>
            <a:endParaRPr lang="en-US" b="1" u="sng"/>
          </a:p>
        </p:txBody>
      </p:sp>
    </p:spTree>
    <p:extLst>
      <p:ext uri="{BB962C8B-B14F-4D97-AF65-F5344CB8AC3E}">
        <p14:creationId xmlns:p14="http://schemas.microsoft.com/office/powerpoint/2010/main" val="339723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2BA6-9CC8-2A45-AF82-D267617E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97F7CF-1B6C-6445-8A00-2D837069C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716" y="2141538"/>
            <a:ext cx="8179593" cy="4716462"/>
          </a:xfrm>
        </p:spPr>
      </p:pic>
    </p:spTree>
    <p:extLst>
      <p:ext uri="{BB962C8B-B14F-4D97-AF65-F5344CB8AC3E}">
        <p14:creationId xmlns:p14="http://schemas.microsoft.com/office/powerpoint/2010/main" val="2407656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Celestial</vt:lpstr>
      <vt:lpstr>Lymph edema</vt:lpstr>
      <vt:lpstr>PowerPoint Presentation</vt:lpstr>
      <vt:lpstr>Introduction</vt:lpstr>
      <vt:lpstr>PowerPoint Presentation</vt:lpstr>
      <vt:lpstr>Introduction</vt:lpstr>
      <vt:lpstr>PowerPoint Presentation</vt:lpstr>
      <vt:lpstr>Lymphedema</vt:lpstr>
      <vt:lpstr>Pathophysiology</vt:lpstr>
      <vt:lpstr>PowerPoint Presentation</vt:lpstr>
      <vt:lpstr>PowerPoint Presentation</vt:lpstr>
      <vt:lpstr>Clinical features of lymphedema</vt:lpstr>
      <vt:lpstr>PowerPoint Presentation</vt:lpstr>
      <vt:lpstr>Chronically swollen leg</vt:lpstr>
      <vt:lpstr>PowerPoint Presentation</vt:lpstr>
      <vt:lpstr>Presentation of chronically swollen leg</vt:lpstr>
      <vt:lpstr>Yellow nail syndrome  (yNs)</vt:lpstr>
      <vt:lpstr>PowerPoint Presentation</vt:lpstr>
      <vt:lpstr>History n presentation</vt:lpstr>
      <vt:lpstr>Complication n treatment</vt:lpstr>
      <vt:lpstr>PowerPoint Presentation</vt:lpstr>
      <vt:lpstr>Lymphatic filariasis</vt:lpstr>
      <vt:lpstr>PowerPoint Presentation</vt:lpstr>
      <vt:lpstr>PowerPoint Presentation</vt:lpstr>
      <vt:lpstr>Epidemiology </vt:lpstr>
      <vt:lpstr>Pathophysiology</vt:lpstr>
      <vt:lpstr>Clinical presentation</vt:lpstr>
      <vt:lpstr>Complications </vt:lpstr>
      <vt:lpstr>Diffrential diagnosis</vt:lpstr>
      <vt:lpstr>Investigations</vt:lpstr>
      <vt:lpstr>Management</vt:lpstr>
      <vt:lpstr>Pto</vt:lpstr>
      <vt:lpstr>PowerPoint Presentation</vt:lpstr>
      <vt:lpstr>Differntial diagnosis</vt:lpstr>
      <vt:lpstr>Complications</vt:lpstr>
      <vt:lpstr>Investigations</vt:lpstr>
      <vt:lpstr>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 edema</dc:title>
  <dc:creator>aqsa rauf</dc:creator>
  <cp:lastModifiedBy>aqsa rauf</cp:lastModifiedBy>
  <cp:revision>9</cp:revision>
  <dcterms:created xsi:type="dcterms:W3CDTF">2021-04-12T05:41:42Z</dcterms:created>
  <dcterms:modified xsi:type="dcterms:W3CDTF">2021-04-15T05:34:58Z</dcterms:modified>
</cp:coreProperties>
</file>