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383" r:id="rId3"/>
    <p:sldId id="256" r:id="rId4"/>
    <p:sldId id="257" r:id="rId5"/>
    <p:sldId id="259" r:id="rId6"/>
    <p:sldId id="314" r:id="rId7"/>
    <p:sldId id="260" r:id="rId9"/>
    <p:sldId id="261" r:id="rId10"/>
    <p:sldId id="262" r:id="rId11"/>
    <p:sldId id="315" r:id="rId12"/>
    <p:sldId id="316" r:id="rId13"/>
    <p:sldId id="265" r:id="rId14"/>
    <p:sldId id="266" r:id="rId15"/>
    <p:sldId id="267" r:id="rId16"/>
    <p:sldId id="268" r:id="rId17"/>
    <p:sldId id="317" r:id="rId18"/>
    <p:sldId id="269" r:id="rId19"/>
    <p:sldId id="270" r:id="rId20"/>
    <p:sldId id="271" r:id="rId21"/>
    <p:sldId id="272" r:id="rId22"/>
    <p:sldId id="320" r:id="rId23"/>
    <p:sldId id="275" r:id="rId24"/>
    <p:sldId id="279" r:id="rId25"/>
    <p:sldId id="280" r:id="rId26"/>
    <p:sldId id="281" r:id="rId27"/>
    <p:sldId id="332" r:id="rId28"/>
    <p:sldId id="327" r:id="rId29"/>
    <p:sldId id="385" r:id="rId30"/>
    <p:sldId id="276" r:id="rId31"/>
    <p:sldId id="325" r:id="rId32"/>
    <p:sldId id="277" r:id="rId33"/>
    <p:sldId id="324" r:id="rId34"/>
    <p:sldId id="282" r:id="rId35"/>
    <p:sldId id="326" r:id="rId36"/>
    <p:sldId id="278" r:id="rId37"/>
    <p:sldId id="283" r:id="rId38"/>
    <p:sldId id="384" r:id="rId39"/>
    <p:sldId id="342" r:id="rId40"/>
    <p:sldId id="273" r:id="rId41"/>
    <p:sldId id="341" r:id="rId42"/>
    <p:sldId id="284" r:id="rId43"/>
    <p:sldId id="285" r:id="rId44"/>
    <p:sldId id="286" r:id="rId45"/>
    <p:sldId id="287" r:id="rId46"/>
    <p:sldId id="319" r:id="rId47"/>
    <p:sldId id="318" r:id="rId48"/>
    <p:sldId id="289" r:id="rId49"/>
    <p:sldId id="290" r:id="rId50"/>
    <p:sldId id="291" r:id="rId51"/>
    <p:sldId id="337" r:id="rId52"/>
    <p:sldId id="338" r:id="rId53"/>
    <p:sldId id="339" r:id="rId54"/>
    <p:sldId id="340" r:id="rId55"/>
    <p:sldId id="293" r:id="rId56"/>
    <p:sldId id="328" r:id="rId57"/>
    <p:sldId id="294" r:id="rId58"/>
    <p:sldId id="295" r:id="rId59"/>
    <p:sldId id="297" r:id="rId60"/>
    <p:sldId id="299" r:id="rId61"/>
    <p:sldId id="300" r:id="rId62"/>
    <p:sldId id="301" r:id="rId63"/>
    <p:sldId id="329" r:id="rId64"/>
    <p:sldId id="330" r:id="rId65"/>
    <p:sldId id="298" r:id="rId66"/>
    <p:sldId id="331" r:id="rId67"/>
    <p:sldId id="302" r:id="rId68"/>
    <p:sldId id="303" r:id="rId69"/>
    <p:sldId id="304" r:id="rId70"/>
    <p:sldId id="305" r:id="rId71"/>
    <p:sldId id="307" r:id="rId72"/>
    <p:sldId id="333" r:id="rId73"/>
    <p:sldId id="334" r:id="rId74"/>
    <p:sldId id="335" r:id="rId75"/>
    <p:sldId id="336" r:id="rId76"/>
    <p:sldId id="306" r:id="rId77"/>
    <p:sldId id="309"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8" d="100"/>
          <a:sy n="68" d="100"/>
        </p:scale>
        <p:origin x="-1446" y="-96"/>
      </p:cViewPr>
      <p:guideLst>
        <p:guide orient="horz" pos="2144"/>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1" Type="http://schemas.openxmlformats.org/officeDocument/2006/relationships/tableStyles" Target="tableStyles.xml"/><Relationship Id="rId80" Type="http://schemas.openxmlformats.org/officeDocument/2006/relationships/viewProps" Target="viewProps.xml"/><Relationship Id="rId8" Type="http://schemas.openxmlformats.org/officeDocument/2006/relationships/notesMaster" Target="notesMasters/notesMaster1.xml"/><Relationship Id="rId79" Type="http://schemas.openxmlformats.org/officeDocument/2006/relationships/presProps" Target="presProps.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EF77BE-7062-436E-97DA-F91B66CAD861}"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968F95-F7D9-447C-9C8E-BBA0B73CAE0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pPr marL="0" indent="0">
              <a:buNone/>
            </a:pPr>
            <a:r>
              <a:rPr lang="en-US" dirty="0">
                <a:sym typeface="+mn-ea"/>
              </a:rPr>
              <a:t>often with a chronic</a:t>
            </a:r>
            <a:endParaRPr lang="en-US" dirty="0"/>
          </a:p>
          <a:p>
            <a:pPr marL="0" indent="0">
              <a:buNone/>
            </a:pPr>
            <a:r>
              <a:rPr lang="en-US" dirty="0">
                <a:sym typeface="+mn-ea"/>
              </a:rPr>
              <a:t>course with relapses and periods of remission.</a:t>
            </a:r>
            <a:endParaRPr lang="en-US" dirty="0"/>
          </a:p>
          <a:p>
            <a:pPr marL="0" indent="0">
              <a:buNone/>
            </a:pPr>
            <a:r>
              <a:rPr lang="en-US" dirty="0">
                <a:sym typeface="+mn-ea"/>
              </a:rPr>
              <a:t>often with a chronic </a:t>
            </a:r>
            <a:endParaRPr lang="en-US" dirty="0"/>
          </a:p>
          <a:p>
            <a:pPr marL="0" indent="0">
              <a:buNone/>
            </a:pPr>
            <a:r>
              <a:rPr lang="en-US" dirty="0">
                <a:sym typeface="+mn-ea"/>
              </a:rPr>
              <a:t>course with relapses and periods of remission.</a:t>
            </a:r>
            <a:endParaRPr lang="en-US" dirty="0"/>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Immunoelectron</a:t>
            </a:r>
            <a:r>
              <a:rPr lang="en-US" dirty="0"/>
              <a:t> microscopic</a:t>
            </a:r>
            <a:r>
              <a:rPr lang="en-US" baseline="0" dirty="0"/>
              <a:t> studies reveal deposition of </a:t>
            </a:r>
            <a:r>
              <a:rPr lang="en-US" baseline="0" dirty="0" err="1"/>
              <a:t>IgG</a:t>
            </a:r>
            <a:r>
              <a:rPr lang="en-US" baseline="0" dirty="0"/>
              <a:t> and C3 in base of bulla and not in the roof as found in </a:t>
            </a:r>
            <a:r>
              <a:rPr lang="en-US" baseline="0" dirty="0" err="1"/>
              <a:t>bullous</a:t>
            </a:r>
            <a:r>
              <a:rPr lang="en-US" baseline="0" dirty="0"/>
              <a:t> </a:t>
            </a:r>
            <a:r>
              <a:rPr lang="en-US" baseline="0" dirty="0" err="1"/>
              <a:t>pemphigoid</a:t>
            </a:r>
            <a:r>
              <a:rPr lang="en-US" baseline="0" dirty="0"/>
              <a:t>.</a:t>
            </a:r>
            <a:endParaRPr lang="en-US" dirty="0"/>
          </a:p>
        </p:txBody>
      </p:sp>
      <p:sp>
        <p:nvSpPr>
          <p:cNvPr id="4" name="Slide Number Placeholder 3"/>
          <p:cNvSpPr>
            <a:spLocks noGrp="1"/>
          </p:cNvSpPr>
          <p:nvPr>
            <p:ph type="sldNum" sz="quarter" idx="10"/>
          </p:nvPr>
        </p:nvSpPr>
        <p:spPr/>
        <p:txBody>
          <a:bodyPr/>
          <a:lstStyle/>
          <a:p>
            <a:fld id="{1F968F95-F7D9-447C-9C8E-BBA0B73CAE0A}"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Immunoelectron</a:t>
            </a:r>
            <a:r>
              <a:rPr lang="en-US" dirty="0"/>
              <a:t> microscopic</a:t>
            </a:r>
            <a:r>
              <a:rPr lang="en-US" baseline="0" dirty="0"/>
              <a:t> studies reveal deposition of </a:t>
            </a:r>
            <a:r>
              <a:rPr lang="en-US" baseline="0" dirty="0" err="1"/>
              <a:t>IgG</a:t>
            </a:r>
            <a:r>
              <a:rPr lang="en-US" baseline="0" dirty="0"/>
              <a:t> and C3 in base of bulla and not in the roof as found in </a:t>
            </a:r>
            <a:r>
              <a:rPr lang="en-US" baseline="0" dirty="0" err="1"/>
              <a:t>bullous</a:t>
            </a:r>
            <a:r>
              <a:rPr lang="en-US" baseline="0" dirty="0"/>
              <a:t> </a:t>
            </a:r>
            <a:r>
              <a:rPr lang="en-US" baseline="0" dirty="0" err="1"/>
              <a:t>pemphigoid</a:t>
            </a:r>
            <a:r>
              <a:rPr lang="en-US" baseline="0" dirty="0"/>
              <a:t>.</a:t>
            </a:r>
            <a:endParaRPr lang="en-US" dirty="0"/>
          </a:p>
        </p:txBody>
      </p:sp>
      <p:sp>
        <p:nvSpPr>
          <p:cNvPr id="4" name="Slide Number Placeholder 3"/>
          <p:cNvSpPr>
            <a:spLocks noGrp="1"/>
          </p:cNvSpPr>
          <p:nvPr>
            <p:ph type="sldNum" sz="quarter" idx="10"/>
          </p:nvPr>
        </p:nvSpPr>
        <p:spPr/>
        <p:txBody>
          <a:bodyPr/>
          <a:lstStyle/>
          <a:p>
            <a:fld id="{1F968F95-F7D9-447C-9C8E-BBA0B73CAE0A}"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Immunoelectron</a:t>
            </a:r>
            <a:r>
              <a:rPr lang="en-US" dirty="0"/>
              <a:t> microscopic</a:t>
            </a:r>
            <a:r>
              <a:rPr lang="en-US" baseline="0" dirty="0"/>
              <a:t> studies reveal deposition of </a:t>
            </a:r>
            <a:r>
              <a:rPr lang="en-US" baseline="0" dirty="0" err="1"/>
              <a:t>IgG</a:t>
            </a:r>
            <a:r>
              <a:rPr lang="en-US" baseline="0" dirty="0"/>
              <a:t> and C3 in base of bulla and not in the roof as found in </a:t>
            </a:r>
            <a:r>
              <a:rPr lang="en-US" baseline="0" dirty="0" err="1"/>
              <a:t>bullous</a:t>
            </a:r>
            <a:r>
              <a:rPr lang="en-US" baseline="0" dirty="0"/>
              <a:t> </a:t>
            </a:r>
            <a:r>
              <a:rPr lang="en-US" baseline="0" dirty="0" err="1"/>
              <a:t>pemphigoid</a:t>
            </a:r>
            <a:r>
              <a:rPr lang="en-US" baseline="0" dirty="0"/>
              <a:t>.</a:t>
            </a:r>
            <a:endParaRPr lang="en-US" dirty="0"/>
          </a:p>
        </p:txBody>
      </p:sp>
      <p:sp>
        <p:nvSpPr>
          <p:cNvPr id="4" name="Slide Number Placeholder 3"/>
          <p:cNvSpPr>
            <a:spLocks noGrp="1"/>
          </p:cNvSpPr>
          <p:nvPr>
            <p:ph type="sldNum" sz="quarter" idx="10"/>
          </p:nvPr>
        </p:nvSpPr>
        <p:spPr/>
        <p:txBody>
          <a:bodyPr/>
          <a:lstStyle/>
          <a:p>
            <a:fld id="{1F968F95-F7D9-447C-9C8E-BBA0B73CAE0A}"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Clinical features of Lichen planus pemphigoides. (A) Violaceous plaques with polygonal configuration affecting the dorsal aspects of the feet, with tense blisters and erosions on non-lesional skin. (B) Close-up view of the right foot. (C) detection of complement factor C3 deposition and, (D) IgG deposition at the dermal-epidermal junction in a punch biopsy from perilesional skin, using direct immunofluorescence microscopy (magnification 200×).</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“Max Joseph space” stands for “the appearance of the liquefaction degeneration of the basal cells and extracellular fluid accumulation about the individual basal cells (that) is strongly suggestive of mild irritation.</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 Flattening of the rete pegs gives rise to a saw‐tooth configuration. There is liquefaction degeneration of the basal cells. Close up against the epidermis is a dense infiltrate of lymphocytes and some histiocytes. In many sections, colloid bodies can be seen. When the process involves hair follicles, the infiltrate extends around them and the hairs are replaced by keratin plugs.The follicles may ultimately be totally destroyed</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Dermoscopic image showing perifollicular scales (red circles, peritubular cast (black arrows) and blue grey dots (yellow circles)</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sym typeface="+mn-ea"/>
              </a:rPr>
              <a:t>oedema, stretching the tonofilament–desmosome complexes and </a:t>
            </a:r>
            <a:endParaRPr lang="en-US"/>
          </a:p>
          <a:p>
            <a:r>
              <a:rPr lang="en-US">
                <a:sym typeface="+mn-ea"/>
              </a:rPr>
              <a:t>separating the epidermal cells</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RANTES</a:t>
            </a:r>
            <a:r>
              <a:rPr lang="en-US" baseline="0" dirty="0"/>
              <a:t>: Regulated upon activation , normal t cell expressed and secreted</a:t>
            </a:r>
            <a:endParaRPr lang="en-US" dirty="0"/>
          </a:p>
        </p:txBody>
      </p:sp>
      <p:sp>
        <p:nvSpPr>
          <p:cNvPr id="4" name="Slide Number Placeholder 3"/>
          <p:cNvSpPr>
            <a:spLocks noGrp="1"/>
          </p:cNvSpPr>
          <p:nvPr>
            <p:ph type="sldNum" sz="quarter" idx="10"/>
          </p:nvPr>
        </p:nvSpPr>
        <p:spPr/>
        <p:txBody>
          <a:bodyPr/>
          <a:lstStyle/>
          <a:p>
            <a:fld id="{1F968F95-F7D9-447C-9C8E-BBA0B73CAE0A}"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Hep</a:t>
            </a:r>
            <a:r>
              <a:rPr lang="en-US" dirty="0"/>
              <a:t> c virus modify self antigens on the surface of basal </a:t>
            </a:r>
            <a:r>
              <a:rPr lang="en-US" dirty="0" err="1"/>
              <a:t>keratinocytes</a:t>
            </a:r>
            <a:endParaRPr lang="en-US" dirty="0"/>
          </a:p>
        </p:txBody>
      </p:sp>
      <p:sp>
        <p:nvSpPr>
          <p:cNvPr id="4" name="Slide Number Placeholder 3"/>
          <p:cNvSpPr>
            <a:spLocks noGrp="1"/>
          </p:cNvSpPr>
          <p:nvPr>
            <p:ph type="sldNum" sz="quarter" idx="10"/>
          </p:nvPr>
        </p:nvSpPr>
        <p:spPr/>
        <p:txBody>
          <a:bodyPr/>
          <a:lstStyle/>
          <a:p>
            <a:fld id="{1F968F95-F7D9-447C-9C8E-BBA0B73CAE0A}"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Two types of reaction were observed – acute (eczematous) and subacute (lichenoid). Patch‐test reactions were usually positive to the substituted para‐phenylenediamine &amp; were eczematous in nature, but might become lichenoid</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VOLAR</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Multiple cutaneous horns overlying hypertrophic LP are recorded  as are keratoacanthoma and malignant transformation arising in hypertrophic LP, as </a:t>
            </a:r>
            <a:endParaRPr lang="en-US"/>
          </a:p>
          <a:p>
            <a:r>
              <a:rPr lang="en-US"/>
              <a:t>well as metastatic squamous cell cancer.</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They may be widely scattered, and usually have a very narrow rim of activity and a depressed, slightly atrophic centre.</a:t>
            </a:r>
            <a:endParaRPr lang="en-US"/>
          </a:p>
          <a:p>
            <a:r>
              <a:rPr lang="en-US"/>
              <a:t>Much less often, the margin is wide and the central area is quite </a:t>
            </a:r>
            <a:endParaRPr lang="en-US"/>
          </a:p>
          <a:p>
            <a:r>
              <a:rPr lang="en-US"/>
              <a:t>small.The differential diagnosis includes granuloma annulare.</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Lesions are widely scattered and remain discrete, may be all small (1–2  mm up to 1  cm),  Guttate psoriasis must be </a:t>
            </a:r>
            <a:endParaRPr lang="en-US"/>
          </a:p>
          <a:p>
            <a:r>
              <a:rPr lang="en-US"/>
              <a:t>excluded as a differentiatial.</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536C9-0C2E-45DC-BDE2-67BC8CE0D59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95DA1-9560-4AC1-9F41-CA803E75F4EE}"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76536C9-0C2E-45DC-BDE2-67BC8CE0D59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95DA1-9560-4AC1-9F41-CA803E75F4EE}"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5293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76536C9-0C2E-45DC-BDE2-67BC8CE0D59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95DA1-9560-4AC1-9F41-CA803E75F4EE}"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76536C9-0C2E-45DC-BDE2-67BC8CE0D59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95DA1-9560-4AC1-9F41-CA803E75F4EE}"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876536C9-0C2E-45DC-BDE2-67BC8CE0D59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95DA1-9560-4AC1-9F41-CA803E75F4EE}"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2504"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54296" y="1600200"/>
            <a:ext cx="4032504"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876536C9-0C2E-45DC-BDE2-67BC8CE0D59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395DA1-9560-4AC1-9F41-CA803E75F4EE}"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876536C9-0C2E-45DC-BDE2-67BC8CE0D59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395DA1-9560-4AC1-9F41-CA803E75F4EE}"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536C9-0C2E-45DC-BDE2-67BC8CE0D59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395DA1-9560-4AC1-9F41-CA803E75F4EE}"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36C9-0C2E-45DC-BDE2-67BC8CE0D59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395DA1-9560-4AC1-9F41-CA803E75F4EE}"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876536C9-0C2E-45DC-BDE2-67BC8CE0D59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395DA1-9560-4AC1-9F41-CA803E75F4EE}"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876536C9-0C2E-45DC-BDE2-67BC8CE0D59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395DA1-9560-4AC1-9F41-CA803E75F4EE}"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Title 1025"/>
          <p:cNvSpPr/>
          <p:nvPr>
            <p:ph type="title"/>
          </p:nvPr>
        </p:nvSpPr>
        <p:spPr>
          <a:xfrm>
            <a:off x="457200" y="274638"/>
            <a:ext cx="8229600" cy="1143000"/>
          </a:xfrm>
          <a:prstGeom prst="rect">
            <a:avLst/>
          </a:prstGeom>
          <a:noFill/>
          <a:ln w="9525">
            <a:noFill/>
          </a:ln>
        </p:spPr>
        <p:txBody>
          <a:bodyPr anchor="ctr" anchorCtr="0"/>
          <a:p>
            <a:pPr lvl="0"/>
            <a:r>
              <a:t>Click to edit Master title style</a:t>
            </a:r>
          </a:p>
        </p:txBody>
      </p:sp>
      <p:sp>
        <p:nvSpPr>
          <p:cNvPr id="1027" name="Text Placeholder 1026"/>
          <p:cNvSpPr/>
          <p:nvPr>
            <p:ph type="body" idx="1"/>
          </p:nvPr>
        </p:nvSpPr>
        <p:spPr>
          <a:xfrm>
            <a:off x="457200" y="1600200"/>
            <a:ext cx="8229600" cy="4525963"/>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p:nvPr>
            <p:ph type="dt" sz="half" idx="2"/>
          </p:nvPr>
        </p:nvSpPr>
        <p:spPr>
          <a:xfrm>
            <a:off x="457200" y="6245225"/>
            <a:ext cx="2133600" cy="476250"/>
          </a:xfrm>
          <a:prstGeom prst="rect">
            <a:avLst/>
          </a:prstGeom>
          <a:noFill/>
          <a:ln w="9525">
            <a:noFill/>
          </a:ln>
        </p:spPr>
        <p:txBody>
          <a:bodyPr/>
          <a:lstStyle>
            <a:lvl1pPr>
              <a:defRPr sz="1400"/>
            </a:lvl1pPr>
          </a:lstStyle>
          <a:p>
            <a:fld id="{876536C9-0C2E-45DC-BDE2-67BC8CE0D599}" type="datetimeFigureOut">
              <a:rPr lang="en-US" smtClean="0"/>
            </a:fld>
            <a:endParaRPr lang="en-US"/>
          </a:p>
        </p:txBody>
      </p:sp>
      <p:sp>
        <p:nvSpPr>
          <p:cNvPr id="1029" name="Footer Placeholder 1028"/>
          <p:cNvSpPr/>
          <p:nvPr>
            <p:ph type="ftr" sz="quarter" idx="3"/>
          </p:nvPr>
        </p:nvSpPr>
        <p:spPr>
          <a:xfrm>
            <a:off x="3124200" y="6245225"/>
            <a:ext cx="2895600" cy="476250"/>
          </a:xfrm>
          <a:prstGeom prst="rect">
            <a:avLst/>
          </a:prstGeom>
          <a:noFill/>
          <a:ln w="9525">
            <a:noFill/>
          </a:ln>
        </p:spPr>
        <p:txBody>
          <a:bodyPr/>
          <a:lstStyle>
            <a:lvl1pPr algn="ctr">
              <a:defRPr sz="1400"/>
            </a:lvl1pPr>
          </a:lstStyle>
          <a:p>
            <a:endParaRPr lang="en-US"/>
          </a:p>
        </p:txBody>
      </p:sp>
      <p:sp>
        <p:nvSpPr>
          <p:cNvPr id="1030" name="Slide Number Placeholder 1029"/>
          <p:cNvSpPr/>
          <p:nvPr>
            <p:ph type="sldNum" sz="quarter" idx="4"/>
          </p:nvPr>
        </p:nvSpPr>
        <p:spPr>
          <a:xfrm>
            <a:off x="6553200" y="6245225"/>
            <a:ext cx="2133600" cy="476250"/>
          </a:xfrm>
          <a:prstGeom prst="rect">
            <a:avLst/>
          </a:prstGeom>
          <a:noFill/>
          <a:ln w="9525">
            <a:noFill/>
          </a:ln>
        </p:spPr>
        <p:txBody>
          <a:bodyPr/>
          <a:lstStyle>
            <a:lvl1pPr algn="r">
              <a:defRPr sz="1400"/>
            </a:lvl1pPr>
          </a:lstStyle>
          <a:p>
            <a:fld id="{49395DA1-9560-4AC1-9F41-CA803E75F4E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jpeg"/><Relationship Id="rId1" Type="http://schemas.openxmlformats.org/officeDocument/2006/relationships/image" Target="../media/image22.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2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5.xml"/><Relationship Id="rId2" Type="http://schemas.openxmlformats.org/officeDocument/2006/relationships/image" Target="../media/image28.png"/><Relationship Id="rId1" Type="http://schemas.openxmlformats.org/officeDocument/2006/relationships/image" Target="../media/image2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image" Target="../media/image35.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3.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4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p:txBody>
          <a:bodyPr/>
          <a:p>
            <a:endParaRPr lang="en-US"/>
          </a:p>
        </p:txBody>
      </p:sp>
      <p:pic>
        <p:nvPicPr>
          <p:cNvPr id="5" name="Picture 4"/>
          <p:cNvPicPr>
            <a:picLocks noChangeAspect="1"/>
          </p:cNvPicPr>
          <p:nvPr/>
        </p:nvPicPr>
        <p:blipFill>
          <a:blip r:embed="rId1"/>
          <a:stretch>
            <a:fillRect/>
          </a:stretch>
        </p:blipFill>
        <p:spPr>
          <a:xfrm>
            <a:off x="304800" y="76200"/>
            <a:ext cx="8686800" cy="43319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4" name="Text Box 3"/>
          <p:cNvSpPr txBox="1"/>
          <p:nvPr/>
        </p:nvSpPr>
        <p:spPr>
          <a:xfrm>
            <a:off x="2286000" y="3244850"/>
            <a:ext cx="4572000" cy="368300"/>
          </a:xfrm>
          <a:prstGeom prst="rect">
            <a:avLst/>
          </a:prstGeom>
          <a:noFill/>
        </p:spPr>
        <p:txBody>
          <a:bodyPr wrap="square" rtlCol="0" anchor="t">
            <a:spAutoFit/>
          </a:bodyPr>
          <a:p>
            <a:r>
              <a:rPr lang="en-US"/>
              <a:t> </a:t>
            </a:r>
            <a:endParaRPr lang="en-US"/>
          </a:p>
        </p:txBody>
      </p:sp>
      <p:pic>
        <p:nvPicPr>
          <p:cNvPr id="5" name="Content Placeholder 4"/>
          <p:cNvPicPr>
            <a:picLocks noChangeAspect="1"/>
          </p:cNvPicPr>
          <p:nvPr>
            <p:ph idx="1"/>
          </p:nvPr>
        </p:nvPicPr>
        <p:blipFill>
          <a:blip r:embed="rId1"/>
          <a:stretch>
            <a:fillRect/>
          </a:stretch>
        </p:blipFill>
        <p:spPr>
          <a:xfrm>
            <a:off x="-10795" y="635"/>
            <a:ext cx="9201785" cy="68573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ani\Desktop\patho.png"/>
          <p:cNvPicPr>
            <a:picLocks noGrp="1" noChangeAspect="1" noChangeArrowheads="1"/>
          </p:cNvPicPr>
          <p:nvPr>
            <p:ph idx="1"/>
          </p:nvPr>
        </p:nvPicPr>
        <p:blipFill>
          <a:blip r:embed="rId1"/>
          <a:srcRect/>
          <a:stretch>
            <a:fillRect/>
          </a:stretch>
        </p:blipFill>
        <p:spPr bwMode="auto">
          <a:xfrm>
            <a:off x="1447800" y="381000"/>
            <a:ext cx="7315200" cy="6019800"/>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Causes</a:t>
            </a:r>
            <a:endParaRPr lang="en-US" dirty="0"/>
          </a:p>
        </p:txBody>
      </p:sp>
      <p:sp>
        <p:nvSpPr>
          <p:cNvPr id="3" name="Content Placeholder 2"/>
          <p:cNvSpPr>
            <a:spLocks noGrp="1"/>
          </p:cNvSpPr>
          <p:nvPr>
            <p:ph idx="1"/>
          </p:nvPr>
        </p:nvSpPr>
        <p:spPr/>
        <p:txBody>
          <a:bodyPr/>
          <a:lstStyle/>
          <a:p>
            <a:r>
              <a:rPr lang="en-US" dirty="0"/>
              <a:t>Viruses:  Hep C,</a:t>
            </a:r>
            <a:r>
              <a:rPr lang="en-US" dirty="0" err="1"/>
              <a:t>Hep</a:t>
            </a:r>
            <a:r>
              <a:rPr lang="en-US" dirty="0"/>
              <a:t> B, HHV6&amp;7, </a:t>
            </a:r>
            <a:r>
              <a:rPr lang="en-US" dirty="0" err="1"/>
              <a:t>Hep</a:t>
            </a:r>
            <a:r>
              <a:rPr lang="en-US" dirty="0"/>
              <a:t> B vaccines</a:t>
            </a:r>
            <a:endParaRPr lang="en-US" dirty="0"/>
          </a:p>
          <a:p>
            <a:r>
              <a:rPr lang="en-US" dirty="0"/>
              <a:t>Genetics: HLA-A3 and HLA-5</a:t>
            </a:r>
            <a:endParaRPr lang="en-US" dirty="0"/>
          </a:p>
          <a:p>
            <a:r>
              <a:rPr lang="en-US" dirty="0"/>
              <a:t>Drugs: antimicrobials, </a:t>
            </a:r>
            <a:r>
              <a:rPr lang="en-US" dirty="0" err="1"/>
              <a:t>antihypertensives</a:t>
            </a:r>
            <a:r>
              <a:rPr lang="en-US" dirty="0"/>
              <a:t>,  </a:t>
            </a:r>
            <a:r>
              <a:rPr lang="en-US" dirty="0" err="1"/>
              <a:t>antimalarials</a:t>
            </a:r>
            <a:r>
              <a:rPr lang="en-US" dirty="0"/>
              <a:t>, antidepressants, anticonvulsants, diuretics, metals, NSAIDS, </a:t>
            </a:r>
            <a:r>
              <a:rPr lang="en-US" dirty="0" err="1"/>
              <a:t>Imatinib</a:t>
            </a:r>
            <a:r>
              <a:rPr lang="en-US" dirty="0"/>
              <a:t>, IV </a:t>
            </a:r>
            <a:r>
              <a:rPr lang="en-US" dirty="0" err="1"/>
              <a:t>immunoglobulin,etanercept</a:t>
            </a:r>
            <a:r>
              <a:rPr lang="en-US" dirty="0"/>
              <a:t> and </a:t>
            </a:r>
            <a:r>
              <a:rPr lang="en-US" dirty="0" err="1"/>
              <a:t>adalimumab</a:t>
            </a:r>
            <a:r>
              <a:rPr lang="en-US" dirty="0"/>
              <a:t>.</a:t>
            </a:r>
            <a:endParaRPr lang="en-US" dirty="0"/>
          </a:p>
          <a:p>
            <a:r>
              <a:rPr lang="en-US" dirty="0"/>
              <a:t>Mercury in dental amalgam</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62000"/>
            <a:ext cx="8229600" cy="4525963"/>
          </a:xfrm>
        </p:spPr>
        <p:txBody>
          <a:bodyPr/>
          <a:lstStyle/>
          <a:p>
            <a:r>
              <a:rPr lang="en-US" dirty="0"/>
              <a:t>Betel nut</a:t>
            </a:r>
            <a:endParaRPr lang="en-US" dirty="0"/>
          </a:p>
          <a:p>
            <a:r>
              <a:rPr lang="en-US" dirty="0"/>
              <a:t>Lichen </a:t>
            </a:r>
            <a:r>
              <a:rPr lang="en-US" dirty="0" err="1"/>
              <a:t>planus</a:t>
            </a:r>
            <a:r>
              <a:rPr lang="en-US" dirty="0"/>
              <a:t>-like contact dermatitis: </a:t>
            </a:r>
            <a:endParaRPr lang="en-US" dirty="0"/>
          </a:p>
          <a:p>
            <a:pPr marL="0" indent="0">
              <a:buNone/>
            </a:pPr>
            <a:r>
              <a:rPr lang="en-US" dirty="0" err="1"/>
              <a:t> PPD,methacrylic</a:t>
            </a:r>
            <a:r>
              <a:rPr lang="en-US" dirty="0"/>
              <a:t> acid esters used in car    industry,  </a:t>
            </a:r>
            <a:r>
              <a:rPr lang="en-US" dirty="0" err="1"/>
              <a:t>dimethylfumarate</a:t>
            </a:r>
            <a:r>
              <a:rPr lang="en-US" dirty="0"/>
              <a:t> found in sofas.</a:t>
            </a:r>
            <a:endParaRPr lang="en-US" dirty="0"/>
          </a:p>
          <a:p>
            <a:r>
              <a:rPr lang="en-US" dirty="0"/>
              <a:t>Radiotherapy</a:t>
            </a:r>
            <a:endParaRPr lang="en-US" dirty="0"/>
          </a:p>
          <a:p>
            <a:r>
              <a:rPr lang="en-US" dirty="0"/>
              <a:t>Anxiety</a:t>
            </a:r>
            <a:endParaRPr lang="en-US" dirty="0"/>
          </a:p>
          <a:p>
            <a:r>
              <a:rPr lang="en-US" dirty="0"/>
              <a:t>Depression</a:t>
            </a:r>
            <a:endParaRPr lang="en-US" dirty="0"/>
          </a:p>
          <a:p>
            <a:r>
              <a:rPr lang="en-US" dirty="0"/>
              <a:t>Stress</a:t>
            </a:r>
            <a:endParaRPr lang="en-US" dirty="0"/>
          </a:p>
          <a:p>
            <a:pPr>
              <a:buNone/>
            </a:pP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features</a:t>
            </a:r>
            <a:endParaRPr lang="en-US" dirty="0"/>
          </a:p>
        </p:txBody>
      </p:sp>
      <p:sp>
        <p:nvSpPr>
          <p:cNvPr id="3" name="Content Placeholder 2"/>
          <p:cNvSpPr>
            <a:spLocks noGrp="1"/>
          </p:cNvSpPr>
          <p:nvPr>
            <p:ph idx="1"/>
          </p:nvPr>
        </p:nvSpPr>
        <p:spPr/>
        <p:txBody>
          <a:bodyPr/>
          <a:lstStyle/>
          <a:p>
            <a:r>
              <a:rPr lang="en-US" dirty="0"/>
              <a:t>Primary lesions: papules, polygonal plaques, flat topped and firm on palpation.</a:t>
            </a:r>
            <a:endParaRPr lang="en-US" dirty="0"/>
          </a:p>
          <a:p>
            <a:endParaRPr lang="en-US" dirty="0"/>
          </a:p>
          <a:p>
            <a:r>
              <a:rPr lang="en-US" dirty="0"/>
              <a:t>A tracery of thin white lines seen on the surface of lesions, </a:t>
            </a:r>
            <a:r>
              <a:rPr lang="en-US" dirty="0" err="1"/>
              <a:t>wickham’s</a:t>
            </a:r>
            <a:r>
              <a:rPr lang="en-US" dirty="0"/>
              <a:t> </a:t>
            </a:r>
            <a:r>
              <a:rPr lang="en-US" dirty="0" err="1"/>
              <a:t>striae</a:t>
            </a:r>
            <a:r>
              <a:rPr lang="en-US" dirty="0"/>
              <a:t>.</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features</a:t>
            </a:r>
            <a:endParaRPr lang="en-US" dirty="0"/>
          </a:p>
        </p:txBody>
      </p:sp>
      <p:sp>
        <p:nvSpPr>
          <p:cNvPr id="3" name="Content Placeholder 2"/>
          <p:cNvSpPr>
            <a:spLocks noGrp="1"/>
          </p:cNvSpPr>
          <p:nvPr>
            <p:ph idx="1"/>
          </p:nvPr>
        </p:nvSpPr>
        <p:spPr/>
        <p:txBody>
          <a:bodyPr/>
          <a:lstStyle/>
          <a:p>
            <a:r>
              <a:rPr lang="en-US" dirty="0"/>
              <a:t>Sites: anywhere but most often front of the wrists, lower back and ankles.</a:t>
            </a:r>
            <a:endParaRPr lang="en-US" dirty="0"/>
          </a:p>
          <a:p>
            <a:r>
              <a:rPr lang="en-US" dirty="0"/>
              <a:t>Distribution: scattered, clustered, linear, annular or actinic (sun exposed sites such as face, neck and back of hands).</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4525963"/>
          </a:xfrm>
        </p:spPr>
        <p:txBody>
          <a:bodyPr/>
          <a:lstStyle/>
          <a:p>
            <a:r>
              <a:rPr lang="en-US" dirty="0" err="1"/>
              <a:t>Colour</a:t>
            </a:r>
            <a:r>
              <a:rPr lang="en-US" dirty="0"/>
              <a:t>: New papules and plaques often have a purple or violet hue, except on palms and soles where they are yellowish-brown.</a:t>
            </a:r>
            <a:endParaRPr lang="en-US" dirty="0"/>
          </a:p>
          <a:p>
            <a:r>
              <a:rPr lang="en-US" dirty="0"/>
              <a:t>Post inflammatory </a:t>
            </a:r>
            <a:r>
              <a:rPr lang="en-US" dirty="0" err="1"/>
              <a:t>macules</a:t>
            </a:r>
            <a:r>
              <a:rPr lang="en-US" dirty="0"/>
              <a:t> can take a year or longer to fade.</a:t>
            </a:r>
            <a:endParaRPr lang="en-US" dirty="0"/>
          </a:p>
          <a:p>
            <a:r>
              <a:rPr lang="en-US" dirty="0"/>
              <a:t>Mucous membrane lesions in 30-70% of cases. </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Wickham’s </a:t>
            </a:r>
            <a:r>
              <a:rPr lang="en-US" dirty="0" err="1"/>
              <a:t>striae</a:t>
            </a:r>
            <a:endParaRPr lang="en-US" dirty="0"/>
          </a:p>
        </p:txBody>
      </p:sp>
      <p:pic>
        <p:nvPicPr>
          <p:cNvPr id="5122" name="Picture 2" descr="C:\Users\Mani\Desktop\wickham.jpg"/>
          <p:cNvPicPr>
            <a:picLocks noGrp="1" noChangeAspect="1" noChangeArrowheads="1"/>
          </p:cNvPicPr>
          <p:nvPr>
            <p:ph idx="1"/>
          </p:nvPr>
        </p:nvPicPr>
        <p:blipFill>
          <a:blip r:embed="rId1"/>
          <a:srcRect/>
          <a:stretch>
            <a:fillRect/>
          </a:stretch>
        </p:blipFill>
        <p:spPr bwMode="auto">
          <a:xfrm>
            <a:off x="838200" y="1219200"/>
            <a:ext cx="7545070" cy="5256530"/>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ani\Desktop\lichen-planus-9-39.jpg"/>
          <p:cNvPicPr>
            <a:picLocks noGrp="1" noChangeAspect="1" noChangeArrowheads="1"/>
          </p:cNvPicPr>
          <p:nvPr>
            <p:ph idx="1"/>
          </p:nvPr>
        </p:nvPicPr>
        <p:blipFill>
          <a:blip r:embed="rId1"/>
          <a:srcRect/>
          <a:stretch>
            <a:fillRect/>
          </a:stretch>
        </p:blipFill>
        <p:spPr bwMode="auto">
          <a:xfrm>
            <a:off x="371475" y="213360"/>
            <a:ext cx="8524240" cy="6105525"/>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ni\Desktop\tyy.jpg"/>
          <p:cNvPicPr>
            <a:picLocks noGrp="1" noChangeAspect="1" noChangeArrowheads="1"/>
          </p:cNvPicPr>
          <p:nvPr>
            <p:ph idx="1"/>
          </p:nvPr>
        </p:nvPicPr>
        <p:blipFill>
          <a:blip r:embed="rId1"/>
          <a:srcRect/>
          <a:stretch>
            <a:fillRect/>
          </a:stretch>
        </p:blipFill>
        <p:spPr bwMode="auto">
          <a:xfrm>
            <a:off x="1752600" y="381000"/>
            <a:ext cx="6400800" cy="60960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680"/>
            <a:ext cx="6858000" cy="3096260"/>
          </a:xfrm>
        </p:spPr>
        <p:txBody>
          <a:bodyPr/>
          <a:lstStyle/>
          <a:p>
            <a:r>
              <a:rPr lang="en-US" dirty="0"/>
              <a:t>LICHEN PLANUS</a:t>
            </a:r>
            <a:br>
              <a:rPr lang="en-US" dirty="0"/>
            </a:br>
            <a:r>
              <a:rPr lang="en-US" dirty="0"/>
              <a:t>AND LICHENOID DISORDERS</a:t>
            </a:r>
            <a:endParaRPr lang="en-US" dirty="0"/>
          </a:p>
        </p:txBody>
      </p:sp>
      <p:sp>
        <p:nvSpPr>
          <p:cNvPr id="3" name="Subtitle 2"/>
          <p:cNvSpPr>
            <a:spLocks noGrp="1"/>
          </p:cNvSpPr>
          <p:nvPr>
            <p:ph type="subTitle" idx="1"/>
          </p:nvPr>
        </p:nvSpPr>
        <p:spPr>
          <a:xfrm>
            <a:off x="6934200" y="5410200"/>
            <a:ext cx="1842770" cy="1077595"/>
          </a:xfrm>
        </p:spPr>
        <p:txBody>
          <a:bodyPr>
            <a:normAutofit fontScale="40000"/>
          </a:bodyPr>
          <a:lstStyle/>
          <a:p>
            <a:pPr algn="l"/>
            <a:r>
              <a:rPr lang="en-US" dirty="0"/>
              <a:t>Dr Aneela Farooq</a:t>
            </a:r>
            <a:endParaRPr lang="en-US" dirty="0"/>
          </a:p>
          <a:p>
            <a:pPr algn="l"/>
            <a:r>
              <a:rPr lang="en-US" dirty="0"/>
              <a:t>Speciality Registrar Dermatology</a:t>
            </a:r>
            <a:endParaRPr lang="en-US" dirty="0"/>
          </a:p>
          <a:p>
            <a:pPr algn="l"/>
            <a:r>
              <a:rPr lang="en-US" dirty="0"/>
              <a:t>CMH Abbottabad</a:t>
            </a:r>
            <a:endParaRPr lang="en-US" dirty="0"/>
          </a:p>
          <a:p>
            <a:pPr algn="l"/>
            <a:r>
              <a:rPr lang="en-US" sz="1715" dirty="0"/>
              <a:t>D.DERM UK</a:t>
            </a:r>
            <a:endParaRPr lang="en-US" sz="1715" dirty="0"/>
          </a:p>
          <a:p>
            <a:pPr algn="l"/>
            <a:r>
              <a:rPr lang="en-US" sz="1715" dirty="0"/>
              <a:t>Board Certified Diplomate AAAM USA</a:t>
            </a:r>
            <a:endParaRPr lang="en-US" sz="1715" dirty="0"/>
          </a:p>
          <a:p>
            <a:pPr algn="l"/>
            <a:endParaRPr lang="en-US" sz="1715"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75883"/>
            <a:ext cx="8229600" cy="1143000"/>
          </a:xfrm>
        </p:spPr>
        <p:txBody>
          <a:bodyPr/>
          <a:p>
            <a:r>
              <a:rPr lang="en-US"/>
              <a:t>CLINICAL VARIANTS</a:t>
            </a:r>
            <a:endParaRPr lang="en-US"/>
          </a:p>
        </p:txBody>
      </p:sp>
      <p:sp>
        <p:nvSpPr>
          <p:cNvPr id="3" name="Content Placeholder 2"/>
          <p:cNvSpPr>
            <a:spLocks noGrp="1"/>
          </p:cNvSpPr>
          <p:nvPr>
            <p:ph idx="1"/>
          </p:nvPr>
        </p:nvSpPr>
        <p:spPr>
          <a:xfrm>
            <a:off x="457200" y="1066800"/>
            <a:ext cx="8229600" cy="4525963"/>
          </a:xfrm>
        </p:spPr>
        <p:txBody>
          <a:bodyPr/>
          <a:p>
            <a:r>
              <a:rPr lang="en-US" sz="2200"/>
              <a:t>MUCOSAL LP</a:t>
            </a:r>
            <a:endParaRPr lang="en-US" sz="2200"/>
          </a:p>
          <a:p>
            <a:r>
              <a:rPr lang="en-US" sz="2200"/>
              <a:t>LICHEN PLANOPILARIS</a:t>
            </a:r>
            <a:endParaRPr lang="en-US" sz="2200"/>
          </a:p>
          <a:p>
            <a:r>
              <a:rPr lang="en-US" sz="2200"/>
              <a:t>HYPERTROPHIC LP</a:t>
            </a:r>
            <a:endParaRPr lang="en-US" sz="2200"/>
          </a:p>
          <a:p>
            <a:r>
              <a:rPr lang="en-US" sz="2200"/>
              <a:t>LP OF THE PALMS AND SOLES</a:t>
            </a:r>
            <a:endParaRPr lang="en-US" sz="2200"/>
          </a:p>
          <a:p>
            <a:r>
              <a:rPr lang="en-US" sz="2200"/>
              <a:t>ACTINIC LP</a:t>
            </a:r>
            <a:endParaRPr lang="en-US" sz="2200"/>
          </a:p>
          <a:p>
            <a:r>
              <a:rPr lang="en-US" sz="2200"/>
              <a:t>LP PIGMENTOSUS</a:t>
            </a:r>
            <a:endParaRPr lang="en-US" sz="2200"/>
          </a:p>
          <a:p>
            <a:r>
              <a:rPr lang="en-US" sz="2200"/>
              <a:t>DRUG INDUCED LP</a:t>
            </a:r>
            <a:endParaRPr lang="en-US" sz="2200"/>
          </a:p>
          <a:p>
            <a:r>
              <a:rPr lang="en-US" sz="2200"/>
              <a:t>ANNULAR LP</a:t>
            </a:r>
            <a:endParaRPr lang="en-US" sz="2200"/>
          </a:p>
          <a:p>
            <a:r>
              <a:rPr lang="en-US" sz="2200"/>
              <a:t>GUTTATE LP</a:t>
            </a:r>
            <a:endParaRPr lang="en-US" sz="2200"/>
          </a:p>
          <a:p>
            <a:r>
              <a:rPr lang="en-US" sz="2200"/>
              <a:t>MIXED LP/DLE</a:t>
            </a:r>
            <a:endParaRPr lang="en-US" sz="2200"/>
          </a:p>
          <a:p>
            <a:r>
              <a:rPr lang="en-US" sz="2200"/>
              <a:t>BULLOUS LP/ LP PEMPHIGOIDES</a:t>
            </a:r>
            <a:endParaRPr lang="en-US" sz="2200"/>
          </a:p>
          <a:p>
            <a:r>
              <a:rPr lang="en-US" sz="2200"/>
              <a:t>LICHEN NITIDUS</a:t>
            </a:r>
            <a:endParaRPr lang="en-US" sz="2200"/>
          </a:p>
          <a:p>
            <a:r>
              <a:rPr lang="en-US" sz="2200"/>
              <a:t>NEKAM DISEASE</a:t>
            </a:r>
            <a:endParaRPr lang="en-US" sz="2200"/>
          </a:p>
          <a:p>
            <a:r>
              <a:rPr lang="en-US" sz="2200"/>
              <a:t>LICHEN STRIATUS</a:t>
            </a:r>
            <a:endParaRPr lang="en-US" sz="22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Oral lichen </a:t>
            </a:r>
            <a:r>
              <a:rPr lang="en-US" dirty="0" err="1"/>
              <a:t>planus</a:t>
            </a:r>
            <a:endParaRPr lang="en-US" dirty="0"/>
          </a:p>
        </p:txBody>
      </p:sp>
      <p:sp>
        <p:nvSpPr>
          <p:cNvPr id="3" name="Content Placeholder 2"/>
          <p:cNvSpPr>
            <a:spLocks noGrp="1"/>
          </p:cNvSpPr>
          <p:nvPr>
            <p:ph idx="1"/>
          </p:nvPr>
        </p:nvSpPr>
        <p:spPr/>
        <p:txBody>
          <a:bodyPr/>
          <a:lstStyle/>
          <a:p>
            <a:r>
              <a:rPr lang="en-US" dirty="0"/>
              <a:t> Often involves the inside of the cheeks and the sides of the tongue, but gums and lips may also be involved.</a:t>
            </a:r>
            <a:endParaRPr lang="en-US" dirty="0"/>
          </a:p>
          <a:p>
            <a:r>
              <a:rPr lang="en-US" dirty="0"/>
              <a:t>Patterns are Reticular, atrophic, hypertrophic and erosive.</a:t>
            </a:r>
            <a:endParaRPr lang="en-US" dirty="0"/>
          </a:p>
          <a:p>
            <a:r>
              <a:rPr lang="en-US" dirty="0"/>
              <a:t>May also extend down to involve the larynx and </a:t>
            </a:r>
            <a:r>
              <a:rPr lang="en-US" dirty="0" err="1"/>
              <a:t>oesophagus</a:t>
            </a:r>
            <a:endParaRPr lang="en-US" dirty="0"/>
          </a:p>
          <a:p>
            <a:r>
              <a:rPr lang="en-US" dirty="0" err="1"/>
              <a:t>Vulval</a:t>
            </a:r>
            <a:r>
              <a:rPr lang="en-US" dirty="0"/>
              <a:t> and penile involvement.</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Reticular pattern</a:t>
            </a:r>
            <a:endParaRPr lang="en-US" dirty="0"/>
          </a:p>
        </p:txBody>
      </p:sp>
      <p:pic>
        <p:nvPicPr>
          <p:cNvPr id="1026" name="Picture 2" descr="C:\Users\Mani\Desktop\reticular.jpg"/>
          <p:cNvPicPr>
            <a:picLocks noGrp="1" noChangeAspect="1" noChangeArrowheads="1"/>
          </p:cNvPicPr>
          <p:nvPr>
            <p:ph idx="1"/>
          </p:nvPr>
        </p:nvPicPr>
        <p:blipFill>
          <a:blip r:embed="rId1"/>
          <a:srcRect/>
          <a:stretch>
            <a:fillRect/>
          </a:stretch>
        </p:blipFill>
        <p:spPr bwMode="auto">
          <a:xfrm>
            <a:off x="2136775" y="1614487"/>
            <a:ext cx="6096000" cy="4467225"/>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Plaque type</a:t>
            </a:r>
            <a:endParaRPr lang="en-US" dirty="0"/>
          </a:p>
        </p:txBody>
      </p:sp>
      <p:pic>
        <p:nvPicPr>
          <p:cNvPr id="2050" name="Picture 2" descr="C:\Users\Mani\Desktop\plaque.jpg"/>
          <p:cNvPicPr>
            <a:picLocks noGrp="1" noChangeAspect="1" noChangeArrowheads="1"/>
          </p:cNvPicPr>
          <p:nvPr>
            <p:ph idx="1"/>
          </p:nvPr>
        </p:nvPicPr>
        <p:blipFill>
          <a:blip r:embed="rId1"/>
          <a:srcRect/>
          <a:stretch>
            <a:fillRect/>
          </a:stretch>
        </p:blipFill>
        <p:spPr bwMode="auto">
          <a:xfrm>
            <a:off x="2136775" y="1504950"/>
            <a:ext cx="6096000" cy="4686300"/>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9538"/>
            <a:ext cx="8229600" cy="1143000"/>
          </a:xfrm>
        </p:spPr>
        <p:txBody>
          <a:bodyPr/>
          <a:lstStyle/>
          <a:p>
            <a:r>
              <a:rPr lang="en-US" dirty="0" err="1"/>
              <a:t>Lichenoid</a:t>
            </a:r>
            <a:r>
              <a:rPr lang="en-US" dirty="0"/>
              <a:t> reaction to amalgam</a:t>
            </a:r>
            <a:endParaRPr lang="en-US" dirty="0"/>
          </a:p>
        </p:txBody>
      </p:sp>
      <p:pic>
        <p:nvPicPr>
          <p:cNvPr id="3074" name="Picture 2" descr="C:\Users\Mani\Desktop\amalgam.jpg"/>
          <p:cNvPicPr>
            <a:picLocks noGrp="1" noChangeAspect="1" noChangeArrowheads="1"/>
          </p:cNvPicPr>
          <p:nvPr>
            <p:ph idx="1"/>
          </p:nvPr>
        </p:nvPicPr>
        <p:blipFill>
          <a:blip r:embed="rId1"/>
          <a:srcRect/>
          <a:stretch>
            <a:fillRect/>
          </a:stretch>
        </p:blipFill>
        <p:spPr bwMode="auto">
          <a:xfrm>
            <a:off x="1295400" y="1676400"/>
            <a:ext cx="6519545" cy="4649470"/>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Complications</a:t>
            </a:r>
            <a:endParaRPr lang="en-US"/>
          </a:p>
        </p:txBody>
      </p:sp>
      <p:sp>
        <p:nvSpPr>
          <p:cNvPr id="3" name="Content Placeholder 2"/>
          <p:cNvSpPr>
            <a:spLocks noGrp="1"/>
          </p:cNvSpPr>
          <p:nvPr>
            <p:ph idx="1"/>
          </p:nvPr>
        </p:nvSpPr>
        <p:spPr/>
        <p:txBody>
          <a:bodyPr/>
          <a:p>
            <a:r>
              <a:rPr lang="en-US"/>
              <a:t>Squamous cell carcinoma arising on cutaneous lesions of LP and ano‐genital lesions is definitely a rare phenomenon. </a:t>
            </a:r>
            <a:endParaRPr lang="en-US"/>
          </a:p>
          <a:p>
            <a:r>
              <a:rPr lang="en-US"/>
              <a:t>Cicatricial conjunctivitis and lacrimal canalicular obstruction are recorded .</a:t>
            </a:r>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idx="1"/>
          </p:nvPr>
        </p:nvPicPr>
        <p:blipFill>
          <a:blip r:embed="rId1"/>
          <a:stretch>
            <a:fillRect/>
          </a:stretch>
        </p:blipFill>
        <p:spPr>
          <a:xfrm>
            <a:off x="838835" y="569595"/>
            <a:ext cx="7445375" cy="59429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ym typeface="+mn-ea"/>
              </a:rPr>
              <a:t>Follicular Lichen Planus</a:t>
            </a:r>
            <a:endParaRPr lang="en-US"/>
          </a:p>
        </p:txBody>
      </p:sp>
      <p:sp>
        <p:nvSpPr>
          <p:cNvPr id="3" name="Content Placeholder 2"/>
          <p:cNvSpPr>
            <a:spLocks noGrp="1"/>
          </p:cNvSpPr>
          <p:nvPr>
            <p:ph idx="1"/>
          </p:nvPr>
        </p:nvSpPr>
        <p:spPr/>
        <p:txBody>
          <a:bodyPr/>
          <a:p>
            <a:pPr marL="0" indent="0">
              <a:buNone/>
            </a:pPr>
            <a:r>
              <a:rPr lang="en-US"/>
              <a:t>Three variants of follicular lichen planus </a:t>
            </a:r>
            <a:endParaRPr lang="en-US"/>
          </a:p>
          <a:p>
            <a:r>
              <a:rPr lang="en-US"/>
              <a:t>Classic lichen planopilaris (LPP)</a:t>
            </a:r>
            <a:endParaRPr lang="en-US"/>
          </a:p>
          <a:p>
            <a:r>
              <a:rPr lang="en-US"/>
              <a:t>Frontal fibrosing alopecia (FFA)</a:t>
            </a:r>
            <a:endParaRPr lang="en-US"/>
          </a:p>
          <a:p>
            <a:r>
              <a:rPr lang="en-US"/>
              <a:t>Graham‐Little syndrome. </a:t>
            </a:r>
            <a:endParaRPr lang="en-US"/>
          </a:p>
          <a:p>
            <a:pPr marL="0" indent="0">
              <a:buNone/>
            </a:pPr>
            <a:r>
              <a:rPr lang="en-US"/>
              <a:t>All of them result in follicular scarring and hair loss.</a:t>
            </a:r>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Lichen </a:t>
            </a:r>
            <a:r>
              <a:rPr lang="en-US" dirty="0" err="1"/>
              <a:t>planopilaris</a:t>
            </a:r>
            <a:endParaRPr lang="en-US" dirty="0"/>
          </a:p>
        </p:txBody>
      </p:sp>
      <p:sp>
        <p:nvSpPr>
          <p:cNvPr id="3" name="Content Placeholder 2"/>
          <p:cNvSpPr>
            <a:spLocks noGrp="1"/>
          </p:cNvSpPr>
          <p:nvPr>
            <p:ph idx="1"/>
          </p:nvPr>
        </p:nvSpPr>
        <p:spPr/>
        <p:txBody>
          <a:bodyPr>
            <a:normAutofit lnSpcReduction="10000"/>
          </a:bodyPr>
          <a:lstStyle/>
          <a:p>
            <a:r>
              <a:rPr lang="en-US" dirty="0"/>
              <a:t>Tiny red spiny follicular papules on the scalp and less often, elsewhere on the body.</a:t>
            </a:r>
            <a:endParaRPr lang="en-US" dirty="0"/>
          </a:p>
          <a:p>
            <a:r>
              <a:rPr lang="en-US" dirty="0"/>
              <a:t>Destruction of the follicles lead to scarring alopecia</a:t>
            </a:r>
            <a:endParaRPr lang="en-US" dirty="0"/>
          </a:p>
          <a:p>
            <a:pPr marL="0" indent="0">
              <a:buNone/>
            </a:pP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5" name="Content Placeholder 4"/>
          <p:cNvPicPr>
            <a:picLocks noChangeAspect="1"/>
          </p:cNvPicPr>
          <p:nvPr>
            <p:ph idx="1"/>
          </p:nvPr>
        </p:nvPicPr>
        <p:blipFill>
          <a:blip r:embed="rId1"/>
          <a:stretch>
            <a:fillRect/>
          </a:stretch>
        </p:blipFill>
        <p:spPr>
          <a:xfrm>
            <a:off x="0" y="152400"/>
            <a:ext cx="9097645" cy="64427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endParaRPr lang="en-US" dirty="0"/>
          </a:p>
        </p:txBody>
      </p:sp>
      <p:sp>
        <p:nvSpPr>
          <p:cNvPr id="3" name="Content Placeholder 2"/>
          <p:cNvSpPr>
            <a:spLocks noGrp="1"/>
          </p:cNvSpPr>
          <p:nvPr>
            <p:ph idx="1"/>
          </p:nvPr>
        </p:nvSpPr>
        <p:spPr>
          <a:xfrm>
            <a:off x="1066800" y="1371600"/>
            <a:ext cx="7498080" cy="3505200"/>
          </a:xfrm>
        </p:spPr>
        <p:txBody>
          <a:bodyPr/>
          <a:lstStyle/>
          <a:p>
            <a:r>
              <a:rPr lang="en-US" dirty="0"/>
              <a:t>To diagnose lichen </a:t>
            </a:r>
            <a:r>
              <a:rPr lang="en-US" dirty="0" err="1"/>
              <a:t>planus</a:t>
            </a:r>
            <a:r>
              <a:rPr lang="en-US" dirty="0"/>
              <a:t> clinically</a:t>
            </a:r>
            <a:endParaRPr lang="en-US" dirty="0"/>
          </a:p>
          <a:p>
            <a:r>
              <a:rPr lang="en-US" dirty="0"/>
              <a:t>To know the </a:t>
            </a:r>
            <a:r>
              <a:rPr lang="en-US" dirty="0" err="1"/>
              <a:t>pathophysiology</a:t>
            </a:r>
            <a:r>
              <a:rPr lang="en-US" dirty="0"/>
              <a:t> and histopathology.</a:t>
            </a:r>
            <a:endParaRPr lang="en-US" dirty="0"/>
          </a:p>
          <a:p>
            <a:r>
              <a:rPr lang="en-US" dirty="0"/>
              <a:t>To identify the clinical variants and complications</a:t>
            </a:r>
            <a:endParaRPr lang="en-US" dirty="0"/>
          </a:p>
          <a:p>
            <a:r>
              <a:rPr lang="en-US" dirty="0"/>
              <a:t>To manage the condition.</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229600" cy="4525963"/>
          </a:xfrm>
        </p:spPr>
        <p:txBody>
          <a:bodyPr/>
          <a:lstStyle/>
          <a:p>
            <a:r>
              <a:rPr lang="en-US" b="1" dirty="0"/>
              <a:t>Frontal </a:t>
            </a:r>
            <a:r>
              <a:rPr lang="en-US" b="1" dirty="0" err="1"/>
              <a:t>fibrosing</a:t>
            </a:r>
            <a:r>
              <a:rPr lang="en-US" b="1" dirty="0"/>
              <a:t> alopecia</a:t>
            </a:r>
            <a:r>
              <a:rPr lang="en-US" dirty="0"/>
              <a:t>: affects elderly women and frequently involves the eyebrows</a:t>
            </a:r>
            <a:endParaRPr lang="en-US" dirty="0"/>
          </a:p>
          <a:p>
            <a:pPr marL="0" indent="0">
              <a:buNone/>
            </a:pPr>
            <a:endParaRPr lang="en-US" dirty="0"/>
          </a:p>
        </p:txBody>
      </p:sp>
      <p:pic>
        <p:nvPicPr>
          <p:cNvPr id="5" name="Picture 4" descr="Women-with-diagnosed-frontal-fibrosing-alopecia-at-different-stages-premenopausal-30-year-old-woman-a-postmenopausal-63-77-year-old-women-with-frontotemporal-recession-and-eyeb"/>
          <p:cNvPicPr>
            <a:picLocks noChangeAspect="1"/>
          </p:cNvPicPr>
          <p:nvPr/>
        </p:nvPicPr>
        <p:blipFill>
          <a:blip r:embed="rId1"/>
          <a:stretch>
            <a:fillRect/>
          </a:stretch>
        </p:blipFill>
        <p:spPr>
          <a:xfrm>
            <a:off x="2057400" y="1752600"/>
            <a:ext cx="5943600" cy="49637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0683"/>
            <a:ext cx="8229600" cy="1143000"/>
          </a:xfrm>
        </p:spPr>
        <p:txBody>
          <a:bodyPr/>
          <a:lstStyle/>
          <a:p>
            <a:r>
              <a:rPr lang="en-US" b="1" dirty="0">
                <a:sym typeface="+mn-ea"/>
              </a:rPr>
              <a:t>Graham little-</a:t>
            </a:r>
            <a:r>
              <a:rPr lang="en-US" b="1" dirty="0" err="1">
                <a:sym typeface="+mn-ea"/>
              </a:rPr>
              <a:t>piccardi</a:t>
            </a:r>
            <a:r>
              <a:rPr lang="en-US" b="1" dirty="0">
                <a:sym typeface="+mn-ea"/>
              </a:rPr>
              <a:t> </a:t>
            </a:r>
            <a:r>
              <a:rPr lang="en-US" b="1" dirty="0" err="1">
                <a:sym typeface="+mn-ea"/>
              </a:rPr>
              <a:t>lassueur</a:t>
            </a:r>
            <a:r>
              <a:rPr lang="en-US" b="1" dirty="0">
                <a:sym typeface="+mn-ea"/>
              </a:rPr>
              <a:t> syndrome</a:t>
            </a:r>
            <a:endParaRPr lang="en-US" dirty="0"/>
          </a:p>
        </p:txBody>
      </p:sp>
      <p:sp>
        <p:nvSpPr>
          <p:cNvPr id="3" name="Content Placeholder 2"/>
          <p:cNvSpPr>
            <a:spLocks noGrp="1"/>
          </p:cNvSpPr>
          <p:nvPr>
            <p:ph idx="1"/>
          </p:nvPr>
        </p:nvSpPr>
        <p:spPr>
          <a:xfrm>
            <a:off x="609600" y="2286000"/>
            <a:ext cx="8229600" cy="4525963"/>
          </a:xfrm>
        </p:spPr>
        <p:txBody>
          <a:bodyPr>
            <a:normAutofit lnSpcReduction="10000"/>
          </a:bodyPr>
          <a:lstStyle/>
          <a:p>
            <a:pPr marL="0" indent="0">
              <a:buNone/>
            </a:pPr>
            <a:r>
              <a:rPr lang="en-US" dirty="0"/>
              <a:t>Comprises the triad </a:t>
            </a:r>
            <a:endParaRPr lang="en-US" dirty="0"/>
          </a:p>
          <a:p>
            <a:r>
              <a:rPr lang="en-US" dirty="0"/>
              <a:t>Multifocal scalp </a:t>
            </a:r>
            <a:r>
              <a:rPr lang="en-US" dirty="0" err="1"/>
              <a:t>cicatricial</a:t>
            </a:r>
            <a:r>
              <a:rPr lang="en-US" dirty="0"/>
              <a:t> alopecia</a:t>
            </a:r>
            <a:endParaRPr lang="en-US" dirty="0"/>
          </a:p>
          <a:p>
            <a:r>
              <a:rPr lang="en-US" dirty="0"/>
              <a:t>Non-scarring alopecia of </a:t>
            </a:r>
            <a:r>
              <a:rPr lang="en-US" dirty="0" err="1"/>
              <a:t>axilla</a:t>
            </a:r>
            <a:r>
              <a:rPr lang="en-US" dirty="0"/>
              <a:t> and groin</a:t>
            </a:r>
            <a:endParaRPr lang="en-US" dirty="0"/>
          </a:p>
          <a:p>
            <a:r>
              <a:rPr lang="en-US" dirty="0" err="1"/>
              <a:t>Keratotic</a:t>
            </a:r>
            <a:r>
              <a:rPr lang="en-US" dirty="0"/>
              <a:t> </a:t>
            </a:r>
            <a:r>
              <a:rPr lang="en-US" dirty="0" err="1"/>
              <a:t>lichenoid</a:t>
            </a:r>
            <a:r>
              <a:rPr lang="en-US" dirty="0"/>
              <a:t> follicular papules</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ani\Desktop\imagesJ70XXFVL.jpg"/>
          <p:cNvPicPr>
            <a:picLocks noGrp="1" noChangeAspect="1" noChangeArrowheads="1"/>
          </p:cNvPicPr>
          <p:nvPr>
            <p:ph idx="1"/>
          </p:nvPr>
        </p:nvPicPr>
        <p:blipFill>
          <a:blip r:embed="rId1"/>
          <a:srcRect/>
          <a:stretch>
            <a:fillRect/>
          </a:stretch>
        </p:blipFill>
        <p:spPr bwMode="auto">
          <a:xfrm>
            <a:off x="4876800" y="1143000"/>
            <a:ext cx="4038600" cy="4419600"/>
          </a:xfrm>
          <a:prstGeom prst="rect">
            <a:avLst/>
          </a:prstGeom>
          <a:noFill/>
        </p:spPr>
      </p:pic>
      <p:pic>
        <p:nvPicPr>
          <p:cNvPr id="4100" name="Picture 4" descr="C:\Users\Mani\Desktop\lichen-planopilaris02__ProtectWyJQcm90ZWN0Il0_FocusFillWzI5NCwyMjIsIngiLDFd.jpg"/>
          <p:cNvPicPr>
            <a:picLocks noChangeAspect="1" noChangeArrowheads="1"/>
          </p:cNvPicPr>
          <p:nvPr/>
        </p:nvPicPr>
        <p:blipFill>
          <a:blip r:embed="rId2"/>
          <a:srcRect/>
          <a:stretch>
            <a:fillRect/>
          </a:stretch>
        </p:blipFill>
        <p:spPr bwMode="auto">
          <a:xfrm>
            <a:off x="1295400" y="1143000"/>
            <a:ext cx="3429000" cy="4343400"/>
          </a:xfrm>
          <a:prstGeom prst="rect">
            <a:avLst/>
          </a:prstGeom>
          <a:noFill/>
        </p:spPr>
      </p:pic>
      <p:pic>
        <p:nvPicPr>
          <p:cNvPr id="3" name="Picture 2" descr="ddg13498-fig-0009-m"/>
          <p:cNvPicPr>
            <a:picLocks noChangeAspect="1"/>
          </p:cNvPicPr>
          <p:nvPr/>
        </p:nvPicPr>
        <p:blipFill>
          <a:blip r:embed="rId3"/>
          <a:stretch>
            <a:fillRect/>
          </a:stretch>
        </p:blipFill>
        <p:spPr>
          <a:xfrm>
            <a:off x="685800" y="533400"/>
            <a:ext cx="8367395" cy="567309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8600"/>
            <a:ext cx="8229600" cy="4525963"/>
          </a:xfrm>
        </p:spPr>
        <p:txBody>
          <a:bodyPr/>
          <a:lstStyle/>
          <a:p>
            <a:r>
              <a:rPr lang="en-US" b="1" dirty="0" err="1"/>
              <a:t>Pseudopelade</a:t>
            </a:r>
            <a:r>
              <a:rPr lang="en-US" b="1" dirty="0"/>
              <a:t> of </a:t>
            </a:r>
            <a:r>
              <a:rPr lang="en-US" b="1" dirty="0" err="1"/>
              <a:t>brocq</a:t>
            </a:r>
            <a:r>
              <a:rPr lang="en-US" dirty="0"/>
              <a:t>: variant of lichen </a:t>
            </a:r>
            <a:r>
              <a:rPr lang="en-US" dirty="0" err="1"/>
              <a:t>planus</a:t>
            </a:r>
            <a:r>
              <a:rPr lang="en-US" dirty="0"/>
              <a:t> without inflammation or scaling. Areas of scarring without hair slowly appear, described as ‘like footprints in the snow’.</a:t>
            </a:r>
            <a:endParaRPr lang="en-US" dirty="0"/>
          </a:p>
        </p:txBody>
      </p:sp>
      <p:pic>
        <p:nvPicPr>
          <p:cNvPr id="2" name="Picture 1" descr="download"/>
          <p:cNvPicPr>
            <a:picLocks noChangeAspect="1"/>
          </p:cNvPicPr>
          <p:nvPr/>
        </p:nvPicPr>
        <p:blipFill>
          <a:blip r:embed="rId1"/>
          <a:stretch>
            <a:fillRect/>
          </a:stretch>
        </p:blipFill>
        <p:spPr>
          <a:xfrm>
            <a:off x="2362200" y="2438400"/>
            <a:ext cx="5409565" cy="40887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498080" cy="1143000"/>
          </a:xfrm>
        </p:spPr>
        <p:txBody>
          <a:bodyPr/>
          <a:lstStyle/>
          <a:p>
            <a:r>
              <a:rPr lang="en-US" dirty="0"/>
              <a:t>Hypertrophic lichen </a:t>
            </a:r>
            <a:r>
              <a:rPr lang="en-US" dirty="0" err="1"/>
              <a:t>planus</a:t>
            </a:r>
            <a:endParaRPr lang="en-US" dirty="0"/>
          </a:p>
        </p:txBody>
      </p:sp>
      <p:sp>
        <p:nvSpPr>
          <p:cNvPr id="3" name="Content Placeholder 2"/>
          <p:cNvSpPr>
            <a:spLocks noGrp="1"/>
          </p:cNvSpPr>
          <p:nvPr>
            <p:ph idx="1"/>
          </p:nvPr>
        </p:nvSpPr>
        <p:spPr>
          <a:xfrm>
            <a:off x="58420" y="990600"/>
            <a:ext cx="4512945" cy="3119120"/>
          </a:xfrm>
        </p:spPr>
        <p:txBody>
          <a:bodyPr/>
          <a:lstStyle/>
          <a:p>
            <a:r>
              <a:rPr lang="en-US" dirty="0"/>
              <a:t>Most often on lower </a:t>
            </a:r>
            <a:r>
              <a:rPr lang="en-US" dirty="0" err="1"/>
              <a:t>limbs,esp</a:t>
            </a:r>
            <a:r>
              <a:rPr lang="en-US" dirty="0"/>
              <a:t> around ankles persist for years, clears with hyperpig,scar,atrophy.</a:t>
            </a:r>
            <a:endParaRPr lang="en-US" dirty="0"/>
          </a:p>
          <a:p>
            <a:endParaRPr lang="en-US" dirty="0"/>
          </a:p>
          <a:p>
            <a:endParaRPr lang="en-US" dirty="0"/>
          </a:p>
        </p:txBody>
      </p:sp>
      <p:pic>
        <p:nvPicPr>
          <p:cNvPr id="4" name="Picture 3"/>
          <p:cNvPicPr>
            <a:picLocks noChangeAspect="1"/>
          </p:cNvPicPr>
          <p:nvPr/>
        </p:nvPicPr>
        <p:blipFill>
          <a:blip r:embed="rId1"/>
          <a:stretch>
            <a:fillRect/>
          </a:stretch>
        </p:blipFill>
        <p:spPr>
          <a:xfrm>
            <a:off x="4431665" y="894715"/>
            <a:ext cx="4712335" cy="596328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Lichen </a:t>
            </a:r>
            <a:r>
              <a:rPr lang="en-US" dirty="0" err="1"/>
              <a:t>planus</a:t>
            </a:r>
            <a:r>
              <a:rPr lang="en-US" dirty="0"/>
              <a:t> of palms and soles</a:t>
            </a:r>
            <a:endParaRPr lang="en-US" dirty="0"/>
          </a:p>
        </p:txBody>
      </p:sp>
      <p:sp>
        <p:nvSpPr>
          <p:cNvPr id="5" name="Content Placeholder 4"/>
          <p:cNvSpPr/>
          <p:nvPr>
            <p:ph idx="1"/>
          </p:nvPr>
        </p:nvSpPr>
        <p:spPr/>
        <p:txBody>
          <a:bodyPr/>
          <a:p>
            <a:pPr marL="0" indent="0">
              <a:buNone/>
            </a:pPr>
            <a:r>
              <a:rPr lang="en-US"/>
              <a:t>ACUTE:</a:t>
            </a:r>
            <a:endParaRPr lang="en-US"/>
          </a:p>
          <a:p>
            <a:r>
              <a:rPr lang="en-US" sz="2400"/>
              <a:t>Volar aspect of the wrists or at the ankles </a:t>
            </a:r>
            <a:endParaRPr lang="en-US" sz="2400"/>
          </a:p>
          <a:p>
            <a:r>
              <a:rPr lang="en-US" sz="2400"/>
              <a:t>occur in more than 50% of cases of LP.</a:t>
            </a:r>
            <a:endParaRPr lang="en-US" sz="2400"/>
          </a:p>
          <a:p>
            <a:r>
              <a:rPr lang="en-US" sz="2400"/>
              <a:t> firm to the touch and yellow in hue.</a:t>
            </a:r>
            <a:endParaRPr lang="en-US" sz="2400"/>
          </a:p>
          <a:p>
            <a:r>
              <a:rPr lang="en-US"/>
              <a:t>CHRONIC:</a:t>
            </a:r>
            <a:endParaRPr lang="en-US"/>
          </a:p>
          <a:p>
            <a:r>
              <a:rPr lang="en-US" sz="2400"/>
              <a:t>A rare, very chronic form of LP involves large, painful, indolent ulcers on the sole of one or both feet with gradual, permanent loss of the toenails; there may be secondary webbing of the toes.</a:t>
            </a:r>
            <a:endParaRPr lang="en-US" sz="24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Lichen </a:t>
            </a:r>
            <a:r>
              <a:rPr lang="en-US" dirty="0" err="1"/>
              <a:t>planus</a:t>
            </a:r>
            <a:r>
              <a:rPr lang="en-US" dirty="0"/>
              <a:t> of palms and soles</a:t>
            </a:r>
            <a:endParaRPr lang="en-US" dirty="0"/>
          </a:p>
        </p:txBody>
      </p:sp>
      <p:pic>
        <p:nvPicPr>
          <p:cNvPr id="4" name="Picture 2" descr="C:\Users\Mani\Desktop\jk.png"/>
          <p:cNvPicPr>
            <a:picLocks noGrp="1" noChangeAspect="1" noChangeArrowheads="1"/>
          </p:cNvPicPr>
          <p:nvPr>
            <p:ph idx="1"/>
          </p:nvPr>
        </p:nvPicPr>
        <p:blipFill>
          <a:blip r:embed="rId1"/>
          <a:srcRect/>
          <a:stretch>
            <a:fillRect/>
          </a:stretch>
        </p:blipFill>
        <p:spPr bwMode="auto">
          <a:xfrm>
            <a:off x="1371600" y="1676400"/>
            <a:ext cx="7239000" cy="4648200"/>
          </a:xfrm>
          <a:prstGeom prst="rect">
            <a:avLst/>
          </a:prstGeom>
          <a:noFill/>
        </p:spPr>
      </p:pic>
      <p:pic>
        <p:nvPicPr>
          <p:cNvPr id="3" name="Picture 2"/>
          <p:cNvPicPr>
            <a:picLocks noChangeAspect="1"/>
          </p:cNvPicPr>
          <p:nvPr/>
        </p:nvPicPr>
        <p:blipFill>
          <a:blip r:embed="rId2"/>
          <a:stretch>
            <a:fillRect/>
          </a:stretch>
        </p:blipFill>
        <p:spPr>
          <a:xfrm>
            <a:off x="263525" y="1524000"/>
            <a:ext cx="8623300" cy="516636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rcRect b="17650"/>
          <a:stretch>
            <a:fillRect/>
          </a:stretch>
        </p:blipFill>
        <p:spPr>
          <a:xfrm>
            <a:off x="121920" y="1143000"/>
            <a:ext cx="8806180" cy="48768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p:nvPr>
            <p:ph idx="1"/>
          </p:nvPr>
        </p:nvSpPr>
        <p:spPr>
          <a:xfrm>
            <a:off x="1066800" y="76200"/>
            <a:ext cx="7569835" cy="1034415"/>
          </a:xfrm>
        </p:spPr>
        <p:txBody>
          <a:bodyPr/>
          <a:p>
            <a:pPr marL="0" indent="0">
              <a:buNone/>
            </a:pPr>
            <a:r>
              <a:rPr lang="en-US">
                <a:sym typeface="+mn-ea"/>
              </a:rPr>
              <a:t>Lichen planus pigmentosus</a:t>
            </a:r>
            <a:endParaRPr lang="en-US"/>
          </a:p>
          <a:p>
            <a:endParaRPr lang="en-US"/>
          </a:p>
        </p:txBody>
      </p:sp>
      <p:sp>
        <p:nvSpPr>
          <p:cNvPr id="3" name="Text Box 2"/>
          <p:cNvSpPr txBox="1"/>
          <p:nvPr/>
        </p:nvSpPr>
        <p:spPr>
          <a:xfrm>
            <a:off x="228600" y="990600"/>
            <a:ext cx="8678545" cy="2270760"/>
          </a:xfrm>
          <a:prstGeom prst="rect">
            <a:avLst/>
          </a:prstGeom>
          <a:noFill/>
        </p:spPr>
        <p:txBody>
          <a:bodyPr wrap="square" rtlCol="0" anchor="t">
            <a:noAutofit/>
          </a:bodyPr>
          <a:p>
            <a:pPr marL="285750" indent="-285750">
              <a:buFont typeface="Arial" panose="020B0604020202020204" pitchFamily="34" charset="0"/>
              <a:buChar char="•"/>
            </a:pPr>
            <a:r>
              <a:rPr lang="en-US" sz="2400"/>
              <a:t>This is a pigmentary disorder seen in India or in the Middle </a:t>
            </a:r>
            <a:endParaRPr lang="en-US" sz="2400"/>
          </a:p>
          <a:p>
            <a:r>
              <a:rPr lang="en-US" sz="2400"/>
              <a:t>East.</a:t>
            </a:r>
            <a:endParaRPr lang="en-US" sz="2400"/>
          </a:p>
          <a:p>
            <a:pPr marL="342900" indent="-342900">
              <a:buFont typeface="Arial" panose="020B0604020202020204" pitchFamily="34" charset="0"/>
              <a:buChar char="•"/>
            </a:pPr>
            <a:r>
              <a:rPr lang="en-US" sz="2400"/>
              <a:t>The macular hyperpigmentation involves chiefly the </a:t>
            </a:r>
            <a:endParaRPr lang="en-US" sz="2400"/>
          </a:p>
          <a:p>
            <a:r>
              <a:rPr lang="en-US" sz="2400"/>
              <a:t>face, neck and upper limbs.</a:t>
            </a:r>
            <a:endParaRPr lang="en-US" sz="2400"/>
          </a:p>
          <a:p>
            <a:r>
              <a:rPr lang="en-US" sz="2400"/>
              <a:t>The duration is 2 months to 21 years </a:t>
            </a:r>
            <a:endParaRPr lang="en-US" sz="24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121920" y="152400"/>
            <a:ext cx="8806180" cy="59220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ym typeface="+mn-ea"/>
              </a:rPr>
              <a:t>Lichenoid</a:t>
            </a:r>
            <a:r>
              <a:rPr lang="en-US" dirty="0">
                <a:sym typeface="+mn-ea"/>
              </a:rPr>
              <a:t> disorders:</a:t>
            </a:r>
            <a:endParaRPr lang="en-US" dirty="0"/>
          </a:p>
        </p:txBody>
      </p:sp>
      <p:sp>
        <p:nvSpPr>
          <p:cNvPr id="3" name="Content Placeholder 2"/>
          <p:cNvSpPr>
            <a:spLocks noGrp="1"/>
          </p:cNvSpPr>
          <p:nvPr>
            <p:ph idx="1"/>
          </p:nvPr>
        </p:nvSpPr>
        <p:spPr>
          <a:xfrm>
            <a:off x="838200" y="1524000"/>
            <a:ext cx="7498080" cy="4038600"/>
          </a:xfrm>
        </p:spPr>
        <p:txBody>
          <a:bodyPr/>
          <a:lstStyle/>
          <a:p>
            <a:pPr>
              <a:buFont typeface="Wingdings" panose="05000000000000000000" charset="0"/>
              <a:buChar char="Ø"/>
            </a:pPr>
            <a:r>
              <a:rPr lang="en-US" dirty="0"/>
              <a:t> inflammatory </a:t>
            </a:r>
            <a:r>
              <a:rPr lang="en-US" dirty="0" err="1"/>
              <a:t>dermatoses</a:t>
            </a:r>
            <a:r>
              <a:rPr lang="en-US" dirty="0"/>
              <a:t> characterized clinically by flat topped </a:t>
            </a:r>
            <a:r>
              <a:rPr lang="en-US" dirty="0" err="1"/>
              <a:t>papular</a:t>
            </a:r>
            <a:r>
              <a:rPr lang="en-US" dirty="0"/>
              <a:t> lesions and </a:t>
            </a:r>
            <a:r>
              <a:rPr lang="en-US" dirty="0" err="1"/>
              <a:t>histologically</a:t>
            </a:r>
            <a:r>
              <a:rPr lang="en-US" dirty="0"/>
              <a:t> by a lymphocytic infiltrate with a band like distribution in the papillary dermis.</a:t>
            </a:r>
            <a:endParaRPr lang="en-US" dirty="0"/>
          </a:p>
          <a:p>
            <a:pPr marL="0" indent="0">
              <a:buNone/>
            </a:pP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Actinic lichen </a:t>
            </a:r>
            <a:r>
              <a:rPr lang="en-US" dirty="0" err="1"/>
              <a:t>planus</a:t>
            </a:r>
            <a:endParaRPr lang="en-US" dirty="0"/>
          </a:p>
        </p:txBody>
      </p:sp>
      <p:pic>
        <p:nvPicPr>
          <p:cNvPr id="6146" name="Picture 2" descr="C:\Users\Mani\Desktop\actinic.png"/>
          <p:cNvPicPr>
            <a:picLocks noGrp="1" noChangeAspect="1" noChangeArrowheads="1"/>
          </p:cNvPicPr>
          <p:nvPr>
            <p:ph idx="1"/>
          </p:nvPr>
        </p:nvPicPr>
        <p:blipFill>
          <a:blip r:embed="rId1"/>
          <a:srcRect/>
          <a:stretch>
            <a:fillRect/>
          </a:stretch>
        </p:blipFill>
        <p:spPr bwMode="auto">
          <a:xfrm>
            <a:off x="990600" y="1447800"/>
            <a:ext cx="3586655" cy="4800600"/>
          </a:xfrm>
          <a:prstGeom prst="rect">
            <a:avLst/>
          </a:prstGeom>
          <a:noFill/>
        </p:spPr>
      </p:pic>
      <p:pic>
        <p:nvPicPr>
          <p:cNvPr id="6147" name="Picture 3" descr="C:\Users\Mani\Desktop\Lichen-planus-actinicus.jpg"/>
          <p:cNvPicPr>
            <a:picLocks noChangeAspect="1" noChangeArrowheads="1"/>
          </p:cNvPicPr>
          <p:nvPr/>
        </p:nvPicPr>
        <p:blipFill>
          <a:blip r:embed="rId2"/>
          <a:srcRect/>
          <a:stretch>
            <a:fillRect/>
          </a:stretch>
        </p:blipFill>
        <p:spPr bwMode="auto">
          <a:xfrm>
            <a:off x="4724400" y="1447800"/>
            <a:ext cx="4419600" cy="4800600"/>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Annular lichen </a:t>
            </a:r>
            <a:r>
              <a:rPr lang="en-US" dirty="0" err="1"/>
              <a:t>planus</a:t>
            </a:r>
            <a:endParaRPr lang="en-US" dirty="0"/>
          </a:p>
        </p:txBody>
      </p:sp>
      <p:pic>
        <p:nvPicPr>
          <p:cNvPr id="7170" name="Picture 2" descr="C:\Users\Mani\Desktop\imagesAZTDC583.jpg"/>
          <p:cNvPicPr>
            <a:picLocks noGrp="1" noChangeAspect="1" noChangeArrowheads="1"/>
          </p:cNvPicPr>
          <p:nvPr>
            <p:ph idx="1"/>
          </p:nvPr>
        </p:nvPicPr>
        <p:blipFill>
          <a:blip r:embed="rId1"/>
          <a:srcRect/>
          <a:stretch>
            <a:fillRect/>
          </a:stretch>
        </p:blipFill>
        <p:spPr bwMode="auto">
          <a:xfrm>
            <a:off x="5334000" y="1447800"/>
            <a:ext cx="3810000" cy="5029200"/>
          </a:xfrm>
          <a:prstGeom prst="rect">
            <a:avLst/>
          </a:prstGeom>
          <a:noFill/>
        </p:spPr>
      </p:pic>
      <p:pic>
        <p:nvPicPr>
          <p:cNvPr id="7171" name="Picture 3" descr="C:\Users\Mani\Desktop\annular-lichen-planus-62yo-bm-leg.jpg"/>
          <p:cNvPicPr>
            <a:picLocks noChangeAspect="1" noChangeArrowheads="1"/>
          </p:cNvPicPr>
          <p:nvPr/>
        </p:nvPicPr>
        <p:blipFill>
          <a:blip r:embed="rId2"/>
          <a:srcRect/>
          <a:stretch>
            <a:fillRect/>
          </a:stretch>
        </p:blipFill>
        <p:spPr bwMode="auto">
          <a:xfrm>
            <a:off x="990600" y="1447800"/>
            <a:ext cx="4267200" cy="4562475"/>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Guttate</a:t>
            </a:r>
            <a:r>
              <a:rPr lang="en-US" dirty="0"/>
              <a:t> lichen </a:t>
            </a:r>
            <a:r>
              <a:rPr lang="en-US" dirty="0" err="1"/>
              <a:t>planus</a:t>
            </a:r>
            <a:endParaRPr lang="en-US" dirty="0"/>
          </a:p>
        </p:txBody>
      </p:sp>
      <p:pic>
        <p:nvPicPr>
          <p:cNvPr id="8194" name="Picture 2" descr="C:\Users\Mani\Desktop\lichen-planus-guttate3.jpg"/>
          <p:cNvPicPr>
            <a:picLocks noGrp="1" noChangeAspect="1" noChangeArrowheads="1"/>
          </p:cNvPicPr>
          <p:nvPr>
            <p:ph idx="1"/>
          </p:nvPr>
        </p:nvPicPr>
        <p:blipFill>
          <a:blip r:embed="rId1"/>
          <a:srcRect/>
          <a:stretch>
            <a:fillRect/>
          </a:stretch>
        </p:blipFill>
        <p:spPr bwMode="auto">
          <a:xfrm>
            <a:off x="2258695" y="1653540"/>
            <a:ext cx="5852160" cy="4389120"/>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normAutofit fontScale="90000"/>
          </a:bodyPr>
          <a:lstStyle/>
          <a:p>
            <a:r>
              <a:rPr lang="en-US" dirty="0" err="1"/>
              <a:t>Bullous</a:t>
            </a:r>
            <a:r>
              <a:rPr lang="en-US" dirty="0"/>
              <a:t> lichen </a:t>
            </a:r>
            <a:r>
              <a:rPr lang="en-US" dirty="0" err="1"/>
              <a:t>planus</a:t>
            </a:r>
            <a:r>
              <a:rPr lang="en-US" dirty="0"/>
              <a:t> and lichen </a:t>
            </a:r>
            <a:r>
              <a:rPr lang="en-US" dirty="0" err="1"/>
              <a:t>planus</a:t>
            </a:r>
            <a:r>
              <a:rPr lang="en-US" dirty="0"/>
              <a:t> </a:t>
            </a:r>
            <a:r>
              <a:rPr lang="en-US" dirty="0" err="1"/>
              <a:t>pemphigoides</a:t>
            </a:r>
            <a:endParaRPr lang="en-US" dirty="0"/>
          </a:p>
        </p:txBody>
      </p:sp>
      <p:sp>
        <p:nvSpPr>
          <p:cNvPr id="4" name="Text Placeholder 3"/>
          <p:cNvSpPr>
            <a:spLocks noGrp="1"/>
          </p:cNvSpPr>
          <p:nvPr>
            <p:ph type="body" idx="1"/>
          </p:nvPr>
        </p:nvSpPr>
        <p:spPr>
          <a:xfrm>
            <a:off x="457200" y="1295400"/>
            <a:ext cx="4023360" cy="640080"/>
          </a:xfrm>
        </p:spPr>
        <p:txBody>
          <a:bodyPr>
            <a:normAutofit/>
          </a:bodyPr>
          <a:lstStyle/>
          <a:p>
            <a:r>
              <a:rPr lang="en-US" sz="2400" b="1" dirty="0"/>
              <a:t>BULLOUS  LP</a:t>
            </a:r>
            <a:endParaRPr lang="en-US" sz="2400" b="1" dirty="0"/>
          </a:p>
        </p:txBody>
      </p:sp>
      <p:sp>
        <p:nvSpPr>
          <p:cNvPr id="6" name="Text Placeholder 5"/>
          <p:cNvSpPr>
            <a:spLocks noGrp="1"/>
          </p:cNvSpPr>
          <p:nvPr>
            <p:ph type="body" sz="half" idx="3"/>
          </p:nvPr>
        </p:nvSpPr>
        <p:spPr>
          <a:xfrm>
            <a:off x="4800600" y="1295400"/>
            <a:ext cx="4023360" cy="640080"/>
          </a:xfrm>
        </p:spPr>
        <p:txBody>
          <a:bodyPr>
            <a:normAutofit lnSpcReduction="10000"/>
          </a:bodyPr>
          <a:lstStyle/>
          <a:p>
            <a:r>
              <a:rPr lang="en-US" b="1" dirty="0"/>
              <a:t>LICHEN PLANUS PEMPHIGOIDES</a:t>
            </a:r>
            <a:endParaRPr lang="en-US" b="1" dirty="0"/>
          </a:p>
        </p:txBody>
      </p:sp>
      <p:pic>
        <p:nvPicPr>
          <p:cNvPr id="9" name="Picture 8"/>
          <p:cNvPicPr>
            <a:picLocks noChangeAspect="1"/>
          </p:cNvPicPr>
          <p:nvPr/>
        </p:nvPicPr>
        <p:blipFill>
          <a:blip r:embed="rId1"/>
          <a:stretch>
            <a:fillRect/>
          </a:stretch>
        </p:blipFill>
        <p:spPr>
          <a:xfrm>
            <a:off x="4137660" y="2056765"/>
            <a:ext cx="4686300" cy="4549775"/>
          </a:xfrm>
          <a:prstGeom prst="rect">
            <a:avLst/>
          </a:prstGeom>
        </p:spPr>
      </p:pic>
      <p:pic>
        <p:nvPicPr>
          <p:cNvPr id="10" name="Picture 9"/>
          <p:cNvPicPr>
            <a:picLocks noChangeAspect="1"/>
          </p:cNvPicPr>
          <p:nvPr/>
        </p:nvPicPr>
        <p:blipFill>
          <a:blip r:embed="rId2"/>
          <a:stretch>
            <a:fillRect/>
          </a:stretch>
        </p:blipFill>
        <p:spPr>
          <a:xfrm>
            <a:off x="533400" y="2050415"/>
            <a:ext cx="3373755" cy="453580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33321" y="-76200"/>
            <a:ext cx="7886700" cy="1325563"/>
          </a:xfrm>
        </p:spPr>
        <p:txBody>
          <a:bodyPr/>
          <a:p>
            <a:r>
              <a:rPr lang="en-US"/>
              <a:t>BULLOUS LP</a:t>
            </a:r>
            <a:endParaRPr lang="en-US"/>
          </a:p>
        </p:txBody>
      </p:sp>
      <p:sp>
        <p:nvSpPr>
          <p:cNvPr id="5" name="Content Placeholder 4"/>
          <p:cNvSpPr>
            <a:spLocks noGrp="1"/>
          </p:cNvSpPr>
          <p:nvPr>
            <p:ph sz="half" idx="2"/>
          </p:nvPr>
        </p:nvSpPr>
        <p:spPr>
          <a:xfrm>
            <a:off x="304800" y="990600"/>
            <a:ext cx="8444865" cy="5691505"/>
          </a:xfrm>
        </p:spPr>
        <p:txBody>
          <a:bodyPr/>
          <a:lstStyle/>
          <a:p>
            <a:r>
              <a:rPr lang="en-US" dirty="0"/>
              <a:t>Blisters arise only on or near the lesions of .</a:t>
            </a:r>
            <a:endParaRPr lang="en-US" dirty="0"/>
          </a:p>
          <a:p>
            <a:r>
              <a:rPr lang="en-US" dirty="0" err="1"/>
              <a:t>Histologically</a:t>
            </a:r>
            <a:r>
              <a:rPr lang="en-US" dirty="0"/>
              <a:t> </a:t>
            </a:r>
            <a:r>
              <a:rPr lang="en-US" dirty="0" err="1"/>
              <a:t>subepidermal</a:t>
            </a:r>
            <a:r>
              <a:rPr lang="en-US" dirty="0"/>
              <a:t> bulla formation with typical changes of LP.</a:t>
            </a:r>
            <a:endParaRPr lang="en-US" dirty="0"/>
          </a:p>
          <a:p>
            <a:r>
              <a:rPr lang="en-US" dirty="0"/>
              <a:t>Direct and indirect </a:t>
            </a:r>
            <a:r>
              <a:rPr lang="en-US" dirty="0" err="1"/>
              <a:t>immunofluorescence</a:t>
            </a:r>
            <a:r>
              <a:rPr lang="en-US" dirty="0"/>
              <a:t> are negative.</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3"/>
          </p:nvPr>
        </p:nvSpPr>
        <p:spPr>
          <a:xfrm>
            <a:off x="1143000" y="304800"/>
            <a:ext cx="6259830" cy="969645"/>
          </a:xfrm>
        </p:spPr>
        <p:txBody>
          <a:bodyPr>
            <a:normAutofit/>
          </a:bodyPr>
          <a:lstStyle/>
          <a:p>
            <a:r>
              <a:rPr lang="en-US" sz="2800" b="1" dirty="0"/>
              <a:t>LICHEN PLANUS PEMPHIGOIDES</a:t>
            </a:r>
            <a:endParaRPr lang="en-US" sz="2800" b="1" dirty="0"/>
          </a:p>
        </p:txBody>
      </p:sp>
      <p:sp>
        <p:nvSpPr>
          <p:cNvPr id="7" name="Content Placeholder 6"/>
          <p:cNvSpPr>
            <a:spLocks noGrp="1"/>
          </p:cNvSpPr>
          <p:nvPr>
            <p:ph sz="quarter" idx="4"/>
          </p:nvPr>
        </p:nvSpPr>
        <p:spPr>
          <a:xfrm>
            <a:off x="85090" y="1600200"/>
            <a:ext cx="8822055" cy="4114800"/>
          </a:xfrm>
        </p:spPr>
        <p:txBody>
          <a:bodyPr/>
          <a:lstStyle/>
          <a:p>
            <a:r>
              <a:rPr lang="en-US" dirty="0" err="1"/>
              <a:t>Bullae</a:t>
            </a:r>
            <a:r>
              <a:rPr lang="en-US" dirty="0"/>
              <a:t> on both involved and </a:t>
            </a:r>
            <a:r>
              <a:rPr lang="en-US" dirty="0" err="1"/>
              <a:t>univolved</a:t>
            </a:r>
            <a:r>
              <a:rPr lang="en-US" dirty="0"/>
              <a:t> skin.</a:t>
            </a:r>
            <a:endParaRPr lang="en-US" dirty="0"/>
          </a:p>
          <a:p>
            <a:r>
              <a:rPr lang="en-US" dirty="0"/>
              <a:t>Histology shows a </a:t>
            </a:r>
            <a:r>
              <a:rPr lang="en-US" dirty="0" err="1"/>
              <a:t>subepidermal</a:t>
            </a:r>
            <a:r>
              <a:rPr lang="en-US" dirty="0"/>
              <a:t> bulla with no evidence of associated LP.</a:t>
            </a:r>
            <a:endParaRPr lang="en-US" dirty="0"/>
          </a:p>
          <a:p>
            <a:r>
              <a:rPr lang="en-US" dirty="0"/>
              <a:t>Direct </a:t>
            </a:r>
            <a:r>
              <a:rPr lang="en-US" dirty="0" err="1"/>
              <a:t>immunofluorescence</a:t>
            </a:r>
            <a:r>
              <a:rPr lang="en-US" dirty="0"/>
              <a:t> shows linear basement membrane zone deposition Of </a:t>
            </a:r>
            <a:r>
              <a:rPr lang="en-US" dirty="0" err="1"/>
              <a:t>IgG</a:t>
            </a:r>
            <a:r>
              <a:rPr lang="en-US" dirty="0"/>
              <a:t> and C3 in </a:t>
            </a:r>
            <a:r>
              <a:rPr lang="en-US" dirty="0" err="1"/>
              <a:t>perilesional</a:t>
            </a:r>
            <a:r>
              <a:rPr lang="en-US" dirty="0"/>
              <a:t> skin. </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Mani\Desktop\462222_Thumb_400.jpg"/>
          <p:cNvPicPr>
            <a:picLocks noGrp="1" noChangeAspect="1" noChangeArrowheads="1"/>
          </p:cNvPicPr>
          <p:nvPr>
            <p:ph idx="1"/>
          </p:nvPr>
        </p:nvPicPr>
        <p:blipFill>
          <a:blip r:embed="rId1"/>
          <a:srcRect/>
          <a:stretch>
            <a:fillRect/>
          </a:stretch>
        </p:blipFill>
        <p:spPr bwMode="auto">
          <a:xfrm>
            <a:off x="1600200" y="609600"/>
            <a:ext cx="6172200" cy="5410200"/>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Lichen </a:t>
            </a:r>
            <a:r>
              <a:rPr lang="en-US" dirty="0" err="1"/>
              <a:t>nitidus</a:t>
            </a:r>
            <a:endParaRPr lang="en-US" dirty="0"/>
          </a:p>
        </p:txBody>
      </p:sp>
      <p:sp>
        <p:nvSpPr>
          <p:cNvPr id="3" name="Content Placeholder 2"/>
          <p:cNvSpPr>
            <a:spLocks noGrp="1"/>
          </p:cNvSpPr>
          <p:nvPr>
            <p:ph idx="1"/>
          </p:nvPr>
        </p:nvSpPr>
        <p:spPr/>
        <p:txBody>
          <a:bodyPr>
            <a:normAutofit fontScale="72500"/>
          </a:bodyPr>
          <a:lstStyle/>
          <a:p>
            <a:r>
              <a:rPr lang="en-US" dirty="0"/>
              <a:t>Rare and is characterized clinically by the presence of pinpoint to pin head sized papules, asymptomatic and flesh colored, with a flat shiny surface.</a:t>
            </a:r>
            <a:endParaRPr lang="en-US" dirty="0"/>
          </a:p>
          <a:p>
            <a:r>
              <a:rPr lang="en-US" dirty="0"/>
              <a:t>Sites: forearms, penis, abdomen, chest and buttocks.</a:t>
            </a:r>
            <a:endParaRPr lang="en-US" dirty="0"/>
          </a:p>
          <a:p>
            <a:r>
              <a:rPr lang="en-US" dirty="0"/>
              <a:t>Nails: pitting, increased linear striations and longitudinal ridging.</a:t>
            </a:r>
            <a:endParaRPr lang="en-US" dirty="0"/>
          </a:p>
          <a:p>
            <a:r>
              <a:rPr lang="en-US" dirty="0"/>
              <a:t>Associations: </a:t>
            </a:r>
            <a:endParaRPr lang="en-US" dirty="0"/>
          </a:p>
          <a:p>
            <a:pPr lvl="1"/>
            <a:r>
              <a:rPr lang="en-US" dirty="0" err="1"/>
              <a:t>crohn</a:t>
            </a:r>
            <a:r>
              <a:rPr lang="en-US" dirty="0"/>
              <a:t> disease, </a:t>
            </a:r>
            <a:endParaRPr lang="en-US" dirty="0"/>
          </a:p>
          <a:p>
            <a:pPr lvl="1"/>
            <a:r>
              <a:rPr lang="en-US" dirty="0" err="1"/>
              <a:t>trisomy</a:t>
            </a:r>
            <a:r>
              <a:rPr lang="en-US" dirty="0"/>
              <a:t> 21</a:t>
            </a:r>
            <a:endParaRPr lang="en-US" dirty="0"/>
          </a:p>
          <a:p>
            <a:pPr lvl="1"/>
            <a:r>
              <a:rPr lang="en-US" dirty="0"/>
              <a:t>congenital </a:t>
            </a:r>
            <a:r>
              <a:rPr lang="en-US" dirty="0" err="1"/>
              <a:t>megacolon</a:t>
            </a:r>
            <a:endParaRPr lang="en-US" dirty="0"/>
          </a:p>
          <a:p>
            <a:pPr lvl="1"/>
            <a:r>
              <a:rPr lang="en-US" dirty="0" err="1"/>
              <a:t>Niemann</a:t>
            </a:r>
            <a:r>
              <a:rPr lang="en-US" dirty="0"/>
              <a:t>-Pick disease.</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914400" y="685800"/>
            <a:ext cx="7301230" cy="55035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609283"/>
            <a:ext cx="8229600" cy="1143000"/>
          </a:xfrm>
        </p:spPr>
        <p:txBody>
          <a:bodyPr/>
          <a:p>
            <a:r>
              <a:rPr lang="en-US">
                <a:sym typeface="+mn-ea"/>
              </a:rPr>
              <a:t>‘Mixed’ lichen planus/discoid lupus erythematosus </a:t>
            </a:r>
            <a:br>
              <a:rPr lang="en-US"/>
            </a:br>
            <a:r>
              <a:rPr lang="en-US">
                <a:sym typeface="+mn-ea"/>
              </a:rPr>
              <a:t>disease patterns</a:t>
            </a:r>
            <a:endParaRPr lang="en-US"/>
          </a:p>
        </p:txBody>
      </p:sp>
      <p:sp>
        <p:nvSpPr>
          <p:cNvPr id="3" name="Content Placeholder 2"/>
          <p:cNvSpPr>
            <a:spLocks noGrp="1"/>
          </p:cNvSpPr>
          <p:nvPr>
            <p:ph idx="1"/>
          </p:nvPr>
        </p:nvSpPr>
        <p:spPr>
          <a:xfrm>
            <a:off x="609600" y="2286000"/>
            <a:ext cx="8229600" cy="4525963"/>
          </a:xfrm>
        </p:spPr>
        <p:txBody>
          <a:bodyPr/>
          <a:p>
            <a:r>
              <a:rPr lang="en-US"/>
              <a:t>With basement membrane </a:t>
            </a:r>
            <a:endParaRPr lang="en-US"/>
          </a:p>
          <a:p>
            <a:r>
              <a:rPr lang="en-US"/>
              <a:t>deposition of IgG in DLE overlapping features of both disorders. </a:t>
            </a:r>
            <a:endParaRPr lang="en-US"/>
          </a:p>
          <a:p>
            <a:r>
              <a:rPr lang="en-US"/>
              <a:t>Chronic atrophic DLE‐like lesions on the head, neck &amp; upper trunk may accompany reticular white lesions in the oral cavity, and combinations of lichenoid or verrucous lesions.</a:t>
            </a:r>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effectLst/>
                <a:sym typeface="+mn-ea"/>
              </a:rPr>
              <a:t>Lichen P</a:t>
            </a:r>
            <a:r>
              <a:rPr lang="en-US" b="1" dirty="0" err="1">
                <a:solidFill>
                  <a:schemeClr val="tx1"/>
                </a:solidFill>
                <a:effectLst/>
                <a:sym typeface="+mn-ea"/>
              </a:rPr>
              <a:t>lanus</a:t>
            </a:r>
            <a:endParaRPr lang="en-US" dirty="0"/>
          </a:p>
        </p:txBody>
      </p:sp>
      <p:sp>
        <p:nvSpPr>
          <p:cNvPr id="3" name="Content Placeholder 2"/>
          <p:cNvSpPr>
            <a:spLocks noGrp="1"/>
          </p:cNvSpPr>
          <p:nvPr>
            <p:ph idx="1"/>
          </p:nvPr>
        </p:nvSpPr>
        <p:spPr>
          <a:xfrm>
            <a:off x="337185" y="1524000"/>
            <a:ext cx="8282940" cy="3928110"/>
          </a:xfrm>
        </p:spPr>
        <p:txBody>
          <a:bodyPr/>
          <a:lstStyle/>
          <a:p>
            <a:pPr>
              <a:buFont typeface="Wingdings" panose="05000000000000000000" charset="0"/>
              <a:buChar char="Ø"/>
            </a:pPr>
            <a:endParaRPr lang="en-US" dirty="0"/>
          </a:p>
          <a:p>
            <a:pPr>
              <a:buFont typeface="Wingdings" panose="05000000000000000000" charset="0"/>
              <a:buChar char="Ø"/>
            </a:pPr>
            <a:r>
              <a:rPr lang="en-US" dirty="0"/>
              <a:t>Most typical and best characterized </a:t>
            </a:r>
            <a:r>
              <a:rPr lang="en-US" dirty="0" err="1"/>
              <a:t>lichenoid</a:t>
            </a:r>
            <a:r>
              <a:rPr lang="en-US" dirty="0"/>
              <a:t> </a:t>
            </a:r>
            <a:r>
              <a:rPr lang="en-US" dirty="0" err="1"/>
              <a:t>dermatosis.</a:t>
            </a:r>
            <a:endParaRPr lang="en-US" dirty="0" err="1"/>
          </a:p>
          <a:p>
            <a:pPr>
              <a:buFont typeface="Wingdings" panose="05000000000000000000" charset="0"/>
              <a:buChar char="Ø"/>
            </a:pPr>
            <a:r>
              <a:rPr lang="en-US" dirty="0" err="1"/>
              <a:t>An idiopathic inflammatory skin disease </a:t>
            </a:r>
            <a:endParaRPr lang="en-US" dirty="0" err="1"/>
          </a:p>
          <a:p>
            <a:pPr marL="0" indent="0">
              <a:buNone/>
            </a:pPr>
            <a:r>
              <a:rPr lang="en-US" dirty="0"/>
              <a:t>affecting the skin and mucosal membranes.</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ym typeface="+mn-ea"/>
              </a:rPr>
              <a:t>Lichenoid drug eruption (drug-induced LP)</a:t>
            </a:r>
            <a:endParaRPr lang="en-US"/>
          </a:p>
        </p:txBody>
      </p:sp>
      <p:sp>
        <p:nvSpPr>
          <p:cNvPr id="3" name="Content Placeholder 2"/>
          <p:cNvSpPr>
            <a:spLocks noGrp="1"/>
          </p:cNvSpPr>
          <p:nvPr>
            <p:ph idx="1"/>
          </p:nvPr>
        </p:nvSpPr>
        <p:spPr/>
        <p:txBody>
          <a:bodyPr/>
          <a:p>
            <a:r>
              <a:rPr lang="en-US"/>
              <a:t>Despite the significant overlap between LP and lichenoid drug eruption there are both clinical and histologic clues that favor one diagnosis over the other</a:t>
            </a:r>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idx="1"/>
          </p:nvPr>
        </p:nvPicPr>
        <p:blipFill>
          <a:blip r:embed="rId1"/>
          <a:stretch>
            <a:fillRect/>
          </a:stretch>
        </p:blipFill>
        <p:spPr>
          <a:xfrm>
            <a:off x="1219200" y="267335"/>
            <a:ext cx="6430010" cy="621601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144145" y="76200"/>
            <a:ext cx="8889365" cy="652208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Nekam</a:t>
            </a:r>
            <a:r>
              <a:rPr lang="en-US" dirty="0"/>
              <a:t> disease.</a:t>
            </a:r>
            <a:endParaRPr lang="en-US" dirty="0"/>
          </a:p>
        </p:txBody>
      </p:sp>
      <p:sp>
        <p:nvSpPr>
          <p:cNvPr id="3" name="Content Placeholder 2"/>
          <p:cNvSpPr>
            <a:spLocks noGrp="1"/>
          </p:cNvSpPr>
          <p:nvPr>
            <p:ph idx="1"/>
          </p:nvPr>
        </p:nvSpPr>
        <p:spPr/>
        <p:txBody>
          <a:bodyPr/>
          <a:lstStyle/>
          <a:p>
            <a:pPr marL="0" indent="0">
              <a:buNone/>
            </a:pPr>
            <a:r>
              <a:rPr lang="en-US" dirty="0" err="1"/>
              <a:t>Syn:Keratosis</a:t>
            </a:r>
            <a:r>
              <a:rPr lang="en-US" dirty="0"/>
              <a:t> </a:t>
            </a:r>
            <a:r>
              <a:rPr lang="en-US" dirty="0" err="1"/>
              <a:t>lichenoides</a:t>
            </a:r>
            <a:r>
              <a:rPr lang="en-US" dirty="0"/>
              <a:t> </a:t>
            </a:r>
            <a:r>
              <a:rPr lang="en-US" dirty="0" err="1"/>
              <a:t>chronica</a:t>
            </a:r>
            <a:endParaRPr lang="en-US" dirty="0"/>
          </a:p>
          <a:p>
            <a:r>
              <a:rPr lang="en-US" dirty="0" err="1"/>
              <a:t>Violaceous</a:t>
            </a:r>
            <a:r>
              <a:rPr lang="en-US" dirty="0"/>
              <a:t> </a:t>
            </a:r>
            <a:r>
              <a:rPr lang="en-US" dirty="0" err="1"/>
              <a:t>keratotic</a:t>
            </a:r>
            <a:r>
              <a:rPr lang="en-US" dirty="0"/>
              <a:t> papules and nodules arranged in a linear or reticulate pattern on the trunk and limbs in association with a </a:t>
            </a:r>
            <a:r>
              <a:rPr lang="en-US" dirty="0" err="1"/>
              <a:t>seborrhoeic</a:t>
            </a:r>
            <a:r>
              <a:rPr lang="en-US" dirty="0"/>
              <a:t> dermatitis like eruption on the face.</a:t>
            </a:r>
            <a:endParaRPr lang="en-US" dirty="0"/>
          </a:p>
          <a:p>
            <a:r>
              <a:rPr lang="en-US" dirty="0"/>
              <a:t>Other features: </a:t>
            </a:r>
            <a:r>
              <a:rPr lang="en-US" dirty="0" err="1"/>
              <a:t>palmoplantar</a:t>
            </a:r>
            <a:r>
              <a:rPr lang="en-US" dirty="0"/>
              <a:t> </a:t>
            </a:r>
            <a:r>
              <a:rPr lang="en-US" dirty="0" err="1"/>
              <a:t>keratoderma</a:t>
            </a:r>
            <a:r>
              <a:rPr lang="en-US" dirty="0"/>
              <a:t>, mucosal involvement with ulceration, nail and ocular involvement.</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1169035" y="274955"/>
            <a:ext cx="6805930" cy="572071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Nail LP</a:t>
            </a:r>
            <a:endParaRPr lang="en-US" dirty="0"/>
          </a:p>
        </p:txBody>
      </p:sp>
      <p:sp>
        <p:nvSpPr>
          <p:cNvPr id="3" name="Content Placeholder 2"/>
          <p:cNvSpPr>
            <a:spLocks noGrp="1"/>
          </p:cNvSpPr>
          <p:nvPr>
            <p:ph idx="1"/>
          </p:nvPr>
        </p:nvSpPr>
        <p:spPr/>
        <p:txBody>
          <a:bodyPr/>
          <a:lstStyle/>
          <a:p>
            <a:r>
              <a:rPr lang="en-US" dirty="0"/>
              <a:t>10% of cases.</a:t>
            </a:r>
            <a:endParaRPr lang="en-US" dirty="0"/>
          </a:p>
          <a:p>
            <a:r>
              <a:rPr lang="en-US" dirty="0"/>
              <a:t>Fingernails &gt; toenails</a:t>
            </a:r>
            <a:endParaRPr lang="en-US" dirty="0"/>
          </a:p>
          <a:p>
            <a:r>
              <a:rPr lang="en-US" dirty="0"/>
              <a:t>Exaggeration of longitudinal lines</a:t>
            </a:r>
            <a:endParaRPr lang="en-US" dirty="0"/>
          </a:p>
          <a:p>
            <a:r>
              <a:rPr lang="en-US" dirty="0"/>
              <a:t>Linear depressions</a:t>
            </a:r>
            <a:endParaRPr lang="en-US" dirty="0"/>
          </a:p>
          <a:p>
            <a:r>
              <a:rPr lang="en-US" dirty="0" err="1"/>
              <a:t>Pterygium</a:t>
            </a:r>
            <a:r>
              <a:rPr lang="en-US" dirty="0"/>
              <a:t> unguis (adhesion between the epidermis of the dorsal nail fold and nail bed causing partial destruction of nail.)</a:t>
            </a:r>
            <a:endParaRPr lang="en-US" dirty="0"/>
          </a:p>
          <a:p>
            <a:r>
              <a:rPr lang="en-US" dirty="0"/>
              <a:t>Rarely, nail is completely shed.</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Mani\Desktop\lichen2.jpg"/>
          <p:cNvPicPr>
            <a:picLocks noGrp="1" noChangeAspect="1" noChangeArrowheads="1"/>
          </p:cNvPicPr>
          <p:nvPr>
            <p:ph idx="1"/>
          </p:nvPr>
        </p:nvPicPr>
        <p:blipFill>
          <a:blip r:embed="rId1"/>
          <a:srcRect/>
          <a:stretch>
            <a:fillRect/>
          </a:stretch>
        </p:blipFill>
        <p:spPr bwMode="auto">
          <a:xfrm>
            <a:off x="2133600" y="533400"/>
            <a:ext cx="5638800" cy="5257800"/>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Mani\Desktop\imagesXAZCJ6TV.jpg"/>
          <p:cNvPicPr>
            <a:picLocks noGrp="1" noChangeAspect="1" noChangeArrowheads="1"/>
          </p:cNvPicPr>
          <p:nvPr>
            <p:ph idx="1"/>
          </p:nvPr>
        </p:nvPicPr>
        <p:blipFill>
          <a:blip r:embed="rId1"/>
          <a:srcRect/>
          <a:stretch>
            <a:fillRect/>
          </a:stretch>
        </p:blipFill>
        <p:spPr bwMode="auto">
          <a:xfrm>
            <a:off x="5848350" y="0"/>
            <a:ext cx="3295650" cy="2514600"/>
          </a:xfrm>
          <a:prstGeom prst="rect">
            <a:avLst/>
          </a:prstGeom>
          <a:noFill/>
        </p:spPr>
      </p:pic>
      <p:pic>
        <p:nvPicPr>
          <p:cNvPr id="14339" name="Picture 3" descr="C:\Users\Mani\Desktop\imagesF3U3ZGUE.jpg"/>
          <p:cNvPicPr>
            <a:picLocks noChangeAspect="1" noChangeArrowheads="1"/>
          </p:cNvPicPr>
          <p:nvPr/>
        </p:nvPicPr>
        <p:blipFill>
          <a:blip r:embed="rId2"/>
          <a:srcRect/>
          <a:stretch>
            <a:fillRect/>
          </a:stretch>
        </p:blipFill>
        <p:spPr bwMode="auto">
          <a:xfrm>
            <a:off x="990600" y="0"/>
            <a:ext cx="3276600" cy="2438400"/>
          </a:xfrm>
          <a:prstGeom prst="rect">
            <a:avLst/>
          </a:prstGeom>
          <a:noFill/>
        </p:spPr>
      </p:pic>
      <p:pic>
        <p:nvPicPr>
          <p:cNvPr id="14340" name="Picture 4" descr="C:\Users\Mani\Desktop\lp.png"/>
          <p:cNvPicPr>
            <a:picLocks noChangeAspect="1" noChangeArrowheads="1"/>
          </p:cNvPicPr>
          <p:nvPr/>
        </p:nvPicPr>
        <p:blipFill>
          <a:blip r:embed="rId3"/>
          <a:srcRect/>
          <a:stretch>
            <a:fillRect/>
          </a:stretch>
        </p:blipFill>
        <p:spPr bwMode="auto">
          <a:xfrm>
            <a:off x="2286000" y="2647950"/>
            <a:ext cx="5610225" cy="4210050"/>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Histopathology</a:t>
            </a:r>
            <a:endParaRPr lang="en-US" dirty="0"/>
          </a:p>
        </p:txBody>
      </p:sp>
      <p:pic>
        <p:nvPicPr>
          <p:cNvPr id="16386" name="Picture 2" descr="C:\Users\Mani\Desktop\imagesTNT1BHBN.jpg"/>
          <p:cNvPicPr>
            <a:picLocks noGrp="1" noChangeAspect="1" noChangeArrowheads="1"/>
          </p:cNvPicPr>
          <p:nvPr>
            <p:ph idx="1"/>
          </p:nvPr>
        </p:nvPicPr>
        <p:blipFill>
          <a:blip r:embed="rId1"/>
          <a:srcRect/>
          <a:stretch>
            <a:fillRect/>
          </a:stretch>
        </p:blipFill>
        <p:spPr bwMode="auto">
          <a:xfrm>
            <a:off x="1676400" y="1828800"/>
            <a:ext cx="6400800" cy="4419600"/>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Mani\Desktop\histo.png"/>
          <p:cNvPicPr>
            <a:picLocks noGrp="1" noChangeAspect="1" noChangeArrowheads="1"/>
          </p:cNvPicPr>
          <p:nvPr>
            <p:ph idx="1"/>
          </p:nvPr>
        </p:nvPicPr>
        <p:blipFill>
          <a:blip r:embed="rId1"/>
          <a:srcRect/>
          <a:stretch>
            <a:fillRect/>
          </a:stretch>
        </p:blipFill>
        <p:spPr bwMode="auto">
          <a:xfrm>
            <a:off x="2133600" y="1219200"/>
            <a:ext cx="5791200" cy="4572000"/>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6-P’s of lichen </a:t>
            </a:r>
            <a:r>
              <a:rPr lang="en-US" dirty="0" err="1"/>
              <a:t>planus</a:t>
            </a:r>
            <a:endParaRPr lang="en-US" dirty="0"/>
          </a:p>
        </p:txBody>
      </p:sp>
      <p:sp>
        <p:nvSpPr>
          <p:cNvPr id="3" name="Content Placeholder 2"/>
          <p:cNvSpPr>
            <a:spLocks noGrp="1"/>
          </p:cNvSpPr>
          <p:nvPr>
            <p:ph idx="1"/>
          </p:nvPr>
        </p:nvSpPr>
        <p:spPr>
          <a:xfrm>
            <a:off x="1219200" y="1905000"/>
            <a:ext cx="3048000" cy="3505200"/>
          </a:xfrm>
        </p:spPr>
        <p:txBody>
          <a:bodyPr/>
          <a:lstStyle/>
          <a:p>
            <a:r>
              <a:rPr lang="en-US" dirty="0"/>
              <a:t>Purple</a:t>
            </a:r>
            <a:endParaRPr lang="en-US" dirty="0"/>
          </a:p>
          <a:p>
            <a:r>
              <a:rPr lang="en-US" dirty="0"/>
              <a:t>Planar</a:t>
            </a:r>
            <a:endParaRPr lang="en-US" dirty="0"/>
          </a:p>
          <a:p>
            <a:r>
              <a:rPr lang="en-US" dirty="0" err="1"/>
              <a:t>Papular</a:t>
            </a:r>
            <a:endParaRPr lang="en-US" dirty="0"/>
          </a:p>
          <a:p>
            <a:r>
              <a:rPr lang="en-US" dirty="0"/>
              <a:t>Polygonal</a:t>
            </a:r>
            <a:endParaRPr lang="en-US" dirty="0"/>
          </a:p>
          <a:p>
            <a:r>
              <a:rPr lang="en-US" dirty="0" err="1"/>
              <a:t>Pruritic</a:t>
            </a:r>
            <a:endParaRPr lang="en-US" dirty="0"/>
          </a:p>
          <a:p>
            <a:r>
              <a:rPr lang="en-US" dirty="0"/>
              <a:t>Plaques</a:t>
            </a:r>
            <a:endParaRPr lang="en-US" dirty="0"/>
          </a:p>
          <a:p>
            <a:pPr>
              <a:buNone/>
            </a:pPr>
            <a:endParaRPr lang="en-US" dirty="0"/>
          </a:p>
        </p:txBody>
      </p:sp>
      <p:pic>
        <p:nvPicPr>
          <p:cNvPr id="1026" name="Picture 2" descr="C:\Users\Mani\Desktop\EdzWVj0WAAENya1.png"/>
          <p:cNvPicPr>
            <a:picLocks noChangeAspect="1" noChangeArrowheads="1"/>
          </p:cNvPicPr>
          <p:nvPr/>
        </p:nvPicPr>
        <p:blipFill>
          <a:blip r:embed="rId1"/>
          <a:srcRect/>
          <a:stretch>
            <a:fillRect/>
          </a:stretch>
        </p:blipFill>
        <p:spPr bwMode="auto">
          <a:xfrm>
            <a:off x="3505200" y="1524000"/>
            <a:ext cx="5257800" cy="4572000"/>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Mani\Desktop\lichen-planus-22-638.jpg"/>
          <p:cNvPicPr>
            <a:picLocks noGrp="1" noChangeAspect="1" noChangeArrowheads="1"/>
          </p:cNvPicPr>
          <p:nvPr>
            <p:ph idx="1"/>
          </p:nvPr>
        </p:nvPicPr>
        <p:blipFill>
          <a:blip r:embed="rId1"/>
          <a:srcRect/>
          <a:stretch>
            <a:fillRect/>
          </a:stretch>
        </p:blipFill>
        <p:spPr bwMode="auto">
          <a:xfrm>
            <a:off x="2133600" y="1066800"/>
            <a:ext cx="5638800" cy="4495800"/>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p>
            <a:endParaRPr lang="en-US"/>
          </a:p>
        </p:txBody>
      </p:sp>
      <p:pic>
        <p:nvPicPr>
          <p:cNvPr id="6" name="Content Placeholder 5"/>
          <p:cNvPicPr>
            <a:picLocks noChangeAspect="1"/>
          </p:cNvPicPr>
          <p:nvPr>
            <p:ph idx="1"/>
          </p:nvPr>
        </p:nvPicPr>
        <p:blipFill>
          <a:blip r:embed="rId1"/>
          <a:stretch>
            <a:fillRect/>
          </a:stretch>
        </p:blipFill>
        <p:spPr>
          <a:xfrm>
            <a:off x="1072515" y="384175"/>
            <a:ext cx="7056120" cy="574230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852170" y="114300"/>
            <a:ext cx="7743190" cy="658050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normAutofit/>
          </a:bodyPr>
          <a:lstStyle/>
          <a:p>
            <a:r>
              <a:rPr lang="en-US" dirty="0" err="1"/>
              <a:t>Dermoscopy</a:t>
            </a:r>
            <a:endParaRPr lang="en-US" dirty="0"/>
          </a:p>
        </p:txBody>
      </p:sp>
      <p:sp>
        <p:nvSpPr>
          <p:cNvPr id="5" name="Subtitle 4"/>
          <p:cNvSpPr>
            <a:spLocks noGrp="1"/>
          </p:cNvSpPr>
          <p:nvPr>
            <p:ph type="subTitle" idx="1"/>
          </p:nvPr>
        </p:nvSpPr>
        <p:spPr>
          <a:xfrm>
            <a:off x="1524000" y="5279064"/>
            <a:ext cx="6934200" cy="1197936"/>
          </a:xfrm>
        </p:spPr>
        <p:txBody>
          <a:bodyPr>
            <a:normAutofit/>
          </a:bodyPr>
          <a:lstStyle/>
          <a:p>
            <a:pPr>
              <a:buFont typeface="Arial" panose="020B0604020202020204" pitchFamily="34" charset="0"/>
              <a:buChar char="•"/>
            </a:pPr>
            <a:r>
              <a:rPr lang="en-US" dirty="0">
                <a:solidFill>
                  <a:schemeClr val="tx1"/>
                </a:solidFill>
              </a:rPr>
              <a:t>Network of whitish </a:t>
            </a:r>
            <a:r>
              <a:rPr lang="en-US" dirty="0" err="1">
                <a:solidFill>
                  <a:schemeClr val="tx1"/>
                </a:solidFill>
              </a:rPr>
              <a:t>striae</a:t>
            </a:r>
            <a:r>
              <a:rPr lang="en-US" dirty="0">
                <a:solidFill>
                  <a:schemeClr val="tx1"/>
                </a:solidFill>
              </a:rPr>
              <a:t> with red globules at the periphery.</a:t>
            </a:r>
            <a:endParaRPr lang="en-US" dirty="0">
              <a:solidFill>
                <a:schemeClr val="tx1"/>
              </a:solidFill>
            </a:endParaRPr>
          </a:p>
        </p:txBody>
      </p:sp>
      <p:pic>
        <p:nvPicPr>
          <p:cNvPr id="15362" name="Picture 2" descr="C:\Users\Mani\Desktop\casereports-2016-January-2016---F3_large.jpg"/>
          <p:cNvPicPr>
            <a:picLocks noGrp="1" noChangeAspect="1" noChangeArrowheads="1"/>
          </p:cNvPicPr>
          <p:nvPr>
            <p:ph idx="4294967295"/>
          </p:nvPr>
        </p:nvPicPr>
        <p:blipFill>
          <a:blip r:embed="rId1"/>
          <a:srcRect/>
          <a:stretch>
            <a:fillRect/>
          </a:stretch>
        </p:blipFill>
        <p:spPr bwMode="auto">
          <a:xfrm>
            <a:off x="2971800" y="1447800"/>
            <a:ext cx="4572000" cy="3803650"/>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lichen-planopilaris-0003__ProtectWyJQcm90ZWN0Il0_FocusFillWzI5NCwyMjIsIngiLDFd"/>
          <p:cNvPicPr>
            <a:picLocks noChangeAspect="1"/>
          </p:cNvPicPr>
          <p:nvPr/>
        </p:nvPicPr>
        <p:blipFill>
          <a:blip r:embed="rId1"/>
          <a:stretch>
            <a:fillRect/>
          </a:stretch>
        </p:blipFill>
        <p:spPr>
          <a:xfrm>
            <a:off x="372110" y="228600"/>
            <a:ext cx="8399780" cy="634301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a:t>
            </a:r>
            <a:endParaRPr lang="en-US" dirty="0"/>
          </a:p>
        </p:txBody>
      </p:sp>
      <p:sp>
        <p:nvSpPr>
          <p:cNvPr id="3" name="Content Placeholder 2"/>
          <p:cNvSpPr>
            <a:spLocks noGrp="1"/>
          </p:cNvSpPr>
          <p:nvPr>
            <p:ph idx="1"/>
          </p:nvPr>
        </p:nvSpPr>
        <p:spPr>
          <a:xfrm>
            <a:off x="838073" y="1524000"/>
            <a:ext cx="7498080" cy="3810000"/>
          </a:xfrm>
        </p:spPr>
        <p:txBody>
          <a:bodyPr/>
          <a:lstStyle/>
          <a:p>
            <a:r>
              <a:rPr lang="en-US" dirty="0" err="1"/>
              <a:t>Cutaneous</a:t>
            </a:r>
            <a:r>
              <a:rPr lang="en-US" dirty="0"/>
              <a:t> </a:t>
            </a:r>
            <a:r>
              <a:rPr lang="en-US" dirty="0" err="1"/>
              <a:t>lp</a:t>
            </a:r>
            <a:r>
              <a:rPr lang="en-US" dirty="0"/>
              <a:t> can clear spontaneously within 1-2 years.</a:t>
            </a:r>
            <a:endParaRPr lang="en-US" dirty="0"/>
          </a:p>
          <a:p>
            <a:r>
              <a:rPr lang="en-US" dirty="0"/>
              <a:t>Aim of treatment is to reduce </a:t>
            </a:r>
            <a:r>
              <a:rPr lang="en-US" dirty="0" err="1"/>
              <a:t>pruritus</a:t>
            </a:r>
            <a:r>
              <a:rPr lang="en-US" dirty="0"/>
              <a:t> and time to resolution.</a:t>
            </a:r>
            <a:endParaRPr lang="en-US" dirty="0"/>
          </a:p>
          <a:p>
            <a:r>
              <a:rPr lang="en-US" dirty="0"/>
              <a:t>Main therapy is corticosteroids</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Mani\Downloads\IMG_6994.jpg"/>
          <p:cNvPicPr>
            <a:picLocks noGrp="1" noChangeAspect="1" noChangeArrowheads="1"/>
          </p:cNvPicPr>
          <p:nvPr>
            <p:ph idx="1"/>
          </p:nvPr>
        </p:nvPicPr>
        <p:blipFill>
          <a:blip r:embed="rId1"/>
          <a:srcRect/>
          <a:stretch>
            <a:fillRect/>
          </a:stretch>
        </p:blipFill>
        <p:spPr bwMode="auto">
          <a:xfrm>
            <a:off x="1828800" y="838200"/>
            <a:ext cx="6476999" cy="5410200"/>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Mani\Downloads\IMG_6995.jpg"/>
          <p:cNvPicPr>
            <a:picLocks noGrp="1" noChangeAspect="1" noChangeArrowheads="1"/>
          </p:cNvPicPr>
          <p:nvPr>
            <p:ph idx="1"/>
          </p:nvPr>
        </p:nvPicPr>
        <p:blipFill>
          <a:blip r:embed="rId1"/>
          <a:srcRect/>
          <a:stretch>
            <a:fillRect/>
          </a:stretch>
        </p:blipFill>
        <p:spPr bwMode="auto">
          <a:xfrm>
            <a:off x="2438400" y="381000"/>
            <a:ext cx="5334000" cy="6172200"/>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Lichen </a:t>
            </a:r>
            <a:r>
              <a:rPr lang="en-US" dirty="0" err="1"/>
              <a:t>striatus</a:t>
            </a:r>
            <a:endParaRPr lang="en-US" dirty="0"/>
          </a:p>
        </p:txBody>
      </p:sp>
      <p:sp>
        <p:nvSpPr>
          <p:cNvPr id="3" name="Content Placeholder 2"/>
          <p:cNvSpPr>
            <a:spLocks noGrp="1"/>
          </p:cNvSpPr>
          <p:nvPr>
            <p:ph idx="1"/>
          </p:nvPr>
        </p:nvSpPr>
        <p:spPr/>
        <p:txBody>
          <a:bodyPr>
            <a:normAutofit lnSpcReduction="10000"/>
          </a:bodyPr>
          <a:lstStyle/>
          <a:p>
            <a:r>
              <a:rPr lang="en-US" dirty="0"/>
              <a:t>Self limiting and asymptomatic inflammatory </a:t>
            </a:r>
            <a:r>
              <a:rPr lang="en-US" dirty="0" err="1"/>
              <a:t>dermatosis</a:t>
            </a:r>
            <a:endParaRPr lang="en-US" dirty="0"/>
          </a:p>
          <a:p>
            <a:r>
              <a:rPr lang="en-US" dirty="0"/>
              <a:t>Pink or red papules in a linear distribution that develop in the lines of </a:t>
            </a:r>
            <a:r>
              <a:rPr lang="en-US" dirty="0" err="1"/>
              <a:t>Blaschko</a:t>
            </a:r>
            <a:r>
              <a:rPr lang="en-US" dirty="0"/>
              <a:t> (represent embryonic migratory patterns of ectoderm)</a:t>
            </a:r>
            <a:endParaRPr lang="en-US" dirty="0"/>
          </a:p>
          <a:p>
            <a:r>
              <a:rPr lang="en-US" dirty="0" err="1"/>
              <a:t>Aetiology</a:t>
            </a:r>
            <a:r>
              <a:rPr lang="en-US" dirty="0"/>
              <a:t> incompletely understood but 40% cases have a background of </a:t>
            </a:r>
            <a:r>
              <a:rPr lang="en-US" dirty="0" err="1"/>
              <a:t>atopy</a:t>
            </a:r>
            <a:r>
              <a:rPr lang="en-US" dirty="0"/>
              <a:t>.</a:t>
            </a:r>
            <a:endParaRPr lang="en-US" dirty="0"/>
          </a:p>
          <a:p>
            <a:r>
              <a:rPr lang="en-US" dirty="0"/>
              <a:t>Possible triggers include infectious agents and trauma.</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Mani\Desktop\CAPD_lichen_striatus_arm.jpg"/>
          <p:cNvPicPr>
            <a:picLocks noGrp="1" noChangeAspect="1" noChangeArrowheads="1"/>
          </p:cNvPicPr>
          <p:nvPr>
            <p:ph idx="1"/>
          </p:nvPr>
        </p:nvPicPr>
        <p:blipFill>
          <a:blip r:embed="rId1"/>
          <a:srcRect/>
          <a:stretch>
            <a:fillRect/>
          </a:stretch>
        </p:blipFill>
        <p:spPr bwMode="auto">
          <a:xfrm>
            <a:off x="1644606" y="1447800"/>
            <a:ext cx="7080337" cy="4800600"/>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a:t>
            </a:r>
            <a:endParaRPr lang="en-US" dirty="0"/>
          </a:p>
        </p:txBody>
      </p:sp>
      <p:sp>
        <p:nvSpPr>
          <p:cNvPr id="3" name="Content Placeholder 2"/>
          <p:cNvSpPr>
            <a:spLocks noGrp="1"/>
          </p:cNvSpPr>
          <p:nvPr>
            <p:ph idx="1"/>
          </p:nvPr>
        </p:nvSpPr>
        <p:spPr>
          <a:xfrm>
            <a:off x="1447800" y="2362200"/>
            <a:ext cx="7251192" cy="3276600"/>
          </a:xfrm>
        </p:spPr>
        <p:txBody>
          <a:bodyPr/>
          <a:lstStyle/>
          <a:p>
            <a:r>
              <a:rPr lang="en-US" dirty="0"/>
              <a:t>Prevalence: 0.5% of population</a:t>
            </a:r>
            <a:endParaRPr lang="en-US" dirty="0"/>
          </a:p>
          <a:p>
            <a:r>
              <a:rPr lang="en-US" dirty="0"/>
              <a:t>Rare in children</a:t>
            </a:r>
            <a:endParaRPr lang="en-US" dirty="0"/>
          </a:p>
          <a:p>
            <a:r>
              <a:rPr lang="en-US" dirty="0"/>
              <a:t>Commonly affects adults during their fourth to sixth decade</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ym typeface="+mn-ea"/>
              </a:rPr>
              <a:t>Pathology</a:t>
            </a:r>
            <a:endParaRPr lang="en-US"/>
          </a:p>
        </p:txBody>
      </p:sp>
      <p:sp>
        <p:nvSpPr>
          <p:cNvPr id="3" name="Content Placeholder 2"/>
          <p:cNvSpPr>
            <a:spLocks noGrp="1"/>
          </p:cNvSpPr>
          <p:nvPr>
            <p:ph idx="1"/>
          </p:nvPr>
        </p:nvSpPr>
        <p:spPr/>
        <p:txBody>
          <a:bodyPr/>
          <a:p>
            <a:r>
              <a:rPr lang="en-US"/>
              <a:t>Band like infiltrate of lymphocytes and histiocytes ,parakeratosis hyperkeratosis</a:t>
            </a:r>
            <a:endParaRPr lang="en-US"/>
          </a:p>
          <a:p>
            <a:r>
              <a:rPr lang="en-US"/>
              <a:t>Spongiosis, acanthosis </a:t>
            </a:r>
            <a:endParaRPr lang="en-US"/>
          </a:p>
          <a:p>
            <a:r>
              <a:rPr lang="en-US"/>
              <a:t>Dyskeratotic keratinocytes, like the ‘corps </a:t>
            </a:r>
            <a:endParaRPr lang="en-US"/>
          </a:p>
          <a:p>
            <a:pPr marL="0" indent="0">
              <a:buNone/>
            </a:pPr>
            <a:r>
              <a:rPr lang="en-US"/>
              <a:t>   ronds’ of Darier disease in50% of cases. </a:t>
            </a:r>
            <a:endParaRPr lang="en-US"/>
          </a:p>
          <a:p>
            <a:r>
              <a:rPr lang="en-US"/>
              <a:t>Focal liquefactive degeneration of the basal layer.</a:t>
            </a:r>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Course of disease</a:t>
            </a:r>
            <a:endParaRPr lang="en-US"/>
          </a:p>
        </p:txBody>
      </p:sp>
      <p:sp>
        <p:nvSpPr>
          <p:cNvPr id="3" name="Content Placeholder 2"/>
          <p:cNvSpPr>
            <a:spLocks noGrp="1"/>
          </p:cNvSpPr>
          <p:nvPr>
            <p:ph idx="1"/>
          </p:nvPr>
        </p:nvSpPr>
        <p:spPr/>
        <p:txBody>
          <a:bodyPr/>
          <a:p>
            <a:r>
              <a:rPr lang="en-US"/>
              <a:t>The area affected typically reaches its maximum extent within 2–3 weeks, but gradual extension can continue for several months.</a:t>
            </a:r>
            <a:endParaRPr lang="en-US"/>
          </a:p>
          <a:p>
            <a:r>
              <a:rPr lang="en-US"/>
              <a:t>Spontaneous resolution within 6–12 months but can persist for a year.</a:t>
            </a:r>
            <a:endParaRPr lang="en-US"/>
          </a:p>
          <a:p>
            <a:r>
              <a:rPr lang="en-US"/>
              <a:t>Followed by hypopigmentation or hyperpigmentation.</a:t>
            </a:r>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ym typeface="+mn-ea"/>
              </a:rPr>
              <a:t>Presentation</a:t>
            </a:r>
            <a:endParaRPr lang="en-US"/>
          </a:p>
        </p:txBody>
      </p:sp>
      <p:sp>
        <p:nvSpPr>
          <p:cNvPr id="3" name="Content Placeholder 2"/>
          <p:cNvSpPr>
            <a:spLocks noGrp="1"/>
          </p:cNvSpPr>
          <p:nvPr>
            <p:ph idx="1"/>
          </p:nvPr>
        </p:nvSpPr>
        <p:spPr>
          <a:xfrm>
            <a:off x="457200" y="1295400"/>
            <a:ext cx="8229600" cy="4525963"/>
          </a:xfrm>
        </p:spPr>
        <p:txBody>
          <a:bodyPr/>
          <a:p>
            <a:pPr marL="0" indent="0">
              <a:buNone/>
            </a:pPr>
            <a:r>
              <a:rPr lang="en-US"/>
              <a:t>Small, discrete, pink, flat‐topped, lichenoid papules in typical linear distribution rapidly coalesce to form a dull‐red to brown, slightly scaly, occasionally broaden into plaques, </a:t>
            </a:r>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152083"/>
            <a:ext cx="8229600" cy="1143000"/>
          </a:xfrm>
        </p:spPr>
        <p:txBody>
          <a:bodyPr/>
          <a:p>
            <a:r>
              <a:rPr lang="en-US">
                <a:sym typeface="+mn-ea"/>
              </a:rPr>
              <a:t>Differential diagnosis</a:t>
            </a:r>
            <a:endParaRPr lang="en-US"/>
          </a:p>
        </p:txBody>
      </p:sp>
      <p:sp>
        <p:nvSpPr>
          <p:cNvPr id="3" name="Content Placeholder 2"/>
          <p:cNvSpPr>
            <a:spLocks noGrp="1"/>
          </p:cNvSpPr>
          <p:nvPr>
            <p:ph idx="1"/>
          </p:nvPr>
        </p:nvSpPr>
        <p:spPr>
          <a:xfrm>
            <a:off x="609600" y="1371600"/>
            <a:ext cx="8229600" cy="4525963"/>
          </a:xfrm>
        </p:spPr>
        <p:txBody>
          <a:bodyPr/>
          <a:p>
            <a:r>
              <a:rPr lang="en-US"/>
              <a:t>Linear inflammatory eruptions show a zosteriform distribution, including linear psoriasis, linear Darier disease, linear lichen planus, linear porokeratosis and inflammatory linear verrucous epidermal naevus(ILVEN)always pruritic &amp; persists.</a:t>
            </a:r>
            <a:endParaRPr lang="en-US"/>
          </a:p>
          <a:p>
            <a:r>
              <a:rPr lang="en-US"/>
              <a:t>The differential diagnosis of hypopigmented lesions includes linear vitiligo or nevoid hypomelanosis</a:t>
            </a:r>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Mani\Downloads\IMG_6996.jpg"/>
          <p:cNvPicPr>
            <a:picLocks noGrp="1" noChangeAspect="1" noChangeArrowheads="1"/>
          </p:cNvPicPr>
          <p:nvPr>
            <p:ph idx="1"/>
          </p:nvPr>
        </p:nvPicPr>
        <p:blipFill>
          <a:blip r:embed="rId1"/>
          <a:srcRect/>
          <a:stretch>
            <a:fillRect/>
          </a:stretch>
        </p:blipFill>
        <p:spPr bwMode="auto">
          <a:xfrm>
            <a:off x="838200" y="686087"/>
            <a:ext cx="7499350" cy="4200585"/>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371600"/>
            <a:ext cx="7498080" cy="2743200"/>
          </a:xfrm>
        </p:spPr>
        <p:txBody>
          <a:bodyPr>
            <a:normAutofit/>
          </a:bodyPr>
          <a:lstStyle/>
          <a:p>
            <a:r>
              <a:rPr lang="en-US" dirty="0"/>
              <a:t>Thank you</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498080" cy="1143000"/>
          </a:xfrm>
        </p:spPr>
        <p:txBody>
          <a:bodyPr/>
          <a:lstStyle/>
          <a:p>
            <a:r>
              <a:rPr lang="en-US" dirty="0" err="1"/>
              <a:t>Pathophysiology</a:t>
            </a:r>
            <a:endParaRPr lang="en-US" dirty="0"/>
          </a:p>
        </p:txBody>
      </p:sp>
      <p:sp>
        <p:nvSpPr>
          <p:cNvPr id="3" name="Content Placeholder 2"/>
          <p:cNvSpPr>
            <a:spLocks noGrp="1"/>
          </p:cNvSpPr>
          <p:nvPr>
            <p:ph idx="1"/>
          </p:nvPr>
        </p:nvSpPr>
        <p:spPr>
          <a:xfrm>
            <a:off x="1295400" y="1066800"/>
            <a:ext cx="7638288" cy="5486400"/>
          </a:xfrm>
        </p:spPr>
        <p:txBody>
          <a:bodyPr>
            <a:normAutofit lnSpcReduction="10000"/>
          </a:bodyPr>
          <a:lstStyle/>
          <a:p>
            <a:endParaRPr lang="en-US" dirty="0"/>
          </a:p>
          <a:p>
            <a:endParaRPr lang="en-US" dirty="0"/>
          </a:p>
          <a:p>
            <a:r>
              <a:rPr lang="en-US" dirty="0"/>
              <a:t>T-cell mediated autoimmune disease, possibly targeting the basal </a:t>
            </a:r>
            <a:r>
              <a:rPr lang="en-US" dirty="0" err="1"/>
              <a:t>keratinocytes</a:t>
            </a:r>
            <a:r>
              <a:rPr lang="en-US" dirty="0"/>
              <a:t>, which can be triggered by a variety of situations including viruses, drugs and contact allergens.</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7498080" cy="1143000"/>
          </a:xfrm>
        </p:spPr>
        <p:txBody>
          <a:bodyPr/>
          <a:lstStyle/>
          <a:p>
            <a:r>
              <a:rPr lang="en-US" dirty="0" err="1"/>
              <a:t>Pathophysiology</a:t>
            </a:r>
            <a:endParaRPr lang="en-US" dirty="0"/>
          </a:p>
        </p:txBody>
      </p:sp>
      <p:sp>
        <p:nvSpPr>
          <p:cNvPr id="3" name="Content Placeholder 2"/>
          <p:cNvSpPr>
            <a:spLocks noGrp="1"/>
          </p:cNvSpPr>
          <p:nvPr>
            <p:ph idx="1"/>
          </p:nvPr>
        </p:nvSpPr>
        <p:spPr>
          <a:xfrm>
            <a:off x="838200" y="1981200"/>
            <a:ext cx="7638288" cy="5486400"/>
          </a:xfrm>
        </p:spPr>
        <p:txBody>
          <a:bodyPr>
            <a:normAutofit lnSpcReduction="10000"/>
          </a:bodyPr>
          <a:lstStyle/>
          <a:p>
            <a:r>
              <a:rPr lang="en-US" dirty="0"/>
              <a:t>Lymphocytic infiltrate is composed of CD8+ T cells.</a:t>
            </a:r>
            <a:endParaRPr lang="en-US" dirty="0"/>
          </a:p>
          <a:p>
            <a:r>
              <a:rPr lang="en-US" dirty="0"/>
              <a:t>CD8+ </a:t>
            </a:r>
            <a:r>
              <a:rPr lang="en-US" dirty="0" err="1"/>
              <a:t>cytotoxic</a:t>
            </a:r>
            <a:r>
              <a:rPr lang="en-US" dirty="0"/>
              <a:t> T cells recognize an antigen (currently unknown) associated with MHC class 1 on </a:t>
            </a:r>
            <a:r>
              <a:rPr lang="en-US" dirty="0" err="1"/>
              <a:t>lesional</a:t>
            </a:r>
            <a:r>
              <a:rPr lang="en-US" dirty="0"/>
              <a:t> </a:t>
            </a:r>
            <a:r>
              <a:rPr lang="en-US" dirty="0" err="1"/>
              <a:t>keratinocytes</a:t>
            </a:r>
            <a:r>
              <a:rPr lang="en-US" dirty="0"/>
              <a:t> and </a:t>
            </a:r>
            <a:r>
              <a:rPr lang="en-US" dirty="0" err="1"/>
              <a:t>lyse</a:t>
            </a:r>
            <a:r>
              <a:rPr lang="en-US" dirty="0"/>
              <a:t> them.</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Solstice</Template>
  <TotalTime>0</TotalTime>
  <Words>8318</Words>
  <Application>WPS Presentation</Application>
  <PresentationFormat>On-screen Show (4:3)</PresentationFormat>
  <Paragraphs>279</Paragraphs>
  <Slides>75</Slides>
  <Notes>3</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75</vt:i4>
      </vt:variant>
    </vt:vector>
  </HeadingPairs>
  <TitlesOfParts>
    <vt:vector size="83" baseType="lpstr">
      <vt:lpstr>Arial</vt:lpstr>
      <vt:lpstr>SimSun</vt:lpstr>
      <vt:lpstr>Wingdings</vt:lpstr>
      <vt:lpstr>Wingdings</vt:lpstr>
      <vt:lpstr>Microsoft YaHei</vt:lpstr>
      <vt:lpstr>Arial Unicode MS</vt:lpstr>
      <vt:lpstr>Calibri</vt:lpstr>
      <vt:lpstr>Default Design</vt:lpstr>
      <vt:lpstr>PowerPoint 演示文稿</vt:lpstr>
      <vt:lpstr>LICHEN PLANUS AND LICHENOID DISORDERS</vt:lpstr>
      <vt:lpstr>Learning Objectives</vt:lpstr>
      <vt:lpstr>Lichenoid disorders:</vt:lpstr>
      <vt:lpstr>Lichen Planus</vt:lpstr>
      <vt:lpstr>6-P’s of lichen planus</vt:lpstr>
      <vt:lpstr>Epidemiology</vt:lpstr>
      <vt:lpstr>Pathophysiology</vt:lpstr>
      <vt:lpstr>Pathophysiology</vt:lpstr>
      <vt:lpstr>PowerPoint 演示文稿</vt:lpstr>
      <vt:lpstr>PowerPoint 演示文稿</vt:lpstr>
      <vt:lpstr>Causes</vt:lpstr>
      <vt:lpstr>PowerPoint 演示文稿</vt:lpstr>
      <vt:lpstr>Clinical features</vt:lpstr>
      <vt:lpstr>Clinical features</vt:lpstr>
      <vt:lpstr>PowerPoint 演示文稿</vt:lpstr>
      <vt:lpstr>Wickham’s striae</vt:lpstr>
      <vt:lpstr>PowerPoint 演示文稿</vt:lpstr>
      <vt:lpstr>PowerPoint 演示文稿</vt:lpstr>
      <vt:lpstr>CLINICAL VARIANTS</vt:lpstr>
      <vt:lpstr>Oral lichen planus</vt:lpstr>
      <vt:lpstr>Reticular pattern</vt:lpstr>
      <vt:lpstr>Plaque type</vt:lpstr>
      <vt:lpstr>Lichenoid reaction to amalgam</vt:lpstr>
      <vt:lpstr>Complications</vt:lpstr>
      <vt:lpstr>PowerPoint 演示文稿</vt:lpstr>
      <vt:lpstr>Follicular Lichen Planus</vt:lpstr>
      <vt:lpstr>Lichen planopilaris</vt:lpstr>
      <vt:lpstr>PowerPoint 演示文稿</vt:lpstr>
      <vt:lpstr>PowerPoint 演示文稿</vt:lpstr>
      <vt:lpstr>Graham little-piccardi lassueur syndrome</vt:lpstr>
      <vt:lpstr>PowerPoint 演示文稿</vt:lpstr>
      <vt:lpstr>PowerPoint 演示文稿</vt:lpstr>
      <vt:lpstr>Hypertrophic lichen planus</vt:lpstr>
      <vt:lpstr>Lichen planus of palms and soles</vt:lpstr>
      <vt:lpstr>Lichen planus of palms and soles</vt:lpstr>
      <vt:lpstr>PowerPoint 演示文稿</vt:lpstr>
      <vt:lpstr>PowerPoint 演示文稿</vt:lpstr>
      <vt:lpstr>PowerPoint 演示文稿</vt:lpstr>
      <vt:lpstr>Actinic lichen planus</vt:lpstr>
      <vt:lpstr>Annular lichen planus</vt:lpstr>
      <vt:lpstr>Guttate lichen planus</vt:lpstr>
      <vt:lpstr>Bullous lichen planus and lichen planus pemphigoides</vt:lpstr>
      <vt:lpstr>BULLOUS LP</vt:lpstr>
      <vt:lpstr>PowerPoint 演示文稿</vt:lpstr>
      <vt:lpstr>PowerPoint 演示文稿</vt:lpstr>
      <vt:lpstr>Lichen nitidus</vt:lpstr>
      <vt:lpstr>PowerPoint 演示文稿</vt:lpstr>
      <vt:lpstr>‘Mixed’ lichen planus/discoid lupus erythematosus  disease patterns</vt:lpstr>
      <vt:lpstr>Lichenoid drug eruption (drug-induced LP)</vt:lpstr>
      <vt:lpstr>PowerPoint 演示文稿</vt:lpstr>
      <vt:lpstr>PowerPoint 演示文稿</vt:lpstr>
      <vt:lpstr>Nekam disease.</vt:lpstr>
      <vt:lpstr>PowerPoint 演示文稿</vt:lpstr>
      <vt:lpstr>Nail LP</vt:lpstr>
      <vt:lpstr>PowerPoint 演示文稿</vt:lpstr>
      <vt:lpstr>PowerPoint 演示文稿</vt:lpstr>
      <vt:lpstr>Histopathology</vt:lpstr>
      <vt:lpstr>PowerPoint 演示文稿</vt:lpstr>
      <vt:lpstr>PowerPoint 演示文稿</vt:lpstr>
      <vt:lpstr>PowerPoint 演示文稿</vt:lpstr>
      <vt:lpstr>PowerPoint 演示文稿</vt:lpstr>
      <vt:lpstr>Dermoscopy</vt:lpstr>
      <vt:lpstr>PowerPoint 演示文稿</vt:lpstr>
      <vt:lpstr>Management</vt:lpstr>
      <vt:lpstr>PowerPoint 演示文稿</vt:lpstr>
      <vt:lpstr>PowerPoint 演示文稿</vt:lpstr>
      <vt:lpstr>Lichen striatus</vt:lpstr>
      <vt:lpstr>PowerPoint 演示文稿</vt:lpstr>
      <vt:lpstr>Pathology</vt:lpstr>
      <vt:lpstr>Course of disease</vt:lpstr>
      <vt:lpstr>Presentation</vt:lpstr>
      <vt:lpstr>Differential diagnosis</vt:lpstr>
      <vt:lpstr>PowerPoint 演示文稿</vt:lpstr>
      <vt:lpstr>Thank you</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LICHEN PLANUS</dc:title>
  <dc:creator>Mani</dc:creator>
  <cp:lastModifiedBy>ASUS</cp:lastModifiedBy>
  <cp:revision>76</cp:revision>
  <dcterms:created xsi:type="dcterms:W3CDTF">2021-02-24T03:12:00Z</dcterms:created>
  <dcterms:modified xsi:type="dcterms:W3CDTF">2024-02-14T01:18:57Z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341DF432468F4308914BD7F424CAFCA2_13</vt:lpwstr>
  </property>
  <property fmtid="{D5CDD505-2E9C-101B-9397-08002B2CF9AE}" pid="3" name="KSOProductBuildVer">
    <vt:lpwstr>1033-12.2.0.13431</vt:lpwstr>
  </property>
</Properties>
</file>