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9" r:id="rId1"/>
  </p:sldMasterIdLst>
  <p:notesMasterIdLst>
    <p:notesMasterId r:id="rId75"/>
  </p:notesMasterIdLst>
  <p:sldIdLst>
    <p:sldId id="350" r:id="rId2"/>
    <p:sldId id="256" r:id="rId3"/>
    <p:sldId id="376" r:id="rId4"/>
    <p:sldId id="304" r:id="rId5"/>
    <p:sldId id="258" r:id="rId6"/>
    <p:sldId id="351" r:id="rId7"/>
    <p:sldId id="287" r:id="rId8"/>
    <p:sldId id="289" r:id="rId9"/>
    <p:sldId id="288" r:id="rId10"/>
    <p:sldId id="290" r:id="rId11"/>
    <p:sldId id="291" r:id="rId12"/>
    <p:sldId id="353" r:id="rId13"/>
    <p:sldId id="354" r:id="rId14"/>
    <p:sldId id="357" r:id="rId15"/>
    <p:sldId id="293" r:id="rId16"/>
    <p:sldId id="294" r:id="rId17"/>
    <p:sldId id="296" r:id="rId18"/>
    <p:sldId id="305" r:id="rId19"/>
    <p:sldId id="356" r:id="rId20"/>
    <p:sldId id="355" r:id="rId21"/>
    <p:sldId id="307" r:id="rId22"/>
    <p:sldId id="308" r:id="rId23"/>
    <p:sldId id="297" r:id="rId24"/>
    <p:sldId id="298" r:id="rId25"/>
    <p:sldId id="313" r:id="rId26"/>
    <p:sldId id="314" r:id="rId27"/>
    <p:sldId id="299" r:id="rId28"/>
    <p:sldId id="300" r:id="rId29"/>
    <p:sldId id="303" r:id="rId30"/>
    <p:sldId id="301" r:id="rId31"/>
    <p:sldId id="316" r:id="rId32"/>
    <p:sldId id="328" r:id="rId33"/>
    <p:sldId id="329" r:id="rId34"/>
    <p:sldId id="337" r:id="rId35"/>
    <p:sldId id="318" r:id="rId36"/>
    <p:sldId id="309" r:id="rId37"/>
    <p:sldId id="319" r:id="rId38"/>
    <p:sldId id="321" r:id="rId39"/>
    <p:sldId id="332" r:id="rId40"/>
    <p:sldId id="323" r:id="rId41"/>
    <p:sldId id="325" r:id="rId42"/>
    <p:sldId id="358" r:id="rId43"/>
    <p:sldId id="327" r:id="rId44"/>
    <p:sldId id="326" r:id="rId45"/>
    <p:sldId id="331" r:id="rId46"/>
    <p:sldId id="359" r:id="rId47"/>
    <p:sldId id="330" r:id="rId48"/>
    <p:sldId id="334" r:id="rId49"/>
    <p:sldId id="335" r:id="rId50"/>
    <p:sldId id="336" r:id="rId51"/>
    <p:sldId id="338" r:id="rId52"/>
    <p:sldId id="333" r:id="rId53"/>
    <p:sldId id="341" r:id="rId54"/>
    <p:sldId id="342" r:id="rId55"/>
    <p:sldId id="348" r:id="rId56"/>
    <p:sldId id="346" r:id="rId57"/>
    <p:sldId id="360" r:id="rId58"/>
    <p:sldId id="347" r:id="rId59"/>
    <p:sldId id="345" r:id="rId60"/>
    <p:sldId id="343" r:id="rId61"/>
    <p:sldId id="362" r:id="rId62"/>
    <p:sldId id="365" r:id="rId63"/>
    <p:sldId id="363" r:id="rId64"/>
    <p:sldId id="268" r:id="rId65"/>
    <p:sldId id="366" r:id="rId66"/>
    <p:sldId id="367" r:id="rId67"/>
    <p:sldId id="369" r:id="rId68"/>
    <p:sldId id="368" r:id="rId69"/>
    <p:sldId id="370" r:id="rId70"/>
    <p:sldId id="373" r:id="rId71"/>
    <p:sldId id="374" r:id="rId72"/>
    <p:sldId id="375" r:id="rId73"/>
    <p:sldId id="284" r:id="rId74"/>
  </p:sldIdLst>
  <p:sldSz cx="9144000" cy="5143500" type="screen16x9"/>
  <p:notesSz cx="6858000" cy="9144000"/>
  <p:embeddedFontLst>
    <p:embeddedFont>
      <p:font typeface="Raleway Thin" charset="0"/>
      <p:regular r:id="rId76"/>
      <p:bold r:id="rId77"/>
      <p:italic r:id="rId78"/>
      <p:boldItalic r:id="rId79"/>
    </p:embeddedFont>
    <p:embeddedFont>
      <p:font typeface="Satisfy" charset="0"/>
      <p:regular r:id="rId80"/>
    </p:embeddedFont>
    <p:embeddedFont>
      <p:font typeface="Arial Rounded MT Bold" pitchFamily="34" charset="0"/>
      <p:regular r:id="rId81"/>
    </p:embeddedFont>
    <p:embeddedFont>
      <p:font typeface="Raleway" charset="0"/>
      <p:regular r:id="rId82"/>
      <p:bold r:id="rId83"/>
      <p:italic r:id="rId84"/>
      <p:boldItalic r:id="rId85"/>
    </p:embeddedFont>
    <p:embeddedFont>
      <p:font typeface="Arial Black" pitchFamily="34" charset="0"/>
      <p:bold r:id="rId8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AE04C29D-1B80-4052-A328-7ABE1B742CF6}">
  <a:tblStyle styleId="{AE04C29D-1B80-4052-A328-7ABE1B742CF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205" autoAdjust="0"/>
    <p:restoredTop sz="94660"/>
  </p:normalViewPr>
  <p:slideViewPr>
    <p:cSldViewPr>
      <p:cViewPr>
        <p:scale>
          <a:sx n="80" d="100"/>
          <a:sy n="80" d="100"/>
        </p:scale>
        <p:origin x="-364" y="-18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font" Target="fonts/font1.fntdata"/><Relationship Id="rId84" Type="http://schemas.openxmlformats.org/officeDocument/2006/relationships/font" Target="fonts/font9.fntdata"/><Relationship Id="rId89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font" Target="fonts/font4.fntdata"/><Relationship Id="rId87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font" Target="fonts/font7.fntdata"/><Relationship Id="rId90" Type="http://schemas.openxmlformats.org/officeDocument/2006/relationships/tableStyles" Target="tableStyles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font" Target="fonts/font2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font" Target="fonts/font5.fntdata"/><Relationship Id="rId85" Type="http://schemas.openxmlformats.org/officeDocument/2006/relationships/font" Target="fonts/font10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notesMaster" Target="notesMasters/notesMaster1.xml"/><Relationship Id="rId83" Type="http://schemas.openxmlformats.org/officeDocument/2006/relationships/font" Target="fonts/font8.fntdata"/><Relationship Id="rId88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font" Target="fonts/font3.fntdata"/><Relationship Id="rId81" Type="http://schemas.openxmlformats.org/officeDocument/2006/relationships/font" Target="fonts/font6.fntdata"/><Relationship Id="rId86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35f391192_0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35f391192_0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bg>
      <p:bgPr>
        <a:gradFill>
          <a:gsLst>
            <a:gs pos="0">
              <a:schemeClr val="accent1"/>
            </a:gs>
            <a:gs pos="100000">
              <a:schemeClr val="accent2"/>
            </a:gs>
          </a:gsLst>
          <a:lin ang="0" scaled="0"/>
        </a:gra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855300" y="848825"/>
            <a:ext cx="5850900" cy="1715100"/>
          </a:xfrm>
          <a:prstGeom prst="rect">
            <a:avLst/>
          </a:prstGeom>
          <a:effectLst>
            <a:outerShdw blurRad="14288" dist="28575" dir="2700000" algn="bl" rotWithShape="0">
              <a:srgbClr val="655A87">
                <a:alpha val="20000"/>
              </a:srgbClr>
            </a:outerShdw>
          </a:effectLst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compact">
  <p:cSld name="TITLE_ONLY_1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9"/>
          <p:cNvSpPr/>
          <p:nvPr/>
        </p:nvSpPr>
        <p:spPr>
          <a:xfrm>
            <a:off x="0" y="50"/>
            <a:ext cx="63735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5" name="Google Shape;45;p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004175" y="0"/>
            <a:ext cx="5139824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6" name="Google Shape;46;p9"/>
          <p:cNvSpPr txBox="1">
            <a:spLocks noGrp="1"/>
          </p:cNvSpPr>
          <p:nvPr>
            <p:ph type="title"/>
          </p:nvPr>
        </p:nvSpPr>
        <p:spPr>
          <a:xfrm>
            <a:off x="855300" y="836000"/>
            <a:ext cx="6110100" cy="396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/>
          <p:nvPr/>
        </p:nvSpPr>
        <p:spPr>
          <a:xfrm>
            <a:off x="0" y="50"/>
            <a:ext cx="63735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50" name="Google Shape;50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004175" y="0"/>
            <a:ext cx="5139824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Google Shape;51;p10"/>
          <p:cNvSpPr txBox="1">
            <a:spLocks noGrp="1"/>
          </p:cNvSpPr>
          <p:nvPr>
            <p:ph type="body" idx="1"/>
          </p:nvPr>
        </p:nvSpPr>
        <p:spPr>
          <a:xfrm>
            <a:off x="855300" y="4330100"/>
            <a:ext cx="7433400" cy="39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rtl="0">
              <a:spcBef>
                <a:spcPts val="0"/>
              </a:spcBef>
              <a:spcAft>
                <a:spcPts val="600"/>
              </a:spcAft>
              <a:buSzPts val="1800"/>
              <a:buNone/>
              <a:defRPr sz="1800"/>
            </a:lvl1pPr>
          </a:lstStyle>
          <a:p>
            <a:endParaRPr/>
          </a:p>
        </p:txBody>
      </p:sp>
      <p:sp>
        <p:nvSpPr>
          <p:cNvPr id="52" name="Google Shape;52;p10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complete" type="blank">
  <p:cSld name="BLANK">
    <p:bg>
      <p:bgPr>
        <a:gradFill>
          <a:gsLst>
            <a:gs pos="0">
              <a:schemeClr val="accent1"/>
            </a:gs>
            <a:gs pos="100000">
              <a:schemeClr val="accent2"/>
            </a:gs>
          </a:gsLst>
          <a:lin ang="0" scaled="0"/>
        </a:gra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 rot="10800000" flipH="1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1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>
                <a:solidFill>
                  <a:schemeClr val="accent2"/>
                </a:solidFill>
              </a:defRPr>
            </a:lvl1pPr>
            <a:lvl2pPr lvl="1" rtl="0">
              <a:buNone/>
              <a:defRPr>
                <a:solidFill>
                  <a:schemeClr val="accent2"/>
                </a:solidFill>
              </a:defRPr>
            </a:lvl2pPr>
            <a:lvl3pPr lvl="2" rtl="0">
              <a:buNone/>
              <a:defRPr>
                <a:solidFill>
                  <a:schemeClr val="accent2"/>
                </a:solidFill>
              </a:defRPr>
            </a:lvl3pPr>
            <a:lvl4pPr lvl="3" rtl="0">
              <a:buNone/>
              <a:defRPr>
                <a:solidFill>
                  <a:schemeClr val="accent2"/>
                </a:solidFill>
              </a:defRPr>
            </a:lvl4pPr>
            <a:lvl5pPr lvl="4" rtl="0">
              <a:buNone/>
              <a:defRPr>
                <a:solidFill>
                  <a:schemeClr val="accent2"/>
                </a:solidFill>
              </a:defRPr>
            </a:lvl5pPr>
            <a:lvl6pPr lvl="5" rtl="0">
              <a:buNone/>
              <a:defRPr>
                <a:solidFill>
                  <a:schemeClr val="accent2"/>
                </a:solidFill>
              </a:defRPr>
            </a:lvl6pPr>
            <a:lvl7pPr lvl="6" rtl="0">
              <a:buNone/>
              <a:defRPr>
                <a:solidFill>
                  <a:schemeClr val="accent2"/>
                </a:solidFill>
              </a:defRPr>
            </a:lvl7pPr>
            <a:lvl8pPr lvl="7" rtl="0">
              <a:buNone/>
              <a:defRPr>
                <a:solidFill>
                  <a:schemeClr val="accent2"/>
                </a:solidFill>
              </a:defRPr>
            </a:lvl8pPr>
            <a:lvl9pPr lvl="8" rtl="0">
              <a:buNone/>
              <a:defRPr>
                <a:solidFill>
                  <a:schemeClr val="accent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lateral">
  <p:cSld name="BLANK_1">
    <p:bg>
      <p:bgPr>
        <a:gradFill>
          <a:gsLst>
            <a:gs pos="0">
              <a:schemeClr val="accent1"/>
            </a:gs>
            <a:gs pos="100000">
              <a:schemeClr val="accent2"/>
            </a:gs>
          </a:gsLst>
          <a:lin ang="16200038" scaled="0"/>
        </a:grad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Google Shape;57;p1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286282" y="0"/>
            <a:ext cx="4857726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Google Shape;58;p12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>
                <a:solidFill>
                  <a:schemeClr val="accent1"/>
                </a:solidFill>
              </a:defRPr>
            </a:lvl1pPr>
            <a:lvl2pPr lvl="1" rtl="0">
              <a:buNone/>
              <a:defRPr>
                <a:solidFill>
                  <a:schemeClr val="accent1"/>
                </a:solidFill>
              </a:defRPr>
            </a:lvl2pPr>
            <a:lvl3pPr lvl="2" rtl="0">
              <a:buNone/>
              <a:defRPr>
                <a:solidFill>
                  <a:schemeClr val="accent1"/>
                </a:solidFill>
              </a:defRPr>
            </a:lvl3pPr>
            <a:lvl4pPr lvl="3" rtl="0">
              <a:buNone/>
              <a:defRPr>
                <a:solidFill>
                  <a:schemeClr val="accent1"/>
                </a:solidFill>
              </a:defRPr>
            </a:lvl4pPr>
            <a:lvl5pPr lvl="4" rtl="0">
              <a:buNone/>
              <a:defRPr>
                <a:solidFill>
                  <a:schemeClr val="accent1"/>
                </a:solidFill>
              </a:defRPr>
            </a:lvl5pPr>
            <a:lvl6pPr lvl="5" rtl="0">
              <a:buNone/>
              <a:defRPr>
                <a:solidFill>
                  <a:schemeClr val="accent1"/>
                </a:solidFill>
              </a:defRPr>
            </a:lvl6pPr>
            <a:lvl7pPr lvl="6" rtl="0">
              <a:buNone/>
              <a:defRPr>
                <a:solidFill>
                  <a:schemeClr val="accent1"/>
                </a:solidFill>
              </a:defRPr>
            </a:lvl7pPr>
            <a:lvl8pPr lvl="7" rtl="0">
              <a:buNone/>
              <a:defRPr>
                <a:solidFill>
                  <a:schemeClr val="accent1"/>
                </a:solidFill>
              </a:defRPr>
            </a:lvl8pPr>
            <a:lvl9pPr lvl="8" rtl="0">
              <a:buNone/>
              <a:defRPr>
                <a:solidFill>
                  <a:schemeClr val="accen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gradFill>
          <a:gsLst>
            <a:gs pos="0">
              <a:schemeClr val="accent1"/>
            </a:gs>
            <a:gs pos="100000">
              <a:schemeClr val="accent2"/>
            </a:gs>
          </a:gsLst>
          <a:lin ang="16200038" scaled="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55300" y="836000"/>
            <a:ext cx="6110100" cy="39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283C0"/>
              </a:buClr>
              <a:buSzPts val="3200"/>
              <a:buFont typeface="Satisfy"/>
              <a:buNone/>
              <a:defRPr sz="3200">
                <a:solidFill>
                  <a:srgbClr val="9283C0"/>
                </a:solidFill>
                <a:latin typeface="Satisfy"/>
                <a:ea typeface="Satisfy"/>
                <a:cs typeface="Satisfy"/>
                <a:sym typeface="Satisfy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283C0"/>
              </a:buClr>
              <a:buSzPts val="3200"/>
              <a:buFont typeface="Satisfy"/>
              <a:buNone/>
              <a:defRPr sz="3200">
                <a:solidFill>
                  <a:srgbClr val="9283C0"/>
                </a:solidFill>
                <a:latin typeface="Satisfy"/>
                <a:ea typeface="Satisfy"/>
                <a:cs typeface="Satisfy"/>
                <a:sym typeface="Satisfy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283C0"/>
              </a:buClr>
              <a:buSzPts val="3200"/>
              <a:buFont typeface="Satisfy"/>
              <a:buNone/>
              <a:defRPr sz="3200">
                <a:solidFill>
                  <a:srgbClr val="9283C0"/>
                </a:solidFill>
                <a:latin typeface="Satisfy"/>
                <a:ea typeface="Satisfy"/>
                <a:cs typeface="Satisfy"/>
                <a:sym typeface="Satisfy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283C0"/>
              </a:buClr>
              <a:buSzPts val="3200"/>
              <a:buFont typeface="Satisfy"/>
              <a:buNone/>
              <a:defRPr sz="3200">
                <a:solidFill>
                  <a:srgbClr val="9283C0"/>
                </a:solidFill>
                <a:latin typeface="Satisfy"/>
                <a:ea typeface="Satisfy"/>
                <a:cs typeface="Satisfy"/>
                <a:sym typeface="Satisfy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283C0"/>
              </a:buClr>
              <a:buSzPts val="3200"/>
              <a:buFont typeface="Satisfy"/>
              <a:buNone/>
              <a:defRPr sz="3200">
                <a:solidFill>
                  <a:srgbClr val="9283C0"/>
                </a:solidFill>
                <a:latin typeface="Satisfy"/>
                <a:ea typeface="Satisfy"/>
                <a:cs typeface="Satisfy"/>
                <a:sym typeface="Satisfy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283C0"/>
              </a:buClr>
              <a:buSzPts val="3200"/>
              <a:buFont typeface="Satisfy"/>
              <a:buNone/>
              <a:defRPr sz="3200">
                <a:solidFill>
                  <a:srgbClr val="9283C0"/>
                </a:solidFill>
                <a:latin typeface="Satisfy"/>
                <a:ea typeface="Satisfy"/>
                <a:cs typeface="Satisfy"/>
                <a:sym typeface="Satisfy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283C0"/>
              </a:buClr>
              <a:buSzPts val="3200"/>
              <a:buFont typeface="Satisfy"/>
              <a:buNone/>
              <a:defRPr sz="3200">
                <a:solidFill>
                  <a:srgbClr val="9283C0"/>
                </a:solidFill>
                <a:latin typeface="Satisfy"/>
                <a:ea typeface="Satisfy"/>
                <a:cs typeface="Satisfy"/>
                <a:sym typeface="Satisfy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283C0"/>
              </a:buClr>
              <a:buSzPts val="3200"/>
              <a:buFont typeface="Satisfy"/>
              <a:buNone/>
              <a:defRPr sz="3200">
                <a:solidFill>
                  <a:srgbClr val="9283C0"/>
                </a:solidFill>
                <a:latin typeface="Satisfy"/>
                <a:ea typeface="Satisfy"/>
                <a:cs typeface="Satisfy"/>
                <a:sym typeface="Satisfy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283C0"/>
              </a:buClr>
              <a:buSzPts val="3200"/>
              <a:buFont typeface="Satisfy"/>
              <a:buNone/>
              <a:defRPr sz="3200">
                <a:solidFill>
                  <a:srgbClr val="9283C0"/>
                </a:solidFill>
                <a:latin typeface="Satisfy"/>
                <a:ea typeface="Satisfy"/>
                <a:cs typeface="Satisfy"/>
                <a:sym typeface="Satisfy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55300" y="1506350"/>
            <a:ext cx="6110100" cy="283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FD6EF"/>
              </a:buClr>
              <a:buSzPts val="2000"/>
              <a:buFont typeface="Raleway Thin"/>
              <a:buChar char="𖤓"/>
              <a:defRPr sz="2200">
                <a:solidFill>
                  <a:schemeClr val="dk1"/>
                </a:solidFill>
                <a:latin typeface="Raleway Thin"/>
                <a:ea typeface="Raleway Thin"/>
                <a:cs typeface="Raleway Thin"/>
                <a:sym typeface="Raleway Thin"/>
              </a:defRPr>
            </a:lvl1pPr>
            <a:lvl2pPr marL="914400" lvl="1" indent="-3683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Raleway Thin"/>
              <a:buChar char="𖡼"/>
              <a:defRPr sz="2200">
                <a:solidFill>
                  <a:schemeClr val="dk1"/>
                </a:solidFill>
                <a:latin typeface="Raleway Thin"/>
                <a:ea typeface="Raleway Thin"/>
                <a:cs typeface="Raleway Thin"/>
                <a:sym typeface="Raleway Thin"/>
              </a:defRPr>
            </a:lvl2pPr>
            <a:lvl3pPr marL="1371600" lvl="2" indent="-3683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2200"/>
              <a:buFont typeface="Raleway Thin"/>
              <a:buChar char="𖡼"/>
              <a:defRPr sz="2200">
                <a:solidFill>
                  <a:schemeClr val="dk1"/>
                </a:solidFill>
                <a:latin typeface="Raleway Thin"/>
                <a:ea typeface="Raleway Thin"/>
                <a:cs typeface="Raleway Thin"/>
                <a:sym typeface="Raleway Thin"/>
              </a:defRPr>
            </a:lvl3pPr>
            <a:lvl4pPr marL="1828800" lvl="3" indent="-3683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aleway Thin"/>
              <a:buChar char="●"/>
              <a:defRPr sz="2200">
                <a:solidFill>
                  <a:schemeClr val="dk1"/>
                </a:solidFill>
                <a:latin typeface="Raleway Thin"/>
                <a:ea typeface="Raleway Thin"/>
                <a:cs typeface="Raleway Thin"/>
                <a:sym typeface="Raleway Thin"/>
              </a:defRPr>
            </a:lvl4pPr>
            <a:lvl5pPr marL="2286000" lvl="4" indent="-3683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aleway Thin"/>
              <a:buChar char="○"/>
              <a:defRPr sz="2200">
                <a:solidFill>
                  <a:schemeClr val="dk1"/>
                </a:solidFill>
                <a:latin typeface="Raleway Thin"/>
                <a:ea typeface="Raleway Thin"/>
                <a:cs typeface="Raleway Thin"/>
                <a:sym typeface="Raleway Thin"/>
              </a:defRPr>
            </a:lvl5pPr>
            <a:lvl6pPr marL="2743200" lvl="5" indent="-3683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aleway Thin"/>
              <a:buChar char="■"/>
              <a:defRPr sz="2200">
                <a:solidFill>
                  <a:schemeClr val="dk1"/>
                </a:solidFill>
                <a:latin typeface="Raleway Thin"/>
                <a:ea typeface="Raleway Thin"/>
                <a:cs typeface="Raleway Thin"/>
                <a:sym typeface="Raleway Thin"/>
              </a:defRPr>
            </a:lvl6pPr>
            <a:lvl7pPr marL="3200400" lvl="6" indent="-3683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aleway Thin"/>
              <a:buChar char="●"/>
              <a:defRPr sz="2200">
                <a:solidFill>
                  <a:schemeClr val="dk1"/>
                </a:solidFill>
                <a:latin typeface="Raleway Thin"/>
                <a:ea typeface="Raleway Thin"/>
                <a:cs typeface="Raleway Thin"/>
                <a:sym typeface="Raleway Thin"/>
              </a:defRPr>
            </a:lvl7pPr>
            <a:lvl8pPr marL="3657600" lvl="7" indent="-3683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aleway Thin"/>
              <a:buChar char="○"/>
              <a:defRPr sz="2200">
                <a:solidFill>
                  <a:schemeClr val="dk1"/>
                </a:solidFill>
                <a:latin typeface="Raleway Thin"/>
                <a:ea typeface="Raleway Thin"/>
                <a:cs typeface="Raleway Thin"/>
                <a:sym typeface="Raleway Thin"/>
              </a:defRPr>
            </a:lvl8pPr>
            <a:lvl9pPr marL="4114800" lvl="8" indent="-368300" rtl="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Clr>
                <a:schemeClr val="dk1"/>
              </a:buClr>
              <a:buSzPts val="2200"/>
              <a:buFont typeface="Raleway Thin"/>
              <a:buChar char="■"/>
              <a:defRPr sz="2200">
                <a:solidFill>
                  <a:schemeClr val="dk1"/>
                </a:solidFill>
                <a:latin typeface="Raleway Thin"/>
                <a:ea typeface="Raleway Thin"/>
                <a:cs typeface="Raleway Thin"/>
                <a:sym typeface="Raleway Thin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r" rtl="0">
              <a:buNone/>
              <a:defRPr sz="1500">
                <a:solidFill>
                  <a:schemeClr val="lt1"/>
                </a:solidFill>
                <a:latin typeface="Raleway Thin"/>
                <a:ea typeface="Raleway Thin"/>
                <a:cs typeface="Raleway Thin"/>
                <a:sym typeface="Raleway Thin"/>
              </a:defRPr>
            </a:lvl1pPr>
            <a:lvl2pPr lvl="1" algn="r" rtl="0">
              <a:buNone/>
              <a:defRPr sz="1500">
                <a:solidFill>
                  <a:schemeClr val="lt1"/>
                </a:solidFill>
                <a:latin typeface="Raleway Thin"/>
                <a:ea typeface="Raleway Thin"/>
                <a:cs typeface="Raleway Thin"/>
                <a:sym typeface="Raleway Thin"/>
              </a:defRPr>
            </a:lvl2pPr>
            <a:lvl3pPr lvl="2" algn="r" rtl="0">
              <a:buNone/>
              <a:defRPr sz="1500">
                <a:solidFill>
                  <a:schemeClr val="lt1"/>
                </a:solidFill>
                <a:latin typeface="Raleway Thin"/>
                <a:ea typeface="Raleway Thin"/>
                <a:cs typeface="Raleway Thin"/>
                <a:sym typeface="Raleway Thin"/>
              </a:defRPr>
            </a:lvl3pPr>
            <a:lvl4pPr lvl="3" algn="r" rtl="0">
              <a:buNone/>
              <a:defRPr sz="1500">
                <a:solidFill>
                  <a:schemeClr val="lt1"/>
                </a:solidFill>
                <a:latin typeface="Raleway Thin"/>
                <a:ea typeface="Raleway Thin"/>
                <a:cs typeface="Raleway Thin"/>
                <a:sym typeface="Raleway Thin"/>
              </a:defRPr>
            </a:lvl4pPr>
            <a:lvl5pPr lvl="4" algn="r" rtl="0">
              <a:buNone/>
              <a:defRPr sz="1500">
                <a:solidFill>
                  <a:schemeClr val="lt1"/>
                </a:solidFill>
                <a:latin typeface="Raleway Thin"/>
                <a:ea typeface="Raleway Thin"/>
                <a:cs typeface="Raleway Thin"/>
                <a:sym typeface="Raleway Thin"/>
              </a:defRPr>
            </a:lvl5pPr>
            <a:lvl6pPr lvl="5" algn="r" rtl="0">
              <a:buNone/>
              <a:defRPr sz="1500">
                <a:solidFill>
                  <a:schemeClr val="lt1"/>
                </a:solidFill>
                <a:latin typeface="Raleway Thin"/>
                <a:ea typeface="Raleway Thin"/>
                <a:cs typeface="Raleway Thin"/>
                <a:sym typeface="Raleway Thin"/>
              </a:defRPr>
            </a:lvl6pPr>
            <a:lvl7pPr lvl="6" algn="r" rtl="0">
              <a:buNone/>
              <a:defRPr sz="1500">
                <a:solidFill>
                  <a:schemeClr val="lt1"/>
                </a:solidFill>
                <a:latin typeface="Raleway Thin"/>
                <a:ea typeface="Raleway Thin"/>
                <a:cs typeface="Raleway Thin"/>
                <a:sym typeface="Raleway Thin"/>
              </a:defRPr>
            </a:lvl7pPr>
            <a:lvl8pPr lvl="7" algn="r" rtl="0">
              <a:buNone/>
              <a:defRPr sz="1500">
                <a:solidFill>
                  <a:schemeClr val="lt1"/>
                </a:solidFill>
                <a:latin typeface="Raleway Thin"/>
                <a:ea typeface="Raleway Thin"/>
                <a:cs typeface="Raleway Thin"/>
                <a:sym typeface="Raleway Thin"/>
              </a:defRPr>
            </a:lvl8pPr>
            <a:lvl9pPr lvl="8" algn="r" rtl="0">
              <a:buNone/>
              <a:defRPr sz="1500">
                <a:solidFill>
                  <a:schemeClr val="lt1"/>
                </a:solidFill>
                <a:latin typeface="Raleway Thin"/>
                <a:ea typeface="Raleway Thin"/>
                <a:cs typeface="Raleway Thin"/>
                <a:sym typeface="Raleway Th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5" r:id="rId2"/>
    <p:sldLayoutId id="2147483656" r:id="rId3"/>
    <p:sldLayoutId id="2147483657" r:id="rId4"/>
    <p:sldLayoutId id="2147483658" r:id="rId5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</a:t>
            </a:fld>
            <a:endParaRPr lang="en"/>
          </a:p>
        </p:txBody>
      </p:sp>
      <p:pic>
        <p:nvPicPr>
          <p:cNvPr id="114692" name="Picture 4" descr="https://www.pngonly.com/wp-content/uploads/2017/05/Bismillah-PNG-Image-A41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830" y="1000114"/>
            <a:ext cx="9006202" cy="29059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alphaModFix amt="51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Google Shape;63;p13"/>
          <p:cNvSpPr txBox="1">
            <a:spLocks noGrp="1"/>
          </p:cNvSpPr>
          <p:nvPr>
            <p:ph type="ctrTitle"/>
          </p:nvPr>
        </p:nvSpPr>
        <p:spPr>
          <a:xfrm>
            <a:off x="3143240" y="3143254"/>
            <a:ext cx="5850900" cy="1715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>
                <a:solidFill>
                  <a:schemeClr val="tx1"/>
                </a:solidFill>
                <a:latin typeface="+mj-lt"/>
              </a:rPr>
              <a:t>LEG ULCERS           </a:t>
            </a:r>
            <a:r>
              <a:rPr lang="en" sz="1600" dirty="0" smtClean="0">
                <a:solidFill>
                  <a:schemeClr val="tx1"/>
                </a:solidFill>
                <a:latin typeface="+mj-lt"/>
              </a:rPr>
              <a:t>Presented by:Dr.Soonh Shah</a:t>
            </a:r>
            <a:br>
              <a:rPr lang="en" sz="1600" dirty="0" smtClean="0">
                <a:solidFill>
                  <a:schemeClr val="tx1"/>
                </a:solidFill>
                <a:latin typeface="+mj-lt"/>
              </a:rPr>
            </a:br>
            <a:r>
              <a:rPr lang="en" sz="1200" dirty="0" smtClean="0">
                <a:solidFill>
                  <a:schemeClr val="tx1"/>
                </a:solidFill>
                <a:latin typeface="+mj-lt"/>
              </a:rPr>
              <a:t>MBBS,D.</a:t>
            </a:r>
            <a:r>
              <a:rPr lang="en-US" sz="1200" dirty="0" smtClean="0">
                <a:solidFill>
                  <a:schemeClr val="tx1"/>
                </a:solidFill>
                <a:latin typeface="+mj-lt"/>
              </a:rPr>
              <a:t>D</a:t>
            </a:r>
            <a:r>
              <a:rPr lang="en" sz="1200" dirty="0" smtClean="0">
                <a:solidFill>
                  <a:schemeClr val="tx1"/>
                </a:solidFill>
                <a:latin typeface="+mj-lt"/>
              </a:rPr>
              <a:t>erm Pg</a:t>
            </a:r>
            <a:endParaRPr sz="120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3" grpId="0"/>
      <p:bldP spid="63" grpId="1"/>
      <p:bldP spid="63" grpId="2"/>
      <p:bldP spid="63" grpId="3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Content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 lang="en"/>
          </a:p>
        </p:txBody>
      </p:sp>
      <p:sp>
        <p:nvSpPr>
          <p:cNvPr id="4" name="TextBox 3"/>
          <p:cNvSpPr txBox="1"/>
          <p:nvPr/>
        </p:nvSpPr>
        <p:spPr>
          <a:xfrm>
            <a:off x="1000100" y="1500180"/>
            <a:ext cx="4714908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9283C0"/>
                </a:solidFill>
                <a:latin typeface="Satisfy"/>
                <a:ea typeface="Satisfy"/>
                <a:cs typeface="Satisfy"/>
                <a:sym typeface="Satisfy"/>
              </a:rPr>
              <a:t>Part 1</a:t>
            </a:r>
          </a:p>
          <a:p>
            <a:r>
              <a:rPr lang="en-US" dirty="0" smtClean="0"/>
              <a:t>Ulceration Resulting from Disorders of the Veins and Arteries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sz="2000" dirty="0" smtClean="0">
                <a:solidFill>
                  <a:srgbClr val="9283C0"/>
                </a:solidFill>
                <a:latin typeface="Satisfy"/>
                <a:ea typeface="Satisfy"/>
                <a:cs typeface="Satisfy"/>
                <a:sym typeface="Satisfy"/>
              </a:rPr>
              <a:t>Part 2</a:t>
            </a:r>
          </a:p>
          <a:p>
            <a:r>
              <a:rPr lang="en-US" dirty="0" smtClean="0"/>
              <a:t>Examination of Leg Ulcers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an Ulcer?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4</a:t>
            </a:fld>
            <a:endParaRPr lang="en"/>
          </a:p>
        </p:txBody>
      </p:sp>
      <p:sp>
        <p:nvSpPr>
          <p:cNvPr id="3" name="Text Placeholder 2"/>
          <p:cNvSpPr>
            <a:spLocks noGrp="1"/>
          </p:cNvSpPr>
          <p:nvPr>
            <p:ph type="body" idx="4294967295"/>
          </p:nvPr>
        </p:nvSpPr>
        <p:spPr>
          <a:xfrm>
            <a:off x="714348" y="1500180"/>
            <a:ext cx="6931025" cy="2835275"/>
          </a:xfrm>
        </p:spPr>
        <p:txBody>
          <a:bodyPr/>
          <a:lstStyle/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en-US" dirty="0" smtClean="0"/>
              <a:t>Full thickness loss of the </a:t>
            </a:r>
            <a:r>
              <a:rPr lang="en-US" dirty="0" smtClean="0"/>
              <a:t>epidermis</a:t>
            </a:r>
            <a:endParaRPr lang="en-US" dirty="0" smtClean="0"/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en-US" dirty="0" smtClean="0"/>
              <a:t>May have loss of the dermis or even </a:t>
            </a:r>
            <a:r>
              <a:rPr lang="en-US" dirty="0" err="1" smtClean="0"/>
              <a:t>subcutis</a:t>
            </a:r>
            <a:r>
              <a:rPr lang="en-US" dirty="0" smtClean="0"/>
              <a:t> heal with scarring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5"/>
          <p:cNvSpPr txBox="1">
            <a:spLocks noGrp="1"/>
          </p:cNvSpPr>
          <p:nvPr>
            <p:ph type="ctrTitle" idx="4294967295"/>
          </p:nvPr>
        </p:nvSpPr>
        <p:spPr>
          <a:xfrm>
            <a:off x="4944650" y="1098850"/>
            <a:ext cx="3485002" cy="920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000" dirty="0" smtClean="0"/>
              <a:t>Leg Ulcer</a:t>
            </a:r>
            <a:endParaRPr sz="7000"/>
          </a:p>
        </p:txBody>
      </p:sp>
      <p:sp>
        <p:nvSpPr>
          <p:cNvPr id="78" name="Google Shape;78;p15"/>
          <p:cNvSpPr txBox="1">
            <a:spLocks noGrp="1"/>
          </p:cNvSpPr>
          <p:nvPr>
            <p:ph type="subTitle" idx="4294967295"/>
          </p:nvPr>
        </p:nvSpPr>
        <p:spPr>
          <a:xfrm>
            <a:off x="4944650" y="2132048"/>
            <a:ext cx="3842192" cy="2007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>
              <a:buNone/>
            </a:pPr>
            <a:r>
              <a:rPr lang="en-US" sz="2400" dirty="0" smtClean="0"/>
              <a:t>Is discontinuity of the </a:t>
            </a:r>
            <a:r>
              <a:rPr lang="en-US" sz="2400" dirty="0" err="1" smtClean="0"/>
              <a:t>squamous</a:t>
            </a:r>
            <a:r>
              <a:rPr lang="en-US" sz="2400" dirty="0" smtClean="0"/>
              <a:t> epithelium of the skin usually around the ankle or on the foot </a:t>
            </a:r>
            <a:endParaRPr sz="2000" b="1" u="sng"/>
          </a:p>
        </p:txBody>
      </p:sp>
      <p:pic>
        <p:nvPicPr>
          <p:cNvPr id="79" name="Google Shape;79;p15"/>
          <p:cNvPicPr preferRelativeResize="0"/>
          <p:nvPr/>
        </p:nvPicPr>
        <p:blipFill>
          <a:blip r:embed="rId3"/>
          <a:stretch>
            <a:fillRect/>
          </a:stretch>
        </p:blipFill>
        <p:spPr>
          <a:xfrm flipH="1">
            <a:off x="500034" y="857238"/>
            <a:ext cx="3835652" cy="3617279"/>
          </a:xfrm>
          <a:prstGeom prst="wedgeEllipseCallout">
            <a:avLst>
              <a:gd name="adj1" fmla="val -56851"/>
              <a:gd name="adj2" fmla="val -28270"/>
            </a:avLst>
          </a:prstGeom>
          <a:noFill/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14288" dist="57150" dir="2640000" algn="bl" rotWithShape="0">
              <a:srgbClr val="655A87">
                <a:alpha val="20000"/>
              </a:srgbClr>
            </a:outerShdw>
          </a:effectLst>
        </p:spPr>
      </p:pic>
      <p:sp>
        <p:nvSpPr>
          <p:cNvPr id="80" name="Google Shape;80;p15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5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6</a:t>
            </a:fld>
            <a:endParaRPr lang="en"/>
          </a:p>
        </p:txBody>
      </p:sp>
      <p:pic>
        <p:nvPicPr>
          <p:cNvPr id="116740" name="Picture 4" descr="https://quizlet.com/cdn-cgi/image/f=auto,fit=cover,h=200,onerror=redirect,w=240/https://o.quizlet.com/UFQM.Qnk8MLxGaBH7JdclQ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43636" y="142858"/>
            <a:ext cx="2643206" cy="2202672"/>
          </a:xfrm>
          <a:prstGeom prst="rect">
            <a:avLst/>
          </a:prstGeom>
          <a:noFill/>
        </p:spPr>
      </p:pic>
      <p:pic>
        <p:nvPicPr>
          <p:cNvPr id="116742" name="Picture 6" descr="https://quizlet.com/cdn-cgi/image/f=auto,fit=cover,h=200,onerror=redirect,w=240/https://o.quizlet.com/LgQ6f2ZXNMvaRkC64k0Zq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5" y="2428874"/>
            <a:ext cx="2743219" cy="2286016"/>
          </a:xfrm>
          <a:prstGeom prst="rect">
            <a:avLst/>
          </a:prstGeom>
          <a:noFill/>
        </p:spPr>
      </p:pic>
      <p:pic>
        <p:nvPicPr>
          <p:cNvPr id="73730" name="Picture 2" descr="Medicine Cartoo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571486"/>
            <a:ext cx="5630871" cy="38790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55300" y="836000"/>
            <a:ext cx="6110100" cy="521304"/>
          </a:xfrm>
        </p:spPr>
        <p:txBody>
          <a:bodyPr/>
          <a:lstStyle/>
          <a:p>
            <a:r>
              <a:rPr lang="en-US" dirty="0" smtClean="0"/>
              <a:t>Major categories of leg ulcers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57224" y="1571618"/>
            <a:ext cx="62151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000" dirty="0" smtClean="0"/>
              <a:t> Venous Leg ulcers (VLUs)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 Mixed Venous and arterial leg ulcers (MLUs)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 Arterial Leg ulcers (ALUs)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 Hypertensive Ischemic leg ulcers (HYTILUs)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8</a:t>
            </a:fld>
            <a:endParaRPr lang="en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214296"/>
            <a:ext cx="4071966" cy="219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285720" y="2000246"/>
            <a:ext cx="428628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 other Leg Ulcer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/>
              <a:t>   Ulcerated skin cancers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/>
              <a:t>   Necrotizing </a:t>
            </a:r>
            <a:r>
              <a:rPr lang="en-US" dirty="0" err="1" smtClean="0"/>
              <a:t>vasculitis</a:t>
            </a:r>
            <a:endParaRPr lang="en-US" dirty="0" smtClean="0"/>
          </a:p>
          <a:p>
            <a:pPr>
              <a:buFont typeface="Wingdings" pitchFamily="2" charset="2"/>
              <a:buChar char="ü"/>
            </a:pPr>
            <a:r>
              <a:rPr lang="en-US" dirty="0" smtClean="0"/>
              <a:t>   </a:t>
            </a:r>
            <a:r>
              <a:rPr lang="en-US" dirty="0" err="1" smtClean="0"/>
              <a:t>Pyoderma</a:t>
            </a:r>
            <a:r>
              <a:rPr lang="en-US" dirty="0" smtClean="0"/>
              <a:t> </a:t>
            </a:r>
            <a:r>
              <a:rPr lang="en-US" dirty="0" err="1" smtClean="0"/>
              <a:t>gangrenosum</a:t>
            </a:r>
            <a:endParaRPr lang="en-US" dirty="0" smtClean="0"/>
          </a:p>
          <a:p>
            <a:pPr>
              <a:buFont typeface="Wingdings" pitchFamily="2" charset="2"/>
              <a:buChar char="ü"/>
            </a:pPr>
            <a:r>
              <a:rPr lang="en-US" dirty="0" smtClean="0"/>
              <a:t>   </a:t>
            </a:r>
            <a:r>
              <a:rPr lang="en-US" dirty="0" err="1" smtClean="0"/>
              <a:t>Hydroxyurea</a:t>
            </a:r>
            <a:r>
              <a:rPr lang="en-US" dirty="0" smtClean="0"/>
              <a:t> (</a:t>
            </a:r>
            <a:r>
              <a:rPr lang="en-US" dirty="0" err="1" smtClean="0"/>
              <a:t>hydroxycarbamide</a:t>
            </a:r>
            <a:r>
              <a:rPr lang="en-US" dirty="0" smtClean="0"/>
              <a:t>) leg ulcers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/>
              <a:t>   </a:t>
            </a:r>
            <a:r>
              <a:rPr lang="en-US" dirty="0" err="1" smtClean="0"/>
              <a:t>Microvascular</a:t>
            </a:r>
            <a:r>
              <a:rPr lang="en-US" dirty="0" smtClean="0"/>
              <a:t> occlusive conditions</a:t>
            </a:r>
          </a:p>
          <a:p>
            <a:r>
              <a:rPr lang="en-US" sz="1100" dirty="0" smtClean="0"/>
              <a:t>•      </a:t>
            </a:r>
            <a:r>
              <a:rPr lang="en-US" sz="1100" dirty="0" err="1" smtClean="0"/>
              <a:t>Livedoid</a:t>
            </a:r>
            <a:r>
              <a:rPr lang="en-US" sz="1100" dirty="0" smtClean="0"/>
              <a:t> </a:t>
            </a:r>
            <a:r>
              <a:rPr lang="en-US" sz="1100" dirty="0" err="1" smtClean="0"/>
              <a:t>vasculopathy</a:t>
            </a:r>
            <a:r>
              <a:rPr lang="en-US" sz="1100" dirty="0" smtClean="0"/>
              <a:t> (primary or secondary)</a:t>
            </a:r>
          </a:p>
          <a:p>
            <a:r>
              <a:rPr lang="en-US" sz="1100" dirty="0" smtClean="0"/>
              <a:t>•      Leg ulcers in patients with collagen vascular disease</a:t>
            </a:r>
          </a:p>
          <a:p>
            <a:r>
              <a:rPr lang="en-US" sz="1100" dirty="0" smtClean="0"/>
              <a:t>•      Necrotizing </a:t>
            </a:r>
            <a:r>
              <a:rPr lang="en-US" sz="1100" dirty="0" err="1" smtClean="0"/>
              <a:t>embolia</a:t>
            </a:r>
            <a:r>
              <a:rPr lang="en-US" sz="1100" dirty="0" smtClean="0"/>
              <a:t> cutis (cholesterol, injected drugs etc.,  microorganisms)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/>
              <a:t>  Necrotizing bacterial infections (</a:t>
            </a:r>
            <a:r>
              <a:rPr lang="en-US" dirty="0" err="1" smtClean="0"/>
              <a:t>ecthyma</a:t>
            </a:r>
            <a:r>
              <a:rPr lang="en-US" dirty="0" smtClean="0"/>
              <a:t>,      necrotizing </a:t>
            </a:r>
            <a:r>
              <a:rPr lang="en-US" dirty="0" err="1" smtClean="0"/>
              <a:t>cellulitis</a:t>
            </a:r>
            <a:r>
              <a:rPr lang="en-US" dirty="0" smtClean="0"/>
              <a:t>, etc.)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/>
              <a:t>  Deep dissecting </a:t>
            </a:r>
            <a:r>
              <a:rPr lang="en-US" dirty="0" err="1" smtClean="0"/>
              <a:t>haematoma</a:t>
            </a:r>
            <a:endParaRPr lang="en-US" dirty="0" smtClean="0"/>
          </a:p>
          <a:p>
            <a:pPr>
              <a:buFont typeface="Wingdings" pitchFamily="2" charset="2"/>
              <a:buChar char="ü"/>
            </a:pPr>
            <a:r>
              <a:rPr lang="en-US" dirty="0" smtClean="0"/>
              <a:t>  Leg ulcers after radiotherapy or cryosurgery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0"/>
                            </p:stCondLst>
                            <p:childTnLst>
                              <p:par>
                                <p:cTn id="4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000"/>
                            </p:stCondLst>
                            <p:childTnLst>
                              <p:par>
                                <p:cTn id="4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000"/>
                            </p:stCondLst>
                            <p:childTnLst>
                              <p:par>
                                <p:cTn id="5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10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0"/>
                            </p:stCondLst>
                            <p:childTnLst>
                              <p:par>
                                <p:cTn id="5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10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1000"/>
                            </p:stCondLst>
                            <p:childTnLst>
                              <p:par>
                                <p:cTn id="5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1000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Venous leg ulcer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9</a:t>
            </a:fld>
            <a:endParaRPr lang="en"/>
          </a:p>
        </p:txBody>
      </p:sp>
      <p:sp>
        <p:nvSpPr>
          <p:cNvPr id="5" name="TextBox 4"/>
          <p:cNvSpPr txBox="1"/>
          <p:nvPr/>
        </p:nvSpPr>
        <p:spPr>
          <a:xfrm>
            <a:off x="785786" y="1500180"/>
            <a:ext cx="728667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en-US" sz="1800" dirty="0" smtClean="0"/>
              <a:t>VLUs are chronic skin ulcers at the </a:t>
            </a:r>
            <a:r>
              <a:rPr lang="en-US" sz="1800" b="1" u="sng" dirty="0" smtClean="0"/>
              <a:t>gaiter area </a:t>
            </a:r>
            <a:endParaRPr lang="en-US" sz="1800" dirty="0" smtClean="0"/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sz="1800" dirty="0" smtClean="0"/>
              <a:t>Venous leg ulcers are the most extreme manifestation of chronic</a:t>
            </a:r>
          </a:p>
          <a:p>
            <a:r>
              <a:rPr lang="en-US" sz="1800" dirty="0" smtClean="0"/>
              <a:t>venous insufficiency</a:t>
            </a:r>
          </a:p>
          <a:p>
            <a:endParaRPr lang="en-US" sz="1800" dirty="0" smtClean="0"/>
          </a:p>
          <a:p>
            <a:endParaRPr lang="en-US" dirty="0" smtClean="0"/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66562" name="AutoShape 2" descr="Gaiter area: Where is it and why is it important? - Medicalopedi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6564" name="Picture 4" descr="Gaiter area: Where is it and why is it important? - Medicalope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4" y="2643188"/>
            <a:ext cx="2643206" cy="22155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Epidemiology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10</a:t>
            </a:fld>
            <a:endParaRPr lang="en"/>
          </a:p>
        </p:txBody>
      </p:sp>
      <p:sp>
        <p:nvSpPr>
          <p:cNvPr id="5" name="TextBox 4"/>
          <p:cNvSpPr txBox="1"/>
          <p:nvPr/>
        </p:nvSpPr>
        <p:spPr>
          <a:xfrm>
            <a:off x="857224" y="1357304"/>
            <a:ext cx="550072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 smtClean="0"/>
              <a:t>Incidence and prevalence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Half of all leg ulcers are VLUs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The incidence of leg ulcers rises to 4% in the population aged over 80 years.</a:t>
            </a:r>
          </a:p>
          <a:p>
            <a:r>
              <a:rPr lang="en-US" b="1" u="sng" dirty="0" smtClean="0"/>
              <a:t>Age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VLUs primarily affect individuals aged over 65 years.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642924"/>
            <a:ext cx="6608242" cy="396300"/>
          </a:xfrm>
        </p:spPr>
        <p:txBody>
          <a:bodyPr/>
          <a:lstStyle/>
          <a:p>
            <a:r>
              <a:rPr lang="en-US" dirty="0" smtClean="0"/>
              <a:t>Disorders associated with venous leg ulcers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11</a:t>
            </a:fld>
            <a:endParaRPr lang="en"/>
          </a:p>
        </p:txBody>
      </p:sp>
      <p:sp>
        <p:nvSpPr>
          <p:cNvPr id="4" name="TextBox 3"/>
          <p:cNvSpPr txBox="1"/>
          <p:nvPr/>
        </p:nvSpPr>
        <p:spPr>
          <a:xfrm>
            <a:off x="357158" y="1428742"/>
            <a:ext cx="6000792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• Venous </a:t>
            </a:r>
            <a:r>
              <a:rPr lang="en-US" dirty="0" err="1" smtClean="0"/>
              <a:t>thromboembolism</a:t>
            </a:r>
            <a:endParaRPr lang="en-US" dirty="0" smtClean="0"/>
          </a:p>
          <a:p>
            <a:r>
              <a:rPr lang="en-US" dirty="0" smtClean="0"/>
              <a:t>• Superficial venous </a:t>
            </a:r>
            <a:r>
              <a:rPr lang="en-US" dirty="0" err="1" smtClean="0"/>
              <a:t>thrombophlebitis</a:t>
            </a:r>
            <a:endParaRPr lang="en-US" dirty="0" smtClean="0"/>
          </a:p>
          <a:p>
            <a:r>
              <a:rPr lang="en-US" dirty="0" smtClean="0"/>
              <a:t>• Varicose veins</a:t>
            </a:r>
          </a:p>
          <a:p>
            <a:r>
              <a:rPr lang="en-US" dirty="0" smtClean="0"/>
              <a:t>• Chronic venous insufficiency</a:t>
            </a:r>
          </a:p>
          <a:p>
            <a:r>
              <a:rPr lang="en-US" dirty="0" smtClean="0"/>
              <a:t>• Stasis dermatitis</a:t>
            </a:r>
          </a:p>
          <a:p>
            <a:r>
              <a:rPr lang="en-US" dirty="0" smtClean="0"/>
              <a:t>• </a:t>
            </a:r>
            <a:r>
              <a:rPr lang="en-US" dirty="0" err="1" smtClean="0"/>
              <a:t>Lipodermatosclerosis</a:t>
            </a:r>
            <a:endParaRPr lang="en-US" dirty="0" smtClean="0"/>
          </a:p>
          <a:p>
            <a:r>
              <a:rPr lang="en-US" dirty="0" smtClean="0"/>
              <a:t>• </a:t>
            </a:r>
            <a:r>
              <a:rPr lang="en-US" dirty="0" err="1" smtClean="0"/>
              <a:t>Acroangiodermatitis</a:t>
            </a:r>
            <a:endParaRPr lang="en-US" dirty="0" smtClean="0"/>
          </a:p>
          <a:p>
            <a:r>
              <a:rPr lang="en-US" dirty="0" smtClean="0"/>
              <a:t>• Obesity</a:t>
            </a:r>
          </a:p>
          <a:p>
            <a:r>
              <a:rPr lang="en-US" dirty="0" smtClean="0"/>
              <a:t>• Ankle joint </a:t>
            </a:r>
            <a:r>
              <a:rPr lang="en-US" dirty="0" err="1" smtClean="0"/>
              <a:t>ankylosis</a:t>
            </a:r>
            <a:endParaRPr lang="en-US" dirty="0" smtClean="0"/>
          </a:p>
          <a:p>
            <a:r>
              <a:rPr lang="en-US" dirty="0" smtClean="0"/>
              <a:t>• Rheumatoid arthritis</a:t>
            </a:r>
          </a:p>
          <a:p>
            <a:r>
              <a:rPr lang="en-US" dirty="0" smtClean="0"/>
              <a:t>• Neuromuscular diseases with impact on venous calf pump ejection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Venous Anatomy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12</a:t>
            </a:fld>
            <a:endParaRPr lang="en"/>
          </a:p>
        </p:txBody>
      </p:sp>
      <p:pic>
        <p:nvPicPr>
          <p:cNvPr id="86018" name="Picture 2" descr="https://www.cardioserv.net/wp-content/uploads/2017/06/Picture1-Copy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643056"/>
            <a:ext cx="6971325" cy="23574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Venous Reflux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13</a:t>
            </a:fld>
            <a:endParaRPr lang="en"/>
          </a:p>
        </p:txBody>
      </p:sp>
      <p:pic>
        <p:nvPicPr>
          <p:cNvPr id="4" name="Picture 4" descr="https://www.cardioserv.net/wp-content/uploads/2017/06/vein-valves-Copy-1024x678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071552"/>
            <a:ext cx="6072230" cy="37862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14</a:t>
            </a:fld>
            <a:endParaRPr lang="en"/>
          </a:p>
        </p:txBody>
      </p:sp>
      <p:pic>
        <p:nvPicPr>
          <p:cNvPr id="901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85734"/>
            <a:ext cx="6991351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928676"/>
            <a:ext cx="6110100" cy="396300"/>
          </a:xfrm>
        </p:spPr>
        <p:txBody>
          <a:bodyPr/>
          <a:lstStyle/>
          <a:p>
            <a:r>
              <a:rPr lang="en-US" dirty="0" err="1" smtClean="0"/>
              <a:t>Pathophysiology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15</a:t>
            </a:fld>
            <a:endParaRPr lang="en"/>
          </a:p>
        </p:txBody>
      </p:sp>
      <p:sp>
        <p:nvSpPr>
          <p:cNvPr id="4" name="TextBox 3"/>
          <p:cNvSpPr txBox="1"/>
          <p:nvPr/>
        </p:nvSpPr>
        <p:spPr>
          <a:xfrm>
            <a:off x="428596" y="1643056"/>
            <a:ext cx="800105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CVI and VLU result from Peripheral venous hypertension </a:t>
            </a:r>
          </a:p>
          <a:p>
            <a:pPr marL="228600" lvl="4" indent="-228600"/>
            <a:r>
              <a:rPr lang="en-US" sz="1200" dirty="0" smtClean="0"/>
              <a:t>       Gravitation</a:t>
            </a:r>
          </a:p>
          <a:p>
            <a:pPr lvl="4"/>
            <a:r>
              <a:rPr lang="en-US" sz="1200" dirty="0" smtClean="0"/>
              <a:t>       Upright walk</a:t>
            </a:r>
          </a:p>
          <a:p>
            <a:pPr lvl="4"/>
            <a:r>
              <a:rPr lang="en-US" sz="1200" dirty="0" smtClean="0"/>
              <a:t>       Dysfunctional venous ejection during leg motion</a:t>
            </a:r>
          </a:p>
          <a:p>
            <a:pPr lvl="4"/>
            <a:r>
              <a:rPr lang="en-US" sz="1200" dirty="0" smtClean="0"/>
              <a:t>       Dysfunctional venous drainage due to obstruction (e.g. chronic occlusion, obesity, pregnancy) </a:t>
            </a:r>
          </a:p>
          <a:p>
            <a:pPr lvl="4"/>
            <a:r>
              <a:rPr lang="en-US" sz="1200" dirty="0" smtClean="0"/>
              <a:t>       Congenital </a:t>
            </a:r>
            <a:r>
              <a:rPr lang="en-US" sz="1200" dirty="0" err="1" smtClean="0"/>
              <a:t>valvular</a:t>
            </a:r>
            <a:r>
              <a:rPr lang="en-US" sz="1200" dirty="0" smtClean="0"/>
              <a:t> </a:t>
            </a:r>
            <a:r>
              <a:rPr lang="en-US" sz="1200" dirty="0" err="1" smtClean="0"/>
              <a:t>aplasia</a:t>
            </a:r>
            <a:endParaRPr lang="en-US" sz="1200" dirty="0" smtClean="0"/>
          </a:p>
          <a:p>
            <a:pPr lvl="4"/>
            <a:r>
              <a:rPr lang="en-US" sz="1200" dirty="0" smtClean="0"/>
              <a:t>       May-</a:t>
            </a:r>
            <a:r>
              <a:rPr lang="en-US" sz="1200" dirty="0" err="1" smtClean="0"/>
              <a:t>Thurner</a:t>
            </a:r>
            <a:r>
              <a:rPr lang="en-US" sz="1200" dirty="0" smtClean="0"/>
              <a:t> syndrome</a:t>
            </a:r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  <p:pic>
        <p:nvPicPr>
          <p:cNvPr id="62466" name="Picture 2" descr="May-Thurner Syndrome - RK.m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00826" y="2643171"/>
            <a:ext cx="2500329" cy="2500329"/>
          </a:xfrm>
          <a:prstGeom prst="rect">
            <a:avLst/>
          </a:prstGeom>
          <a:noFill/>
        </p:spPr>
      </p:pic>
      <p:sp>
        <p:nvSpPr>
          <p:cNvPr id="62468" name="AutoShape 4" descr="Bioline International Official Site (site up-dated regularly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2470" name="AutoShape 6" descr="Bioline International Official Site (site up-dated regularly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2472" name="AutoShape 8" descr="Bioline International Official Site (site up-dated regularly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2474" name="Picture 10" descr="http://www.bioline.org.br/showimage?pl/embed/pl0401/pl04006e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2714626"/>
            <a:ext cx="2438394" cy="24288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4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2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2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Predisposing factors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16</a:t>
            </a:fld>
            <a:endParaRPr lang="en"/>
          </a:p>
        </p:txBody>
      </p:sp>
      <p:sp>
        <p:nvSpPr>
          <p:cNvPr id="4" name="TextBox 3"/>
          <p:cNvSpPr txBox="1"/>
          <p:nvPr/>
        </p:nvSpPr>
        <p:spPr>
          <a:xfrm>
            <a:off x="857224" y="1500180"/>
            <a:ext cx="621510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 Family history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Obesity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Standing occupation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Venous </a:t>
            </a:r>
            <a:r>
              <a:rPr lang="en-US" dirty="0" err="1" smtClean="0"/>
              <a:t>thromboembolism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Varicose veins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Ankle joint </a:t>
            </a:r>
            <a:r>
              <a:rPr lang="en-US" dirty="0" err="1" smtClean="0"/>
              <a:t>ankyloses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Neuromuscular diseases with an impact on venous calf pump ejection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Clinical Features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17</a:t>
            </a:fld>
            <a:endParaRPr lang="en"/>
          </a:p>
        </p:txBody>
      </p:sp>
      <p:sp>
        <p:nvSpPr>
          <p:cNvPr id="4" name="TextBox 3"/>
          <p:cNvSpPr txBox="1"/>
          <p:nvPr/>
        </p:nvSpPr>
        <p:spPr>
          <a:xfrm>
            <a:off x="642910" y="1500180"/>
            <a:ext cx="657229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common at the gaiter area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Trophic</a:t>
            </a:r>
            <a:r>
              <a:rPr lang="en-US" dirty="0" smtClean="0"/>
              <a:t> skin changes attributed to CVI (stasis </a:t>
            </a:r>
            <a:r>
              <a:rPr lang="en-US" dirty="0" err="1" smtClean="0"/>
              <a:t>dermatitis,lipodermatosclerosis</a:t>
            </a:r>
            <a:r>
              <a:rPr lang="en-US" dirty="0" smtClean="0"/>
              <a:t>, </a:t>
            </a:r>
            <a:r>
              <a:rPr lang="en-US" dirty="0" err="1" smtClean="0"/>
              <a:t>pigmentation,induration,leg</a:t>
            </a:r>
            <a:r>
              <a:rPr lang="en-US" dirty="0" smtClean="0"/>
              <a:t> shape of an inverted champagne bottle) 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less commonly located in the </a:t>
            </a:r>
            <a:r>
              <a:rPr lang="en-US" b="1" dirty="0" smtClean="0"/>
              <a:t>lateral </a:t>
            </a:r>
            <a:r>
              <a:rPr lang="en-US" b="1" dirty="0" err="1" smtClean="0"/>
              <a:t>retromalleolar</a:t>
            </a:r>
            <a:r>
              <a:rPr lang="en-US" b="1" dirty="0" smtClean="0"/>
              <a:t> area </a:t>
            </a:r>
            <a:r>
              <a:rPr lang="en-US" dirty="0" smtClean="0"/>
              <a:t>(related to deep and short </a:t>
            </a:r>
            <a:r>
              <a:rPr lang="en-US" dirty="0" err="1" smtClean="0"/>
              <a:t>saphenous</a:t>
            </a:r>
            <a:r>
              <a:rPr lang="en-US" dirty="0" smtClean="0"/>
              <a:t> vein reflux)</a:t>
            </a:r>
            <a:endParaRPr lang="en-US" dirty="0"/>
          </a:p>
        </p:txBody>
      </p:sp>
      <p:pic>
        <p:nvPicPr>
          <p:cNvPr id="56322" name="Picture 2" descr="Lipodermatosclerosis champagne bott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2714626"/>
            <a:ext cx="2786050" cy="23377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Clinical Features cont: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18</a:t>
            </a:fld>
            <a:endParaRPr lang="en"/>
          </a:p>
        </p:txBody>
      </p:sp>
      <p:sp>
        <p:nvSpPr>
          <p:cNvPr id="4" name="TextBox 3"/>
          <p:cNvSpPr txBox="1"/>
          <p:nvPr/>
        </p:nvSpPr>
        <p:spPr>
          <a:xfrm>
            <a:off x="928662" y="1428742"/>
            <a:ext cx="62865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The leg has a feeling of </a:t>
            </a:r>
            <a:r>
              <a:rPr lang="en-US" b="1" dirty="0" smtClean="0"/>
              <a:t>heaviness</a:t>
            </a:r>
            <a:r>
              <a:rPr lang="en-US" dirty="0" smtClean="0"/>
              <a:t> and </a:t>
            </a:r>
            <a:r>
              <a:rPr lang="en-US" b="1" dirty="0" smtClean="0"/>
              <a:t>cramping</a:t>
            </a:r>
            <a:r>
              <a:rPr lang="en-US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The area ulcer </a:t>
            </a:r>
            <a:r>
              <a:rPr lang="en-US" b="1" dirty="0" smtClean="0"/>
              <a:t>dark</a:t>
            </a:r>
            <a:r>
              <a:rPr lang="en-US" dirty="0" smtClean="0"/>
              <a:t> </a:t>
            </a:r>
            <a:r>
              <a:rPr lang="en-US" b="1" dirty="0" smtClean="0"/>
              <a:t>red</a:t>
            </a:r>
            <a:r>
              <a:rPr lang="en-US" dirty="0" smtClean="0"/>
              <a:t>, </a:t>
            </a:r>
            <a:r>
              <a:rPr lang="en-US" b="1" dirty="0" smtClean="0"/>
              <a:t>purple</a:t>
            </a:r>
            <a:r>
              <a:rPr lang="en-US" dirty="0" smtClean="0"/>
              <a:t>, or </a:t>
            </a:r>
            <a:r>
              <a:rPr lang="en-US" b="1" dirty="0" smtClean="0"/>
              <a:t>brown.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The </a:t>
            </a:r>
            <a:r>
              <a:rPr lang="en-US" dirty="0" smtClean="0"/>
              <a:t>ulcer</a:t>
            </a:r>
            <a:r>
              <a:rPr lang="en-US" dirty="0" smtClean="0"/>
              <a:t> </a:t>
            </a:r>
            <a:r>
              <a:rPr lang="en-US" dirty="0" smtClean="0"/>
              <a:t>is shallow with a red </a:t>
            </a:r>
            <a:r>
              <a:rPr lang="en-US" dirty="0" err="1" smtClean="0"/>
              <a:t>base,sometimes</a:t>
            </a:r>
            <a:r>
              <a:rPr lang="en-US" dirty="0" smtClean="0"/>
              <a:t> covered by yellow tissue.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The venous ulcer has </a:t>
            </a:r>
            <a:r>
              <a:rPr lang="en-US" b="1" dirty="0" smtClean="0"/>
              <a:t>unevenly shaped borders</a:t>
            </a:r>
            <a:r>
              <a:rPr lang="en-US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The skin surrounding the </a:t>
            </a:r>
            <a:r>
              <a:rPr lang="en-US" dirty="0" smtClean="0"/>
              <a:t>ulcer</a:t>
            </a:r>
            <a:r>
              <a:rPr lang="en-US" dirty="0" smtClean="0"/>
              <a:t> </a:t>
            </a:r>
            <a:r>
              <a:rPr lang="en-US" dirty="0" smtClean="0"/>
              <a:t>may be </a:t>
            </a:r>
            <a:r>
              <a:rPr lang="en-US" b="1" dirty="0" smtClean="0"/>
              <a:t>shiny, tight, warm, or hot</a:t>
            </a:r>
            <a:r>
              <a:rPr lang="en-US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If the </a:t>
            </a:r>
            <a:r>
              <a:rPr lang="en-US" dirty="0" smtClean="0"/>
              <a:t>ulcer</a:t>
            </a:r>
            <a:r>
              <a:rPr lang="en-US" dirty="0" smtClean="0"/>
              <a:t> </a:t>
            </a:r>
            <a:r>
              <a:rPr lang="en-US" dirty="0" smtClean="0"/>
              <a:t>becomes infected, it may have a bad odor, and pus may drain from the wound.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There is general leg pain.</a:t>
            </a:r>
            <a:endParaRPr lang="en-US" dirty="0"/>
          </a:p>
        </p:txBody>
      </p:sp>
      <p:pic>
        <p:nvPicPr>
          <p:cNvPr id="55298" name="Picture 2" descr="Recognition and Management of Venous Leg Ulcers - ScienceDirec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16" y="2759852"/>
            <a:ext cx="4231326" cy="23836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19</a:t>
            </a:fld>
            <a:endParaRPr lang="en"/>
          </a:p>
        </p:txBody>
      </p:sp>
      <p:pic>
        <p:nvPicPr>
          <p:cNvPr id="890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1" y="142858"/>
            <a:ext cx="3967773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20</a:t>
            </a:fld>
            <a:endParaRPr lang="en"/>
          </a:p>
        </p:txBody>
      </p:sp>
      <p:pic>
        <p:nvPicPr>
          <p:cNvPr id="880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42858"/>
            <a:ext cx="4500594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21</a:t>
            </a:fld>
            <a:endParaRPr lang="en"/>
          </a:p>
        </p:txBody>
      </p:sp>
      <p:pic>
        <p:nvPicPr>
          <p:cNvPr id="75778" name="Picture 2" descr="Venous ulcerati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42924"/>
            <a:ext cx="5429264" cy="40719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22</a:t>
            </a:fld>
            <a:endParaRPr lang="en"/>
          </a:p>
        </p:txBody>
      </p:sp>
      <p:pic>
        <p:nvPicPr>
          <p:cNvPr id="76802" name="Picture 2" descr="Venous ulcerati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6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Differential Diagnosis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23</a:t>
            </a:fld>
            <a:endParaRPr lang="en"/>
          </a:p>
        </p:txBody>
      </p:sp>
      <p:sp>
        <p:nvSpPr>
          <p:cNvPr id="5" name="TextBox 4"/>
          <p:cNvSpPr txBox="1"/>
          <p:nvPr/>
        </p:nvSpPr>
        <p:spPr>
          <a:xfrm>
            <a:off x="857224" y="1500180"/>
            <a:ext cx="67151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1200" dirty="0" smtClean="0"/>
              <a:t> </a:t>
            </a:r>
            <a:r>
              <a:rPr lang="en-US" sz="1600" dirty="0" smtClean="0"/>
              <a:t>Mixed Leg Ulcers</a:t>
            </a:r>
          </a:p>
          <a:p>
            <a:pPr>
              <a:buFont typeface="Arial" pitchFamily="34" charset="0"/>
              <a:buChar char="•"/>
            </a:pPr>
            <a:r>
              <a:rPr lang="en-US" sz="1600" dirty="0" smtClean="0"/>
              <a:t> Arterial Leg Ulcers</a:t>
            </a:r>
          </a:p>
          <a:p>
            <a:pPr>
              <a:buFont typeface="Arial" pitchFamily="34" charset="0"/>
              <a:buChar char="•"/>
            </a:pPr>
            <a:r>
              <a:rPr lang="en-US" sz="1600" b="1" dirty="0" smtClean="0"/>
              <a:t> </a:t>
            </a:r>
            <a:r>
              <a:rPr lang="en-US" sz="1600" dirty="0" smtClean="0"/>
              <a:t>Hypertensive </a:t>
            </a:r>
            <a:r>
              <a:rPr lang="en-US" sz="1600" dirty="0" err="1" smtClean="0"/>
              <a:t>ischaemic</a:t>
            </a:r>
            <a:r>
              <a:rPr lang="en-US" sz="1600" dirty="0" smtClean="0"/>
              <a:t> leg ulcer</a:t>
            </a:r>
          </a:p>
          <a:p>
            <a:pPr>
              <a:buFont typeface="Arial" pitchFamily="34" charset="0"/>
              <a:buChar char="•"/>
            </a:pPr>
            <a:r>
              <a:rPr lang="en-US" sz="1600" dirty="0" smtClean="0"/>
              <a:t> </a:t>
            </a:r>
            <a:r>
              <a:rPr lang="en-US" sz="1600" dirty="0" err="1" smtClean="0"/>
              <a:t>Vasculitic</a:t>
            </a:r>
            <a:r>
              <a:rPr lang="en-US" sz="1600" dirty="0" smtClean="0"/>
              <a:t> leg ulcer (particularly in patients with </a:t>
            </a:r>
            <a:r>
              <a:rPr lang="en-US" sz="1600" b="1" dirty="0" smtClean="0"/>
              <a:t>chronic hepatitis C with </a:t>
            </a:r>
            <a:r>
              <a:rPr lang="en-US" sz="1600" b="1" dirty="0" err="1" smtClean="0"/>
              <a:t>cryoglobulinaemia</a:t>
            </a:r>
            <a:r>
              <a:rPr lang="en-US" sz="1600" dirty="0" smtClean="0"/>
              <a:t>) </a:t>
            </a:r>
          </a:p>
          <a:p>
            <a:pPr>
              <a:buFont typeface="Arial" pitchFamily="34" charset="0"/>
              <a:buChar char="•"/>
            </a:pPr>
            <a:r>
              <a:rPr lang="en-US" sz="1600" dirty="0" smtClean="0"/>
              <a:t> Males with </a:t>
            </a:r>
            <a:r>
              <a:rPr lang="en-US" sz="1600" dirty="0" err="1" smtClean="0"/>
              <a:t>Klinefelter</a:t>
            </a:r>
            <a:r>
              <a:rPr lang="en-US" sz="1600" dirty="0" smtClean="0"/>
              <a:t> syndrome</a:t>
            </a:r>
            <a:r>
              <a:rPr lang="en-US" sz="1200" dirty="0" smtClean="0"/>
              <a:t>.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Classification of venous leg ulcer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24</a:t>
            </a:fld>
            <a:endParaRPr lang="en"/>
          </a:p>
        </p:txBody>
      </p:sp>
      <p:sp>
        <p:nvSpPr>
          <p:cNvPr id="4" name="TextBox 3"/>
          <p:cNvSpPr txBox="1"/>
          <p:nvPr/>
        </p:nvSpPr>
        <p:spPr>
          <a:xfrm>
            <a:off x="857224" y="1571618"/>
            <a:ext cx="52864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CEAP classification stands for </a:t>
            </a:r>
          </a:p>
          <a:p>
            <a:r>
              <a:rPr lang="en-US" b="1" dirty="0" smtClean="0"/>
              <a:t>    Clinical (C)</a:t>
            </a:r>
          </a:p>
          <a:p>
            <a:r>
              <a:rPr lang="en-US" b="1" dirty="0" smtClean="0"/>
              <a:t>    Etiological (E)</a:t>
            </a:r>
          </a:p>
          <a:p>
            <a:r>
              <a:rPr lang="en-US" b="1" dirty="0" smtClean="0"/>
              <a:t>    Anatomical (A)</a:t>
            </a:r>
          </a:p>
          <a:p>
            <a:r>
              <a:rPr lang="en-US" b="1" dirty="0" smtClean="0"/>
              <a:t>    </a:t>
            </a:r>
            <a:r>
              <a:rPr lang="en-US" b="1" dirty="0" err="1" smtClean="0"/>
              <a:t>Pathophysiological</a:t>
            </a:r>
            <a:r>
              <a:rPr lang="en-US" b="1" dirty="0" smtClean="0"/>
              <a:t> (P)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venous clinical severity score system (VCSS)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25</a:t>
            </a:fld>
            <a:endParaRPr lang="en"/>
          </a:p>
        </p:txBody>
      </p:sp>
      <p:pic>
        <p:nvPicPr>
          <p:cNvPr id="1026" name="Picture 2" descr="https://cdn.mdedge.com/files/s3fs-public/Image/October-2017/124654_graphic_web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-1"/>
            <a:ext cx="6858000" cy="5143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26</a:t>
            </a:fld>
            <a:endParaRPr lang="en"/>
          </a:p>
        </p:txBody>
      </p:sp>
      <p:pic>
        <p:nvPicPr>
          <p:cNvPr id="4" name="Picture 3" descr="CEAP-Classification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715272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Complications and co‐morbidities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27</a:t>
            </a:fld>
            <a:endParaRPr lang="en"/>
          </a:p>
        </p:txBody>
      </p:sp>
      <p:sp>
        <p:nvSpPr>
          <p:cNvPr id="4" name="TextBox 3"/>
          <p:cNvSpPr txBox="1"/>
          <p:nvPr/>
        </p:nvSpPr>
        <p:spPr>
          <a:xfrm>
            <a:off x="857224" y="1500180"/>
            <a:ext cx="6215106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>
                <a:latin typeface="Arial Rounded MT Bold" pitchFamily="34" charset="0"/>
                <a:cs typeface="Arial" pitchFamily="34" charset="0"/>
              </a:rPr>
              <a:t> Chronic pain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latin typeface="Arial Rounded MT Bold" pitchFamily="34" charset="0"/>
                <a:cs typeface="Arial" pitchFamily="34" charset="0"/>
              </a:rPr>
              <a:t> Impairment of quality of life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latin typeface="Arial Rounded MT Bold" pitchFamily="34" charset="0"/>
                <a:cs typeface="Arial" pitchFamily="34" charset="0"/>
              </a:rPr>
              <a:t> Local wound infection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latin typeface="Arial Rounded MT Bold" pitchFamily="34" charset="0"/>
                <a:cs typeface="Arial" pitchFamily="34" charset="0"/>
              </a:rPr>
              <a:t> Systemic infection &amp; Sepsis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latin typeface="Arial Rounded MT Bold" pitchFamily="34" charset="0"/>
                <a:cs typeface="Arial" pitchFamily="34" charset="0"/>
              </a:rPr>
              <a:t> Infestation with maggots (fly larvae)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latin typeface="Arial Rounded MT Bold" pitchFamily="34" charset="0"/>
                <a:cs typeface="Arial" pitchFamily="34" charset="0"/>
              </a:rPr>
              <a:t> Secondary </a:t>
            </a:r>
            <a:r>
              <a:rPr lang="en-US" dirty="0" err="1" smtClean="0">
                <a:latin typeface="Arial Rounded MT Bold" pitchFamily="34" charset="0"/>
                <a:cs typeface="Arial" pitchFamily="34" charset="0"/>
              </a:rPr>
              <a:t>squamous</a:t>
            </a:r>
            <a:r>
              <a:rPr lang="en-US" dirty="0" smtClean="0">
                <a:latin typeface="Arial Rounded MT Bold" pitchFamily="34" charset="0"/>
                <a:cs typeface="Arial" pitchFamily="34" charset="0"/>
              </a:rPr>
              <a:t> cell carcinoma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latin typeface="Arial Rounded MT Bold" pitchFamily="34" charset="0"/>
                <a:cs typeface="Arial" pitchFamily="34" charset="0"/>
              </a:rPr>
              <a:t> Secondary </a:t>
            </a:r>
            <a:r>
              <a:rPr lang="en-US" dirty="0" err="1" smtClean="0">
                <a:latin typeface="Arial Rounded MT Bold" pitchFamily="34" charset="0"/>
                <a:cs typeface="Arial" pitchFamily="34" charset="0"/>
              </a:rPr>
              <a:t>lymphoedema</a:t>
            </a:r>
            <a:r>
              <a:rPr lang="en-US" dirty="0" smtClean="0">
                <a:latin typeface="Arial Rounded MT Bold" pitchFamily="34" charset="0"/>
                <a:cs typeface="Arial" pitchFamily="34" charset="0"/>
              </a:rPr>
              <a:t> (</a:t>
            </a:r>
            <a:r>
              <a:rPr lang="en-US" dirty="0" err="1" smtClean="0">
                <a:latin typeface="Arial Rounded MT Bold" pitchFamily="34" charset="0"/>
                <a:cs typeface="Arial" pitchFamily="34" charset="0"/>
              </a:rPr>
              <a:t>periulcer</a:t>
            </a:r>
            <a:r>
              <a:rPr lang="en-US" dirty="0" smtClean="0">
                <a:latin typeface="Arial Rounded MT Bold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  <a:cs typeface="Arial" pitchFamily="34" charset="0"/>
              </a:rPr>
              <a:t>lymphoedema</a:t>
            </a:r>
            <a:r>
              <a:rPr lang="en-US" dirty="0" smtClean="0">
                <a:latin typeface="Arial Rounded MT Bold" pitchFamily="34" charset="0"/>
                <a:cs typeface="Arial" pitchFamily="34" charset="0"/>
              </a:rPr>
              <a:t> and/or foot and toe </a:t>
            </a:r>
            <a:r>
              <a:rPr lang="en-US" dirty="0" err="1" smtClean="0">
                <a:latin typeface="Arial Rounded MT Bold" pitchFamily="34" charset="0"/>
                <a:cs typeface="Arial" pitchFamily="34" charset="0"/>
              </a:rPr>
              <a:t>lymphoedema</a:t>
            </a:r>
            <a:r>
              <a:rPr lang="en-US" dirty="0" smtClean="0">
                <a:latin typeface="Arial Rounded MT Bold" pitchFamily="34" charset="0"/>
                <a:cs typeface="Arial" pitchFamily="34" charset="0"/>
              </a:rPr>
              <a:t>).</a:t>
            </a:r>
          </a:p>
          <a:p>
            <a:pPr>
              <a:buFont typeface="Arial" pitchFamily="34" charset="0"/>
              <a:buChar char="•"/>
            </a:pPr>
            <a:endParaRPr lang="en-US" dirty="0" smtClean="0">
              <a:latin typeface="Arial Rounded MT Bold" pitchFamily="34" charset="0"/>
              <a:cs typeface="Arial" pitchFamily="34" charset="0"/>
            </a:endParaRPr>
          </a:p>
          <a:p>
            <a:r>
              <a:rPr lang="en-US" b="1" u="sng" dirty="0" smtClean="0"/>
              <a:t>Disease course and prognosis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Venous leg ulcers are chronic and recurrent unless patients receive</a:t>
            </a:r>
          </a:p>
          <a:p>
            <a:r>
              <a:rPr lang="en-US" dirty="0" smtClean="0"/>
              <a:t>an accurate diagnostic assessment on which to base treatment and</a:t>
            </a:r>
          </a:p>
          <a:p>
            <a:r>
              <a:rPr lang="en-US" dirty="0" smtClean="0"/>
              <a:t>secondary prevention.</a:t>
            </a:r>
            <a:endParaRPr lang="en-US" dirty="0">
              <a:latin typeface="Arial Rounded MT Bold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Investigations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28</a:t>
            </a:fld>
            <a:endParaRPr lang="en"/>
          </a:p>
        </p:txBody>
      </p:sp>
      <p:sp>
        <p:nvSpPr>
          <p:cNvPr id="4" name="TextBox 3"/>
          <p:cNvSpPr txBox="1"/>
          <p:nvPr/>
        </p:nvSpPr>
        <p:spPr>
          <a:xfrm>
            <a:off x="857224" y="1500180"/>
            <a:ext cx="6000792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 smtClean="0">
                <a:latin typeface="Arial Rounded MT Bold" pitchFamily="34" charset="0"/>
              </a:rPr>
              <a:t>Vascular investigations </a:t>
            </a:r>
            <a:r>
              <a:rPr lang="en-US" sz="1050" dirty="0" smtClean="0">
                <a:latin typeface="Arial Rounded MT Bold" pitchFamily="34" charset="0"/>
              </a:rPr>
              <a:t>(</a:t>
            </a:r>
            <a:r>
              <a:rPr lang="en-US" sz="1050" dirty="0" smtClean="0"/>
              <a:t>Doppler ultrasound, </a:t>
            </a:r>
            <a:r>
              <a:rPr lang="en-US" sz="1050" dirty="0" err="1" smtClean="0"/>
              <a:t>Venography,assessment</a:t>
            </a:r>
            <a:r>
              <a:rPr lang="en-US" sz="1050" dirty="0" smtClean="0"/>
              <a:t> of systolic ankle blood pressure and calculation of ankle brachial pressure index (ABPI</a:t>
            </a:r>
            <a:r>
              <a:rPr lang="en-US" i="1" dirty="0" smtClean="0"/>
              <a:t>)</a:t>
            </a:r>
          </a:p>
          <a:p>
            <a:pPr marL="342900" indent="-342900">
              <a:buFont typeface="+mj-lt"/>
              <a:buAutoNum type="arabicPeriod"/>
            </a:pPr>
            <a:endParaRPr lang="en-US" dirty="0" smtClean="0">
              <a:latin typeface="Arial Rounded MT Bold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dirty="0" smtClean="0">
                <a:latin typeface="Arial Rounded MT Bold" pitchFamily="34" charset="0"/>
              </a:rPr>
              <a:t>Wound documentation </a:t>
            </a:r>
            <a:r>
              <a:rPr lang="en-US" sz="1050" dirty="0" smtClean="0"/>
              <a:t>(Electronic photographic documentation)</a:t>
            </a:r>
          </a:p>
          <a:p>
            <a:pPr marL="342900" indent="-342900">
              <a:buFont typeface="+mj-lt"/>
              <a:buAutoNum type="arabicPeriod"/>
            </a:pPr>
            <a:endParaRPr lang="en-US" sz="1050" dirty="0" smtClean="0"/>
          </a:p>
          <a:p>
            <a:pPr marL="342900" indent="-342900">
              <a:buFont typeface="+mj-lt"/>
              <a:buAutoNum type="arabicPeriod"/>
            </a:pPr>
            <a:r>
              <a:rPr lang="en-US" dirty="0" smtClean="0">
                <a:latin typeface="Arial Rounded MT Bold" pitchFamily="34" charset="0"/>
              </a:rPr>
              <a:t>Microbiology </a:t>
            </a:r>
            <a:r>
              <a:rPr lang="en-US" sz="1050" dirty="0" smtClean="0"/>
              <a:t>(swab from the wound </a:t>
            </a:r>
            <a:r>
              <a:rPr lang="en-US" sz="1050" dirty="0" err="1" smtClean="0"/>
              <a:t>base,small</a:t>
            </a:r>
            <a:r>
              <a:rPr lang="en-US" sz="1050" dirty="0" smtClean="0"/>
              <a:t> tissue biopsy)</a:t>
            </a:r>
          </a:p>
          <a:p>
            <a:pPr marL="342900" indent="-342900">
              <a:buFont typeface="+mj-lt"/>
              <a:buAutoNum type="arabicPeriod"/>
            </a:pPr>
            <a:endParaRPr lang="en-US" sz="1050" dirty="0" smtClean="0">
              <a:latin typeface="Arial Rounded MT Bold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dirty="0" smtClean="0">
                <a:latin typeface="Arial Rounded MT Bold" pitchFamily="34" charset="0"/>
              </a:rPr>
              <a:t>Wound histology </a:t>
            </a:r>
            <a:r>
              <a:rPr lang="en-US" sz="1050" dirty="0" smtClean="0">
                <a:latin typeface="Arial Rounded MT Bold" pitchFamily="34" charset="0"/>
              </a:rPr>
              <a:t>(</a:t>
            </a:r>
            <a:r>
              <a:rPr lang="en-US" sz="1050" dirty="0" smtClean="0">
                <a:latin typeface="Arial" pitchFamily="34" charset="0"/>
                <a:cs typeface="Arial" pitchFamily="34" charset="0"/>
              </a:rPr>
              <a:t>If</a:t>
            </a:r>
            <a:r>
              <a:rPr lang="en-US" sz="1050" dirty="0" smtClean="0">
                <a:latin typeface="Arial Rounded MT Bold" pitchFamily="34" charset="0"/>
              </a:rPr>
              <a:t> </a:t>
            </a:r>
            <a:r>
              <a:rPr lang="en-US" sz="1050" dirty="0" smtClean="0"/>
              <a:t>chronic</a:t>
            </a:r>
            <a:r>
              <a:rPr lang="en-US" sz="1050" dirty="0" smtClean="0">
                <a:latin typeface="Arial Rounded MT Bold" pitchFamily="34" charset="0"/>
              </a:rPr>
              <a:t> </a:t>
            </a:r>
            <a:r>
              <a:rPr lang="en-US" sz="1050" dirty="0" smtClean="0"/>
              <a:t>biopsy)</a:t>
            </a:r>
          </a:p>
          <a:p>
            <a:pPr marL="342900" indent="-342900">
              <a:buFont typeface="+mj-lt"/>
              <a:buAutoNum type="arabicPeriod"/>
            </a:pPr>
            <a:endParaRPr lang="en-US" sz="1050" dirty="0" smtClean="0"/>
          </a:p>
          <a:p>
            <a:pPr marL="342900" indent="-342900">
              <a:buFont typeface="+mj-lt"/>
              <a:buAutoNum type="arabicPeriod"/>
            </a:pPr>
            <a:r>
              <a:rPr lang="en-US" dirty="0" smtClean="0">
                <a:latin typeface="Arial Rounded MT Bold" pitchFamily="34" charset="0"/>
              </a:rPr>
              <a:t>Assessment of malnutrition </a:t>
            </a:r>
            <a:r>
              <a:rPr lang="en-US" sz="1050" dirty="0" smtClean="0">
                <a:latin typeface="Arial Rounded MT Bold" pitchFamily="34" charset="0"/>
              </a:rPr>
              <a:t>(</a:t>
            </a:r>
            <a:r>
              <a:rPr lang="en-US" sz="1050" dirty="0" smtClean="0"/>
              <a:t>Total protein, albumin and lymphocyte count)</a:t>
            </a:r>
          </a:p>
          <a:p>
            <a:pPr marL="342900" indent="-342900">
              <a:buFont typeface="+mj-lt"/>
              <a:buAutoNum type="arabicPeriod"/>
            </a:pPr>
            <a:endParaRPr lang="en-US" sz="1050" dirty="0" smtClean="0"/>
          </a:p>
          <a:p>
            <a:pPr marL="342900" indent="-342900">
              <a:buFont typeface="+mj-lt"/>
              <a:buAutoNum type="arabicPeriod"/>
            </a:pPr>
            <a:r>
              <a:rPr lang="en-US" dirty="0" smtClean="0">
                <a:latin typeface="Arial Rounded MT Bold" pitchFamily="34" charset="0"/>
              </a:rPr>
              <a:t>Pain assessment </a:t>
            </a:r>
            <a:r>
              <a:rPr lang="en-US" sz="1050" dirty="0" smtClean="0">
                <a:latin typeface="Arial Rounded MT Bold" pitchFamily="34" charset="0"/>
              </a:rPr>
              <a:t>(</a:t>
            </a:r>
            <a:r>
              <a:rPr lang="en-US" sz="1050" dirty="0" smtClean="0"/>
              <a:t>visual analogue scale (VAS</a:t>
            </a:r>
            <a:r>
              <a:rPr lang="en-US" dirty="0" smtClean="0"/>
              <a:t>)</a:t>
            </a:r>
          </a:p>
          <a:p>
            <a:pPr marL="342900" indent="-342900">
              <a:buFont typeface="+mj-lt"/>
              <a:buAutoNum type="arabicPeriod"/>
            </a:pPr>
            <a:endParaRPr lang="en-US" dirty="0" smtClean="0">
              <a:latin typeface="Arial Rounded MT Bold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dirty="0" smtClean="0">
                <a:latin typeface="Arial Rounded MT Bold" pitchFamily="34" charset="0"/>
              </a:rPr>
              <a:t>Assessment of quality of life </a:t>
            </a:r>
            <a:r>
              <a:rPr lang="en-US" sz="1050" dirty="0" smtClean="0">
                <a:latin typeface="Arial Rounded MT Bold" pitchFamily="34" charset="0"/>
              </a:rPr>
              <a:t>(</a:t>
            </a:r>
            <a:r>
              <a:rPr lang="en-US" sz="1050" dirty="0" smtClean="0"/>
              <a:t>standardized </a:t>
            </a:r>
            <a:r>
              <a:rPr lang="en-US" sz="1050" dirty="0" err="1" smtClean="0"/>
              <a:t>QoL</a:t>
            </a:r>
            <a:r>
              <a:rPr lang="en-US" sz="1050" dirty="0" smtClean="0"/>
              <a:t> questionnaire (e.g. the SF36)</a:t>
            </a:r>
            <a:endParaRPr lang="en-US" sz="1050" dirty="0"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20" y="642924"/>
            <a:ext cx="6110100" cy="396300"/>
          </a:xfrm>
        </p:spPr>
        <p:txBody>
          <a:bodyPr/>
          <a:lstStyle/>
          <a:p>
            <a:r>
              <a:rPr lang="en-US" dirty="0" smtClean="0"/>
              <a:t> </a:t>
            </a:r>
            <a:r>
              <a:rPr lang="en-US" dirty="0" err="1" smtClean="0"/>
              <a:t>Counselling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29</a:t>
            </a:fld>
            <a:endParaRPr lang="en"/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357158" y="1142990"/>
            <a:ext cx="7050328" cy="2416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Quit smoking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Lose weight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Exercise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Eat healthy foods and get plenty of sleep at night.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Reduce the amount of salt in your diet.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Control your blood cholesterol </a:t>
            </a:r>
            <a:r>
              <a:rPr lang="en-US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and Sugar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Avoid crossing legs while sitting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Avoid sitting or standing for extended periods of time.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Avoid tight-fitting clothing</a:t>
            </a:r>
            <a:r>
              <a:rPr kumimoji="0" lang="en-US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and footwear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Raise (elevate) your legs for a short time, especially if you stand for extended periods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0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0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0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0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0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0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30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307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307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307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General Measure of Management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30</a:t>
            </a:fld>
            <a:endParaRPr lang="en"/>
          </a:p>
        </p:txBody>
      </p:sp>
      <p:sp>
        <p:nvSpPr>
          <p:cNvPr id="4" name="TextBox 3"/>
          <p:cNvSpPr txBox="1"/>
          <p:nvPr/>
        </p:nvSpPr>
        <p:spPr>
          <a:xfrm>
            <a:off x="857224" y="1500180"/>
            <a:ext cx="685804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There is no proven role of antiseptics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Wash the wound with warm tap water or saline then dry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Remove slough or necrotic tissue by gentle washing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potassium permanganate 0.01% soak if the ulcer is malodorous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For uncomplicated, non-infected ulcers apply a simple low-adherent dressing like paraffin emollients n gauge and Zinc &amp; replace weekly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Other dressings:(hydrocolloid),heavy </a:t>
            </a:r>
            <a:r>
              <a:rPr lang="en-US" dirty="0" err="1" smtClean="0"/>
              <a:t>exudate</a:t>
            </a:r>
            <a:r>
              <a:rPr lang="en-US" dirty="0" smtClean="0"/>
              <a:t> (alginate) or slough (</a:t>
            </a:r>
            <a:r>
              <a:rPr lang="en-US" dirty="0" err="1" smtClean="0"/>
              <a:t>hydrogel</a:t>
            </a:r>
            <a:r>
              <a:rPr lang="en-US" dirty="0" smtClean="0"/>
              <a:t>)</a:t>
            </a:r>
          </a:p>
          <a:p>
            <a:pPr>
              <a:buFont typeface="Arial" pitchFamily="34" charset="0"/>
              <a:buChar char="•"/>
            </a:pPr>
            <a:r>
              <a:rPr lang="en-US" u="sng" dirty="0" smtClean="0"/>
              <a:t>Compression therapy</a:t>
            </a:r>
            <a:r>
              <a:rPr lang="en-US" dirty="0" smtClean="0"/>
              <a:t> </a:t>
            </a:r>
            <a:r>
              <a:rPr lang="en-US" dirty="0" err="1" smtClean="0"/>
              <a:t>e.g</a:t>
            </a:r>
            <a:r>
              <a:rPr lang="en-US" dirty="0" smtClean="0"/>
              <a:t> bandages or stockings, are the </a:t>
            </a:r>
            <a:r>
              <a:rPr lang="en-US" b="1" dirty="0" smtClean="0"/>
              <a:t>mainstay in the treatment </a:t>
            </a:r>
            <a:r>
              <a:rPr lang="en-US" dirty="0" smtClean="0"/>
              <a:t>of VLUs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31</a:t>
            </a:fld>
            <a:endParaRPr lang="en"/>
          </a:p>
        </p:txBody>
      </p:sp>
      <p:pic>
        <p:nvPicPr>
          <p:cNvPr id="829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0"/>
            <a:ext cx="507209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4034" name="Picture 2" descr="JOBST UlcerCARE Compression Hosiery System with 40mmHg R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6578" y="0"/>
            <a:ext cx="1949663" cy="2428874"/>
          </a:xfrm>
          <a:prstGeom prst="rect">
            <a:avLst/>
          </a:prstGeom>
          <a:noFill/>
        </p:spPr>
      </p:pic>
      <p:pic>
        <p:nvPicPr>
          <p:cNvPr id="44036" name="Picture 4" descr="Venous Leg Ulcer Treatment: Hosiery vs Bandag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62" y="2643188"/>
            <a:ext cx="3643338" cy="16727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2071670" y="4357664"/>
            <a:ext cx="3857684" cy="785836"/>
          </a:xfrm>
        </p:spPr>
        <p:txBody>
          <a:bodyPr/>
          <a:lstStyle/>
          <a:p>
            <a:r>
              <a:rPr lang="en-US" dirty="0" smtClean="0"/>
              <a:t>Visual analogue scale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32</a:t>
            </a:fld>
            <a:endParaRPr lang="en"/>
          </a:p>
        </p:txBody>
      </p:sp>
      <p:pic>
        <p:nvPicPr>
          <p:cNvPr id="84994" name="Picture 2" descr="Visual analogue scale (VAS) for assessment of children's pain percepti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0"/>
            <a:ext cx="7143800" cy="41474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smtClean="0"/>
              <a:t>Intermittent pneumatic compression</a:t>
            </a:r>
            <a:endParaRPr lang="en-US" b="1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33</a:t>
            </a:fld>
            <a:endParaRPr lang="en"/>
          </a:p>
        </p:txBody>
      </p:sp>
      <p:pic>
        <p:nvPicPr>
          <p:cNvPr id="95234" name="Picture 2" descr="A schematic diagram of the typical intermittent pneumatic compression... |  Download Scientific Diagra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7686" y="0"/>
            <a:ext cx="4202228" cy="3071834"/>
          </a:xfrm>
          <a:prstGeom prst="rect">
            <a:avLst/>
          </a:prstGeom>
          <a:noFill/>
        </p:spPr>
      </p:pic>
      <p:pic>
        <p:nvPicPr>
          <p:cNvPr id="95236" name="Picture 4" descr="Physiotherapy Intermittent Pneumatic Compression Device - Buy Pneumatic  Compression,Leg Compression Massasger,Blood Circulation Compression Machine  Product on Alibaba.co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000496" cy="40004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34</a:t>
            </a:fld>
            <a:endParaRPr lang="en"/>
          </a:p>
        </p:txBody>
      </p:sp>
      <p:pic>
        <p:nvPicPr>
          <p:cNvPr id="1034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0"/>
            <a:ext cx="564515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Major categories of leg ulcers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57224" y="1500180"/>
            <a:ext cx="621510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000" dirty="0" smtClean="0"/>
              <a:t> Venous leg ulcers (VLUs)</a:t>
            </a:r>
          </a:p>
          <a:p>
            <a:pPr>
              <a:buFont typeface="Arial" pitchFamily="34" charset="0"/>
              <a:buChar char="•"/>
            </a:pPr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 Mixed venous and arterial leg ulcers (MLUs)</a:t>
            </a:r>
          </a:p>
          <a:p>
            <a:pPr>
              <a:buFont typeface="Arial" pitchFamily="34" charset="0"/>
              <a:buChar char="•"/>
            </a:pPr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 Arterial leg ulcers (ALUs)</a:t>
            </a:r>
          </a:p>
          <a:p>
            <a:pPr>
              <a:buFont typeface="Arial" pitchFamily="34" charset="0"/>
              <a:buChar char="•"/>
            </a:pPr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 Hypertensive ischemic leg ulcers (HYTILUs)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00" y="857238"/>
            <a:ext cx="6110100" cy="396300"/>
          </a:xfrm>
        </p:spPr>
        <p:txBody>
          <a:bodyPr/>
          <a:lstStyle/>
          <a:p>
            <a:r>
              <a:rPr lang="en-US" dirty="0" smtClean="0"/>
              <a:t>Mixed leg ulcer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36</a:t>
            </a:fld>
            <a:endParaRPr lang="en"/>
          </a:p>
        </p:txBody>
      </p:sp>
      <p:sp>
        <p:nvSpPr>
          <p:cNvPr id="4" name="TextBox 3"/>
          <p:cNvSpPr txBox="1"/>
          <p:nvPr/>
        </p:nvSpPr>
        <p:spPr>
          <a:xfrm>
            <a:off x="928662" y="1714494"/>
            <a:ext cx="685804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Mixed leg ulcers are VLUs in a leg with peripheral arterial disease (PAD) </a:t>
            </a:r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They are harder to heal than VLUs</a:t>
            </a:r>
          </a:p>
          <a:p>
            <a:pPr>
              <a:buFont typeface="Arial" pitchFamily="34" charset="0"/>
              <a:buChar char="•"/>
            </a:pPr>
            <a:endParaRPr lang="en-US" b="1" dirty="0" smtClean="0"/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They cannot be </a:t>
            </a:r>
            <a:r>
              <a:rPr lang="en-US" dirty="0" smtClean="0"/>
              <a:t>distinguished from VLUs by clinical appearance alone.</a:t>
            </a:r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Diagnosis can only be made after vascular assessment</a:t>
            </a:r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Bimalleolar</a:t>
            </a:r>
            <a:r>
              <a:rPr lang="en-US" dirty="0" smtClean="0"/>
              <a:t> (both medial and lateral) ulcer location is more common in MLUs than in VLUs.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642924"/>
            <a:ext cx="7788666" cy="396300"/>
          </a:xfrm>
        </p:spPr>
        <p:txBody>
          <a:bodyPr/>
          <a:lstStyle/>
          <a:p>
            <a:r>
              <a:rPr lang="en-US" sz="2800" dirty="0" smtClean="0"/>
              <a:t>Disorders associated with mixed leg ulcers</a:t>
            </a:r>
            <a:endParaRPr lang="en-US" sz="28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37</a:t>
            </a:fld>
            <a:endParaRPr lang="en"/>
          </a:p>
        </p:txBody>
      </p:sp>
      <p:sp>
        <p:nvSpPr>
          <p:cNvPr id="4" name="TextBox 3"/>
          <p:cNvSpPr txBox="1"/>
          <p:nvPr/>
        </p:nvSpPr>
        <p:spPr>
          <a:xfrm>
            <a:off x="714348" y="1285866"/>
            <a:ext cx="5929354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 Venous </a:t>
            </a:r>
            <a:r>
              <a:rPr lang="en-US" dirty="0" err="1" smtClean="0"/>
              <a:t>thromboembolism</a:t>
            </a:r>
            <a:endParaRPr lang="en-US" dirty="0" smtClean="0"/>
          </a:p>
          <a:p>
            <a:r>
              <a:rPr lang="en-US" dirty="0" smtClean="0"/>
              <a:t>• Superficial venous </a:t>
            </a:r>
            <a:r>
              <a:rPr lang="en-US" dirty="0" err="1" smtClean="0"/>
              <a:t>thrombophlebitis</a:t>
            </a:r>
            <a:endParaRPr lang="en-US" dirty="0" smtClean="0"/>
          </a:p>
          <a:p>
            <a:r>
              <a:rPr lang="en-US" dirty="0" smtClean="0"/>
              <a:t>• Varicose </a:t>
            </a:r>
            <a:r>
              <a:rPr lang="en-US" dirty="0" smtClean="0"/>
              <a:t>veins</a:t>
            </a:r>
            <a:endParaRPr lang="en-US" dirty="0" smtClean="0"/>
          </a:p>
          <a:p>
            <a:r>
              <a:rPr lang="en-US" dirty="0" smtClean="0"/>
              <a:t>• Stasis dermatitis</a:t>
            </a:r>
          </a:p>
          <a:p>
            <a:r>
              <a:rPr lang="en-US" dirty="0" smtClean="0"/>
              <a:t>• </a:t>
            </a:r>
            <a:r>
              <a:rPr lang="en-US" dirty="0" err="1" smtClean="0"/>
              <a:t>Lipodermatosclerosis</a:t>
            </a:r>
            <a:endParaRPr lang="en-US" dirty="0" smtClean="0"/>
          </a:p>
          <a:p>
            <a:r>
              <a:rPr lang="en-US" dirty="0" smtClean="0"/>
              <a:t>• </a:t>
            </a:r>
            <a:r>
              <a:rPr lang="en-US" dirty="0" err="1" smtClean="0"/>
              <a:t>Acroangiodermatitis</a:t>
            </a:r>
            <a:endParaRPr lang="en-US" dirty="0" smtClean="0"/>
          </a:p>
          <a:p>
            <a:r>
              <a:rPr lang="en-US" dirty="0" smtClean="0"/>
              <a:t>• Obesity</a:t>
            </a:r>
          </a:p>
          <a:p>
            <a:r>
              <a:rPr lang="en-US" dirty="0" smtClean="0"/>
              <a:t>• Smoking</a:t>
            </a:r>
          </a:p>
          <a:p>
            <a:r>
              <a:rPr lang="en-US" dirty="0" smtClean="0"/>
              <a:t>• Diabetes</a:t>
            </a:r>
          </a:p>
          <a:p>
            <a:r>
              <a:rPr lang="en-US" dirty="0" smtClean="0"/>
              <a:t>• </a:t>
            </a:r>
            <a:r>
              <a:rPr lang="en-US" dirty="0" err="1" smtClean="0"/>
              <a:t>Hyperlipidaemia</a:t>
            </a:r>
            <a:endParaRPr lang="en-US" dirty="0" smtClean="0"/>
          </a:p>
          <a:p>
            <a:r>
              <a:rPr lang="en-US" dirty="0" smtClean="0"/>
              <a:t>• Hypertension</a:t>
            </a:r>
          </a:p>
          <a:p>
            <a:r>
              <a:rPr lang="en-US" dirty="0" smtClean="0"/>
              <a:t>• Coronary heart disease</a:t>
            </a:r>
          </a:p>
          <a:p>
            <a:r>
              <a:rPr lang="en-US" dirty="0" smtClean="0"/>
              <a:t>• Stroke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History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38</a:t>
            </a:fld>
            <a:endParaRPr lang="en"/>
          </a:p>
        </p:txBody>
      </p:sp>
      <p:sp>
        <p:nvSpPr>
          <p:cNvPr id="4" name="TextBox 3"/>
          <p:cNvSpPr txBox="1"/>
          <p:nvPr/>
        </p:nvSpPr>
        <p:spPr>
          <a:xfrm>
            <a:off x="857224" y="1571618"/>
            <a:ext cx="564360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Family history of CVI and VLU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Personal history of venous </a:t>
            </a:r>
            <a:r>
              <a:rPr lang="en-US" dirty="0" err="1" smtClean="0"/>
              <a:t>thromboembolism</a:t>
            </a:r>
            <a:r>
              <a:rPr lang="en-US" dirty="0" smtClean="0"/>
              <a:t> and varicose veins.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Obesity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Standing occupation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Neuromuscular disease and joint disease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Cardiovascular risk factors:</a:t>
            </a:r>
          </a:p>
          <a:p>
            <a:pPr lvl="5"/>
            <a:r>
              <a:rPr lang="en-US" sz="1100" dirty="0" smtClean="0"/>
              <a:t>    (coronary heart </a:t>
            </a:r>
            <a:r>
              <a:rPr lang="en-US" sz="1100" dirty="0" err="1" smtClean="0"/>
              <a:t>disease,stroke,peripheral</a:t>
            </a:r>
            <a:r>
              <a:rPr lang="en-US" sz="1100" dirty="0" smtClean="0"/>
              <a:t> arterial disease)</a:t>
            </a:r>
            <a:endParaRPr lang="en-US" sz="11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39</a:t>
            </a:fld>
            <a:endParaRPr lang="en"/>
          </a:p>
        </p:txBody>
      </p:sp>
      <p:pic>
        <p:nvPicPr>
          <p:cNvPr id="972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06" y="0"/>
            <a:ext cx="5060950" cy="349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728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5" y="0"/>
            <a:ext cx="4000496" cy="2688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5500694" y="3000378"/>
            <a:ext cx="27146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same patient with a chronic leg ulcer at the lateral</a:t>
            </a:r>
          </a:p>
          <a:p>
            <a:r>
              <a:rPr lang="en-US" dirty="0" smtClean="0"/>
              <a:t>ankle region (i.e. </a:t>
            </a:r>
            <a:r>
              <a:rPr lang="en-US" dirty="0" err="1" smtClean="0"/>
              <a:t>bimalleolar</a:t>
            </a:r>
            <a:r>
              <a:rPr lang="en-US" dirty="0" smtClean="0"/>
              <a:t> leg ulcers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Differential diagnosis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40</a:t>
            </a:fld>
            <a:endParaRPr lang="en"/>
          </a:p>
        </p:txBody>
      </p:sp>
      <p:sp>
        <p:nvSpPr>
          <p:cNvPr id="4" name="TextBox 3"/>
          <p:cNvSpPr txBox="1"/>
          <p:nvPr/>
        </p:nvSpPr>
        <p:spPr>
          <a:xfrm>
            <a:off x="714348" y="857238"/>
            <a:ext cx="792961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en-US" dirty="0" smtClean="0"/>
              <a:t>VLU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en-US" dirty="0" smtClean="0"/>
              <a:t>ALU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en-US" dirty="0" smtClean="0"/>
              <a:t>HYTILU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en-US" dirty="0" err="1" smtClean="0"/>
              <a:t>Vasculitic</a:t>
            </a:r>
            <a:r>
              <a:rPr lang="en-US" dirty="0" smtClean="0"/>
              <a:t> leg ulcer (particularly in patients with chronic hepatitis C with </a:t>
            </a:r>
            <a:r>
              <a:rPr lang="en-US" dirty="0" err="1" smtClean="0"/>
              <a:t>cryoglobulinaemia</a:t>
            </a:r>
            <a:r>
              <a:rPr lang="en-US" dirty="0" smtClean="0"/>
              <a:t>)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Males with </a:t>
            </a:r>
            <a:r>
              <a:rPr lang="en-US" dirty="0" err="1" smtClean="0"/>
              <a:t>Klinefelter</a:t>
            </a:r>
            <a:r>
              <a:rPr lang="en-US" dirty="0" smtClean="0"/>
              <a:t> syndrome.</a:t>
            </a:r>
            <a:endParaRPr 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785786" y="2071684"/>
            <a:ext cx="6110100" cy="39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283C0"/>
              </a:buClr>
              <a:buSzPts val="3200"/>
              <a:buFont typeface="Satisfy"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9283C0"/>
                </a:solidFill>
                <a:effectLst/>
                <a:uLnTx/>
                <a:uFillTx/>
                <a:latin typeface="Satisfy"/>
                <a:ea typeface="Satisfy"/>
                <a:cs typeface="Satisfy"/>
                <a:sym typeface="Satisfy"/>
              </a:rPr>
              <a:t>Complications and co‐morbidities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9283C0"/>
              </a:solidFill>
              <a:effectLst/>
              <a:uLnTx/>
              <a:uFillTx/>
              <a:latin typeface="Satisfy"/>
              <a:ea typeface="Satisfy"/>
              <a:cs typeface="Satisfy"/>
              <a:sym typeface="Satisfy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5786" y="2571750"/>
            <a:ext cx="721523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 Chronic pain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Impairment of quality of life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Local wound infection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Systemic infection and sepsis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Infestation with maggots (fly larvae)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Secondary </a:t>
            </a:r>
            <a:r>
              <a:rPr lang="en-US" dirty="0" err="1" smtClean="0"/>
              <a:t>squamous</a:t>
            </a:r>
            <a:r>
              <a:rPr lang="en-US" dirty="0" smtClean="0"/>
              <a:t> cell carcinoma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Secondary </a:t>
            </a:r>
            <a:r>
              <a:rPr lang="en-US" dirty="0" err="1" smtClean="0"/>
              <a:t>lymphoedema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Amputation.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41</a:t>
            </a:fld>
            <a:endParaRPr lang="en"/>
          </a:p>
        </p:txBody>
      </p:sp>
      <p:pic>
        <p:nvPicPr>
          <p:cNvPr id="839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42858"/>
            <a:ext cx="7286676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Percutaneous</a:t>
            </a:r>
            <a:r>
              <a:rPr lang="en-US" dirty="0" smtClean="0"/>
              <a:t> </a:t>
            </a:r>
            <a:r>
              <a:rPr lang="en-US" dirty="0" err="1" smtClean="0"/>
              <a:t>Transluminal</a:t>
            </a:r>
            <a:r>
              <a:rPr lang="en-US" dirty="0" smtClean="0"/>
              <a:t> angioplasty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42</a:t>
            </a:fld>
            <a:endParaRPr lang="en"/>
          </a:p>
        </p:txBody>
      </p:sp>
      <p:pic>
        <p:nvPicPr>
          <p:cNvPr id="4" name="Picture 4" descr="Percutaneous transluminal coronary angioplasty PTC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0"/>
            <a:ext cx="5857916" cy="41968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Major categories of leg ulcers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57224" y="1500180"/>
            <a:ext cx="62151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000" dirty="0" smtClean="0"/>
              <a:t> Venous leg ulcers (VLUs)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 Mixed venous and arterial leg ulcers (MLUs)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 Arterial leg ulcers (ALUs)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 Hypertensive ischemic leg ulcers (HYTILUs)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" presetClass="emph" presetSubtype="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to="1.5" calcmode="lin" valueType="num">
                                      <p:cBhvr override="childStyl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Arterial leg ulcer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44</a:t>
            </a:fld>
            <a:endParaRPr lang="en"/>
          </a:p>
        </p:txBody>
      </p:sp>
      <p:sp>
        <p:nvSpPr>
          <p:cNvPr id="4" name="TextBox 3"/>
          <p:cNvSpPr txBox="1"/>
          <p:nvPr/>
        </p:nvSpPr>
        <p:spPr>
          <a:xfrm>
            <a:off x="928662" y="1500180"/>
            <a:ext cx="721523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 Local skin </a:t>
            </a:r>
            <a:r>
              <a:rPr lang="en-US" dirty="0" err="1" smtClean="0"/>
              <a:t>ischaemia</a:t>
            </a:r>
            <a:r>
              <a:rPr lang="en-US" dirty="0" smtClean="0"/>
              <a:t> in advanced PAD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en-US" b="1" dirty="0" smtClean="0"/>
              <a:t>Spontaneously</a:t>
            </a:r>
            <a:r>
              <a:rPr lang="en-US" dirty="0" smtClean="0"/>
              <a:t> or </a:t>
            </a:r>
            <a:r>
              <a:rPr lang="en-US" b="1" dirty="0" smtClean="0"/>
              <a:t>after minor trauma </a:t>
            </a:r>
            <a:r>
              <a:rPr lang="en-US" dirty="0" smtClean="0"/>
              <a:t>to an area of </a:t>
            </a:r>
            <a:r>
              <a:rPr lang="en-US" dirty="0" err="1" smtClean="0"/>
              <a:t>ischeamic</a:t>
            </a:r>
            <a:r>
              <a:rPr lang="en-US" dirty="0" smtClean="0"/>
              <a:t> skin that is at risk of ulceration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Present as a </a:t>
            </a:r>
            <a:r>
              <a:rPr lang="en-US" b="1" dirty="0" smtClean="0"/>
              <a:t>black </a:t>
            </a:r>
            <a:r>
              <a:rPr lang="en-US" b="1" dirty="0" err="1" smtClean="0"/>
              <a:t>eschar</a:t>
            </a:r>
            <a:r>
              <a:rPr lang="en-US" b="1" dirty="0" smtClean="0"/>
              <a:t> </a:t>
            </a:r>
            <a:r>
              <a:rPr lang="en-US" dirty="0" smtClean="0"/>
              <a:t>or poorly granulating skin ulceration with a </a:t>
            </a:r>
            <a:r>
              <a:rPr lang="en-US" b="1" dirty="0" err="1" smtClean="0"/>
              <a:t>necrotic,black</a:t>
            </a:r>
            <a:r>
              <a:rPr lang="en-US" b="1" dirty="0" smtClean="0"/>
              <a:t> wound border</a:t>
            </a:r>
            <a:r>
              <a:rPr lang="en-US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lateral or </a:t>
            </a:r>
            <a:r>
              <a:rPr lang="en-US" dirty="0" err="1" smtClean="0"/>
              <a:t>pretibial</a:t>
            </a:r>
            <a:r>
              <a:rPr lang="en-US" dirty="0" smtClean="0"/>
              <a:t> aspect of the leg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en-US" u="sng" dirty="0" smtClean="0"/>
              <a:t>Smaller ALUs </a:t>
            </a:r>
            <a:r>
              <a:rPr lang="en-US" dirty="0" smtClean="0"/>
              <a:t>are round in shape and have a </a:t>
            </a:r>
            <a:r>
              <a:rPr lang="en-US" b="1" dirty="0" smtClean="0"/>
              <a:t>‘punched‐out</a:t>
            </a:r>
            <a:r>
              <a:rPr lang="en-US" dirty="0" smtClean="0"/>
              <a:t>’ appearance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en-US" u="sng" dirty="0" smtClean="0"/>
              <a:t>Larger ALUs </a:t>
            </a:r>
            <a:r>
              <a:rPr lang="en-US" dirty="0" smtClean="0"/>
              <a:t>are polycyclic and </a:t>
            </a:r>
            <a:r>
              <a:rPr lang="en-US" dirty="0" err="1" smtClean="0"/>
              <a:t>figurated</a:t>
            </a:r>
            <a:r>
              <a:rPr lang="en-US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Surrounding skin does not exhibit signs of CVI, but looks unchanged and normal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45</a:t>
            </a:fld>
            <a:endParaRPr lang="en"/>
          </a:p>
        </p:txBody>
      </p:sp>
      <p:pic>
        <p:nvPicPr>
          <p:cNvPr id="962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0"/>
            <a:ext cx="3594104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4071934" y="1500180"/>
            <a:ext cx="44291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Single ulcer with yellowish slough necrotic edge and skin of surrounding area are normal </a:t>
            </a:r>
            <a:r>
              <a:rPr lang="en-US" dirty="0" smtClean="0"/>
              <a:t>in appearance  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46</a:t>
            </a:fld>
            <a:endParaRPr lang="en"/>
          </a:p>
        </p:txBody>
      </p:sp>
      <p:pic>
        <p:nvPicPr>
          <p:cNvPr id="5" name="Picture 4" descr="Arterial Ulcer - Vascular Societ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9058" y="0"/>
            <a:ext cx="3843501" cy="511951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00034" y="3643320"/>
            <a:ext cx="2928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skin necrosis with an </a:t>
            </a:r>
            <a:r>
              <a:rPr lang="en-US" b="1" dirty="0" err="1" smtClean="0"/>
              <a:t>eschar</a:t>
            </a:r>
            <a:r>
              <a:rPr lang="en-US" dirty="0" smtClean="0"/>
              <a:t> </a:t>
            </a:r>
            <a:r>
              <a:rPr lang="en-US" dirty="0" smtClean="0"/>
              <a:t>at center of ulcer </a:t>
            </a:r>
            <a:r>
              <a:rPr lang="en-US" dirty="0" smtClean="0"/>
              <a:t>the left lateral ankle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5786" y="1142990"/>
            <a:ext cx="6110100" cy="396300"/>
          </a:xfrm>
        </p:spPr>
        <p:txBody>
          <a:bodyPr/>
          <a:lstStyle/>
          <a:p>
            <a:r>
              <a:rPr lang="en-US" dirty="0" smtClean="0"/>
              <a:t>Associated diseases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47</a:t>
            </a:fld>
            <a:endParaRPr lang="en"/>
          </a:p>
        </p:txBody>
      </p:sp>
      <p:sp>
        <p:nvSpPr>
          <p:cNvPr id="4" name="TextBox 3"/>
          <p:cNvSpPr txBox="1"/>
          <p:nvPr/>
        </p:nvSpPr>
        <p:spPr>
          <a:xfrm>
            <a:off x="642910" y="1357304"/>
            <a:ext cx="614366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Obesity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Smoking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Diabetes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Hyperlipidaemia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Hypertension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Coronary heart disease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Stroke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Differential diagnosis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48</a:t>
            </a:fld>
            <a:endParaRPr lang="en"/>
          </a:p>
        </p:txBody>
      </p:sp>
      <p:sp>
        <p:nvSpPr>
          <p:cNvPr id="5" name="TextBox 4"/>
          <p:cNvSpPr txBox="1"/>
          <p:nvPr/>
        </p:nvSpPr>
        <p:spPr>
          <a:xfrm>
            <a:off x="928662" y="1500180"/>
            <a:ext cx="62865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HYTILU (in some situations discriminating between ALU and HYTILU is difficult)</a:t>
            </a:r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Necrotizing </a:t>
            </a:r>
            <a:r>
              <a:rPr lang="en-US" dirty="0" err="1" smtClean="0"/>
              <a:t>vasculitis</a:t>
            </a:r>
            <a:endParaRPr lang="en-US" dirty="0" smtClean="0"/>
          </a:p>
          <a:p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Pyoderma</a:t>
            </a:r>
            <a:r>
              <a:rPr lang="en-US" dirty="0" smtClean="0"/>
              <a:t> </a:t>
            </a:r>
            <a:r>
              <a:rPr lang="en-US" dirty="0" err="1" smtClean="0"/>
              <a:t>gangrenosum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Necrotizing cutaneous Infections</a:t>
            </a:r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Deep dissecting </a:t>
            </a:r>
            <a:r>
              <a:rPr lang="en-US" dirty="0" err="1" smtClean="0"/>
              <a:t>haematoma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Classification of severity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49</a:t>
            </a:fld>
            <a:endParaRPr lang="en"/>
          </a:p>
        </p:txBody>
      </p:sp>
      <p:sp>
        <p:nvSpPr>
          <p:cNvPr id="5" name="TextBox 4"/>
          <p:cNvSpPr txBox="1"/>
          <p:nvPr/>
        </p:nvSpPr>
        <p:spPr>
          <a:xfrm>
            <a:off x="857224" y="1571618"/>
            <a:ext cx="65008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  Higher grades 3 and 4 of PAD commonly </a:t>
            </a:r>
            <a:r>
              <a:rPr lang="en-US" dirty="0" err="1" smtClean="0"/>
              <a:t>fulfil</a:t>
            </a:r>
            <a:r>
              <a:rPr lang="en-US" dirty="0" smtClean="0"/>
              <a:t> the criteria of </a:t>
            </a:r>
            <a:r>
              <a:rPr lang="en-US" b="1" u="sng" dirty="0" smtClean="0"/>
              <a:t>chronic CLI</a:t>
            </a:r>
          </a:p>
          <a:p>
            <a:r>
              <a:rPr lang="en-US" dirty="0" smtClean="0"/>
              <a:t>   </a:t>
            </a:r>
            <a:r>
              <a:rPr lang="en-US" u="sng" dirty="0" smtClean="0"/>
              <a:t>which are defined by </a:t>
            </a:r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  Systolic ankle </a:t>
            </a:r>
            <a:r>
              <a:rPr lang="en-US" dirty="0" smtClean="0"/>
              <a:t>(&lt;50 mmHg) and </a:t>
            </a:r>
            <a:r>
              <a:rPr lang="en-US" b="1" dirty="0" smtClean="0"/>
              <a:t>Toe</a:t>
            </a:r>
            <a:r>
              <a:rPr lang="en-US" dirty="0" smtClean="0"/>
              <a:t> (&lt;30 mmHg) pressure,</a:t>
            </a:r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  </a:t>
            </a:r>
            <a:r>
              <a:rPr lang="en-US" b="1" dirty="0" err="1" smtClean="0"/>
              <a:t>Transcutaneous</a:t>
            </a:r>
            <a:r>
              <a:rPr lang="en-US" dirty="0" smtClean="0"/>
              <a:t> oxygen pressure (</a:t>
            </a:r>
            <a:r>
              <a:rPr lang="en-US" dirty="0" err="1" smtClean="0"/>
              <a:t>tc</a:t>
            </a:r>
            <a:r>
              <a:rPr lang="en-US" i="1" dirty="0" err="1" smtClean="0"/>
              <a:t>P</a:t>
            </a:r>
            <a:r>
              <a:rPr lang="en-US" i="1" dirty="0" smtClean="0"/>
              <a:t> o2 ) (&lt;30 mmHg)</a:t>
            </a:r>
            <a:endParaRPr lang="en-US" dirty="0"/>
          </a:p>
        </p:txBody>
      </p:sp>
      <p:pic>
        <p:nvPicPr>
          <p:cNvPr id="7" name="Picture 6" descr="4-Tab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2571750"/>
            <a:ext cx="3857652" cy="2365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50</a:t>
            </a:fld>
            <a:endParaRPr lang="en"/>
          </a:p>
        </p:txBody>
      </p:sp>
      <p:pic>
        <p:nvPicPr>
          <p:cNvPr id="100354" name="Picture 2" descr="A review of peripheral arterial disease (PAD) | British Journal of Cardiac  Nursi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0"/>
            <a:ext cx="8643998" cy="514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Disease course and prognosis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51</a:t>
            </a:fld>
            <a:endParaRPr lang="en"/>
          </a:p>
        </p:txBody>
      </p:sp>
      <p:sp>
        <p:nvSpPr>
          <p:cNvPr id="4" name="TextBox 3"/>
          <p:cNvSpPr txBox="1"/>
          <p:nvPr/>
        </p:nvSpPr>
        <p:spPr>
          <a:xfrm>
            <a:off x="857224" y="1500180"/>
            <a:ext cx="6143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If PTA (balloon catheter angioplasty) than prognosis is </a:t>
            </a:r>
            <a:r>
              <a:rPr lang="en-US" dirty="0" err="1" smtClean="0"/>
              <a:t>favourable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Recurrence of ALUs is exceptional </a:t>
            </a:r>
            <a:r>
              <a:rPr lang="en-US" dirty="0" smtClean="0"/>
              <a:t>(unlike VLUs and MLUs)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85786" y="2285998"/>
            <a:ext cx="557216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9283C0"/>
                </a:solidFill>
                <a:latin typeface="Satisfy"/>
                <a:ea typeface="Satisfy"/>
                <a:cs typeface="Satisfy"/>
                <a:sym typeface="Satisfy"/>
              </a:rPr>
              <a:t>Management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Percutaneous</a:t>
            </a:r>
            <a:r>
              <a:rPr lang="en-US" dirty="0" smtClean="0"/>
              <a:t> </a:t>
            </a:r>
            <a:r>
              <a:rPr lang="en-US" dirty="0" err="1" smtClean="0"/>
              <a:t>transluminal</a:t>
            </a:r>
            <a:r>
              <a:rPr lang="en-US" dirty="0" smtClean="0"/>
              <a:t> angioplasty (balloon angioplasty)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wound pain improves dramatically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Wounds do not necessarily start to heal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Autologous</a:t>
            </a:r>
            <a:r>
              <a:rPr lang="en-US" dirty="0" smtClean="0"/>
              <a:t> split‐skin graft to speed up wound healing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52</a:t>
            </a:fld>
            <a:endParaRPr lang="en"/>
          </a:p>
        </p:txBody>
      </p:sp>
      <p:pic>
        <p:nvPicPr>
          <p:cNvPr id="993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42858"/>
            <a:ext cx="8715436" cy="4742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Major categories of leg ulcers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57224" y="1500180"/>
            <a:ext cx="62151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000" dirty="0" smtClean="0"/>
              <a:t> Venous leg ulcers (VLUs)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 Mixed venous and arterial leg ulcers (MLUs)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 Arterial leg ulcers (ALUs)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 Hypertensive ischemic leg ulcers (HYTILUs)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Hypertensive </a:t>
            </a:r>
            <a:r>
              <a:rPr lang="en-US" dirty="0" err="1" smtClean="0"/>
              <a:t>ischaemic</a:t>
            </a:r>
            <a:r>
              <a:rPr lang="en-US" dirty="0" smtClean="0"/>
              <a:t> leg ulcer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54</a:t>
            </a:fld>
            <a:endParaRPr lang="en"/>
          </a:p>
        </p:txBody>
      </p:sp>
      <p:sp>
        <p:nvSpPr>
          <p:cNvPr id="5" name="TextBox 4"/>
          <p:cNvSpPr txBox="1"/>
          <p:nvPr/>
        </p:nvSpPr>
        <p:spPr>
          <a:xfrm>
            <a:off x="857224" y="1428742"/>
            <a:ext cx="6572296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A </a:t>
            </a:r>
            <a:r>
              <a:rPr lang="en-US" b="1" u="sng" dirty="0" err="1" smtClean="0"/>
              <a:t>Martorell</a:t>
            </a:r>
            <a:r>
              <a:rPr lang="en-US" b="1" u="sng" dirty="0" smtClean="0"/>
              <a:t> ulcer </a:t>
            </a:r>
            <a:r>
              <a:rPr lang="en-US" dirty="0" smtClean="0"/>
              <a:t>is a </a:t>
            </a:r>
            <a:r>
              <a:rPr lang="en-US" i="1" dirty="0" smtClean="0">
                <a:solidFill>
                  <a:srgbClr val="C00000"/>
                </a:solidFill>
              </a:rPr>
              <a:t>very painful ulcer </a:t>
            </a:r>
            <a:r>
              <a:rPr lang="en-US" dirty="0" smtClean="0"/>
              <a:t>of the lower leg </a:t>
            </a:r>
            <a:r>
              <a:rPr lang="en-US" dirty="0" err="1" smtClean="0"/>
              <a:t>assoc.with</a:t>
            </a:r>
            <a:r>
              <a:rPr lang="en-US" dirty="0" smtClean="0"/>
              <a:t> poorly controlled high blood pressure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Skin infarction due to </a:t>
            </a:r>
            <a:r>
              <a:rPr lang="en-US" dirty="0" err="1" smtClean="0"/>
              <a:t>ischaemic</a:t>
            </a:r>
            <a:r>
              <a:rPr lang="en-US" dirty="0" smtClean="0"/>
              <a:t>, subcutaneous arteriolosclerosis                          in a patient with hypertension.</a:t>
            </a:r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Single or </a:t>
            </a:r>
            <a:r>
              <a:rPr lang="en-US" b="1" dirty="0" smtClean="0"/>
              <a:t>multiple </a:t>
            </a:r>
            <a:r>
              <a:rPr lang="en-US" b="1" dirty="0" err="1" smtClean="0"/>
              <a:t>eschars</a:t>
            </a:r>
            <a:r>
              <a:rPr lang="en-US" b="1" dirty="0" smtClean="0"/>
              <a:t> </a:t>
            </a:r>
            <a:r>
              <a:rPr lang="en-US" dirty="0" smtClean="0"/>
              <a:t>and skin ulcers at the </a:t>
            </a:r>
            <a:r>
              <a:rPr lang="en-US" dirty="0" err="1" smtClean="0"/>
              <a:t>laterodorsal</a:t>
            </a:r>
            <a:r>
              <a:rPr lang="en-US" dirty="0" smtClean="0"/>
              <a:t> of the leg an Achilles tendon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The wound border is </a:t>
            </a:r>
            <a:r>
              <a:rPr lang="en-US" b="1" dirty="0" smtClean="0"/>
              <a:t>livid or </a:t>
            </a:r>
            <a:r>
              <a:rPr lang="en-US" b="1" dirty="0" err="1" smtClean="0"/>
              <a:t>violaceus</a:t>
            </a:r>
            <a:r>
              <a:rPr lang="en-US" b="1" dirty="0" smtClean="0"/>
              <a:t> to black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The ulcer usually occurs within an area of </a:t>
            </a:r>
            <a:r>
              <a:rPr lang="en-US" dirty="0" err="1" smtClean="0"/>
              <a:t>livedo</a:t>
            </a:r>
            <a:r>
              <a:rPr lang="en-US" dirty="0" smtClean="0"/>
              <a:t>.</a:t>
            </a:r>
          </a:p>
          <a:p>
            <a:r>
              <a:rPr lang="en-US" b="1" u="sng" dirty="0" err="1" smtClean="0"/>
              <a:t>Eutrophication</a:t>
            </a:r>
            <a:r>
              <a:rPr lang="en-US" b="1" u="sng" dirty="0" smtClean="0"/>
              <a:t>:</a:t>
            </a:r>
            <a:r>
              <a:rPr lang="en-US" dirty="0" smtClean="0"/>
              <a:t> </a:t>
            </a:r>
            <a:r>
              <a:rPr lang="en-US" dirty="0" err="1" smtClean="0"/>
              <a:t>calciphylaxis</a:t>
            </a:r>
            <a:r>
              <a:rPr lang="en-US" dirty="0" smtClean="0"/>
              <a:t> in normal kidney and parathyroid</a:t>
            </a:r>
          </a:p>
          <a:p>
            <a:r>
              <a:rPr lang="en-US" dirty="0" smtClean="0"/>
              <a:t>gland </a:t>
            </a:r>
            <a:r>
              <a:rPr lang="en-US" dirty="0" err="1" smtClean="0"/>
              <a:t>function,proximal</a:t>
            </a:r>
            <a:r>
              <a:rPr lang="en-US" dirty="0" smtClean="0"/>
              <a:t> pattern involving medial </a:t>
            </a:r>
            <a:r>
              <a:rPr lang="en-US" dirty="0" err="1" smtClean="0"/>
              <a:t>thigh,groins,abdomen,upper</a:t>
            </a:r>
            <a:r>
              <a:rPr lang="en-US" dirty="0" smtClean="0"/>
              <a:t> </a:t>
            </a:r>
            <a:r>
              <a:rPr lang="en-US" dirty="0" err="1" smtClean="0"/>
              <a:t>arms,breasts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Clinical Features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55</a:t>
            </a:fld>
            <a:endParaRPr lang="en"/>
          </a:p>
        </p:txBody>
      </p:sp>
      <p:sp>
        <p:nvSpPr>
          <p:cNvPr id="6" name="TextBox 5"/>
          <p:cNvSpPr txBox="1"/>
          <p:nvPr/>
        </p:nvSpPr>
        <p:spPr>
          <a:xfrm>
            <a:off x="928662" y="1571618"/>
            <a:ext cx="61436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13666" name="Rectangle 2"/>
          <p:cNvSpPr>
            <a:spLocks noChangeArrowheads="1"/>
          </p:cNvSpPr>
          <p:nvPr/>
        </p:nvSpPr>
        <p:spPr bwMode="auto">
          <a:xfrm>
            <a:off x="857224" y="142858"/>
            <a:ext cx="7715304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en-US" sz="18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en-US" sz="18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Extreme pain</a:t>
            </a:r>
            <a:r>
              <a:rPr kumimoji="0" lang="en-US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Solitary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or 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symmetrica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l, affecting the same site on both lower legs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Red-purple inflamed ulcer edge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Episodes of sudden enlargement due to another area of skin death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Irregular shape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Satellite ulcers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Deep, exposing underlying tendons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56</a:t>
            </a:fld>
            <a:endParaRPr lang="en"/>
          </a:p>
        </p:txBody>
      </p:sp>
      <p:pic>
        <p:nvPicPr>
          <p:cNvPr id="1064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286116" cy="5098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3286116" y="1071552"/>
            <a:ext cx="5000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polycyclic, </a:t>
            </a:r>
            <a:r>
              <a:rPr lang="en-US" dirty="0" err="1" smtClean="0"/>
              <a:t>figurated</a:t>
            </a:r>
            <a:r>
              <a:rPr lang="en-US" dirty="0" smtClean="0"/>
              <a:t>, painful ulcer at the </a:t>
            </a:r>
            <a:r>
              <a:rPr lang="en-US" dirty="0" err="1" smtClean="0"/>
              <a:t>laterodorsal</a:t>
            </a:r>
            <a:r>
              <a:rPr lang="en-US" dirty="0" smtClean="0"/>
              <a:t> aspect of the right leg.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57</a:t>
            </a:fld>
            <a:endParaRPr lang="en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40" y="0"/>
            <a:ext cx="5072067" cy="2357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2357436"/>
            <a:ext cx="4929190" cy="278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58</a:t>
            </a:fld>
            <a:endParaRPr lang="en"/>
          </a:p>
        </p:txBody>
      </p:sp>
      <p:sp>
        <p:nvSpPr>
          <p:cNvPr id="107522" name="AutoShape 2" descr="Martorell ulcer. Leg ulcer due to hypertension | DermNet N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7524" name="Picture 4" descr="Martorell ulc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58"/>
            <a:ext cx="4071966" cy="4071966"/>
          </a:xfrm>
          <a:prstGeom prst="rect">
            <a:avLst/>
          </a:prstGeom>
          <a:noFill/>
        </p:spPr>
      </p:pic>
      <p:pic>
        <p:nvPicPr>
          <p:cNvPr id="107526" name="Picture 6" descr="Martorell ulcer - Stock Image - C021/3448 - Science Photo Librar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95715" y="285734"/>
            <a:ext cx="5048285" cy="37862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1538" y="714362"/>
            <a:ext cx="6110100" cy="396300"/>
          </a:xfrm>
        </p:spPr>
        <p:txBody>
          <a:bodyPr/>
          <a:lstStyle/>
          <a:p>
            <a:r>
              <a:rPr lang="en-US" sz="1800" dirty="0" smtClean="0"/>
              <a:t>Differential diagnosis</a:t>
            </a:r>
            <a:endParaRPr lang="en-US" sz="18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59</a:t>
            </a:fld>
            <a:endParaRPr lang="en"/>
          </a:p>
        </p:txBody>
      </p:sp>
      <p:sp>
        <p:nvSpPr>
          <p:cNvPr id="6" name="TextBox 5"/>
          <p:cNvSpPr txBox="1"/>
          <p:nvPr/>
        </p:nvSpPr>
        <p:spPr>
          <a:xfrm>
            <a:off x="928662" y="1214428"/>
            <a:ext cx="50720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en-US" dirty="0" err="1" smtClean="0"/>
              <a:t>Pyoderma</a:t>
            </a:r>
            <a:r>
              <a:rPr lang="en-US" dirty="0" smtClean="0"/>
              <a:t> </a:t>
            </a:r>
            <a:r>
              <a:rPr lang="en-US" dirty="0" err="1" smtClean="0"/>
              <a:t>gangrenosum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en-US" dirty="0" err="1" smtClean="0"/>
              <a:t>Vasculitic</a:t>
            </a:r>
            <a:r>
              <a:rPr lang="en-US" dirty="0" smtClean="0"/>
              <a:t> leg ulcer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928662" y="2000246"/>
            <a:ext cx="54292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9283C0"/>
                </a:solidFill>
                <a:latin typeface="Satisfy"/>
                <a:ea typeface="Satisfy"/>
                <a:cs typeface="Satisfy"/>
                <a:sym typeface="Satisfy"/>
              </a:rPr>
              <a:t> </a:t>
            </a:r>
            <a:r>
              <a:rPr lang="en-US" sz="1800" dirty="0" smtClean="0">
                <a:solidFill>
                  <a:srgbClr val="9283C0"/>
                </a:solidFill>
                <a:latin typeface="Satisfy"/>
                <a:ea typeface="Satisfy"/>
                <a:cs typeface="Satisfy"/>
                <a:sym typeface="Satisfy"/>
              </a:rPr>
              <a:t>Complications and </a:t>
            </a:r>
            <a:r>
              <a:rPr lang="en-US" sz="1800" dirty="0" err="1" smtClean="0">
                <a:solidFill>
                  <a:srgbClr val="9283C0"/>
                </a:solidFill>
                <a:latin typeface="Satisfy"/>
                <a:ea typeface="Satisfy"/>
                <a:cs typeface="Satisfy"/>
                <a:sym typeface="Satisfy"/>
              </a:rPr>
              <a:t>comorbidities</a:t>
            </a:r>
            <a:r>
              <a:rPr lang="en-US" sz="1800" dirty="0" smtClean="0">
                <a:solidFill>
                  <a:srgbClr val="9283C0"/>
                </a:solidFill>
                <a:latin typeface="Satisfy"/>
                <a:ea typeface="Satisfy"/>
                <a:cs typeface="Satisfy"/>
                <a:sym typeface="Satisfy"/>
              </a:rPr>
              <a:t> </a:t>
            </a:r>
            <a:endParaRPr lang="en-US" sz="1800" dirty="0" smtClean="0">
              <a:solidFill>
                <a:srgbClr val="9283C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Chronic </a:t>
            </a:r>
            <a:r>
              <a:rPr lang="en-US" dirty="0" smtClean="0"/>
              <a:t>pain 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Local wound infection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Systemic infection, sepsis 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Impairment of quality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Amputation</a:t>
            </a:r>
            <a:endParaRPr lang="en-US" dirty="0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071538" y="3714758"/>
            <a:ext cx="6110100" cy="39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283C0"/>
              </a:buClr>
              <a:buSzPts val="3200"/>
              <a:buFont typeface="Satisfy"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9283C0"/>
                </a:solidFill>
                <a:effectLst/>
                <a:uLnTx/>
                <a:uFillTx/>
                <a:latin typeface="Satisfy"/>
                <a:ea typeface="Satisfy"/>
                <a:cs typeface="Satisfy"/>
                <a:sym typeface="Satisfy"/>
              </a:rPr>
              <a:t>Disease course and prognosis</a:t>
            </a:r>
            <a:b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9283C0"/>
                </a:solidFill>
                <a:effectLst/>
                <a:uLnTx/>
                <a:uFillTx/>
                <a:latin typeface="Satisfy"/>
                <a:ea typeface="Satisfy"/>
                <a:cs typeface="Satisfy"/>
                <a:sym typeface="Satisfy"/>
              </a:rPr>
            </a:b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9283C0"/>
              </a:solidFill>
              <a:effectLst/>
              <a:uLnTx/>
              <a:uFillTx/>
              <a:latin typeface="Satisfy"/>
              <a:ea typeface="Satisfy"/>
              <a:cs typeface="Satisfy"/>
              <a:sym typeface="Satisfy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8662" y="3857634"/>
            <a:ext cx="342902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Prognosis is good even HYTILU severe disease in aged people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60</a:t>
            </a:fld>
            <a:endParaRPr lang="en"/>
          </a:p>
        </p:txBody>
      </p:sp>
      <p:pic>
        <p:nvPicPr>
          <p:cNvPr id="1054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0"/>
            <a:ext cx="6286544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Classification of Chronic Leg Ulcers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61</a:t>
            </a:fld>
            <a:endParaRPr lang="en"/>
          </a:p>
        </p:txBody>
      </p:sp>
      <p:sp>
        <p:nvSpPr>
          <p:cNvPr id="4" name="TextBox 3"/>
          <p:cNvSpPr txBox="1"/>
          <p:nvPr/>
        </p:nvSpPr>
        <p:spPr>
          <a:xfrm>
            <a:off x="857224" y="1571618"/>
            <a:ext cx="2571768" cy="3308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u="sng" dirty="0" smtClean="0">
                <a:solidFill>
                  <a:srgbClr val="9283C0"/>
                </a:solidFill>
                <a:latin typeface="+mj-lt"/>
                <a:ea typeface="Satisfy"/>
                <a:cs typeface="Satisfy"/>
                <a:sym typeface="Satisfy"/>
              </a:rPr>
              <a:t>VASCULAR</a:t>
            </a:r>
            <a:r>
              <a:rPr lang="en-US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</a:p>
          <a:p>
            <a:r>
              <a:rPr lang="en-US" sz="12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    </a:t>
            </a:r>
            <a:r>
              <a:rPr lang="en-US" sz="1200" u="sng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ARTERIAL</a:t>
            </a:r>
            <a:r>
              <a:rPr lang="en-US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</a:p>
          <a:p>
            <a:r>
              <a:rPr lang="en-US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   </a:t>
            </a:r>
            <a:r>
              <a:rPr lang="en-US" sz="1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Atherosclerosis </a:t>
            </a:r>
          </a:p>
          <a:p>
            <a:r>
              <a:rPr lang="en-US" sz="1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   Burger’s disease</a:t>
            </a:r>
          </a:p>
          <a:p>
            <a:r>
              <a:rPr lang="en-US" sz="1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   </a:t>
            </a:r>
            <a:r>
              <a:rPr lang="en-US" sz="110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Vasuclitis</a:t>
            </a:r>
            <a:r>
              <a:rPr lang="en-US" sz="1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</a:p>
          <a:p>
            <a:r>
              <a:rPr lang="en-US" sz="1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   </a:t>
            </a:r>
            <a:r>
              <a:rPr lang="en-US" sz="110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Raynaud’s</a:t>
            </a:r>
            <a:r>
              <a:rPr lang="en-US" sz="1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disease</a:t>
            </a:r>
          </a:p>
          <a:p>
            <a:endParaRPr lang="en-US" sz="11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r>
              <a:rPr lang="en-US" sz="1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    </a:t>
            </a:r>
            <a:r>
              <a:rPr lang="en-US" sz="1100" u="sng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VENOUS</a:t>
            </a:r>
          </a:p>
          <a:p>
            <a:r>
              <a:rPr lang="en-US" sz="1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    Chronic venous insufficiency</a:t>
            </a:r>
          </a:p>
          <a:p>
            <a:r>
              <a:rPr lang="en-US" sz="1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    Varicose vein</a:t>
            </a:r>
          </a:p>
          <a:p>
            <a:r>
              <a:rPr lang="en-US" sz="1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    Post </a:t>
            </a:r>
            <a:r>
              <a:rPr lang="en-US" sz="110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sclerotherapy</a:t>
            </a:r>
            <a:endParaRPr lang="en-US" sz="11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endParaRPr lang="en-US" sz="11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r>
              <a:rPr lang="en-US" sz="1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    </a:t>
            </a:r>
            <a:r>
              <a:rPr lang="en-US" sz="1100" u="sng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LYMPHATIC</a:t>
            </a:r>
          </a:p>
          <a:p>
            <a:r>
              <a:rPr lang="en-US" sz="1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    Chronic </a:t>
            </a:r>
            <a:r>
              <a:rPr lang="en-US" sz="110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lymphedema</a:t>
            </a:r>
            <a:endParaRPr lang="en-US" sz="11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endParaRPr lang="en-US" sz="11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endParaRPr lang="en-US" sz="11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endParaRPr lang="en-US" sz="11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r>
              <a:rPr lang="en-US" sz="1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endParaRPr lang="en-US" sz="1100" dirty="0"/>
          </a:p>
        </p:txBody>
      </p:sp>
      <p:sp>
        <p:nvSpPr>
          <p:cNvPr id="5" name="TextBox 4"/>
          <p:cNvSpPr txBox="1"/>
          <p:nvPr/>
        </p:nvSpPr>
        <p:spPr>
          <a:xfrm>
            <a:off x="3214678" y="1571618"/>
            <a:ext cx="1714512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u="sng" dirty="0" smtClean="0">
                <a:solidFill>
                  <a:srgbClr val="9283C0"/>
                </a:solidFill>
                <a:latin typeface="+mj-lt"/>
                <a:ea typeface="Satisfy"/>
                <a:cs typeface="Satisfy"/>
                <a:sym typeface="Satisfy"/>
              </a:rPr>
              <a:t>INFECTIVE</a:t>
            </a:r>
            <a:r>
              <a:rPr lang="en-US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</a:p>
          <a:p>
            <a:r>
              <a:rPr lang="en-US" sz="110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Pyogenic</a:t>
            </a:r>
            <a:r>
              <a:rPr lang="en-US" sz="1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</a:p>
          <a:p>
            <a:r>
              <a:rPr lang="en-US" sz="110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Osteomyelitis</a:t>
            </a:r>
            <a:endParaRPr lang="en-US" sz="11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r>
              <a:rPr lang="en-US" sz="1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Tuberculosis </a:t>
            </a:r>
          </a:p>
          <a:p>
            <a:r>
              <a:rPr lang="en-US" sz="110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Syphillis</a:t>
            </a:r>
            <a:r>
              <a:rPr lang="en-US" sz="1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</a:p>
          <a:p>
            <a:r>
              <a:rPr lang="en-US" sz="1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Tropical disease </a:t>
            </a:r>
          </a:p>
          <a:p>
            <a:r>
              <a:rPr lang="en-US" sz="1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Fungal disease</a:t>
            </a:r>
            <a:endParaRPr lang="en-US" sz="1100" dirty="0"/>
          </a:p>
        </p:txBody>
      </p:sp>
      <p:sp>
        <p:nvSpPr>
          <p:cNvPr id="7" name="TextBox 6"/>
          <p:cNvSpPr txBox="1"/>
          <p:nvPr/>
        </p:nvSpPr>
        <p:spPr>
          <a:xfrm>
            <a:off x="5000628" y="1571618"/>
            <a:ext cx="21431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u="sng" dirty="0" smtClean="0">
                <a:solidFill>
                  <a:srgbClr val="9283C0"/>
                </a:solidFill>
                <a:latin typeface="+mj-lt"/>
                <a:ea typeface="Satisfy"/>
                <a:cs typeface="Satisfy"/>
                <a:sym typeface="Satisfy"/>
              </a:rPr>
              <a:t>TRAUMATIC</a:t>
            </a:r>
            <a:r>
              <a:rPr lang="en-US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</a:p>
          <a:p>
            <a:r>
              <a:rPr lang="en-US" sz="1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Radiation </a:t>
            </a:r>
          </a:p>
          <a:p>
            <a:r>
              <a:rPr lang="en-US" sz="1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Thermal burns</a:t>
            </a:r>
          </a:p>
          <a:p>
            <a:r>
              <a:rPr lang="en-US" sz="1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Bites </a:t>
            </a:r>
          </a:p>
          <a:p>
            <a:r>
              <a:rPr lang="en-US" sz="1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110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Decubitus</a:t>
            </a:r>
            <a:endParaRPr lang="en-US" sz="1100" dirty="0"/>
          </a:p>
        </p:txBody>
      </p:sp>
      <p:sp>
        <p:nvSpPr>
          <p:cNvPr id="8" name="TextBox 7"/>
          <p:cNvSpPr txBox="1"/>
          <p:nvPr/>
        </p:nvSpPr>
        <p:spPr>
          <a:xfrm>
            <a:off x="6715140" y="1571618"/>
            <a:ext cx="207170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u="sng" dirty="0" smtClean="0">
                <a:solidFill>
                  <a:srgbClr val="9283C0"/>
                </a:solidFill>
                <a:latin typeface="+mj-lt"/>
                <a:ea typeface="Satisfy"/>
                <a:cs typeface="Satisfy"/>
                <a:sym typeface="Satisfy"/>
              </a:rPr>
              <a:t>NEOPLASTIC</a:t>
            </a:r>
          </a:p>
          <a:p>
            <a:r>
              <a:rPr lang="en-US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1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Melanoma </a:t>
            </a:r>
          </a:p>
          <a:p>
            <a:r>
              <a:rPr lang="en-US" sz="1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SCC </a:t>
            </a:r>
          </a:p>
          <a:p>
            <a:r>
              <a:rPr lang="en-US" sz="1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BCC </a:t>
            </a:r>
          </a:p>
          <a:p>
            <a:r>
              <a:rPr lang="en-US" sz="110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Kapsoi’s</a:t>
            </a:r>
            <a:r>
              <a:rPr lang="en-US" sz="1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110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sacroma</a:t>
            </a:r>
            <a:endParaRPr lang="en-US" sz="1100" dirty="0"/>
          </a:p>
        </p:txBody>
      </p:sp>
      <p:sp>
        <p:nvSpPr>
          <p:cNvPr id="9" name="TextBox 8"/>
          <p:cNvSpPr txBox="1"/>
          <p:nvPr/>
        </p:nvSpPr>
        <p:spPr>
          <a:xfrm>
            <a:off x="3143240" y="3143254"/>
            <a:ext cx="2643206" cy="1184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u="sng" dirty="0" smtClean="0">
                <a:solidFill>
                  <a:srgbClr val="9283C0"/>
                </a:solidFill>
                <a:latin typeface="+mj-lt"/>
                <a:ea typeface="Satisfy"/>
                <a:cs typeface="Satisfy"/>
                <a:sym typeface="Satisfy"/>
              </a:rPr>
              <a:t>SYSTEMIC METABOLIC </a:t>
            </a:r>
            <a:endParaRPr lang="en-US" sz="1600" b="1" u="sng" dirty="0" smtClean="0">
              <a:solidFill>
                <a:schemeClr val="tx1"/>
              </a:solidFill>
              <a:latin typeface="Arial" charset="0"/>
              <a:ea typeface="Satisfy"/>
              <a:cs typeface="Arial" charset="0"/>
              <a:sym typeface="Satisfy"/>
            </a:endParaRPr>
          </a:p>
          <a:p>
            <a:r>
              <a:rPr lang="en-US" sz="1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Ulcerative colitis</a:t>
            </a:r>
          </a:p>
          <a:p>
            <a:r>
              <a:rPr lang="en-US" sz="1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Diabetes </a:t>
            </a:r>
          </a:p>
          <a:p>
            <a:r>
              <a:rPr lang="en-US" sz="110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Martolle’s</a:t>
            </a:r>
            <a:r>
              <a:rPr lang="en-US" sz="1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ulcer </a:t>
            </a:r>
          </a:p>
          <a:p>
            <a:r>
              <a:rPr lang="en-US" sz="110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Sickel</a:t>
            </a:r>
            <a:r>
              <a:rPr lang="en-US" sz="1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cell disease</a:t>
            </a:r>
          </a:p>
          <a:p>
            <a:r>
              <a:rPr lang="en-US" sz="110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Avitminosis</a:t>
            </a:r>
            <a:endParaRPr lang="en-US" sz="1100" dirty="0"/>
          </a:p>
        </p:txBody>
      </p:sp>
      <p:sp>
        <p:nvSpPr>
          <p:cNvPr id="10" name="TextBox 9"/>
          <p:cNvSpPr txBox="1"/>
          <p:nvPr/>
        </p:nvSpPr>
        <p:spPr>
          <a:xfrm>
            <a:off x="5643570" y="3143254"/>
            <a:ext cx="285752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u="sng" dirty="0" smtClean="0">
                <a:solidFill>
                  <a:srgbClr val="9283C0"/>
                </a:solidFill>
                <a:latin typeface="+mj-lt"/>
                <a:ea typeface="Satisfy"/>
                <a:cs typeface="Satisfy"/>
                <a:sym typeface="Satisfy"/>
              </a:rPr>
              <a:t>NEUROPATHIC</a:t>
            </a:r>
            <a:r>
              <a:rPr lang="en-US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</a:p>
          <a:p>
            <a:r>
              <a:rPr lang="en-US" sz="1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Spinal Cord lesion </a:t>
            </a:r>
          </a:p>
          <a:p>
            <a:r>
              <a:rPr lang="en-US" sz="110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Pheripheral</a:t>
            </a:r>
            <a:r>
              <a:rPr lang="en-US" sz="1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Neuropathies</a:t>
            </a:r>
          </a:p>
          <a:p>
            <a:r>
              <a:rPr lang="en-US" sz="1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Trauma</a:t>
            </a:r>
          </a:p>
          <a:p>
            <a:r>
              <a:rPr lang="en-US" sz="1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Diabetes </a:t>
            </a:r>
          </a:p>
          <a:p>
            <a:r>
              <a:rPr lang="en-US" sz="110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Tabes</a:t>
            </a:r>
            <a:r>
              <a:rPr lang="en-US" sz="11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110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dorsalis</a:t>
            </a:r>
            <a:endParaRPr lang="en-US" sz="11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r>
              <a:rPr lang="en-US" sz="110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Alchoholism</a:t>
            </a:r>
            <a:endParaRPr lang="en-US" sz="11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0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5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Examination of leg ulcer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62</a:t>
            </a:fld>
            <a:endParaRPr lang="en"/>
          </a:p>
        </p:txBody>
      </p:sp>
      <p:sp>
        <p:nvSpPr>
          <p:cNvPr id="4" name="TextBox 3"/>
          <p:cNvSpPr txBox="1"/>
          <p:nvPr/>
        </p:nvSpPr>
        <p:spPr>
          <a:xfrm>
            <a:off x="857224" y="1357304"/>
            <a:ext cx="535785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Inspection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Palpation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Examination of lymph nodes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Vascular insufficiency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Nerve lesions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57224" y="2571750"/>
            <a:ext cx="685804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b="1" dirty="0" smtClean="0"/>
              <a:t>INSPECTION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Location,size</a:t>
            </a:r>
            <a:r>
              <a:rPr lang="en-US" dirty="0" smtClean="0"/>
              <a:t>, shape, floor, edge, discharge, surrounding area.</a:t>
            </a:r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PALPATION</a:t>
            </a:r>
            <a:r>
              <a:rPr lang="en-US" dirty="0" smtClean="0"/>
              <a:t> </a:t>
            </a:r>
          </a:p>
          <a:p>
            <a:r>
              <a:rPr lang="en-US" dirty="0" smtClean="0"/>
              <a:t>Tenderness, local rise of temperature, bleeding on touch, consistency of the ulcer, edge, surrounding area - </a:t>
            </a:r>
            <a:r>
              <a:rPr lang="en-US" dirty="0" err="1" smtClean="0"/>
              <a:t>oedema</a:t>
            </a:r>
            <a:r>
              <a:rPr lang="en-US" dirty="0" smtClean="0"/>
              <a:t>, mobility</a:t>
            </a:r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REGIONAL LYMPH NODES</a:t>
            </a:r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SENSATIONS </a:t>
            </a:r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PULSATIONS</a:t>
            </a:r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FUNCTION OF THE JOINT </a:t>
            </a:r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SYSTEMIC EXAMINATION 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Inspection of Ulcer 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63</a:t>
            </a:fld>
            <a:endParaRPr lang="en"/>
          </a:p>
        </p:txBody>
      </p:sp>
      <p:sp>
        <p:nvSpPr>
          <p:cNvPr id="8" name="TextBox 7"/>
          <p:cNvSpPr txBox="1"/>
          <p:nvPr/>
        </p:nvSpPr>
        <p:spPr>
          <a:xfrm>
            <a:off x="928662" y="1571618"/>
            <a:ext cx="457203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1800" dirty="0" smtClean="0"/>
              <a:t>LOCATION OF THE ULCER </a:t>
            </a:r>
          </a:p>
          <a:p>
            <a:pPr>
              <a:buFont typeface="Arial" pitchFamily="34" charset="0"/>
              <a:buChar char="•"/>
            </a:pPr>
            <a:r>
              <a:rPr lang="en-US" sz="1800" dirty="0" smtClean="0"/>
              <a:t>FLOOR OF THE ULCER</a:t>
            </a:r>
          </a:p>
          <a:p>
            <a:pPr>
              <a:buFont typeface="Arial" pitchFamily="34" charset="0"/>
              <a:buChar char="•"/>
            </a:pPr>
            <a:r>
              <a:rPr lang="en-US" sz="1800" dirty="0" smtClean="0"/>
              <a:t>DISCHARGE FROM THE ULCER</a:t>
            </a:r>
          </a:p>
          <a:p>
            <a:pPr>
              <a:buFont typeface="Arial" pitchFamily="34" charset="0"/>
              <a:buChar char="•"/>
            </a:pPr>
            <a:r>
              <a:rPr lang="en-US" sz="1800" dirty="0" smtClean="0"/>
              <a:t>EDGE</a:t>
            </a:r>
          </a:p>
          <a:p>
            <a:pPr>
              <a:buFont typeface="Arial" pitchFamily="34" charset="0"/>
              <a:buChar char="•"/>
            </a:pPr>
            <a:r>
              <a:rPr lang="en-US" sz="1800" dirty="0" smtClean="0"/>
              <a:t>SURROUNDING AREA 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5"/>
          <p:cNvSpPr txBox="1">
            <a:spLocks noGrp="1"/>
          </p:cNvSpPr>
          <p:nvPr>
            <p:ph type="title"/>
          </p:nvPr>
        </p:nvSpPr>
        <p:spPr>
          <a:xfrm>
            <a:off x="1571604" y="500048"/>
            <a:ext cx="6110100" cy="396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Location of the Ulcer</a:t>
            </a:r>
            <a:endParaRPr/>
          </a:p>
        </p:txBody>
      </p:sp>
      <p:graphicFrame>
        <p:nvGraphicFramePr>
          <p:cNvPr id="167" name="Google Shape;167;p25"/>
          <p:cNvGraphicFramePr/>
          <p:nvPr/>
        </p:nvGraphicFramePr>
        <p:xfrm>
          <a:off x="642910" y="1285866"/>
          <a:ext cx="5857916" cy="3429025"/>
        </p:xfrm>
        <a:graphic>
          <a:graphicData uri="http://schemas.openxmlformats.org/drawingml/2006/table">
            <a:tbl>
              <a:tblPr>
                <a:noFill/>
                <a:tableStyleId>{AE04C29D-1B80-4052-A328-7ABE1B742CF6}</a:tableStyleId>
              </a:tblPr>
              <a:tblGrid>
                <a:gridCol w="2928958"/>
                <a:gridCol w="2928958"/>
              </a:tblGrid>
              <a:tr h="686311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i="0" u="none" strike="noStrike" cap="none" dirty="0" smtClean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Arterial ulcer </a:t>
                      </a:r>
                      <a:endParaRPr lang="en-US" sz="1400" b="0" i="0" u="none" strike="noStrike" cap="none" dirty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Raleway Thin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 smtClean="0"/>
                        <a:t>Tip of the toes, , dorsum of the foot </a:t>
                      </a:r>
                      <a:endParaRPr sz="1400" b="1">
                        <a:solidFill>
                          <a:schemeClr val="dk1"/>
                        </a:solidFill>
                        <a:latin typeface="Raleway"/>
                        <a:ea typeface="Raleway"/>
                        <a:cs typeface="Raleway"/>
                        <a:sym typeface="Raleway"/>
                      </a:endParaRPr>
                    </a:p>
                  </a:txBody>
                  <a:tcPr marL="91425" marR="91425" marT="68575" marB="68575" anchor="ctr">
                    <a:lnL w="9525" cap="flat" cmpd="sng" algn="ctr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686311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 smtClean="0"/>
                        <a:t>Long </a:t>
                      </a:r>
                      <a:r>
                        <a:rPr lang="en-US" sz="1400" dirty="0" err="1" smtClean="0"/>
                        <a:t>saphenous</a:t>
                      </a:r>
                      <a:r>
                        <a:rPr lang="en-US" sz="1400" dirty="0" smtClean="0"/>
                        <a:t> varicosity</a:t>
                      </a:r>
                    </a:p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 smtClean="0"/>
                        <a:t>with ulcer </a:t>
                      </a:r>
                      <a:endParaRPr sz="1400">
                        <a:solidFill>
                          <a:schemeClr val="accent1"/>
                        </a:solidFill>
                        <a:latin typeface="Raleway Thin"/>
                        <a:ea typeface="Raleway Thin"/>
                        <a:cs typeface="Raleway Thin"/>
                        <a:sym typeface="Raleway Thin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 smtClean="0"/>
                        <a:t>Medial side of the leg</a:t>
                      </a:r>
                      <a:endParaRPr sz="1400" b="1">
                        <a:solidFill>
                          <a:schemeClr val="dk1"/>
                        </a:solidFill>
                        <a:latin typeface="Raleway"/>
                        <a:ea typeface="Raleway"/>
                        <a:cs typeface="Raleway"/>
                        <a:sym typeface="Raleway"/>
                      </a:endParaRPr>
                    </a:p>
                  </a:txBody>
                  <a:tcPr marL="91425" marR="91425" marT="68575" marB="68575" anchor="ctr">
                    <a:lnL w="9525" cap="flat" cmpd="sng" algn="ctr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756161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 smtClean="0"/>
                        <a:t>Short </a:t>
                      </a:r>
                      <a:r>
                        <a:rPr lang="en-US" sz="1400" dirty="0" err="1" smtClean="0"/>
                        <a:t>saphenous</a:t>
                      </a:r>
                      <a:r>
                        <a:rPr lang="en-US" sz="1400" dirty="0" smtClean="0"/>
                        <a:t> varicosity with ulcer </a:t>
                      </a:r>
                      <a:endParaRPr sz="1400">
                        <a:solidFill>
                          <a:schemeClr val="accent1"/>
                        </a:solidFill>
                        <a:latin typeface="Raleway Thin"/>
                        <a:ea typeface="Raleway Thin"/>
                        <a:cs typeface="Raleway Thin"/>
                        <a:sym typeface="Raleway Thin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 smtClean="0"/>
                        <a:t>Lateral side of the leg</a:t>
                      </a:r>
                      <a:endParaRPr sz="1400" b="1">
                        <a:solidFill>
                          <a:schemeClr val="dk1"/>
                        </a:solidFill>
                        <a:latin typeface="Raleway"/>
                        <a:ea typeface="Raleway"/>
                        <a:cs typeface="Raleway"/>
                        <a:sym typeface="Raleway"/>
                      </a:endParaRPr>
                    </a:p>
                  </a:txBody>
                  <a:tcPr marL="91425" marR="91425" marT="68575" marB="68575" anchor="ctr">
                    <a:lnL w="9525" cap="flat" cmpd="sng" algn="ctr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686311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 smtClean="0"/>
                        <a:t>Perforating ulcers </a:t>
                      </a:r>
                      <a:endParaRPr sz="1400">
                        <a:solidFill>
                          <a:schemeClr val="accent1"/>
                        </a:solidFill>
                        <a:latin typeface="Raleway Thin"/>
                        <a:ea typeface="Raleway Thin"/>
                        <a:cs typeface="Raleway Thin"/>
                        <a:sym typeface="Raleway Thin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 smtClean="0"/>
                        <a:t>Over the sole at pressure points</a:t>
                      </a:r>
                      <a:endParaRPr sz="1400" b="1">
                        <a:solidFill>
                          <a:schemeClr val="dk1"/>
                        </a:solidFill>
                        <a:latin typeface="Raleway"/>
                        <a:ea typeface="Raleway"/>
                        <a:cs typeface="Raleway"/>
                        <a:sym typeface="Raleway"/>
                      </a:endParaRPr>
                    </a:p>
                  </a:txBody>
                  <a:tcPr marL="91425" marR="91425" marT="68575" marB="68575" anchor="ctr">
                    <a:lnL w="9525" cap="flat" cmpd="sng" algn="ctr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613931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 err="1" smtClean="0"/>
                        <a:t>Nonhealing</a:t>
                      </a:r>
                      <a:r>
                        <a:rPr lang="en-US" sz="1400" dirty="0" smtClean="0"/>
                        <a:t> ulcer </a:t>
                      </a:r>
                      <a:endParaRPr sz="1400">
                        <a:solidFill>
                          <a:schemeClr val="accent1"/>
                        </a:solidFill>
                        <a:latin typeface="Raleway Thin"/>
                        <a:ea typeface="Raleway Thin"/>
                        <a:cs typeface="Raleway Thin"/>
                        <a:sym typeface="Raleway Thin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 smtClean="0"/>
                        <a:t>Over the shin </a:t>
                      </a:r>
                      <a:endParaRPr sz="1400" b="1">
                        <a:solidFill>
                          <a:schemeClr val="dk1"/>
                        </a:solidFill>
                        <a:latin typeface="Raleway"/>
                        <a:ea typeface="Raleway"/>
                        <a:cs typeface="Raleway"/>
                        <a:sym typeface="Raleway"/>
                      </a:endParaRPr>
                    </a:p>
                  </a:txBody>
                  <a:tcPr marL="91425" marR="91425" marT="68575" marB="68575" anchor="ctr">
                    <a:lnL w="9525" cap="flat" cmpd="sng" algn="ctr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68" name="Google Shape;168;p25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64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00" y="285734"/>
            <a:ext cx="6110100" cy="396300"/>
          </a:xfrm>
        </p:spPr>
        <p:txBody>
          <a:bodyPr/>
          <a:lstStyle/>
          <a:p>
            <a:r>
              <a:rPr lang="en-US" dirty="0" smtClean="0"/>
              <a:t>FLOOR OF THE ULCER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65</a:t>
            </a:fld>
            <a:endParaRPr lang="en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28596" y="1428742"/>
          <a:ext cx="6096000" cy="3071836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3048000"/>
                <a:gridCol w="3048000"/>
              </a:tblGrid>
              <a:tr h="767959">
                <a:tc>
                  <a:txBody>
                    <a:bodyPr/>
                    <a:lstStyle/>
                    <a:p>
                      <a:r>
                        <a:rPr lang="en-US" b="1" dirty="0" smtClean="0">
                          <a:latin typeface="Arial Black" pitchFamily="34" charset="0"/>
                        </a:rPr>
                        <a:t> Red granulation tissue </a:t>
                      </a:r>
                      <a:endParaRPr lang="en-US" b="1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latin typeface="Arial Black" pitchFamily="34" charset="0"/>
                        </a:rPr>
                        <a:t>Healing Ulcer</a:t>
                      </a:r>
                      <a:endParaRPr lang="en-US" b="1" dirty="0"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767959"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chemeClr val="bg1"/>
                          </a:solidFill>
                          <a:latin typeface="Arial Black" pitchFamily="34" charset="0"/>
                        </a:rPr>
                        <a:t>Necrotic tissue slough</a:t>
                      </a:r>
                      <a:endParaRPr lang="en-US" b="1" dirty="0">
                        <a:solidFill>
                          <a:schemeClr val="bg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chemeClr val="bg1"/>
                          </a:solidFill>
                          <a:latin typeface="Arial Black" pitchFamily="34" charset="0"/>
                        </a:rPr>
                        <a:t>Spreading ulcer </a:t>
                      </a:r>
                      <a:endParaRPr lang="en-US" b="1" dirty="0">
                        <a:solidFill>
                          <a:schemeClr val="bg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7679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b="1" dirty="0" smtClean="0">
                          <a:solidFill>
                            <a:schemeClr val="bg1"/>
                          </a:solidFill>
                          <a:latin typeface="Arial Black" pitchFamily="34" charset="0"/>
                        </a:rPr>
                        <a:t>Pale, scanty granulation tissue</a:t>
                      </a:r>
                    </a:p>
                    <a:p>
                      <a:endParaRPr lang="en-US" b="1" dirty="0">
                        <a:solidFill>
                          <a:schemeClr val="bg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b="1" dirty="0" err="1" smtClean="0">
                          <a:solidFill>
                            <a:schemeClr val="bg1"/>
                          </a:solidFill>
                          <a:latin typeface="Arial Black" pitchFamily="34" charset="0"/>
                        </a:rPr>
                        <a:t>Tuberculous</a:t>
                      </a:r>
                      <a:r>
                        <a:rPr lang="en-US" b="1" dirty="0" smtClean="0">
                          <a:solidFill>
                            <a:schemeClr val="bg1"/>
                          </a:solidFill>
                          <a:latin typeface="Arial Black" pitchFamily="34" charset="0"/>
                        </a:rPr>
                        <a:t> ulcer </a:t>
                      </a:r>
                    </a:p>
                    <a:p>
                      <a:endParaRPr lang="en-US" b="1" dirty="0">
                        <a:solidFill>
                          <a:schemeClr val="bg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7679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b="1" dirty="0" smtClean="0">
                          <a:solidFill>
                            <a:schemeClr val="bg1"/>
                          </a:solidFill>
                          <a:latin typeface="Arial Black" pitchFamily="34" charset="0"/>
                        </a:rPr>
                        <a:t>Wash-leather slough</a:t>
                      </a:r>
                    </a:p>
                    <a:p>
                      <a:endParaRPr lang="en-US" b="1" dirty="0">
                        <a:solidFill>
                          <a:schemeClr val="bg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err="1" smtClean="0">
                          <a:solidFill>
                            <a:schemeClr val="bg1"/>
                          </a:solidFill>
                          <a:latin typeface="Arial Black" pitchFamily="34" charset="0"/>
                        </a:rPr>
                        <a:t>Gummatous</a:t>
                      </a:r>
                      <a:r>
                        <a:rPr lang="en-US" b="1" dirty="0" smtClean="0">
                          <a:solidFill>
                            <a:schemeClr val="bg1"/>
                          </a:solidFill>
                          <a:latin typeface="Arial Black" pitchFamily="34" charset="0"/>
                        </a:rPr>
                        <a:t> ulcer </a:t>
                      </a:r>
                      <a:endParaRPr lang="en-US" b="1" dirty="0">
                        <a:solidFill>
                          <a:schemeClr val="bg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928662" y="857238"/>
            <a:ext cx="63579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Def: This is the part of the ulcer which is exposed or seen.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66</a:t>
            </a:fld>
            <a:endParaRPr lang="en"/>
          </a:p>
        </p:txBody>
      </p:sp>
      <p:pic>
        <p:nvPicPr>
          <p:cNvPr id="98306" name="Picture 2" descr="https://image.slidesharecdn.com/ulcersclass-150806153824-lva1-app6891/95/ulcers-basics-26-638.jpg?cb=14388756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0"/>
            <a:ext cx="7572428" cy="514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285734"/>
            <a:ext cx="6110100" cy="396300"/>
          </a:xfrm>
        </p:spPr>
        <p:txBody>
          <a:bodyPr/>
          <a:lstStyle/>
          <a:p>
            <a:r>
              <a:rPr lang="en-US" dirty="0" smtClean="0"/>
              <a:t>Edge of the ulcer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67</a:t>
            </a:fld>
            <a:endParaRPr lang="en"/>
          </a:p>
        </p:txBody>
      </p:sp>
      <p:sp>
        <p:nvSpPr>
          <p:cNvPr id="6" name="TextBox 5"/>
          <p:cNvSpPr txBox="1"/>
          <p:nvPr/>
        </p:nvSpPr>
        <p:spPr>
          <a:xfrm>
            <a:off x="285720" y="785800"/>
            <a:ext cx="72152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This is between the floor of the ulcer and the margin. </a:t>
            </a:r>
          </a:p>
          <a:p>
            <a:r>
              <a:rPr lang="en-US" sz="1600" dirty="0" smtClean="0"/>
              <a:t>The margin is the junction between the normal epithelium and the ulcer. </a:t>
            </a:r>
          </a:p>
          <a:p>
            <a:r>
              <a:rPr lang="en-US" sz="1600" dirty="0" smtClean="0"/>
              <a:t>These two parts represent areas of maximum activity.</a:t>
            </a:r>
            <a:endParaRPr lang="en-US" sz="1600" dirty="0"/>
          </a:p>
        </p:txBody>
      </p:sp>
      <p:pic>
        <p:nvPicPr>
          <p:cNvPr id="8194" name="Picture 2" descr="Peripheral Vascular Disease Approach – Nada&amp;#39;s Notes &amp;amp; Summari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714494"/>
            <a:ext cx="5715040" cy="32861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68</a:t>
            </a:fld>
            <a:endParaRPr lang="en"/>
          </a:p>
        </p:txBody>
      </p:sp>
      <p:pic>
        <p:nvPicPr>
          <p:cNvPr id="102402" name="Picture 2" descr="https://image.slidesharecdn.com/ulcersclass-150806153824-lva1-app6891/95/ulcers-basics-33-638.jpg?cb=14388756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0"/>
            <a:ext cx="6929486" cy="4205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8662" y="428610"/>
            <a:ext cx="6110100" cy="396300"/>
          </a:xfrm>
        </p:spPr>
        <p:txBody>
          <a:bodyPr/>
          <a:lstStyle/>
          <a:p>
            <a:r>
              <a:rPr lang="en-US" dirty="0" smtClean="0"/>
              <a:t>Palpation of the ulcer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69</a:t>
            </a:fld>
            <a:endParaRPr lang="en"/>
          </a:p>
        </p:txBody>
      </p:sp>
      <p:sp>
        <p:nvSpPr>
          <p:cNvPr id="4" name="TextBox 3"/>
          <p:cNvSpPr txBox="1"/>
          <p:nvPr/>
        </p:nvSpPr>
        <p:spPr>
          <a:xfrm>
            <a:off x="642910" y="928676"/>
            <a:ext cx="71438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 smtClean="0"/>
              <a:t>EDGE</a:t>
            </a:r>
            <a:r>
              <a:rPr lang="en-US" b="1" dirty="0" smtClean="0"/>
              <a:t>:</a:t>
            </a:r>
          </a:p>
          <a:p>
            <a:r>
              <a:rPr lang="en-US" dirty="0" err="1" smtClean="0"/>
              <a:t>Induration</a:t>
            </a:r>
            <a:r>
              <a:rPr lang="en-US" dirty="0" smtClean="0"/>
              <a:t> (hardness) of the edge is very characteristic of </a:t>
            </a:r>
            <a:r>
              <a:rPr lang="en-US" dirty="0" err="1" smtClean="0"/>
              <a:t>squamous</a:t>
            </a:r>
            <a:r>
              <a:rPr lang="en-US" dirty="0" smtClean="0"/>
              <a:t> cell </a:t>
            </a:r>
            <a:r>
              <a:rPr lang="en-US" dirty="0" err="1" smtClean="0"/>
              <a:t>carcinoma.It</a:t>
            </a:r>
            <a:r>
              <a:rPr lang="en-US" dirty="0" smtClean="0"/>
              <a:t> is said to be a host defense </a:t>
            </a:r>
            <a:r>
              <a:rPr lang="en-US" dirty="0" err="1" smtClean="0"/>
              <a:t>mechanism.Tenderness</a:t>
            </a:r>
            <a:r>
              <a:rPr lang="en-US" dirty="0" smtClean="0"/>
              <a:t> of the edge is characteristic of infected ulcers and arterial ulcers</a:t>
            </a:r>
          </a:p>
          <a:p>
            <a:r>
              <a:rPr lang="en-US" b="1" u="sng" dirty="0" smtClean="0"/>
              <a:t>BASE</a:t>
            </a:r>
            <a:r>
              <a:rPr lang="en-US" dirty="0" smtClean="0"/>
              <a:t>: </a:t>
            </a:r>
          </a:p>
          <a:p>
            <a:r>
              <a:rPr lang="en-US" dirty="0" smtClean="0"/>
              <a:t>It is the area on which ulcer rests. Marked </a:t>
            </a:r>
            <a:r>
              <a:rPr lang="en-US" dirty="0" err="1" smtClean="0"/>
              <a:t>induration</a:t>
            </a:r>
            <a:r>
              <a:rPr lang="en-US" dirty="0" smtClean="0"/>
              <a:t> at the base is diagnostic of </a:t>
            </a:r>
            <a:r>
              <a:rPr lang="en-US" dirty="0" err="1" smtClean="0"/>
              <a:t>squamous</a:t>
            </a:r>
            <a:r>
              <a:rPr lang="en-US" dirty="0" smtClean="0"/>
              <a:t> cell carcinoma</a:t>
            </a:r>
            <a:endParaRPr lang="en-US" b="1" dirty="0" smtClean="0"/>
          </a:p>
          <a:p>
            <a:r>
              <a:rPr lang="en-US" b="1" u="sng" dirty="0" smtClean="0"/>
              <a:t>MOBILITY</a:t>
            </a:r>
            <a:r>
              <a:rPr lang="en-US" b="1" dirty="0" smtClean="0"/>
              <a:t>:</a:t>
            </a:r>
          </a:p>
          <a:p>
            <a:r>
              <a:rPr lang="en-US" dirty="0" smtClean="0"/>
              <a:t>Gentle attempt is made to move the ulcer to know its fixity to the underlying </a:t>
            </a:r>
            <a:r>
              <a:rPr lang="en-US" dirty="0" err="1" smtClean="0"/>
              <a:t>tissues.Malignant</a:t>
            </a:r>
            <a:r>
              <a:rPr lang="en-US" dirty="0" smtClean="0"/>
              <a:t> ulcers are usually </a:t>
            </a:r>
            <a:r>
              <a:rPr lang="en-US" dirty="0" err="1" smtClean="0"/>
              <a:t>fixed,benign</a:t>
            </a:r>
            <a:r>
              <a:rPr lang="en-US" dirty="0" smtClean="0"/>
              <a:t> ulcers are not</a:t>
            </a:r>
            <a:endParaRPr lang="en-US" b="1" dirty="0" smtClean="0"/>
          </a:p>
          <a:p>
            <a:r>
              <a:rPr lang="en-US" b="1" u="sng" dirty="0" smtClean="0"/>
              <a:t>BLEEDING</a:t>
            </a:r>
            <a:r>
              <a:rPr lang="en-US" b="1" dirty="0" smtClean="0"/>
              <a:t>:</a:t>
            </a:r>
          </a:p>
          <a:p>
            <a:r>
              <a:rPr lang="en-US" dirty="0" smtClean="0"/>
              <a:t>Malignant ulcer is friable like a </a:t>
            </a:r>
            <a:r>
              <a:rPr lang="en-US" dirty="0" err="1" smtClean="0"/>
              <a:t>cauliflower.On</a:t>
            </a:r>
            <a:r>
              <a:rPr lang="en-US" dirty="0" smtClean="0"/>
              <a:t> gentle </a:t>
            </a:r>
            <a:r>
              <a:rPr lang="en-US" dirty="0" err="1" smtClean="0"/>
              <a:t>palpation,it</a:t>
            </a:r>
            <a:r>
              <a:rPr lang="en-US" dirty="0" smtClean="0"/>
              <a:t> </a:t>
            </a:r>
            <a:r>
              <a:rPr lang="en-US" dirty="0" err="1" smtClean="0"/>
              <a:t>bleeds.Granulation</a:t>
            </a:r>
            <a:r>
              <a:rPr lang="en-US" dirty="0" smtClean="0"/>
              <a:t> tissue as in a healing ulcer also causes bleeding</a:t>
            </a:r>
            <a:endParaRPr lang="en-US" b="1" dirty="0" smtClean="0"/>
          </a:p>
          <a:p>
            <a:r>
              <a:rPr lang="en-US" b="1" u="sng" dirty="0" smtClean="0"/>
              <a:t>SURROUNDING AREA</a:t>
            </a:r>
            <a:r>
              <a:rPr lang="en-US" b="1" dirty="0" smtClean="0"/>
              <a:t>:</a:t>
            </a:r>
          </a:p>
          <a:p>
            <a:r>
              <a:rPr lang="en-US" dirty="0" smtClean="0"/>
              <a:t>Thickening and </a:t>
            </a:r>
            <a:r>
              <a:rPr lang="en-US" dirty="0" err="1" smtClean="0"/>
              <a:t>induration</a:t>
            </a:r>
            <a:r>
              <a:rPr lang="en-US" dirty="0" smtClean="0"/>
              <a:t> is found in </a:t>
            </a:r>
            <a:r>
              <a:rPr lang="en-US" dirty="0" err="1" smtClean="0"/>
              <a:t>squamous</a:t>
            </a:r>
            <a:r>
              <a:rPr lang="en-US" dirty="0" smtClean="0"/>
              <a:t> cell </a:t>
            </a:r>
            <a:r>
              <a:rPr lang="en-US" dirty="0" err="1" smtClean="0"/>
              <a:t>carcinoma.Tenderness</a:t>
            </a:r>
            <a:r>
              <a:rPr lang="en-US" dirty="0" smtClean="0"/>
              <a:t> and pitting on pressure indicates spreading inflammation surrounding the ulcer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70</a:t>
            </a:fld>
            <a:endParaRPr lang="en"/>
          </a:p>
        </p:txBody>
      </p:sp>
      <p:pic>
        <p:nvPicPr>
          <p:cNvPr id="103426" name="Picture 2" descr="https://image.slidesharecdn.com/ulcersclass-150806153824-lva1-app6891/95/ulcers-basics-37-638.jpg?cb=14388756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720644" cy="50006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71</a:t>
            </a:fld>
            <a:endParaRPr lang="en"/>
          </a:p>
        </p:txBody>
      </p:sp>
      <p:pic>
        <p:nvPicPr>
          <p:cNvPr id="4" name="Picture 2" descr="https://image.slidesharecdn.com/ulcersclass-150806153824-lva1-app6891/95/ulcers-basics-41-638.jpg?cb=14388756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643834" cy="514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 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72</a:t>
            </a:fld>
            <a:endParaRPr lang="en"/>
          </a:p>
        </p:txBody>
      </p:sp>
      <p:sp>
        <p:nvSpPr>
          <p:cNvPr id="6" name="TextBox 5"/>
          <p:cNvSpPr txBox="1"/>
          <p:nvPr/>
        </p:nvSpPr>
        <p:spPr>
          <a:xfrm>
            <a:off x="928662" y="1571618"/>
            <a:ext cx="700092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Venous leg ulcer are most common among other leg ulcer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Compression </a:t>
            </a:r>
            <a:r>
              <a:rPr lang="en-US" dirty="0" smtClean="0"/>
              <a:t>therapy are the mainstay for the venous leg ulcer 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Arterial leg ulcer are present as painful blackish necrotic </a:t>
            </a:r>
            <a:r>
              <a:rPr lang="en-US" dirty="0" err="1" smtClean="0"/>
              <a:t>eschars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HYTILU present as single or </a:t>
            </a:r>
            <a:r>
              <a:rPr lang="en-US" dirty="0" err="1" smtClean="0"/>
              <a:t>mutiple</a:t>
            </a:r>
            <a:r>
              <a:rPr lang="en-US" dirty="0" smtClean="0"/>
              <a:t> </a:t>
            </a:r>
            <a:r>
              <a:rPr lang="en-US" dirty="0" err="1" smtClean="0"/>
              <a:t>eschars</a:t>
            </a:r>
            <a:r>
              <a:rPr lang="en-US" dirty="0" smtClean="0"/>
              <a:t> at </a:t>
            </a:r>
            <a:r>
              <a:rPr lang="en-US" dirty="0" err="1" smtClean="0"/>
              <a:t>laterodorsal</a:t>
            </a:r>
            <a:r>
              <a:rPr lang="en-US" dirty="0" smtClean="0"/>
              <a:t> </a:t>
            </a:r>
            <a:r>
              <a:rPr lang="en-US" dirty="0" smtClean="0"/>
              <a:t>site of leg over </a:t>
            </a:r>
            <a:r>
              <a:rPr lang="en-US" dirty="0" err="1" smtClean="0"/>
              <a:t>achilles</a:t>
            </a:r>
            <a:r>
              <a:rPr lang="en-US" dirty="0" smtClean="0"/>
              <a:t> tendon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Causes of chronic leg ulcers </a:t>
            </a:r>
            <a:r>
              <a:rPr lang="en-US" dirty="0" err="1" smtClean="0"/>
              <a:t>e.g</a:t>
            </a:r>
            <a:r>
              <a:rPr lang="en-US" dirty="0" smtClean="0"/>
              <a:t> </a:t>
            </a:r>
            <a:r>
              <a:rPr lang="en-US" dirty="0" err="1" smtClean="0"/>
              <a:t>vascular,tramatic,infective,systemic,neoplastic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Examination of leg ulcers  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 descr="Summer flowers and Rabbit | Thank you gifs, Thank you messages gratitude, Thank  you flower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142858"/>
            <a:ext cx="5095886" cy="41317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desCarnival base 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2333</TotalTime>
  <Words>2223</Words>
  <PresentationFormat>On-screen Show (16:9)</PresentationFormat>
  <Paragraphs>471</Paragraphs>
  <Slides>73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73</vt:i4>
      </vt:variant>
    </vt:vector>
  </HeadingPairs>
  <TitlesOfParts>
    <vt:vector size="81" baseType="lpstr">
      <vt:lpstr>Arial</vt:lpstr>
      <vt:lpstr>Raleway Thin</vt:lpstr>
      <vt:lpstr>Satisfy</vt:lpstr>
      <vt:lpstr>Wingdings</vt:lpstr>
      <vt:lpstr>Arial Rounded MT Bold</vt:lpstr>
      <vt:lpstr>Raleway</vt:lpstr>
      <vt:lpstr>Arial Black</vt:lpstr>
      <vt:lpstr>SlidesCarnival base template</vt:lpstr>
      <vt:lpstr>Slide 1</vt:lpstr>
      <vt:lpstr>LEG ULCERS           Presented by:Dr.Soonh Shah MBBS,D.Derm Pg</vt:lpstr>
      <vt:lpstr>Content</vt:lpstr>
      <vt:lpstr>What is an Ulcer?</vt:lpstr>
      <vt:lpstr>Leg Ulcer</vt:lpstr>
      <vt:lpstr>Slide 6</vt:lpstr>
      <vt:lpstr>Major categories of leg ulcers</vt:lpstr>
      <vt:lpstr>Slide 8</vt:lpstr>
      <vt:lpstr>Venous leg ulcer</vt:lpstr>
      <vt:lpstr>Epidemiology</vt:lpstr>
      <vt:lpstr>Disorders associated with venous leg ulcers</vt:lpstr>
      <vt:lpstr>Venous Anatomy</vt:lpstr>
      <vt:lpstr>Venous Reflux </vt:lpstr>
      <vt:lpstr>Slide 14</vt:lpstr>
      <vt:lpstr>Pathophysiology</vt:lpstr>
      <vt:lpstr>Predisposing factors</vt:lpstr>
      <vt:lpstr>Clinical Features</vt:lpstr>
      <vt:lpstr>Clinical Features cont:</vt:lpstr>
      <vt:lpstr>Slide 19</vt:lpstr>
      <vt:lpstr>Slide 20</vt:lpstr>
      <vt:lpstr>Slide 21</vt:lpstr>
      <vt:lpstr>Slide 22</vt:lpstr>
      <vt:lpstr>Differential Diagnosis</vt:lpstr>
      <vt:lpstr>Classification of venous leg ulcer</vt:lpstr>
      <vt:lpstr>Slide 25</vt:lpstr>
      <vt:lpstr>Slide 26</vt:lpstr>
      <vt:lpstr>Complications and co‐morbidities</vt:lpstr>
      <vt:lpstr>Investigations</vt:lpstr>
      <vt:lpstr> Counselling</vt:lpstr>
      <vt:lpstr>General Measure of Management</vt:lpstr>
      <vt:lpstr>Slide 31</vt:lpstr>
      <vt:lpstr>Slide 32</vt:lpstr>
      <vt:lpstr>Slide 33</vt:lpstr>
      <vt:lpstr>Slide 34</vt:lpstr>
      <vt:lpstr>Major categories of leg ulcers</vt:lpstr>
      <vt:lpstr>Mixed leg ulcer</vt:lpstr>
      <vt:lpstr>Disorders associated with mixed leg ulcers</vt:lpstr>
      <vt:lpstr>History</vt:lpstr>
      <vt:lpstr>Slide 39</vt:lpstr>
      <vt:lpstr>Differential diagnosis </vt:lpstr>
      <vt:lpstr>Slide 41</vt:lpstr>
      <vt:lpstr>Slide 42</vt:lpstr>
      <vt:lpstr>Major categories of leg ulcers</vt:lpstr>
      <vt:lpstr>Arterial leg ulcer</vt:lpstr>
      <vt:lpstr>Slide 45</vt:lpstr>
      <vt:lpstr>Slide 46</vt:lpstr>
      <vt:lpstr>Associated diseases </vt:lpstr>
      <vt:lpstr>Differential diagnosis</vt:lpstr>
      <vt:lpstr>Classification of severity</vt:lpstr>
      <vt:lpstr>Slide 50</vt:lpstr>
      <vt:lpstr>Disease course and prognosis</vt:lpstr>
      <vt:lpstr>Slide 52</vt:lpstr>
      <vt:lpstr>Major categories of leg ulcers</vt:lpstr>
      <vt:lpstr>Hypertensive ischaemic leg ulcer</vt:lpstr>
      <vt:lpstr>Clinical Features</vt:lpstr>
      <vt:lpstr>Slide 56</vt:lpstr>
      <vt:lpstr>Slide 57</vt:lpstr>
      <vt:lpstr>Slide 58</vt:lpstr>
      <vt:lpstr>Differential diagnosis</vt:lpstr>
      <vt:lpstr>Slide 60</vt:lpstr>
      <vt:lpstr>Classification of Chronic Leg Ulcers</vt:lpstr>
      <vt:lpstr>Examination of leg ulcer</vt:lpstr>
      <vt:lpstr>Inspection of Ulcer </vt:lpstr>
      <vt:lpstr>Location of the Ulcer</vt:lpstr>
      <vt:lpstr>FLOOR OF THE ULCER</vt:lpstr>
      <vt:lpstr>Slide 66</vt:lpstr>
      <vt:lpstr>Edge of the ulcer</vt:lpstr>
      <vt:lpstr>Slide 68</vt:lpstr>
      <vt:lpstr>Palpation of the ulcer</vt:lpstr>
      <vt:lpstr>Slide 70</vt:lpstr>
      <vt:lpstr>Slide 71</vt:lpstr>
      <vt:lpstr>Summary </vt:lpstr>
      <vt:lpstr>Slide 73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cp:lastModifiedBy>Hp</cp:lastModifiedBy>
  <cp:revision>178</cp:revision>
  <dcterms:modified xsi:type="dcterms:W3CDTF">2021-11-21T13:42:15Z</dcterms:modified>
</cp:coreProperties>
</file>