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91"/>
  </p:notesMasterIdLst>
  <p:sldIdLst>
    <p:sldId id="256" r:id="rId2"/>
    <p:sldId id="303" r:id="rId3"/>
    <p:sldId id="257" r:id="rId4"/>
    <p:sldId id="328" r:id="rId5"/>
    <p:sldId id="304" r:id="rId6"/>
    <p:sldId id="352" r:id="rId7"/>
    <p:sldId id="378" r:id="rId8"/>
    <p:sldId id="379" r:id="rId9"/>
    <p:sldId id="380" r:id="rId10"/>
    <p:sldId id="382" r:id="rId11"/>
    <p:sldId id="377" r:id="rId12"/>
    <p:sldId id="394" r:id="rId13"/>
    <p:sldId id="331" r:id="rId14"/>
    <p:sldId id="358" r:id="rId15"/>
    <p:sldId id="293" r:id="rId16"/>
    <p:sldId id="305" r:id="rId17"/>
    <p:sldId id="346" r:id="rId18"/>
    <p:sldId id="359" r:id="rId19"/>
    <p:sldId id="347" r:id="rId20"/>
    <p:sldId id="348" r:id="rId21"/>
    <p:sldId id="310" r:id="rId22"/>
    <p:sldId id="360" r:id="rId23"/>
    <p:sldId id="353" r:id="rId24"/>
    <p:sldId id="361" r:id="rId25"/>
    <p:sldId id="362" r:id="rId26"/>
    <p:sldId id="311" r:id="rId27"/>
    <p:sldId id="341" r:id="rId28"/>
    <p:sldId id="342" r:id="rId29"/>
    <p:sldId id="334" r:id="rId30"/>
    <p:sldId id="335" r:id="rId31"/>
    <p:sldId id="329" r:id="rId32"/>
    <p:sldId id="363" r:id="rId33"/>
    <p:sldId id="336" r:id="rId34"/>
    <p:sldId id="337" r:id="rId35"/>
    <p:sldId id="338" r:id="rId36"/>
    <p:sldId id="364" r:id="rId37"/>
    <p:sldId id="312" r:id="rId38"/>
    <p:sldId id="313" r:id="rId39"/>
    <p:sldId id="349" r:id="rId40"/>
    <p:sldId id="365" r:id="rId41"/>
    <p:sldId id="354" r:id="rId42"/>
    <p:sldId id="264" r:id="rId43"/>
    <p:sldId id="398" r:id="rId44"/>
    <p:sldId id="260" r:id="rId45"/>
    <p:sldId id="262" r:id="rId46"/>
    <p:sldId id="263" r:id="rId47"/>
    <p:sldId id="369" r:id="rId48"/>
    <p:sldId id="370" r:id="rId49"/>
    <p:sldId id="366" r:id="rId50"/>
    <p:sldId id="367" r:id="rId51"/>
    <p:sldId id="355" r:id="rId52"/>
    <p:sldId id="267" r:id="rId53"/>
    <p:sldId id="294" r:id="rId54"/>
    <p:sldId id="269" r:id="rId55"/>
    <p:sldId id="261" r:id="rId56"/>
    <p:sldId id="266" r:id="rId57"/>
    <p:sldId id="270" r:id="rId58"/>
    <p:sldId id="271" r:id="rId59"/>
    <p:sldId id="272" r:id="rId60"/>
    <p:sldId id="273" r:id="rId61"/>
    <p:sldId id="274" r:id="rId62"/>
    <p:sldId id="397" r:id="rId63"/>
    <p:sldId id="371" r:id="rId64"/>
    <p:sldId id="280" r:id="rId65"/>
    <p:sldId id="386" r:id="rId66"/>
    <p:sldId id="372" r:id="rId67"/>
    <p:sldId id="376" r:id="rId68"/>
    <p:sldId id="356" r:id="rId69"/>
    <p:sldId id="357" r:id="rId70"/>
    <p:sldId id="395" r:id="rId71"/>
    <p:sldId id="396" r:id="rId72"/>
    <p:sldId id="275" r:id="rId73"/>
    <p:sldId id="387" r:id="rId74"/>
    <p:sldId id="383" r:id="rId75"/>
    <p:sldId id="279" r:id="rId76"/>
    <p:sldId id="276" r:id="rId77"/>
    <p:sldId id="385" r:id="rId78"/>
    <p:sldId id="350" r:id="rId79"/>
    <p:sldId id="286" r:id="rId80"/>
    <p:sldId id="295" r:id="rId81"/>
    <p:sldId id="326" r:id="rId82"/>
    <p:sldId id="388" r:id="rId83"/>
    <p:sldId id="351" r:id="rId84"/>
    <p:sldId id="389" r:id="rId85"/>
    <p:sldId id="390" r:id="rId86"/>
    <p:sldId id="391" r:id="rId87"/>
    <p:sldId id="392" r:id="rId88"/>
    <p:sldId id="393" r:id="rId89"/>
    <p:sldId id="291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B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151F-7785-4EDD-8651-BA95A371FA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1DC2-5500-4D9B-8830-ABF15BFC5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a typeface="宋体" pitchFamily="2" charset="-122"/>
              </a:rPr>
              <a:t>4. Industry &amp; Commercial</a:t>
            </a:r>
          </a:p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        a. cutting, welding, marking</a:t>
            </a:r>
          </a:p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        b. CD player, DVD player</a:t>
            </a:r>
          </a:p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        c. Laser printers, laser pointers</a:t>
            </a:r>
          </a:p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        d. Photolithography</a:t>
            </a:r>
          </a:p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        e. Laser light display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1DC2-5500-4D9B-8830-ABF15BFC50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Atoms consist of a nucleus surrounded by electrons. In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resting state, electrons are usually at a low energy level and close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nucleus. By absorbing energy in the form of a photon (i.e.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quantum of electromagnetic radiation or light), an electron will move to a higher energy orbit. The probability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absorption is proportional to the radiation intensity of the light,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also to the number of atoms in the resting state. In its excited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unstable state, the tendency of the electron is to drop back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ground state. During this process, termed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spontaneous emission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radiation, a photon of energy is released.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Emission can also be stimulated, as in a laser. As stated above,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‘laser’ is an acronym for ‘Light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Amplifi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Stimulated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Emission of Radiation.’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Stimulated emission occurs after an already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excited atom is perturbed by a photon with a frequency (wavelength)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corresponding to the energy gap between the excited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ground states. If this happens, the excited atom reverts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resting state, releasing energy as a second photon of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frequency as the incident photon. Because the incident photon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absorbed, the atom emits two photons. Importantly, each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has the same wavelength and phase, that is they are coherent.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this property that allows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amplifi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cation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production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laser system. During the operation of a laser, all three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these light–matter interactions take place simultaneously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(namely, the energizing of atoms as well as spontaneous and stimulated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emission). The energy that is required to excite the atoms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provided to the laser by an external power source in a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pumping. When most of the atoms are in an excited rather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in a lower energy state, they are described as having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undergone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 inversion (a condition in which stimulated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emission is more likely).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1DC2-5500-4D9B-8830-ABF15BFC50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atom has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 in level 1 &amp; a photon of light of wavelength λ21 collides with the atom.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the collision, the photon is absorbed by the atom and the electron is moved up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energy level 2. This process is the way light interacts with practically all of matter. It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happen from any energy level that is occupied (generally the ground state) and always boosts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atom to a higher-lying level while eliminating the photon. This often results in heating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absorbing material.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1DC2-5500-4D9B-8830-ABF15BFC50E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level has a specific lifetime τ over which it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 in that level before decaying to a lower-lying level. That lifetime is determined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interactions of the electron with the other electrons and nuclei of that atom. Typical lifetimes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electrons residing in specific levels that decay by radiating in the visible portion of the spectrum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of the order of 10–100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nsec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Of course the ground state cannot decay further and thus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infinite lifetime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1DC2-5500-4D9B-8830-ABF15BFC50E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one photon leads to two identical photons, which, in effect, leads to an amplification process.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 photon has been gained at the expense of the loss of energy stored within the atom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1DC2-5500-4D9B-8830-ABF15BFC50E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 energy source to raise the energy levels of the electrons (Pumping)</a:t>
            </a:r>
          </a:p>
          <a:p>
            <a:r>
              <a:rPr lang="en-GB" dirty="0" smtClean="0"/>
              <a:t>A laser substance capable of stimulated emission</a:t>
            </a:r>
          </a:p>
          <a:p>
            <a:r>
              <a:rPr lang="en-GB" dirty="0" smtClean="0"/>
              <a:t>A system of mirrors to reflect the light repeatedly backwards and forwards through the laser substance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1DC2-5500-4D9B-8830-ABF15BFC50E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Nearly all lasers are produced as a result of electrons jumping from an excited energy 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a radiating species to a lower-lying energy level and, in the process, radiating light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contributes to the laser beam. Those radiating species can include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1DC2-5500-4D9B-8830-ABF15BFC50E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15E9-7C0C-486D-BCA6-9F3E3BFB12F2}" type="slidenum">
              <a:rPr lang="en-GB" smtClean="0"/>
              <a:pPr/>
              <a:t>89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0425448-4028-411F-BAF4-4FB681225FA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4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S\LASERS\YouTube%20%20%20%20%20%20%20%20-%20Atomic%20Emission%20Animation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S\LASERS\YouTube%20%20%20%20%20%20%20%20-%20How%20Lasers%20Work.mp4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S\LASERS\YouTube%20%20%20%20%20%20%20%20-%20Ruby%20Laser.mp4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wmf"/><Relationship Id="rId7" Type="http://schemas.openxmlformats.org/officeDocument/2006/relationships/image" Target="../media/image37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1500" dirty="0" smtClean="0">
                <a:latin typeface="Arial" charset="0"/>
              </a:rPr>
              <a:t>Laser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as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3352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Electrons Change Orbits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Electrons get kicked into a different orbit</a:t>
            </a:r>
          </a:p>
          <a:p>
            <a:pPr>
              <a:lnSpc>
                <a:spcPct val="90000"/>
              </a:lnSpc>
            </a:pPr>
            <a:r>
              <a:rPr lang="en-US"/>
              <a:t>This doesn’t happen very often in solar systems, but it does in atoms</a:t>
            </a:r>
          </a:p>
          <a:p>
            <a:pPr>
              <a:lnSpc>
                <a:spcPct val="90000"/>
              </a:lnSpc>
            </a:pPr>
            <a:r>
              <a:rPr lang="en-US"/>
              <a:t>If you add energy to an atom (heat it up), the electrons will jump to bigger orbits.</a:t>
            </a:r>
          </a:p>
          <a:p>
            <a:pPr>
              <a:lnSpc>
                <a:spcPct val="90000"/>
              </a:lnSpc>
            </a:pPr>
            <a:r>
              <a:rPr lang="en-US"/>
              <a:t>When atom cools, electrons jump back to original orbits. </a:t>
            </a:r>
          </a:p>
          <a:p>
            <a:pPr>
              <a:lnSpc>
                <a:spcPct val="90000"/>
              </a:lnSpc>
            </a:pPr>
            <a:r>
              <a:rPr lang="en-US"/>
              <a:t>As they jump back, they emit light, a form of energy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Light</a:t>
            </a:r>
            <a:r>
              <a:rPr lang="en-US" dirty="0" smtClean="0"/>
              <a:t> refers to a small band of frequencies visible to the human eye among the larger electromagnetic (EM) radiation scale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Electromagnetic Spectrum</a:t>
            </a:r>
            <a:endParaRPr lang="en-US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</a:t>
            </a:r>
            <a:endParaRPr lang="en-US" dirty="0"/>
          </a:p>
        </p:txBody>
      </p:sp>
      <p:pic>
        <p:nvPicPr>
          <p:cNvPr id="98306" name="Picture 2" descr="C:\Users\Ajmal\Desktop\bohrato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362200"/>
            <a:ext cx="4190999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ouTube        - Atomic Emission Animatio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457200"/>
            <a:ext cx="78486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Basic concepts for a laser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b="1" dirty="0">
                <a:solidFill>
                  <a:srgbClr val="180BC5"/>
                </a:solidFill>
                <a:ea typeface="新細明體" pitchFamily="18" charset="-120"/>
              </a:rPr>
              <a:t>Absorption </a:t>
            </a:r>
          </a:p>
          <a:p>
            <a:pPr>
              <a:buFontTx/>
              <a:buNone/>
            </a:pPr>
            <a:endParaRPr lang="en-US" altLang="zh-TW" sz="4000" b="1" dirty="0">
              <a:solidFill>
                <a:srgbClr val="180BC5"/>
              </a:solidFill>
              <a:ea typeface="新細明體" pitchFamily="18" charset="-120"/>
            </a:endParaRPr>
          </a:p>
          <a:p>
            <a:r>
              <a:rPr lang="en-US" altLang="zh-TW" sz="4000" b="1" dirty="0">
                <a:solidFill>
                  <a:srgbClr val="180BC5"/>
                </a:solidFill>
                <a:ea typeface="新細明體" pitchFamily="18" charset="-120"/>
              </a:rPr>
              <a:t>Spontaneous Emission </a:t>
            </a:r>
          </a:p>
          <a:p>
            <a:pPr>
              <a:buFontTx/>
              <a:buNone/>
            </a:pPr>
            <a:endParaRPr lang="en-US" altLang="zh-TW" sz="4000" b="1" dirty="0">
              <a:solidFill>
                <a:srgbClr val="180BC5"/>
              </a:solidFill>
              <a:ea typeface="新細明體" pitchFamily="18" charset="-120"/>
            </a:endParaRPr>
          </a:p>
          <a:p>
            <a:r>
              <a:rPr lang="en-US" altLang="zh-TW" sz="4000" b="1" dirty="0">
                <a:solidFill>
                  <a:srgbClr val="180BC5"/>
                </a:solidFill>
                <a:ea typeface="新細明體" pitchFamily="18" charset="-120"/>
              </a:rPr>
              <a:t>Stimulated Emission </a:t>
            </a:r>
          </a:p>
          <a:p>
            <a:endParaRPr lang="zh-TW" altLang="en-US" sz="4000" b="1" dirty="0">
              <a:solidFill>
                <a:srgbClr val="180BC5"/>
              </a:solidFill>
              <a:ea typeface="新細明體" pitchFamily="18" charset="-120"/>
            </a:endParaRPr>
          </a:p>
          <a:p>
            <a:r>
              <a:rPr lang="en-US" altLang="zh-TW" sz="4000" b="1" dirty="0">
                <a:solidFill>
                  <a:srgbClr val="180BC5"/>
                </a:solidFill>
                <a:ea typeface="新細明體" pitchFamily="18" charset="-120"/>
              </a:rPr>
              <a:t>Population inversion</a:t>
            </a:r>
          </a:p>
          <a:p>
            <a:endParaRPr lang="zh-TW" altLang="en-US" dirty="0">
              <a:ea typeface="新細明體" pitchFamily="18" charset="-120"/>
            </a:endParaRPr>
          </a:p>
          <a:p>
            <a:endParaRPr lang="zh-CN" altLang="en-US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absorption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752600"/>
            <a:ext cx="8915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51054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atom has its electron in level 1 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a photon of light collides with the atom.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During the collision, the photon is absorbed by the atom 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electron is moved up to the higher energy level 2.</a:t>
            </a:r>
            <a:endParaRPr lang="en-US" sz="2400" b="1" dirty="0">
              <a:solidFill>
                <a:srgbClr val="180BC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spontaneous emission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180BC5"/>
                </a:solidFill>
              </a:rPr>
              <a:t>an electron residing in level 2 can spontaneously jump to level 1</a:t>
            </a:r>
            <a:endParaRPr lang="en-US" sz="2400" b="1" dirty="0">
              <a:solidFill>
                <a:srgbClr val="180BC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239000" cy="1143000"/>
          </a:xfrm>
        </p:spPr>
        <p:txBody>
          <a:bodyPr/>
          <a:lstStyle/>
          <a:p>
            <a:r>
              <a:rPr lang="en-US" i="1" dirty="0" smtClean="0"/>
              <a:t>stimulated emission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845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44196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Electron is in a higher-lying level, such as level 2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 A photon of light collides with the atom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During the collision the photon stimulates the atom </a:t>
            </a:r>
          </a:p>
          <a:p>
            <a:r>
              <a:rPr lang="en-US" sz="28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atom radiates a second photon having exactly the same energy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 descr="prn002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765175"/>
            <a:ext cx="2305050" cy="2447925"/>
          </a:xfrm>
          <a:prstGeom prst="rect">
            <a:avLst/>
          </a:prstGeom>
          <a:noFill/>
        </p:spPr>
      </p:pic>
      <p:graphicFrame>
        <p:nvGraphicFramePr>
          <p:cNvPr id="3116" name="Group 44"/>
          <p:cNvGraphicFramePr>
            <a:graphicFrameLocks noGrp="1"/>
          </p:cNvGraphicFramePr>
          <p:nvPr/>
        </p:nvGraphicFramePr>
        <p:xfrm>
          <a:off x="3689350" y="2903538"/>
          <a:ext cx="1765300" cy="1052513"/>
        </p:xfrm>
        <a:graphic>
          <a:graphicData uri="http://schemas.openxmlformats.org/drawingml/2006/table">
            <a:tbl>
              <a:tblPr/>
              <a:tblGrid>
                <a:gridCol w="1549400"/>
                <a:gridCol w="215900"/>
              </a:tblGrid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latin typeface="Tahoma" pitchFamily="34" charset="0"/>
                          <a:ea typeface="宋体" pitchFamily="2" charset="-122"/>
                        </a:rPr>
                        <a:t>  </a:t>
                      </a:r>
                      <a:r>
                        <a:rPr kumimoji="0" lang="zh-CN" altLang="en-US" sz="5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latin typeface="Tahoma" pitchFamily="34" charset="0"/>
                          <a:ea typeface="宋体" pitchFamily="2" charset="-122"/>
                        </a:rPr>
                        <a:t> 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latin typeface="Tahoma" pitchFamily="34" charset="0"/>
                          <a:ea typeface="宋体" pitchFamily="2" charset="-122"/>
                        </a:rPr>
                        <a:t>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latin typeface="Tahoma" pitchFamily="34" charset="0"/>
                          <a:ea typeface="宋体" pitchFamily="2" charset="-122"/>
                        </a:rPr>
                        <a:t> 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06" name="Picture 34" descr="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052513"/>
            <a:ext cx="2376487" cy="1573212"/>
          </a:xfrm>
          <a:prstGeom prst="rect">
            <a:avLst/>
          </a:prstGeom>
          <a:noFill/>
        </p:spPr>
      </p:pic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304800" y="144780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Laser printer</a:t>
            </a:r>
          </a:p>
        </p:txBody>
      </p:sp>
      <p:graphicFrame>
        <p:nvGraphicFramePr>
          <p:cNvPr id="3129" name="Group 57"/>
          <p:cNvGraphicFramePr>
            <a:graphicFrameLocks noGrp="1"/>
          </p:cNvGraphicFramePr>
          <p:nvPr/>
        </p:nvGraphicFramePr>
        <p:xfrm>
          <a:off x="3689350" y="2903538"/>
          <a:ext cx="1765300" cy="1052513"/>
        </p:xfrm>
        <a:graphic>
          <a:graphicData uri="http://schemas.openxmlformats.org/drawingml/2006/table">
            <a:tbl>
              <a:tblPr/>
              <a:tblGrid>
                <a:gridCol w="1549400"/>
                <a:gridCol w="215900"/>
              </a:tblGrid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latin typeface="Tahoma" pitchFamily="34" charset="0"/>
                          <a:ea typeface="宋体" pitchFamily="2" charset="-122"/>
                        </a:rPr>
                        <a:t>  </a:t>
                      </a:r>
                      <a:r>
                        <a:rPr kumimoji="0" lang="zh-CN" altLang="en-US" sz="5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latin typeface="Tahoma" pitchFamily="34" charset="0"/>
                          <a:ea typeface="宋体" pitchFamily="2" charset="-122"/>
                        </a:rPr>
                        <a:t> 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latin typeface="Tahoma" pitchFamily="34" charset="0"/>
                          <a:ea typeface="宋体" pitchFamily="2" charset="-122"/>
                        </a:rPr>
                        <a:t>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latin typeface="Tahoma" pitchFamily="34" charset="0"/>
                          <a:ea typeface="宋体" pitchFamily="2" charset="-122"/>
                        </a:rPr>
                        <a:t> 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7391400" y="10668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Laser pointer</a:t>
            </a:r>
          </a:p>
        </p:txBody>
      </p:sp>
      <p:graphicFrame>
        <p:nvGraphicFramePr>
          <p:cNvPr id="3131" name="Object 59"/>
          <p:cNvGraphicFramePr>
            <a:graphicFrameLocks noChangeAspect="1"/>
          </p:cNvGraphicFramePr>
          <p:nvPr/>
        </p:nvGraphicFramePr>
        <p:xfrm>
          <a:off x="5867400" y="2590801"/>
          <a:ext cx="3276600" cy="2362200"/>
        </p:xfrm>
        <a:graphic>
          <a:graphicData uri="http://schemas.openxmlformats.org/presentationml/2006/ole">
            <p:oleObj spid="_x0000_s1026" name="Photo Editor Photo" r:id="rId6" imgW="6811326" imgH="3990476" progId="">
              <p:embed/>
            </p:oleObj>
          </a:graphicData>
        </a:graphic>
      </p:graphicFrame>
      <p:sp>
        <p:nvSpPr>
          <p:cNvPr id="3132" name="Text Box 60"/>
          <p:cNvSpPr txBox="1">
            <a:spLocks noChangeArrowheads="1"/>
          </p:cNvSpPr>
          <p:nvPr/>
        </p:nvSpPr>
        <p:spPr bwMode="auto">
          <a:xfrm>
            <a:off x="2057400" y="228600"/>
            <a:ext cx="5830058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ea typeface="宋体" pitchFamily="2" charset="-122"/>
              </a:rPr>
              <a:t>Lasers</a:t>
            </a:r>
            <a:r>
              <a:rPr lang="en-US" altLang="zh-CN" sz="3200" b="1" dirty="0" smtClean="0">
                <a:solidFill>
                  <a:srgbClr val="180BC5"/>
                </a:solidFill>
                <a:ea typeface="宋体" pitchFamily="2" charset="-122"/>
              </a:rPr>
              <a:t>: </a:t>
            </a:r>
            <a:r>
              <a:rPr lang="en-US" altLang="zh-CN" sz="3200" b="1" dirty="0">
                <a:solidFill>
                  <a:srgbClr val="180BC5"/>
                </a:solidFill>
                <a:ea typeface="宋体" pitchFamily="2" charset="-122"/>
              </a:rPr>
              <a:t>everywhere in your life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81000" y="3276600"/>
          <a:ext cx="2743200" cy="1905000"/>
        </p:xfrm>
        <a:graphic>
          <a:graphicData uri="http://schemas.openxmlformats.org/presentationml/2006/ole">
            <p:oleObj spid="_x0000_s1027" name="Photo Editor Photo" r:id="rId7" imgW="2381582" imgH="1552792" progId="">
              <p:embed/>
            </p:oleObj>
          </a:graphicData>
        </a:graphic>
      </p:graphicFrame>
      <p:pic>
        <p:nvPicPr>
          <p:cNvPr id="11" name="Picture 5" descr="Foto ilustrativa do las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276600" y="4953000"/>
            <a:ext cx="2692400" cy="1727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  <a:ea typeface="新細明體" pitchFamily="18" charset="-120"/>
              </a:rPr>
              <a:t>Population Inversion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>
            <a:noAutofit/>
          </a:bodyPr>
          <a:lstStyle/>
          <a:p>
            <a:r>
              <a:rPr lang="en-US" altLang="zh-TW" sz="48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A state in which a substance has been energized, or excited to specific energy levels.</a:t>
            </a:r>
          </a:p>
          <a:p>
            <a:r>
              <a:rPr lang="en-US" altLang="zh-TW" sz="48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More atoms or molecules are in a higher excited state. </a:t>
            </a:r>
          </a:p>
          <a:p>
            <a:endParaRPr lang="en-US" altLang="zh-TW" sz="48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rgbClr val="FFC000"/>
                </a:solidFill>
                <a:ea typeface="新細明體" pitchFamily="18" charset="-120"/>
              </a:rPr>
              <a:t>Pumping.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altLang="zh-TW" sz="44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The process of producing a population inversion is called </a:t>
            </a:r>
            <a:r>
              <a:rPr lang="en-US" altLang="zh-TW" sz="4400" b="1" dirty="0" smtClean="0">
                <a:solidFill>
                  <a:srgbClr val="180BC5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pumping.</a:t>
            </a:r>
          </a:p>
          <a:p>
            <a:r>
              <a:rPr lang="en-US" altLang="zh-TW" sz="44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Examples: </a:t>
            </a:r>
          </a:p>
          <a:p>
            <a:pPr>
              <a:buFontTx/>
              <a:buNone/>
            </a:pPr>
            <a:r>
              <a:rPr lang="en-US" altLang="zh-TW" sz="44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→by lamps of appropriate intensity</a:t>
            </a:r>
          </a:p>
          <a:p>
            <a:pPr>
              <a:buFontTx/>
              <a:buNone/>
            </a:pPr>
            <a:r>
              <a:rPr lang="en-US" altLang="zh-TW" sz="44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→by electrical discharge</a:t>
            </a:r>
            <a:endParaRPr lang="zh-TW" altLang="en-US" sz="4400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Basic laser components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0"/>
            <a:ext cx="79248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355394" y="3962400"/>
            <a:ext cx="4681090" cy="2585323"/>
          </a:xfrm>
          <a:prstGeom prst="rect">
            <a:avLst/>
          </a:prstGeom>
          <a:ln>
            <a:solidFill>
              <a:srgbClr val="180BC5"/>
            </a:solidFill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180BC5"/>
                </a:solidFill>
              </a:rPr>
              <a:t>optical cavity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180BC5"/>
                </a:solidFill>
              </a:rPr>
              <a:t>Gain medium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Pumping</a:t>
            </a:r>
            <a:r>
              <a:rPr lang="en-US" sz="3200" b="1" dirty="0" smtClean="0">
                <a:solidFill>
                  <a:srgbClr val="180BC5"/>
                </a:solidFill>
              </a:rPr>
              <a:t>  - power supply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Delivery system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Operator handpiece</a:t>
            </a:r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3581400"/>
            <a:ext cx="2233304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Laser construction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971800"/>
            <a:ext cx="1082348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Pumping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17526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80BC5"/>
                </a:solidFill>
              </a:rPr>
              <a:t>Delivery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1154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(substance capable of stimulated emission)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FFC000"/>
                </a:solidFill>
              </a:rPr>
              <a:t>Laser construction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Gain medium</a:t>
            </a:r>
          </a:p>
          <a:p>
            <a:pPr lvl="1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laser substance capable of stimulated emission</a:t>
            </a:r>
          </a:p>
          <a:p>
            <a:r>
              <a:rPr lang="en-US" sz="36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optical cavity</a:t>
            </a:r>
          </a:p>
          <a:p>
            <a:pPr lvl="1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system of mirrors to reflect the light repeatedly backwards and forwards through the laser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substance</a:t>
            </a:r>
          </a:p>
          <a:p>
            <a:r>
              <a:rPr lang="en-US" sz="36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Pumping  - power supply</a:t>
            </a:r>
          </a:p>
          <a:p>
            <a:pPr lvl="1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An energy source to raise the energy levels of the electrons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i="1" dirty="0" smtClean="0"/>
              <a:t>laser components</a:t>
            </a:r>
            <a:endParaRPr lang="en-US" altLang="zh-CN" dirty="0">
              <a:ea typeface="宋体" pitchFamily="2" charset="-122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ph idx="1"/>
          </p:nvPr>
        </p:nvGraphicFramePr>
        <p:xfrm>
          <a:off x="1531938" y="1341438"/>
          <a:ext cx="6296025" cy="4857750"/>
        </p:xfrm>
        <a:graphic>
          <a:graphicData uri="http://schemas.openxmlformats.org/presentationml/2006/ole">
            <p:oleObj spid="_x0000_s2050" name="Photo Editor Photo" r:id="rId3" imgW="3419952" imgH="26380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85938"/>
            <a:ext cx="8534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optical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267200" cy="462381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optical cavity consists of two opposing mirrors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one of which is fully reflective and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other of which,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output coupler,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partly transparent.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Photons moving parallel to the axis of the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optical cavity are reflected between the two mirrors, in turn eliciting stimulated emission in the same axi</a:t>
            </a:r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200400"/>
            <a:ext cx="37623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C000"/>
                </a:solidFill>
                <a:latin typeface="Arial" charset="0"/>
              </a:rPr>
              <a:t>       Laser</a:t>
            </a:r>
            <a:endParaRPr lang="en-US" sz="8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96200" cy="4846320"/>
          </a:xfrm>
        </p:spPr>
        <p:txBody>
          <a:bodyPr/>
          <a:lstStyle/>
          <a:p>
            <a:r>
              <a:rPr lang="en-US" sz="6000" dirty="0" smtClean="0"/>
              <a:t>Laser means </a:t>
            </a:r>
            <a:r>
              <a:rPr lang="en-US" sz="6000" dirty="0" smtClean="0">
                <a:solidFill>
                  <a:srgbClr val="180BC5"/>
                </a:solidFill>
              </a:rPr>
              <a:t>“light amplification by stimulated emission of radiation.”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gain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optical cavity contains a substance called Gain medium</a:t>
            </a:r>
          </a:p>
          <a:p>
            <a:r>
              <a:rPr lang="en-US" dirty="0" smtClean="0"/>
              <a:t>may be a gas, a liquid or a solid</a:t>
            </a:r>
          </a:p>
          <a:p>
            <a:r>
              <a:rPr lang="en-US" dirty="0" smtClean="0"/>
              <a:t>Lasers are usually named after  of the </a:t>
            </a:r>
            <a:r>
              <a:rPr lang="en-US" i="1" dirty="0" smtClean="0"/>
              <a:t>gain medium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2" y="3204369"/>
            <a:ext cx="37623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gain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carbon dioxide (CO2) laser</a:t>
            </a:r>
          </a:p>
          <a:p>
            <a:pPr lvl="2"/>
            <a:r>
              <a:rPr lang="en-US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CO2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Nd:YAG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Nd:glass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lasers</a:t>
            </a:r>
          </a:p>
          <a:p>
            <a:pPr lvl="2"/>
            <a:r>
              <a:rPr lang="en-US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neodymium atoms doped in YAG or glass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red helium-neon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laser</a:t>
            </a:r>
          </a:p>
          <a:p>
            <a:pPr lvl="2"/>
            <a:r>
              <a:rPr lang="en-US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red helium-neon (</a:t>
            </a:r>
            <a:r>
              <a:rPr lang="en-US" b="1" dirty="0" err="1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HeNe</a:t>
            </a:r>
            <a:r>
              <a:rPr lang="en-US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helium-cadmium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HeCd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lasers</a:t>
            </a:r>
          </a:p>
          <a:p>
            <a:pPr lvl="2"/>
            <a:r>
              <a:rPr lang="en-US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helium-cadmium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yellow copper vapor lasers (CVL)</a:t>
            </a:r>
          </a:p>
          <a:p>
            <a:pPr lvl="2"/>
            <a:r>
              <a:rPr lang="en-US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copper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2" y="3204369"/>
            <a:ext cx="37623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04800"/>
            <a:ext cx="8229600" cy="1139825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       </a:t>
            </a:r>
            <a:r>
              <a:rPr lang="en-GB" sz="4400" dirty="0" smtClean="0">
                <a:solidFill>
                  <a:srgbClr val="FFC000"/>
                </a:solidFill>
              </a:rPr>
              <a:t>Laser </a:t>
            </a:r>
            <a:r>
              <a:rPr lang="en-GB" sz="4400" dirty="0">
                <a:solidFill>
                  <a:srgbClr val="FFC000"/>
                </a:solidFill>
              </a:rPr>
              <a:t>materials</a:t>
            </a:r>
            <a:endParaRPr lang="en-GB" dirty="0">
              <a:solidFill>
                <a:srgbClr val="FFC000"/>
              </a:solidFill>
            </a:endParaRPr>
          </a:p>
        </p:txBody>
      </p:sp>
      <p:graphicFrame>
        <p:nvGraphicFramePr>
          <p:cNvPr id="47168" name="Group 64"/>
          <p:cNvGraphicFramePr>
            <a:graphicFrameLocks noGrp="1"/>
          </p:cNvGraphicFramePr>
          <p:nvPr>
            <p:ph type="tbl" idx="1"/>
          </p:nvPr>
        </p:nvGraphicFramePr>
        <p:xfrm>
          <a:off x="304800" y="1143000"/>
          <a:ext cx="8229600" cy="5616639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Synthetic ruby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Early use in eye 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Argon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Eye surgery and removal of birthmarks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Passes through vitreous and aqueous humour.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Absorbed by Hb and pigmented skin.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Transmitted down optical fibres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 dioxide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 commonly used, removes layers of tissue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Absorbed by H2O – low penetration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Cannot be used endoscopically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-YAG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(Neodymium-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Yyrium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-Aluminium-Garnet)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Coagulation and cutting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absorbed by H2O – good penetration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be used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endoscopically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energy that is required to excite the atoms is provided to the laser by an external power source in a process called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pumping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2" y="3204369"/>
            <a:ext cx="37623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delivery system which transmits it to the operator handpiece</a:t>
            </a:r>
          </a:p>
          <a:p>
            <a:r>
              <a:rPr lang="en-US" dirty="0" err="1" smtClean="0"/>
              <a:t>Fibreoptic</a:t>
            </a:r>
            <a:r>
              <a:rPr lang="en-US" dirty="0" smtClean="0"/>
              <a:t> cables</a:t>
            </a:r>
          </a:p>
          <a:p>
            <a:r>
              <a:rPr lang="en-US" dirty="0" smtClean="0"/>
              <a:t>articulated arms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handpiece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delivery system ends in an operator handpiece through which light can be focused by a lens or transmitted as a collimated beam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population 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When most of the atoms are in an excited rather than in a lower energy state, they are described as having undergone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population inversion </a:t>
            </a:r>
          </a:p>
          <a:p>
            <a:pPr>
              <a:buNone/>
            </a:pPr>
            <a:endParaRPr lang="en-US" sz="4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condition in which stimulated emission is more likely.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77" name="Picture 45" descr="las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836613"/>
            <a:ext cx="2879725" cy="2087562"/>
          </a:xfrm>
          <a:prstGeom prst="rect">
            <a:avLst/>
          </a:prstGeom>
          <a:noFill/>
        </p:spPr>
      </p:pic>
      <p:sp>
        <p:nvSpPr>
          <p:cNvPr id="44088" name="Rectangle 56"/>
          <p:cNvSpPr>
            <a:spLocks noChangeArrowheads="1"/>
          </p:cNvSpPr>
          <p:nvPr/>
        </p:nvSpPr>
        <p:spPr bwMode="auto">
          <a:xfrm>
            <a:off x="323850" y="692150"/>
            <a:ext cx="47513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zh-CN" sz="2400">
                <a:latin typeface="Times New Roman" pitchFamily="18" charset="0"/>
                <a:ea typeface="宋体" pitchFamily="2" charset="-122"/>
              </a:rPr>
              <a:t>1. High-voltage electricity causes the quartz flash tube to emit an intense burst of light, exciting some of Cr</a:t>
            </a:r>
            <a:r>
              <a:rPr lang="en-US" altLang="zh-CN" sz="2400" baseline="30000">
                <a:latin typeface="Times New Roman" pitchFamily="18" charset="0"/>
                <a:ea typeface="宋体" pitchFamily="2" charset="-122"/>
              </a:rPr>
              <a:t>3+</a:t>
            </a:r>
            <a:r>
              <a:rPr lang="en-US" altLang="zh-CN" sz="2400">
                <a:latin typeface="Times New Roman" pitchFamily="18" charset="0"/>
                <a:ea typeface="宋体" pitchFamily="2" charset="-122"/>
              </a:rPr>
              <a:t> in the ruby crystal to higher energy levels. </a:t>
            </a: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323850" y="460375"/>
            <a:ext cx="8218488" cy="2681288"/>
            <a:chOff x="204" y="290"/>
            <a:chExt cx="5177" cy="1689"/>
          </a:xfrm>
        </p:grpSpPr>
        <p:sp>
          <p:nvSpPr>
            <p:cNvPr id="44089" name="Line 57"/>
            <p:cNvSpPr>
              <a:spLocks noChangeShapeType="1"/>
            </p:cNvSpPr>
            <p:nvPr/>
          </p:nvSpPr>
          <p:spPr bwMode="auto">
            <a:xfrm>
              <a:off x="204" y="300"/>
              <a:ext cx="0" cy="1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Line 58"/>
            <p:cNvSpPr>
              <a:spLocks noChangeShapeType="1"/>
            </p:cNvSpPr>
            <p:nvPr/>
          </p:nvSpPr>
          <p:spPr bwMode="auto">
            <a:xfrm>
              <a:off x="204" y="296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93" name="Line 61"/>
            <p:cNvSpPr>
              <a:spLocks noChangeShapeType="1"/>
            </p:cNvSpPr>
            <p:nvPr/>
          </p:nvSpPr>
          <p:spPr bwMode="auto">
            <a:xfrm>
              <a:off x="210" y="1969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Line 62"/>
            <p:cNvSpPr>
              <a:spLocks noChangeShapeType="1"/>
            </p:cNvSpPr>
            <p:nvPr/>
          </p:nvSpPr>
          <p:spPr bwMode="auto">
            <a:xfrm>
              <a:off x="5375" y="290"/>
              <a:ext cx="0" cy="1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108" name="Rectangle 76"/>
          <p:cNvSpPr>
            <a:spLocks noChangeArrowheads="1"/>
          </p:cNvSpPr>
          <p:nvPr/>
        </p:nvSpPr>
        <p:spPr bwMode="auto">
          <a:xfrm>
            <a:off x="395288" y="3683000"/>
            <a:ext cx="49514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400">
                <a:latin typeface="Times New Roman" pitchFamily="18" charset="0"/>
                <a:ea typeface="宋体" pitchFamily="2" charset="-122"/>
              </a:rPr>
              <a:t>2. At a specific energy level, some </a:t>
            </a:r>
          </a:p>
          <a:p>
            <a:r>
              <a:rPr lang="en-US" altLang="zh-CN" sz="2400">
                <a:latin typeface="Times New Roman" pitchFamily="18" charset="0"/>
                <a:ea typeface="宋体" pitchFamily="2" charset="-122"/>
              </a:rPr>
              <a:t>Cr</a:t>
            </a:r>
            <a:r>
              <a:rPr lang="en-US" altLang="zh-CN" sz="2400" baseline="30000">
                <a:latin typeface="Times New Roman" pitchFamily="18" charset="0"/>
                <a:ea typeface="宋体" pitchFamily="2" charset="-122"/>
              </a:rPr>
              <a:t>3+</a:t>
            </a:r>
            <a:r>
              <a:rPr lang="en-US" altLang="zh-CN" sz="2400">
                <a:latin typeface="Times New Roman" pitchFamily="18" charset="0"/>
                <a:ea typeface="宋体" pitchFamily="2" charset="-122"/>
              </a:rPr>
              <a:t> emit photons. At first the photons </a:t>
            </a:r>
          </a:p>
          <a:p>
            <a:r>
              <a:rPr lang="en-US" altLang="zh-CN" sz="2400">
                <a:latin typeface="Times New Roman" pitchFamily="18" charset="0"/>
                <a:ea typeface="宋体" pitchFamily="2" charset="-122"/>
              </a:rPr>
              <a:t>are emitted in all directions. Photons </a:t>
            </a:r>
          </a:p>
          <a:p>
            <a:r>
              <a:rPr lang="en-US" altLang="zh-CN" sz="2400">
                <a:latin typeface="Times New Roman" pitchFamily="18" charset="0"/>
                <a:ea typeface="宋体" pitchFamily="2" charset="-122"/>
              </a:rPr>
              <a:t>from one Cr</a:t>
            </a:r>
            <a:r>
              <a:rPr lang="en-US" altLang="zh-CN" sz="2400" baseline="30000">
                <a:latin typeface="Times New Roman" pitchFamily="18" charset="0"/>
                <a:ea typeface="宋体" pitchFamily="2" charset="-122"/>
              </a:rPr>
              <a:t>3+</a:t>
            </a:r>
            <a:r>
              <a:rPr lang="en-US" altLang="zh-CN" sz="2400">
                <a:latin typeface="Times New Roman" pitchFamily="18" charset="0"/>
                <a:ea typeface="宋体" pitchFamily="2" charset="-122"/>
              </a:rPr>
              <a:t> stimulate emission </a:t>
            </a:r>
          </a:p>
          <a:p>
            <a:r>
              <a:rPr lang="en-US" altLang="zh-CN" sz="2400">
                <a:latin typeface="Times New Roman" pitchFamily="18" charset="0"/>
                <a:ea typeface="宋体" pitchFamily="2" charset="-122"/>
              </a:rPr>
              <a:t>of photons from other Cr</a:t>
            </a:r>
            <a:r>
              <a:rPr lang="en-US" altLang="zh-CN" sz="2400" baseline="30000">
                <a:latin typeface="Times New Roman" pitchFamily="18" charset="0"/>
                <a:ea typeface="宋体" pitchFamily="2" charset="-122"/>
              </a:rPr>
              <a:t>3+</a:t>
            </a:r>
            <a:r>
              <a:rPr lang="en-US" altLang="zh-CN" sz="2400">
                <a:latin typeface="Times New Roman" pitchFamily="18" charset="0"/>
                <a:ea typeface="宋体" pitchFamily="2" charset="-122"/>
              </a:rPr>
              <a:t> and the </a:t>
            </a:r>
          </a:p>
          <a:p>
            <a:r>
              <a:rPr lang="en-US" altLang="zh-CN" sz="2400">
                <a:latin typeface="Times New Roman" pitchFamily="18" charset="0"/>
                <a:ea typeface="宋体" pitchFamily="2" charset="-122"/>
              </a:rPr>
              <a:t>light intensity is rapidly amplified. </a:t>
            </a:r>
          </a:p>
        </p:txBody>
      </p:sp>
      <p:graphicFrame>
        <p:nvGraphicFramePr>
          <p:cNvPr id="44109" name="Object 77"/>
          <p:cNvGraphicFramePr>
            <a:graphicFrameLocks noChangeAspect="1"/>
          </p:cNvGraphicFramePr>
          <p:nvPr/>
        </p:nvGraphicFramePr>
        <p:xfrm>
          <a:off x="5292725" y="3716338"/>
          <a:ext cx="2952750" cy="2160587"/>
        </p:xfrm>
        <a:graphic>
          <a:graphicData uri="http://schemas.openxmlformats.org/presentationml/2006/ole">
            <p:oleObj spid="_x0000_s3074" name="Photo Editor Photo" r:id="rId4" imgW="2390476" imgH="1590897" progId="">
              <p:embed/>
            </p:oleObj>
          </a:graphicData>
        </a:graphic>
      </p:graphicFrame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395288" y="3500438"/>
            <a:ext cx="8218487" cy="2808287"/>
            <a:chOff x="204" y="290"/>
            <a:chExt cx="5177" cy="1689"/>
          </a:xfrm>
        </p:grpSpPr>
        <p:sp>
          <p:nvSpPr>
            <p:cNvPr id="44112" name="Line 80"/>
            <p:cNvSpPr>
              <a:spLocks noChangeShapeType="1"/>
            </p:cNvSpPr>
            <p:nvPr/>
          </p:nvSpPr>
          <p:spPr bwMode="auto">
            <a:xfrm>
              <a:off x="204" y="300"/>
              <a:ext cx="0" cy="1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13" name="Line 81"/>
            <p:cNvSpPr>
              <a:spLocks noChangeShapeType="1"/>
            </p:cNvSpPr>
            <p:nvPr/>
          </p:nvSpPr>
          <p:spPr bwMode="auto">
            <a:xfrm>
              <a:off x="204" y="296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Line 82"/>
            <p:cNvSpPr>
              <a:spLocks noChangeShapeType="1"/>
            </p:cNvSpPr>
            <p:nvPr/>
          </p:nvSpPr>
          <p:spPr bwMode="auto">
            <a:xfrm>
              <a:off x="210" y="1969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15" name="Line 83"/>
            <p:cNvSpPr>
              <a:spLocks noChangeShapeType="1"/>
            </p:cNvSpPr>
            <p:nvPr/>
          </p:nvSpPr>
          <p:spPr bwMode="auto">
            <a:xfrm>
              <a:off x="5375" y="290"/>
              <a:ext cx="0" cy="1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3850" y="460375"/>
            <a:ext cx="8218488" cy="2681288"/>
            <a:chOff x="204" y="290"/>
            <a:chExt cx="5177" cy="1689"/>
          </a:xfrm>
        </p:grpSpPr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>
              <a:off x="204" y="300"/>
              <a:ext cx="0" cy="1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>
              <a:off x="204" y="296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210" y="1969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5375" y="290"/>
              <a:ext cx="0" cy="1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5288" y="3789363"/>
            <a:ext cx="8218487" cy="2681287"/>
            <a:chOff x="204" y="290"/>
            <a:chExt cx="5177" cy="1689"/>
          </a:xfrm>
        </p:grpSpPr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>
              <a:off x="204" y="300"/>
              <a:ext cx="0" cy="1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Line 11"/>
            <p:cNvSpPr>
              <a:spLocks noChangeShapeType="1"/>
            </p:cNvSpPr>
            <p:nvPr/>
          </p:nvSpPr>
          <p:spPr bwMode="auto">
            <a:xfrm>
              <a:off x="204" y="296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>
              <a:off x="210" y="1969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>
              <a:off x="5375" y="290"/>
              <a:ext cx="0" cy="1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95288" y="731838"/>
            <a:ext cx="4537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zh-CN" sz="2400">
                <a:latin typeface="Times New Roman" pitchFamily="18" charset="0"/>
                <a:ea typeface="宋体" pitchFamily="2" charset="-122"/>
              </a:rPr>
              <a:t>3. Mirrors at each end reflect the photons back and forth, continuing this process of stimulated emission and amplification. </a:t>
            </a:r>
          </a:p>
        </p:txBody>
      </p:sp>
      <p:graphicFrame>
        <p:nvGraphicFramePr>
          <p:cNvPr id="45071" name="Object 15"/>
          <p:cNvGraphicFramePr>
            <a:graphicFrameLocks noChangeAspect="1"/>
          </p:cNvGraphicFramePr>
          <p:nvPr/>
        </p:nvGraphicFramePr>
        <p:xfrm>
          <a:off x="5148263" y="549275"/>
          <a:ext cx="3095625" cy="2232025"/>
        </p:xfrm>
        <a:graphic>
          <a:graphicData uri="http://schemas.openxmlformats.org/presentationml/2006/ole">
            <p:oleObj spid="_x0000_s4098" name="Photo Editor Photo" r:id="rId3" imgW="2400635" imgH="1590897" progId="">
              <p:embed/>
            </p:oleObj>
          </a:graphicData>
        </a:graphic>
      </p:graphicFrame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468313" y="4292600"/>
            <a:ext cx="43036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ea typeface="宋体" pitchFamily="2" charset="-122"/>
              </a:rPr>
              <a:t>4. The photons leave through the </a:t>
            </a:r>
          </a:p>
          <a:p>
            <a:r>
              <a:rPr lang="en-US" altLang="zh-CN" sz="2400" dirty="0">
                <a:latin typeface="Times New Roman" pitchFamily="18" charset="0"/>
                <a:ea typeface="宋体" pitchFamily="2" charset="-122"/>
              </a:rPr>
              <a:t>partially silvered mirror at one </a:t>
            </a:r>
          </a:p>
          <a:p>
            <a:r>
              <a:rPr lang="en-US" altLang="zh-CN" sz="2400" dirty="0">
                <a:latin typeface="Times New Roman" pitchFamily="18" charset="0"/>
                <a:ea typeface="宋体" pitchFamily="2" charset="-122"/>
              </a:rPr>
              <a:t>end. </a:t>
            </a:r>
            <a:endParaRPr lang="en-US" altLang="zh-CN" sz="2400" dirty="0" smtClean="0">
              <a:latin typeface="Times New Roman" pitchFamily="18" charset="0"/>
              <a:ea typeface="宋体" pitchFamily="2" charset="-122"/>
            </a:endParaRPr>
          </a:p>
          <a:p>
            <a:r>
              <a:rPr lang="en-US" altLang="zh-CN" sz="2400" dirty="0" smtClean="0">
                <a:latin typeface="Times New Roman" pitchFamily="18" charset="0"/>
                <a:ea typeface="宋体" pitchFamily="2" charset="-122"/>
              </a:rPr>
              <a:t>   </a:t>
            </a:r>
            <a:r>
              <a:rPr lang="en-US" altLang="zh-CN" sz="2400" b="1" dirty="0" smtClean="0">
                <a:solidFill>
                  <a:srgbClr val="180BC5"/>
                </a:solidFill>
                <a:latin typeface="Times New Roman" pitchFamily="18" charset="0"/>
                <a:ea typeface="宋体" pitchFamily="2" charset="-122"/>
              </a:rPr>
              <a:t>This </a:t>
            </a:r>
            <a:r>
              <a:rPr lang="en-US" altLang="zh-CN" sz="2400" b="1" dirty="0">
                <a:solidFill>
                  <a:srgbClr val="180BC5"/>
                </a:solidFill>
                <a:latin typeface="Times New Roman" pitchFamily="18" charset="0"/>
                <a:ea typeface="宋体" pitchFamily="2" charset="-122"/>
              </a:rPr>
              <a:t>is laser light. </a:t>
            </a:r>
          </a:p>
        </p:txBody>
      </p:sp>
      <p:graphicFrame>
        <p:nvGraphicFramePr>
          <p:cNvPr id="45073" name="Object 17"/>
          <p:cNvGraphicFramePr>
            <a:graphicFrameLocks noChangeAspect="1"/>
          </p:cNvGraphicFramePr>
          <p:nvPr/>
        </p:nvGraphicFramePr>
        <p:xfrm>
          <a:off x="5148263" y="4076700"/>
          <a:ext cx="3457575" cy="2232025"/>
        </p:xfrm>
        <a:graphic>
          <a:graphicData uri="http://schemas.openxmlformats.org/presentationml/2006/ole">
            <p:oleObj spid="_x0000_s4099" name="Photo Editor Photo" r:id="rId4" imgW="2390476" imgH="159089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5" descr="lasero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03188"/>
            <a:ext cx="6842125" cy="6754812"/>
          </a:xfrm>
          <a:noFill/>
          <a:ln w="635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Stimulated emission of radiation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beam of light passes through a specially prepared medium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initiates or stimulates the atoms within that medium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 emit light in exactly the same direction and exactly at the same wavelength as that of the  original beam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ouTube        - How Lasers Wor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381000"/>
            <a:ext cx="84582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</a:rPr>
              <a:t>Properties of Laser light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381000"/>
            <a:ext cx="72390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  </a:t>
            </a:r>
            <a:r>
              <a:rPr lang="en-US" sz="4800" dirty="0" smtClean="0">
                <a:solidFill>
                  <a:srgbClr val="FFC000"/>
                </a:solidFill>
              </a:rPr>
              <a:t>Properties of Laser light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Monochromatic</a:t>
            </a:r>
          </a:p>
          <a:p>
            <a:endParaRPr lang="en-US" sz="5400" b="1" dirty="0" smtClean="0"/>
          </a:p>
          <a:p>
            <a:r>
              <a:rPr lang="en-US" sz="5400" b="1" dirty="0" smtClean="0"/>
              <a:t>Coherence</a:t>
            </a:r>
          </a:p>
          <a:p>
            <a:endParaRPr lang="en-US" sz="5400" b="1" dirty="0" smtClean="0"/>
          </a:p>
          <a:p>
            <a:r>
              <a:rPr lang="en-US" sz="5400" b="1" dirty="0" smtClean="0"/>
              <a:t>Collimation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76200"/>
            <a:ext cx="72390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  </a:t>
            </a:r>
            <a:r>
              <a:rPr lang="en-US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Properties of Laser light</a:t>
            </a:r>
            <a:endParaRPr lang="en-US" sz="4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Monochromatic</a:t>
            </a:r>
          </a:p>
          <a:p>
            <a:pPr lvl="1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single, discrete </a:t>
            </a:r>
            <a:r>
              <a:rPr lang="en-US" sz="50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wavelength</a:t>
            </a: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Coherence</a:t>
            </a:r>
          </a:p>
          <a:p>
            <a:pPr lvl="1"/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laser light traveling in </a:t>
            </a:r>
            <a:r>
              <a:rPr lang="en-US" sz="50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phase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with respect to both time and space</a:t>
            </a:r>
          </a:p>
          <a:p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Collimation</a:t>
            </a:r>
          </a:p>
          <a:p>
            <a:pPr lvl="1"/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emission of a narrow, intense beam of light in </a:t>
            </a:r>
            <a:r>
              <a:rPr lang="en-US" sz="50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parallel fashion 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to achieve its propagation across long distances without light divergence</a:t>
            </a:r>
          </a:p>
          <a:p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      Monochromatic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 smtClean="0"/>
              <a:t>single, discrete </a:t>
            </a:r>
            <a:r>
              <a:rPr lang="en-US" sz="6600" dirty="0" smtClean="0">
                <a:solidFill>
                  <a:srgbClr val="180BC5"/>
                </a:solidFill>
              </a:rPr>
              <a:t>wavelength</a:t>
            </a:r>
          </a:p>
          <a:p>
            <a:pPr>
              <a:buNone/>
            </a:pPr>
            <a:endParaRPr lang="en-US" sz="6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7200" b="0" dirty="0" smtClean="0">
                <a:solidFill>
                  <a:srgbClr val="FFC000"/>
                </a:solidFill>
              </a:rPr>
              <a:t>       Coherence</a:t>
            </a:r>
            <a:endParaRPr lang="en-US" sz="7200" b="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laser light traveling in </a:t>
            </a:r>
            <a:r>
              <a:rPr lang="en-US" sz="4800" b="1" dirty="0" smtClean="0">
                <a:solidFill>
                  <a:srgbClr val="180BC5"/>
                </a:solidFill>
              </a:rPr>
              <a:t>phase</a:t>
            </a:r>
            <a:r>
              <a:rPr lang="en-US" sz="4800" b="1" dirty="0" smtClean="0"/>
              <a:t> with respect to both time and space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          Collimation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emission of a narrow, intense beam of light in </a:t>
            </a:r>
            <a:r>
              <a:rPr lang="en-US" sz="36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parallel fashion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 achieve its propagation across long distances without light divergence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Collimated light can be focused into small spot sizes allowing for precise tissue destruction.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ouTube        - Ruby Lase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304800"/>
            <a:ext cx="86106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Difference between Laser and IPL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Laser/ IPL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laser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emits an intense, collimated beam of light at a well-defined wavelength, which can be tightly focused, during essentially any period of time.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 contrast, an </a:t>
            </a:r>
            <a:r>
              <a:rPr lang="en-US" sz="40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IPL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emits broad-wavelength pulses of divergent light that cannot be tightly focused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solidFill>
                  <a:schemeClr val="bg1"/>
                </a:solidFill>
                <a:ea typeface="新細明體" pitchFamily="18" charset="-120"/>
              </a:rPr>
              <a:t>What is Laser?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zh-TW" sz="3600" b="1" dirty="0">
                <a:solidFill>
                  <a:srgbClr val="00FFFF"/>
                </a:solidFill>
                <a:ea typeface="新細明體" pitchFamily="18" charset="-120"/>
              </a:rPr>
              <a:t>   </a:t>
            </a:r>
            <a:endParaRPr lang="en-US" altLang="zh-TW" sz="1200" dirty="0">
              <a:ea typeface="新細明體" pitchFamily="18" charset="-120"/>
            </a:endParaRPr>
          </a:p>
          <a:p>
            <a:r>
              <a:rPr lang="en-US" altLang="zh-TW" sz="40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A device produces a coherent beam of optical radiation by stimulating electronic, ionic, or molecular transitions to higher energy levels </a:t>
            </a:r>
            <a:endParaRPr lang="en-US" altLang="zh-TW" sz="4000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40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r>
              <a:rPr lang="en-US" altLang="zh-TW" sz="40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When they return to lower energy levels by stimulated emission, they emit energy. </a:t>
            </a:r>
            <a:endParaRPr lang="zh-TW" altLang="en-US" sz="40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457200"/>
            <a:ext cx="3520440" cy="4572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laser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143000"/>
            <a:ext cx="4648200" cy="468364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well-defined wavelength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collimated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can be tightly focused </a:t>
            </a: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09160" y="457200"/>
            <a:ext cx="3520440" cy="4572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IPL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56760" y="1143000"/>
            <a:ext cx="4511040" cy="468364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broad-wavelength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divergent light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cannot be tightly focused.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Laser Skin interaction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667000" y="228600"/>
            <a:ext cx="3003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UVR interaction with skin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86400" y="1905000"/>
            <a:ext cx="5148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5%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733800" y="6324600"/>
            <a:ext cx="168135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chromophore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362200" y="849868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5%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477000" y="685800"/>
            <a:ext cx="2034211" cy="1569660"/>
          </a:xfrm>
          <a:prstGeom prst="rect">
            <a:avLst/>
          </a:prstGeom>
          <a:ln>
            <a:solidFill>
              <a:srgbClr val="180BC5"/>
            </a:solidFill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Reflection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Absorption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Scattering</a:t>
            </a:r>
            <a:endParaRPr lang="en-US" sz="24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Transmission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943600" y="304800"/>
            <a:ext cx="2956259" cy="369332"/>
          </a:xfrm>
          <a:prstGeom prst="rect">
            <a:avLst/>
          </a:prstGeom>
          <a:solidFill>
            <a:srgbClr val="180BC5"/>
          </a:solidFill>
          <a:ln>
            <a:solidFill>
              <a:srgbClr val="180BC5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fate of incident light on skin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first law of photobiology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239000" cy="484632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light must be absorbed by tissue for a clinical effect to take place</a:t>
            </a:r>
          </a:p>
          <a:p>
            <a:pPr>
              <a:buNone/>
            </a:pPr>
            <a:endParaRPr lang="en-US" sz="5400" dirty="0" smtClean="0">
              <a:solidFill>
                <a:srgbClr val="180BC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transmitted or reflected light has no effect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       Chromophores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Structures which absorb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chromophores</a:t>
            </a:r>
            <a:r>
              <a:rPr lang="en-US" dirty="0" smtClean="0"/>
              <a:t> of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5029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Endogenous</a:t>
            </a:r>
          </a:p>
          <a:p>
            <a:pPr lvl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pPr lvl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melanin</a:t>
            </a:r>
          </a:p>
          <a:p>
            <a:pPr lvl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Hemoglobin</a:t>
            </a:r>
          </a:p>
          <a:p>
            <a:pPr lvl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collagen</a:t>
            </a:r>
          </a:p>
          <a:p>
            <a:r>
              <a:rPr lang="en-US" sz="40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Exogenous chromophore</a:t>
            </a:r>
          </a:p>
          <a:p>
            <a:pPr lvl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tattoo ink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     Effects of Laser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Once laser energy is absorbed in the skin, </a:t>
            </a:r>
            <a:r>
              <a:rPr lang="en-US" b="1" dirty="0" smtClean="0">
                <a:solidFill>
                  <a:srgbClr val="FF0000"/>
                </a:solidFill>
              </a:rPr>
              <a:t>3 basic effects are possible</a:t>
            </a:r>
          </a:p>
          <a:p>
            <a:r>
              <a:rPr lang="en-US" sz="6000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Photothermal</a:t>
            </a:r>
          </a:p>
          <a:p>
            <a:r>
              <a:rPr lang="en-US" sz="6000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Photochemical</a:t>
            </a:r>
          </a:p>
          <a:p>
            <a:pPr lvl="5"/>
            <a:r>
              <a:rPr lang="en-US" sz="4000" b="1" dirty="0" smtClean="0">
                <a:solidFill>
                  <a:srgbClr val="180BC5"/>
                </a:solidFill>
              </a:rPr>
              <a:t>Photodynamic change</a:t>
            </a:r>
            <a:endParaRPr lang="en-US" sz="4000" dirty="0" smtClean="0">
              <a:solidFill>
                <a:srgbClr val="180BC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Photomechanical</a:t>
            </a:r>
          </a:p>
          <a:p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Photostimulation</a:t>
            </a:r>
            <a:r>
              <a:rPr lang="en-US" sz="6000" b="1" dirty="0" smtClean="0"/>
              <a:t>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4900" dirty="0" smtClean="0">
                <a:solidFill>
                  <a:srgbClr val="FFC000"/>
                </a:solidFill>
              </a:rPr>
              <a:t>Photothermal effects</a:t>
            </a:r>
            <a:br>
              <a:rPr lang="en-US" sz="4900" dirty="0" smtClean="0">
                <a:solidFill>
                  <a:srgbClr val="FFC000"/>
                </a:solidFill>
              </a:rPr>
            </a:br>
            <a:endParaRPr lang="en-US" sz="49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 chromophore absorbs the corresponding wavelength of energy and destruction of the target results from the </a:t>
            </a:r>
            <a:r>
              <a:rPr lang="en-US" sz="4800" u="sng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conversion of absorbed energy into 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Photochemical effects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Photosensitizer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related reactions</a:t>
            </a:r>
          </a:p>
          <a:p>
            <a:pPr lvl="4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serve as the basis of photodynamic therapy (PDT)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Basic concepts for a laser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       Photomechanical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180BC5"/>
                </a:solidFill>
              </a:rPr>
              <a:t>acoustic waves </a:t>
            </a:r>
            <a:r>
              <a:rPr lang="en-US" sz="4000" dirty="0" smtClean="0"/>
              <a:t>and subsequent photomechanical destruction of the absorbing tissue.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Although all 3 types of laser effects can occur, </a:t>
            </a:r>
            <a:r>
              <a:rPr lang="en-US" sz="4000" b="1" dirty="0" err="1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photothermal</a:t>
            </a:r>
            <a:r>
              <a:rPr lang="en-US" sz="40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 and photomechanical reactions are most commonly observed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 current cutaneous laser surgery practice.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Photostimulation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low energy lasers expedite wound healing. 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The mechanism of this is unclear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8077200" cy="1673352"/>
          </a:xfrm>
        </p:spPr>
        <p:txBody>
          <a:bodyPr>
            <a:noAutofit/>
          </a:bodyPr>
          <a:lstStyle/>
          <a:p>
            <a:r>
              <a:rPr lang="en-US" sz="7200" dirty="0" smtClean="0"/>
              <a:t>How to get maximal effects with minimal collateral damage?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smtClean="0"/>
              <a:t>Thermal relaxation time (TRT)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Time taken for the target to dissipate about 63% of the incident thermal energy.</a:t>
            </a:r>
          </a:p>
          <a:p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TRT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Related to the size of the target chromophore</a:t>
            </a:r>
          </a:p>
          <a:p>
            <a:pPr lvl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varies from a few nanoseconds (tattoo particles) to several hundred milliseconds or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more (leg venules).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sz="5400" dirty="0" smtClean="0"/>
              <a:t>Pulse duration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Exposure duration of the tissue to light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Pulse duration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Pulse duration must be shorter than the chromophore’s thermal relaxation time</a:t>
            </a:r>
          </a:p>
          <a:p>
            <a:pPr lvl="2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limits the amount of thermal energy deposited within the skin</a:t>
            </a:r>
          </a:p>
          <a:p>
            <a:pPr lvl="2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Prevents extra damage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          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3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absorbed </a:t>
            </a:r>
            <a:r>
              <a:rPr lang="en-US" sz="4800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is measured in joules per square centimeter and is known as fluence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4724400"/>
            <a:ext cx="6172200" cy="830997"/>
          </a:xfrm>
          <a:prstGeom prst="rect">
            <a:avLst/>
          </a:prstGeom>
          <a:ln>
            <a:solidFill>
              <a:srgbClr val="180BC5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Power </a:t>
            </a:r>
            <a:r>
              <a:rPr lang="en-US" sz="2000" b="1" i="1" dirty="0" smtClean="0"/>
              <a:t>is the rate at </a:t>
            </a:r>
            <a:r>
              <a:rPr lang="en-US" sz="2000" b="1" dirty="0" smtClean="0"/>
              <a:t>which energy is delivered, and is measured in Watts (i.e. W or J/s).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371600" y="5657671"/>
            <a:ext cx="6172200" cy="10156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irradiance</a:t>
            </a:r>
            <a:r>
              <a:rPr lang="en-US" sz="2000" b="1" i="1" dirty="0" smtClean="0"/>
              <a:t> refers to the power density—the rate at which </a:t>
            </a:r>
            <a:r>
              <a:rPr lang="en-US" sz="2000" b="1" dirty="0" smtClean="0"/>
              <a:t>energy is delivered per unit area—and is measured in W/cm2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2390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800" dirty="0" smtClean="0">
                <a:solidFill>
                  <a:srgbClr val="FFC000"/>
                </a:solidFill>
              </a:rPr>
              <a:t/>
            </a:r>
            <a:br>
              <a:rPr lang="en-US" sz="4800" dirty="0" smtClean="0">
                <a:solidFill>
                  <a:srgbClr val="FFC000"/>
                </a:solidFill>
              </a:rPr>
            </a:br>
            <a:r>
              <a:rPr lang="en-US" sz="4800" dirty="0" smtClean="0">
                <a:solidFill>
                  <a:srgbClr val="FFC000"/>
                </a:solidFill>
              </a:rPr>
              <a:t>     </a:t>
            </a:r>
            <a:r>
              <a:rPr lang="en-US" sz="6000" b="1" dirty="0" smtClean="0">
                <a:solidFill>
                  <a:srgbClr val="7030A0"/>
                </a:solidFill>
              </a:rPr>
              <a:t>Fluence</a:t>
            </a:r>
            <a:br>
              <a:rPr lang="en-US" sz="6000" b="1" dirty="0" smtClean="0">
                <a:solidFill>
                  <a:srgbClr val="7030A0"/>
                </a:solidFill>
              </a:rPr>
            </a:b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be sufficient to achieve destruction of the target within the allotted time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amount of absorption is determined by 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chromophore present in the skin 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whether a wavelength that corresponds to the absorptive characteristics of that chromophore is used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What is light?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-381000"/>
            <a:ext cx="6553200" cy="3124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It’s actually electromagnetic radiation:</a:t>
            </a:r>
          </a:p>
        </p:txBody>
      </p:sp>
      <p:pic>
        <p:nvPicPr>
          <p:cNvPr id="4" name="Picture 4" descr="rainbow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762000"/>
            <a:ext cx="2471738" cy="2971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5562600"/>
            <a:ext cx="8001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We see light as color and brightness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Partly electric, partly magnetic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Flows in straight line (radiates)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Fluence and irradiance are directly proportional each other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Both are inversely proportional to the square of the radius of the spot size.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doubling the spot size decreases the fluence and the irradiance by a factor of 4.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increasing the spot size (up to a maximum of about 12 mm) reduces scatter.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Theory of selective photothermolysis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controlled destruction of a targeted lesion without significant thermal damage to surrounding normal tissue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requirements.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target structures must have preferential absorption at a wavelength </a:t>
            </a:r>
          </a:p>
          <a:p>
            <a:r>
              <a:rPr lang="en-US" dirty="0" smtClean="0"/>
              <a:t>light pulse(s) must be delivered within a sufficiently short time so that the target structures do not transfer much heat to their surroundings during the pulse duration</a:t>
            </a:r>
          </a:p>
          <a:p>
            <a:r>
              <a:rPr lang="en-US" smtClean="0"/>
              <a:t>fluence delivered by the optical pulse must be great enough to have a therapeutic effect but less than that causing non-specific thermal damage.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can be manipulated in terms of its wavelength, energy content and pulse duration so that a particular target chromophore absorbs light and is damaged or destroyed, whereas other </a:t>
            </a:r>
            <a:r>
              <a:rPr lang="en-US" dirty="0" err="1" smtClean="0"/>
              <a:t>chromophores</a:t>
            </a:r>
            <a:r>
              <a:rPr lang="en-US" dirty="0" smtClean="0"/>
              <a:t> are not.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		</a:t>
            </a:r>
            <a:r>
              <a:rPr lang="en-US" dirty="0" smtClean="0">
                <a:solidFill>
                  <a:srgbClr val="7030A0"/>
                </a:solidFill>
              </a:rPr>
              <a:t>Tailoring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  for specific cutaneous applications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180BC5"/>
                </a:solidFill>
              </a:rPr>
              <a:t>AIMS</a:t>
            </a:r>
          </a:p>
          <a:p>
            <a:pPr lvl="2"/>
            <a:r>
              <a:rPr lang="en-US" sz="3200" b="1" dirty="0" smtClean="0"/>
              <a:t>to effect maximal target destruction </a:t>
            </a:r>
          </a:p>
          <a:p>
            <a:pPr lvl="2"/>
            <a:r>
              <a:rPr lang="en-US" sz="3200" b="1" dirty="0" smtClean="0"/>
              <a:t>with minimal collateral thermal damage </a:t>
            </a:r>
          </a:p>
          <a:p>
            <a:r>
              <a:rPr lang="en-US" sz="3600" b="1" dirty="0" smtClean="0">
                <a:solidFill>
                  <a:srgbClr val="180BC5"/>
                </a:solidFill>
              </a:rPr>
              <a:t>VARIABLE PARAMETERS</a:t>
            </a:r>
          </a:p>
          <a:p>
            <a:pPr lvl="2"/>
            <a:r>
              <a:rPr lang="en-US" sz="3200" b="1" dirty="0" smtClean="0"/>
              <a:t>wavelength</a:t>
            </a:r>
          </a:p>
          <a:p>
            <a:pPr lvl="2"/>
            <a:r>
              <a:rPr lang="en-US" sz="3200" b="1" dirty="0" smtClean="0"/>
              <a:t>pulse duration</a:t>
            </a:r>
          </a:p>
          <a:p>
            <a:pPr lvl="2"/>
            <a:r>
              <a:rPr lang="en-US" sz="3200" b="1" dirty="0" smtClean="0"/>
              <a:t>fluence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       Wavelength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625609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To achieve selective photothermolysis, a </a:t>
            </a:r>
            <a:r>
              <a:rPr lang="en-US" sz="44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proper wavelength that is absorbed preferentially by the intended tissue target or chromophore is selected</a:t>
            </a:r>
            <a:endParaRPr lang="en-US" sz="4400" b="1" dirty="0">
              <a:solidFill>
                <a:srgbClr val="180BC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Chromophores absorption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5029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6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pPr lvl="3"/>
            <a:r>
              <a:rPr lang="en-US" sz="2800" b="1" dirty="0" smtClean="0"/>
              <a:t>mid and far infrared regions.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6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Melanin</a:t>
            </a:r>
          </a:p>
          <a:p>
            <a:pPr lvl="2"/>
            <a:r>
              <a:rPr lang="en-US" b="1" dirty="0" smtClean="0"/>
              <a:t>Absorbs UV and visible light, with decreasing absorption into the near infrared spectrum.</a:t>
            </a:r>
            <a:endParaRPr lang="en-US" sz="8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6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Hemoglobin</a:t>
            </a:r>
          </a:p>
          <a:p>
            <a:pPr lvl="2"/>
            <a:r>
              <a:rPr lang="en-US" b="1" dirty="0" smtClean="0"/>
              <a:t>absorption peaks in the UVA, blue (400 nm), green (541 nm) and yellow (577 nm) wavelengths</a:t>
            </a:r>
            <a:endParaRPr lang="en-US" sz="8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6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Collagen</a:t>
            </a:r>
          </a:p>
          <a:p>
            <a:pPr lvl="2"/>
            <a:r>
              <a:rPr lang="en-US" b="1" dirty="0" smtClean="0"/>
              <a:t>absorbs in the visible and near infra-red spectra</a:t>
            </a:r>
            <a:endParaRPr lang="en-US" sz="8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b="1" dirty="0" smtClean="0">
              <a:solidFill>
                <a:srgbClr val="180BC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368552"/>
          </a:xfrm>
        </p:spPr>
        <p:txBody>
          <a:bodyPr>
            <a:normAutofit/>
          </a:bodyPr>
          <a:lstStyle/>
          <a:p>
            <a:r>
              <a:rPr lang="en-US" dirty="0" smtClean="0"/>
              <a:t>		Lasers types</a:t>
            </a:r>
            <a:br>
              <a:rPr lang="en-US" dirty="0" smtClean="0"/>
            </a:br>
            <a:r>
              <a:rPr lang="en-US" sz="2700" dirty="0" smtClean="0">
                <a:solidFill>
                  <a:schemeClr val="bg1"/>
                </a:solidFill>
              </a:rPr>
              <a:t>according to the pulse characteristics of the beam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uninterrupted beam of relatively low power 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eg CO2 laser</a:t>
            </a:r>
          </a:p>
          <a:p>
            <a:pPr lvl="2"/>
            <a:r>
              <a:rPr lang="en-US" dirty="0" smtClean="0"/>
              <a:t>Can be shuttered mechanically to interrupt the beam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Pulsed </a:t>
            </a:r>
          </a:p>
          <a:p>
            <a:r>
              <a:rPr lang="en-US" sz="3600" b="1" dirty="0" smtClean="0">
                <a:solidFill>
                  <a:srgbClr val="180BC5"/>
                </a:solidFill>
                <a:latin typeface="Times New Roman" pitchFamily="18" charset="0"/>
                <a:cs typeface="Times New Roman" pitchFamily="18" charset="0"/>
              </a:rPr>
              <a:t>Quality switched (Q-switched)</a:t>
            </a:r>
          </a:p>
          <a:p>
            <a:r>
              <a:rPr lang="en-US" sz="2400" i="1" dirty="0" smtClean="0"/>
              <a:t>Q-switching is a means of creating a very short pulse </a:t>
            </a:r>
            <a:r>
              <a:rPr lang="en-US" sz="2400" dirty="0" smtClean="0"/>
              <a:t>(5–100 nanoseconds) together with an extremely high peak</a:t>
            </a:r>
          </a:p>
          <a:p>
            <a:pPr>
              <a:buNone/>
            </a:pPr>
            <a:r>
              <a:rPr lang="en-US" sz="2400" dirty="0" smtClean="0"/>
              <a:t>      power</a:t>
            </a:r>
            <a:endParaRPr lang="en-US" sz="2400" b="1" dirty="0">
              <a:solidFill>
                <a:srgbClr val="180BC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33400"/>
            <a:ext cx="545464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2971800" y="2286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47911" y="76200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Where does light come from?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4038600" cy="35052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Sun and stars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But how do they make light?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21840" t="970" b="2835"/>
          <a:stretch>
            <a:fillRect/>
          </a:stretch>
        </p:blipFill>
        <p:spPr bwMode="auto">
          <a:xfrm>
            <a:off x="4419600" y="1295400"/>
            <a:ext cx="4419600" cy="5105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1524000" y="1447800"/>
            <a:ext cx="7620000" cy="4648200"/>
          </a:xfrm>
          <a:prstGeom prst="rect">
            <a:avLst/>
          </a:prstGeom>
          <a:solidFill>
            <a:srgbClr val="82A8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3454400" cy="1714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884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75" y="1719263"/>
            <a:ext cx="3454400" cy="1714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3052763" y="1906588"/>
            <a:ext cx="946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de-DE" sz="5400" b="1" i="1">
                <a:solidFill>
                  <a:srgbClr val="0000FF"/>
                </a:solidFill>
                <a:latin typeface="Times New Roman" pitchFamily="18" charset="0"/>
              </a:rPr>
              <a:t>cw</a:t>
            </a:r>
            <a:endParaRPr lang="ru-RU" sz="54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6362700" y="1874838"/>
            <a:ext cx="2146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de-DE" sz="5400" b="1" i="1">
                <a:solidFill>
                  <a:srgbClr val="0000FF"/>
                </a:solidFill>
                <a:latin typeface="Times New Roman" pitchFamily="18" charset="0"/>
              </a:rPr>
              <a:t>cw ML</a:t>
            </a:r>
            <a:endParaRPr lang="ru-RU" sz="54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884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267200"/>
            <a:ext cx="3454400" cy="1714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88426" name="Rectangle 10"/>
          <p:cNvSpPr>
            <a:spLocks noChangeArrowheads="1"/>
          </p:cNvSpPr>
          <p:nvPr/>
        </p:nvSpPr>
        <p:spPr bwMode="auto">
          <a:xfrm>
            <a:off x="2305050" y="4446588"/>
            <a:ext cx="2698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de-DE" sz="5400" b="1" i="1">
                <a:solidFill>
                  <a:srgbClr val="0000FF"/>
                </a:solidFill>
                <a:latin typeface="Times New Roman" pitchFamily="18" charset="0"/>
              </a:rPr>
              <a:t>Q-switch</a:t>
            </a:r>
            <a:endParaRPr lang="ru-RU" sz="54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884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3375" y="4191000"/>
            <a:ext cx="3454400" cy="1714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88428" name="Rectangle 12"/>
          <p:cNvSpPr>
            <a:spLocks noChangeArrowheads="1"/>
          </p:cNvSpPr>
          <p:nvPr/>
        </p:nvSpPr>
        <p:spPr bwMode="auto">
          <a:xfrm>
            <a:off x="6002338" y="4370388"/>
            <a:ext cx="2832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de-DE" sz="5400" b="1" i="1">
                <a:solidFill>
                  <a:srgbClr val="0000FF"/>
                </a:solidFill>
                <a:latin typeface="Times New Roman" pitchFamily="18" charset="0"/>
              </a:rPr>
              <a:t>Q-sw.ML</a:t>
            </a:r>
            <a:endParaRPr lang="ru-RU" sz="54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8436" name="Rectangle 20"/>
          <p:cNvSpPr>
            <a:spLocks noChangeArrowheads="1"/>
          </p:cNvSpPr>
          <p:nvPr/>
        </p:nvSpPr>
        <p:spPr bwMode="auto">
          <a:xfrm>
            <a:off x="0" y="533400"/>
            <a:ext cx="9144000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9" name="Rectangle 13"/>
          <p:cNvSpPr>
            <a:spLocks noChangeArrowheads="1"/>
          </p:cNvSpPr>
          <p:nvPr/>
        </p:nvSpPr>
        <p:spPr bwMode="auto">
          <a:xfrm>
            <a:off x="1524000" y="533400"/>
            <a:ext cx="431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FFFF"/>
                </a:solidFill>
                <a:latin typeface="Times New Roman" pitchFamily="18" charset="0"/>
              </a:rPr>
              <a:t>Types of Laser Output</a:t>
            </a:r>
            <a:endParaRPr lang="en-US" sz="360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1360488" cy="6858000"/>
            <a:chOff x="0" y="0"/>
            <a:chExt cx="857" cy="4320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71" y="2561"/>
              <a:ext cx="486" cy="1570"/>
              <a:chOff x="218" y="2561"/>
              <a:chExt cx="486" cy="1570"/>
            </a:xfrm>
          </p:grpSpPr>
          <p:pic>
            <p:nvPicPr>
              <p:cNvPr id="188432" name="Picture 1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1169" t="11171" r="13438" b="10628"/>
              <a:stretch>
                <a:fillRect/>
              </a:stretch>
            </p:blipFill>
            <p:spPr bwMode="auto">
              <a:xfrm>
                <a:off x="220" y="3713"/>
                <a:ext cx="480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8433" name="Picture 17" descr="PB29065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13977"/>
              <a:stretch>
                <a:fillRect/>
              </a:stretch>
            </p:blipFill>
            <p:spPr bwMode="auto">
              <a:xfrm>
                <a:off x="219" y="2561"/>
                <a:ext cx="474" cy="415"/>
              </a:xfrm>
              <a:prstGeom prst="rect">
                <a:avLst/>
              </a:prstGeom>
              <a:noFill/>
            </p:spPr>
          </p:pic>
          <p:pic>
            <p:nvPicPr>
              <p:cNvPr id="188434" name="Picture 18" descr="CRF65s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8" y="3142"/>
                <a:ext cx="486" cy="420"/>
              </a:xfrm>
              <a:prstGeom prst="rect">
                <a:avLst/>
              </a:prstGeom>
              <a:noFill/>
            </p:spPr>
          </p:pic>
        </p:grpSp>
        <p:pic>
          <p:nvPicPr>
            <p:cNvPr id="188435" name="Picture 19" descr="log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white">
            <a:xfrm>
              <a:off x="0" y="0"/>
              <a:ext cx="38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3" grpId="0" autoUpdateAnimBg="0"/>
      <p:bldP spid="188424" grpId="0" autoUpdateAnimBg="0"/>
      <p:bldP spid="188426" grpId="0" autoUpdateAnimBg="0"/>
      <p:bldP spid="188428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Absorption spectra of principal tissue </a:t>
            </a:r>
            <a:r>
              <a:rPr lang="en-US" dirty="0" err="1" smtClean="0"/>
              <a:t>chromophores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thermal damage time (TDT).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time for the entire target, including the primary chromophore (e.g. melanin) and the surrounding target (e.g. hair follicle) to cool by about 63% and includes cooling of the primary chromophore as well as the entire target. </a:t>
            </a:r>
          </a:p>
          <a:p>
            <a:r>
              <a:rPr lang="en-US" dirty="0" smtClean="0"/>
              <a:t>The TDT is longer than the TRT as it allows for heat diffusion from the chromophore throughout the entire target.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</a:t>
            </a:r>
            <a:r>
              <a:rPr lang="en-US" dirty="0" err="1" smtClean="0"/>
              <a:t>thermokinetic</a:t>
            </a:r>
            <a:r>
              <a:rPr lang="en-US" dirty="0" smtClean="0"/>
              <a:t> selectivity’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structures cool slower than small structures, it is proposed that they reach higher and potentially damaging temperatures if the light source is manipulated appropriately.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cooling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treatments at higher energy fluences </a:t>
            </a:r>
          </a:p>
          <a:p>
            <a:pPr lvl="1"/>
            <a:r>
              <a:rPr lang="en-US" dirty="0" smtClean="0"/>
              <a:t>reduces the number of treatments required</a:t>
            </a:r>
          </a:p>
          <a:p>
            <a:r>
              <a:rPr lang="en-US" dirty="0" smtClean="0"/>
              <a:t>cooling decreases the pain associated with</a:t>
            </a:r>
          </a:p>
          <a:p>
            <a:pPr>
              <a:buNone/>
            </a:pPr>
            <a:r>
              <a:rPr lang="en-US" dirty="0" smtClean="0"/>
              <a:t>   treatment</a:t>
            </a:r>
          </a:p>
          <a:p>
            <a:pPr lvl="1"/>
            <a:r>
              <a:rPr lang="en-US" dirty="0" err="1" smtClean="0"/>
              <a:t>reducesing</a:t>
            </a:r>
            <a:r>
              <a:rPr lang="en-US" dirty="0" smtClean="0"/>
              <a:t> the need for topical or local anaesthetic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cooling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180BC5"/>
                </a:solidFill>
              </a:rPr>
              <a:t>Cold air convection</a:t>
            </a:r>
          </a:p>
          <a:p>
            <a:pPr lvl="2"/>
            <a:r>
              <a:rPr lang="en-US" b="1" dirty="0" smtClean="0"/>
              <a:t>Air, chilled to temperatures as low as −30°C, is directed onto the area to be treated</a:t>
            </a:r>
          </a:p>
          <a:p>
            <a:r>
              <a:rPr lang="en-US" sz="3600" b="1" dirty="0" smtClean="0">
                <a:solidFill>
                  <a:srgbClr val="180BC5"/>
                </a:solidFill>
              </a:rPr>
              <a:t>Contact cooling</a:t>
            </a:r>
          </a:p>
          <a:p>
            <a:pPr lvl="2"/>
            <a:r>
              <a:rPr lang="en-US" b="1" dirty="0" smtClean="0"/>
              <a:t>Icepacks</a:t>
            </a:r>
          </a:p>
          <a:p>
            <a:pPr lvl="2"/>
            <a:r>
              <a:rPr lang="en-US" b="1" dirty="0" smtClean="0"/>
              <a:t>cold water flows between colorless and transparent plates</a:t>
            </a:r>
          </a:p>
          <a:p>
            <a:r>
              <a:rPr lang="en-US" sz="3600" b="1" dirty="0" smtClean="0">
                <a:solidFill>
                  <a:srgbClr val="180BC5"/>
                </a:solidFill>
              </a:rPr>
              <a:t>Cryogen spray</a:t>
            </a:r>
          </a:p>
          <a:p>
            <a:pPr lvl="2"/>
            <a:r>
              <a:rPr lang="en-US" b="1" dirty="0" smtClean="0"/>
              <a:t>frozen gas is sprayed onto the skin immediately before the laser pulse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cooling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Precooling</a:t>
            </a:r>
          </a:p>
          <a:p>
            <a:r>
              <a:rPr lang="en-US" sz="4000" b="1" dirty="0" smtClean="0"/>
              <a:t>Parallel cooling</a:t>
            </a:r>
          </a:p>
          <a:p>
            <a:r>
              <a:rPr lang="en-US" sz="4000" b="1" dirty="0" smtClean="0"/>
              <a:t>Postcooling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Precautions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600"/>
              <a:t>Appropriate training</a:t>
            </a:r>
          </a:p>
          <a:p>
            <a:r>
              <a:rPr lang="en-GB" sz="2600"/>
              <a:t>Suitably equipped area, all exposed surfaces matt finish</a:t>
            </a:r>
          </a:p>
          <a:p>
            <a:r>
              <a:rPr lang="en-GB" sz="2600"/>
              <a:t>All instruments matt finish</a:t>
            </a:r>
          </a:p>
          <a:p>
            <a:r>
              <a:rPr lang="en-GB" sz="2600"/>
              <a:t>No inflammable material near patient</a:t>
            </a:r>
          </a:p>
          <a:p>
            <a:endParaRPr lang="en-GB" sz="2600"/>
          </a:p>
          <a:p>
            <a:endParaRPr lang="en-GB" sz="2600"/>
          </a:p>
        </p:txBody>
      </p:sp>
      <p:sp>
        <p:nvSpPr>
          <p:cNvPr id="5120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600"/>
              <a:t>Protective eye goggles and protection for patient’s eyes and skin</a:t>
            </a:r>
          </a:p>
          <a:p>
            <a:r>
              <a:rPr lang="en-GB" sz="2600"/>
              <a:t>Well ventilated with smoke extraction</a:t>
            </a:r>
          </a:p>
          <a:p>
            <a:r>
              <a:rPr lang="en-GB" sz="2600"/>
              <a:t>No inflammable or explosive anaesthetic gases</a:t>
            </a:r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7338" y="0"/>
            <a:ext cx="250666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It All Starts With Atoms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87680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nucleus surrounded by electrons that orbit.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Like the planets in the solar system, electrons stay in the same orbit, unless…</a:t>
            </a:r>
          </a:p>
        </p:txBody>
      </p:sp>
      <p:pic>
        <p:nvPicPr>
          <p:cNvPr id="29700" name="Picture 4" descr="atom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00200"/>
            <a:ext cx="4419600" cy="407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1655</TotalTime>
  <Words>2740</Words>
  <Application>Microsoft Office PowerPoint</Application>
  <PresentationFormat>On-screen Show (4:3)</PresentationFormat>
  <Paragraphs>394</Paragraphs>
  <Slides>89</Slides>
  <Notes>8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1" baseType="lpstr">
      <vt:lpstr>Module</vt:lpstr>
      <vt:lpstr>Photo Editor Photo</vt:lpstr>
      <vt:lpstr>Laser</vt:lpstr>
      <vt:lpstr>Slide 2</vt:lpstr>
      <vt:lpstr>       Laser</vt:lpstr>
      <vt:lpstr>Stimulated emission of radiation</vt:lpstr>
      <vt:lpstr>What is Laser?</vt:lpstr>
      <vt:lpstr>Basic concepts for a laser</vt:lpstr>
      <vt:lpstr>What is light?</vt:lpstr>
      <vt:lpstr>Where does light come from?</vt:lpstr>
      <vt:lpstr>It All Starts With Atoms</vt:lpstr>
      <vt:lpstr>Electrons Change Orbits</vt:lpstr>
      <vt:lpstr>Slide 11</vt:lpstr>
      <vt:lpstr>The Electromagnetic Spectrum</vt:lpstr>
      <vt:lpstr>ATOM</vt:lpstr>
      <vt:lpstr>Slide 14</vt:lpstr>
      <vt:lpstr>Slide 15</vt:lpstr>
      <vt:lpstr>Basic concepts for a laser</vt:lpstr>
      <vt:lpstr>absorption</vt:lpstr>
      <vt:lpstr>spontaneous emission</vt:lpstr>
      <vt:lpstr>stimulated emission</vt:lpstr>
      <vt:lpstr>Slide 20</vt:lpstr>
      <vt:lpstr>Population Inversion</vt:lpstr>
      <vt:lpstr>Pumping.</vt:lpstr>
      <vt:lpstr>Basic laser components</vt:lpstr>
      <vt:lpstr>Slide 24</vt:lpstr>
      <vt:lpstr>Laser construction</vt:lpstr>
      <vt:lpstr>laser components</vt:lpstr>
      <vt:lpstr>Slide 27</vt:lpstr>
      <vt:lpstr>Slide 28</vt:lpstr>
      <vt:lpstr>optical cavity</vt:lpstr>
      <vt:lpstr>Laser gain medium</vt:lpstr>
      <vt:lpstr>Laser gain medium</vt:lpstr>
      <vt:lpstr>       Laser materials</vt:lpstr>
      <vt:lpstr>pumping</vt:lpstr>
      <vt:lpstr>delivery system</vt:lpstr>
      <vt:lpstr>operator handpiece</vt:lpstr>
      <vt:lpstr>population inversion</vt:lpstr>
      <vt:lpstr>Slide 37</vt:lpstr>
      <vt:lpstr>Slide 38</vt:lpstr>
      <vt:lpstr>Slide 39</vt:lpstr>
      <vt:lpstr>Slide 40</vt:lpstr>
      <vt:lpstr>Properties of Laser light</vt:lpstr>
      <vt:lpstr>  Properties of Laser light</vt:lpstr>
      <vt:lpstr>  Properties of Laser light</vt:lpstr>
      <vt:lpstr>      Monochromatic</vt:lpstr>
      <vt:lpstr>       Coherence</vt:lpstr>
      <vt:lpstr>          Collimation</vt:lpstr>
      <vt:lpstr>Slide 47</vt:lpstr>
      <vt:lpstr>Difference between Laser and IPL</vt:lpstr>
      <vt:lpstr>Laser/ IPL</vt:lpstr>
      <vt:lpstr>Slide 50</vt:lpstr>
      <vt:lpstr>Laser Skin interaction</vt:lpstr>
      <vt:lpstr>Slide 52</vt:lpstr>
      <vt:lpstr>Slide 53</vt:lpstr>
      <vt:lpstr>    first law of photobiology</vt:lpstr>
      <vt:lpstr>       Chromophores</vt:lpstr>
      <vt:lpstr>  chromophores of the skin</vt:lpstr>
      <vt:lpstr>     Effects of Laser light</vt:lpstr>
      <vt:lpstr>     Photothermal effects </vt:lpstr>
      <vt:lpstr>        Photochemical effects </vt:lpstr>
      <vt:lpstr>        Photomechanical </vt:lpstr>
      <vt:lpstr>Slide 61</vt:lpstr>
      <vt:lpstr>Photostimulation</vt:lpstr>
      <vt:lpstr>How to get maximal effects with minimal collateral damage?</vt:lpstr>
      <vt:lpstr>Thermal relaxation time (TRT)</vt:lpstr>
      <vt:lpstr>TRT</vt:lpstr>
      <vt:lpstr>            Pulse duration</vt:lpstr>
      <vt:lpstr>Pulse duration</vt:lpstr>
      <vt:lpstr>          Fluence</vt:lpstr>
      <vt:lpstr>      Fluence </vt:lpstr>
      <vt:lpstr>Slide 70</vt:lpstr>
      <vt:lpstr>Slide 71</vt:lpstr>
      <vt:lpstr>Theory of selective photothermolysis</vt:lpstr>
      <vt:lpstr>three basic requirements.</vt:lpstr>
      <vt:lpstr>Slide 74</vt:lpstr>
      <vt:lpstr>    Tailoring   for specific cutaneous applications</vt:lpstr>
      <vt:lpstr>       Wavelength</vt:lpstr>
      <vt:lpstr>  Chromophores absorption of light</vt:lpstr>
      <vt:lpstr>  Lasers types according to the pulse characteristics of the beam</vt:lpstr>
      <vt:lpstr>Slide 79</vt:lpstr>
      <vt:lpstr>Slide 80</vt:lpstr>
      <vt:lpstr>Slide 81</vt:lpstr>
      <vt:lpstr>Slide 82</vt:lpstr>
      <vt:lpstr>Absorption spectra of principal tissue chromophores.</vt:lpstr>
      <vt:lpstr>thermal damage time (TDT).</vt:lpstr>
      <vt:lpstr>‘thermokinetic selectivity’</vt:lpstr>
      <vt:lpstr>Tissue cooling benefits</vt:lpstr>
      <vt:lpstr>Tissue cooling methods</vt:lpstr>
      <vt:lpstr>Tissue cooling types</vt:lpstr>
      <vt:lpstr>Precautions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ajmal</dc:creator>
  <cp:lastModifiedBy>Ajmal</cp:lastModifiedBy>
  <cp:revision>134</cp:revision>
  <dcterms:created xsi:type="dcterms:W3CDTF">2006-08-16T00:00:00Z</dcterms:created>
  <dcterms:modified xsi:type="dcterms:W3CDTF">2012-11-27T18:32:10Z</dcterms:modified>
</cp:coreProperties>
</file>