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5" r:id="rId1"/>
  </p:sldMasterIdLst>
  <p:sldIdLst>
    <p:sldId id="259" r:id="rId2"/>
    <p:sldId id="258" r:id="rId3"/>
    <p:sldId id="260" r:id="rId4"/>
    <p:sldId id="261" r:id="rId5"/>
    <p:sldId id="262"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ableStyles" Target="tableStyles.xml" /><Relationship Id="rId5" Type="http://schemas.openxmlformats.org/officeDocument/2006/relationships/slide" Target="slides/slide4.xml" /><Relationship Id="rId10"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viewProps" Target="viewProps.xml"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20905-3954-474B-A606-562BCA026DC1}"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DC13AB6D-DEA2-4CBB-AC69-1EF1A6AD1512}">
      <dgm:prSet/>
      <dgm:spPr/>
      <dgm:t>
        <a:bodyPr/>
        <a:lstStyle/>
        <a:p>
          <a:pPr>
            <a:defRPr cap="all"/>
          </a:pPr>
          <a:r>
            <a:rPr lang="en-US" dirty="0"/>
            <a:t>test measures the ability of a clinician to lift and tent tissue.</a:t>
          </a:r>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phldrT="01" phldr="0"/>
      <dgm:spPr/>
      <dgm:t>
        <a:bodyPr/>
        <a:lstStyle/>
        <a:p>
          <a:r>
            <a:rPr lang="en-US"/>
            <a:t>01</a:t>
          </a:r>
          <a:endParaRPr lang="en-US" dirty="0"/>
        </a:p>
      </dgm:t>
    </dgm:pt>
    <dgm:pt modelId="{BE3F5BD4-6BF1-4E7B-9F64-0E9A194FB677}">
      <dgm:prSet/>
      <dgm:spPr/>
      <dgm:t>
        <a:bodyPr/>
        <a:lstStyle/>
        <a:p>
          <a:pPr>
            <a:defRPr cap="all"/>
          </a:pPr>
          <a:r>
            <a:rPr lang="en-US" dirty="0"/>
            <a:t>. A positive Stemmer’s sign is diagnostic of lymphedema.</a:t>
          </a:r>
        </a:p>
      </dgm:t>
    </dgm:pt>
    <dgm:pt modelId="{AE4BC26A-4244-4BCE-A40C-CF256E5A3522}" type="parTrans" cxnId="{764B1636-31CC-47CE-9876-C8C738ED271F}">
      <dgm:prSet/>
      <dgm:spPr/>
      <dgm:t>
        <a:bodyPr/>
        <a:lstStyle/>
        <a:p>
          <a:endParaRPr lang="en-US"/>
        </a:p>
      </dgm:t>
    </dgm:pt>
    <dgm:pt modelId="{59EB57DE-0233-4E2C-AAB8-33CB86D4545E}" type="sibTrans" cxnId="{764B1636-31CC-47CE-9876-C8C738ED271F}">
      <dgm:prSet phldrT="02" phldr="0"/>
      <dgm:spPr/>
      <dgm:t>
        <a:bodyPr/>
        <a:lstStyle/>
        <a:p>
          <a:r>
            <a:rPr lang="en-US"/>
            <a:t>02</a:t>
          </a:r>
        </a:p>
      </dgm:t>
    </dgm:pt>
    <dgm:pt modelId="{579698BD-D232-4926-8D7B-29A69B90858B}" type="pres">
      <dgm:prSet presAssocID="{8AA20905-3954-474B-A606-562BCA026DC1}" presName="Name0" presStyleCnt="0">
        <dgm:presLayoutVars>
          <dgm:animLvl val="lvl"/>
          <dgm:resizeHandles val="exact"/>
        </dgm:presLayoutVars>
      </dgm:prSet>
      <dgm:spPr/>
    </dgm:pt>
    <dgm:pt modelId="{3DD5B223-886E-4FC7-BDA1-ECA869A474EC}" type="pres">
      <dgm:prSet presAssocID="{DC13AB6D-DEA2-4CBB-AC69-1EF1A6AD1512}" presName="compositeNode" presStyleCnt="0">
        <dgm:presLayoutVars>
          <dgm:bulletEnabled val="1"/>
        </dgm:presLayoutVars>
      </dgm:prSet>
      <dgm:spPr/>
    </dgm:pt>
    <dgm:pt modelId="{DA3A6BD4-857F-4C66-97FA-B1E1C180A950}" type="pres">
      <dgm:prSet presAssocID="{DC13AB6D-DEA2-4CBB-AC69-1EF1A6AD1512}" presName="bgRect" presStyleLbl="alignNode1" presStyleIdx="0" presStyleCnt="2"/>
      <dgm:spPr/>
    </dgm:pt>
    <dgm:pt modelId="{BBA91679-4684-4A04-8AEB-03038C78A75C}" type="pres">
      <dgm:prSet presAssocID="{9C64CC83-643C-4E12-8F97-BC19DC031190}" presName="sibTransNodeRect" presStyleLbl="alignNode1" presStyleIdx="0" presStyleCnt="2">
        <dgm:presLayoutVars>
          <dgm:chMax val="0"/>
          <dgm:bulletEnabled val="1"/>
        </dgm:presLayoutVars>
      </dgm:prSet>
      <dgm:spPr/>
    </dgm:pt>
    <dgm:pt modelId="{5F398AEE-BC0F-4F30-99FA-92D67A176C2D}" type="pres">
      <dgm:prSet presAssocID="{DC13AB6D-DEA2-4CBB-AC69-1EF1A6AD1512}" presName="nodeRect" presStyleLbl="alignNode1" presStyleIdx="0" presStyleCnt="2">
        <dgm:presLayoutVars>
          <dgm:bulletEnabled val="1"/>
        </dgm:presLayoutVars>
      </dgm:prSet>
      <dgm:spPr/>
    </dgm:pt>
    <dgm:pt modelId="{3C27A223-AC17-40BD-B7C5-0447661C2934}" type="pres">
      <dgm:prSet presAssocID="{9C64CC83-643C-4E12-8F97-BC19DC031190}" presName="sibTrans" presStyleCnt="0"/>
      <dgm:spPr/>
    </dgm:pt>
    <dgm:pt modelId="{BBCDCCA8-8563-4430-AD50-1ADB8BAD1CBD}" type="pres">
      <dgm:prSet presAssocID="{BE3F5BD4-6BF1-4E7B-9F64-0E9A194FB677}" presName="compositeNode" presStyleCnt="0">
        <dgm:presLayoutVars>
          <dgm:bulletEnabled val="1"/>
        </dgm:presLayoutVars>
      </dgm:prSet>
      <dgm:spPr/>
    </dgm:pt>
    <dgm:pt modelId="{8E439391-21FE-4803-8D97-93A603C0E78B}" type="pres">
      <dgm:prSet presAssocID="{BE3F5BD4-6BF1-4E7B-9F64-0E9A194FB677}" presName="bgRect" presStyleLbl="alignNode1" presStyleIdx="1" presStyleCnt="2" custLinFactNeighborX="698"/>
      <dgm:spPr/>
    </dgm:pt>
    <dgm:pt modelId="{5BEA9A79-6834-4F73-892D-501D79C5C945}" type="pres">
      <dgm:prSet presAssocID="{59EB57DE-0233-4E2C-AAB8-33CB86D4545E}" presName="sibTransNodeRect" presStyleLbl="alignNode1" presStyleIdx="1" presStyleCnt="2">
        <dgm:presLayoutVars>
          <dgm:chMax val="0"/>
          <dgm:bulletEnabled val="1"/>
        </dgm:presLayoutVars>
      </dgm:prSet>
      <dgm:spPr/>
    </dgm:pt>
    <dgm:pt modelId="{C290A4C5-30CC-408B-B11B-6F776A0DC7DA}" type="pres">
      <dgm:prSet presAssocID="{BE3F5BD4-6BF1-4E7B-9F64-0E9A194FB677}" presName="nodeRect" presStyleLbl="alignNode1" presStyleIdx="1" presStyleCnt="2">
        <dgm:presLayoutVars>
          <dgm:bulletEnabled val="1"/>
        </dgm:presLayoutVars>
      </dgm:prSet>
      <dgm:spPr/>
    </dgm:pt>
  </dgm:ptLst>
  <dgm:cxnLst>
    <dgm:cxn modelId="{764B1636-31CC-47CE-9876-C8C738ED271F}" srcId="{8AA20905-3954-474B-A606-562BCA026DC1}" destId="{BE3F5BD4-6BF1-4E7B-9F64-0E9A194FB677}" srcOrd="1" destOrd="0" parTransId="{AE4BC26A-4244-4BCE-A40C-CF256E5A3522}" sibTransId="{59EB57DE-0233-4E2C-AAB8-33CB86D4545E}"/>
    <dgm:cxn modelId="{857F2360-3281-4E2A-903B-60C04E353628}" type="presOf" srcId="{BE3F5BD4-6BF1-4E7B-9F64-0E9A194FB677}" destId="{C290A4C5-30CC-408B-B11B-6F776A0DC7DA}" srcOrd="1" destOrd="0" presId="urn:microsoft.com/office/officeart/2016/7/layout/LinearBlockProcessNumbered"/>
    <dgm:cxn modelId="{D092454E-EA39-4628-91B3-BA16C96263D7}" type="presOf" srcId="{59EB57DE-0233-4E2C-AAB8-33CB86D4545E}" destId="{5BEA9A79-6834-4F73-892D-501D79C5C945}" srcOrd="0" destOrd="0" presId="urn:microsoft.com/office/officeart/2016/7/layout/LinearBlockProcessNumbered"/>
    <dgm:cxn modelId="{0439566F-A180-439C-8FAE-14E400EF2DCF}" type="presOf" srcId="{8AA20905-3954-474B-A606-562BCA026DC1}" destId="{579698BD-D232-4926-8D7B-29A69B90858B}" srcOrd="0" destOrd="0" presId="urn:microsoft.com/office/officeart/2016/7/layout/LinearBlockProcessNumbered"/>
    <dgm:cxn modelId="{F6B1598F-1951-460F-BB68-54B32A798437}" type="presOf" srcId="{DC13AB6D-DEA2-4CBB-AC69-1EF1A6AD1512}" destId="{5F398AEE-BC0F-4F30-99FA-92D67A176C2D}" srcOrd="1" destOrd="0" presId="urn:microsoft.com/office/officeart/2016/7/layout/LinearBlockProcessNumbered"/>
    <dgm:cxn modelId="{4B888393-351D-4489-90C9-5A68061AB236}" srcId="{8AA20905-3954-474B-A606-562BCA026DC1}" destId="{DC13AB6D-DEA2-4CBB-AC69-1EF1A6AD1512}" srcOrd="0" destOrd="0" parTransId="{2C752582-D9FF-4E04-A92F-827DB4BB5C48}" sibTransId="{9C64CC83-643C-4E12-8F97-BC19DC031190}"/>
    <dgm:cxn modelId="{BA068B95-2DA2-453B-8162-90B6AB26C20F}" type="presOf" srcId="{DC13AB6D-DEA2-4CBB-AC69-1EF1A6AD1512}" destId="{DA3A6BD4-857F-4C66-97FA-B1E1C180A950}" srcOrd="0" destOrd="0" presId="urn:microsoft.com/office/officeart/2016/7/layout/LinearBlockProcessNumbered"/>
    <dgm:cxn modelId="{168AA5C2-59D3-4739-9894-6BF37BE3E835}" type="presOf" srcId="{BE3F5BD4-6BF1-4E7B-9F64-0E9A194FB677}" destId="{8E439391-21FE-4803-8D97-93A603C0E78B}" srcOrd="0" destOrd="0" presId="urn:microsoft.com/office/officeart/2016/7/layout/LinearBlockProcessNumbered"/>
    <dgm:cxn modelId="{714928C7-F07E-48C4-BE9E-4842896AB09C}" type="presOf" srcId="{9C64CC83-643C-4E12-8F97-BC19DC031190}" destId="{BBA91679-4684-4A04-8AEB-03038C78A75C}" srcOrd="0" destOrd="0" presId="urn:microsoft.com/office/officeart/2016/7/layout/LinearBlockProcessNumbered"/>
    <dgm:cxn modelId="{6A5BED3A-71F8-4A71-9E51-1F50D58497B5}" type="presParOf" srcId="{579698BD-D232-4926-8D7B-29A69B90858B}" destId="{3DD5B223-886E-4FC7-BDA1-ECA869A474EC}" srcOrd="0" destOrd="0" presId="urn:microsoft.com/office/officeart/2016/7/layout/LinearBlockProcessNumbered"/>
    <dgm:cxn modelId="{50ED9B3F-B939-4662-8866-7D833C2E0794}" type="presParOf" srcId="{3DD5B223-886E-4FC7-BDA1-ECA869A474EC}" destId="{DA3A6BD4-857F-4C66-97FA-B1E1C180A950}" srcOrd="0" destOrd="0" presId="urn:microsoft.com/office/officeart/2016/7/layout/LinearBlockProcessNumbered"/>
    <dgm:cxn modelId="{0D013F25-1B82-4F7B-AEF4-E93C2E95B0C3}" type="presParOf" srcId="{3DD5B223-886E-4FC7-BDA1-ECA869A474EC}" destId="{BBA91679-4684-4A04-8AEB-03038C78A75C}" srcOrd="1" destOrd="0" presId="urn:microsoft.com/office/officeart/2016/7/layout/LinearBlockProcessNumbered"/>
    <dgm:cxn modelId="{1E713196-E09A-42B0-BC2D-5294D0D9C36F}" type="presParOf" srcId="{3DD5B223-886E-4FC7-BDA1-ECA869A474EC}" destId="{5F398AEE-BC0F-4F30-99FA-92D67A176C2D}" srcOrd="2" destOrd="0" presId="urn:microsoft.com/office/officeart/2016/7/layout/LinearBlockProcessNumbered"/>
    <dgm:cxn modelId="{F8935481-B234-48A2-8E9B-6F423817537E}" type="presParOf" srcId="{579698BD-D232-4926-8D7B-29A69B90858B}" destId="{3C27A223-AC17-40BD-B7C5-0447661C2934}" srcOrd="1" destOrd="0" presId="urn:microsoft.com/office/officeart/2016/7/layout/LinearBlockProcessNumbered"/>
    <dgm:cxn modelId="{7D49C674-6572-4EF1-AECF-4564D99EB1E6}" type="presParOf" srcId="{579698BD-D232-4926-8D7B-29A69B90858B}" destId="{BBCDCCA8-8563-4430-AD50-1ADB8BAD1CBD}" srcOrd="2" destOrd="0" presId="urn:microsoft.com/office/officeart/2016/7/layout/LinearBlockProcessNumbered"/>
    <dgm:cxn modelId="{F9BF0001-077D-4B12-AA09-008F398A7548}" type="presParOf" srcId="{BBCDCCA8-8563-4430-AD50-1ADB8BAD1CBD}" destId="{8E439391-21FE-4803-8D97-93A603C0E78B}" srcOrd="0" destOrd="0" presId="urn:microsoft.com/office/officeart/2016/7/layout/LinearBlockProcessNumbered"/>
    <dgm:cxn modelId="{AE11B38B-ACA1-4857-9E08-9208A4B190B5}" type="presParOf" srcId="{BBCDCCA8-8563-4430-AD50-1ADB8BAD1CBD}" destId="{5BEA9A79-6834-4F73-892D-501D79C5C945}" srcOrd="1" destOrd="0" presId="urn:microsoft.com/office/officeart/2016/7/layout/LinearBlockProcessNumbered"/>
    <dgm:cxn modelId="{746A6987-A752-41F5-AF4E-DF7C17E1250E}" type="presParOf" srcId="{BBCDCCA8-8563-4430-AD50-1ADB8BAD1CBD}" destId="{C290A4C5-30CC-408B-B11B-6F776A0DC7DA}"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A6BD4-857F-4C66-97FA-B1E1C180A950}">
      <dsp:nvSpPr>
        <dsp:cNvPr id="0" name=""/>
        <dsp:cNvSpPr/>
      </dsp:nvSpPr>
      <dsp:spPr>
        <a:xfrm>
          <a:off x="3235" y="0"/>
          <a:ext cx="4974617" cy="3714750"/>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382" tIns="0" rIns="491382" bIns="330200" numCol="1" spcCol="1270" anchor="t" anchorCtr="0">
          <a:noAutofit/>
        </a:bodyPr>
        <a:lstStyle/>
        <a:p>
          <a:pPr marL="0" lvl="0" indent="0" algn="l" defTabSz="1155700">
            <a:lnSpc>
              <a:spcPct val="90000"/>
            </a:lnSpc>
            <a:spcBef>
              <a:spcPct val="0"/>
            </a:spcBef>
            <a:spcAft>
              <a:spcPct val="35000"/>
            </a:spcAft>
            <a:buNone/>
            <a:defRPr cap="all"/>
          </a:pPr>
          <a:r>
            <a:rPr lang="en-US" sz="2600" kern="1200" dirty="0"/>
            <a:t>test measures the ability of a clinician to lift and tent tissue.</a:t>
          </a:r>
        </a:p>
      </dsp:txBody>
      <dsp:txXfrm>
        <a:off x="3235" y="1485900"/>
        <a:ext cx="4974617" cy="2228850"/>
      </dsp:txXfrm>
    </dsp:sp>
    <dsp:sp modelId="{BBA91679-4684-4A04-8AEB-03038C78A75C}">
      <dsp:nvSpPr>
        <dsp:cNvPr id="0" name=""/>
        <dsp:cNvSpPr/>
      </dsp:nvSpPr>
      <dsp:spPr>
        <a:xfrm>
          <a:off x="3235" y="0"/>
          <a:ext cx="4974617" cy="14859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91382" tIns="165100" rIns="491382"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endParaRPr lang="en-US" sz="6600" kern="1200" dirty="0"/>
        </a:p>
      </dsp:txBody>
      <dsp:txXfrm>
        <a:off x="3235" y="0"/>
        <a:ext cx="4974617" cy="1485900"/>
      </dsp:txXfrm>
    </dsp:sp>
    <dsp:sp modelId="{8E439391-21FE-4803-8D97-93A603C0E78B}">
      <dsp:nvSpPr>
        <dsp:cNvPr id="0" name=""/>
        <dsp:cNvSpPr/>
      </dsp:nvSpPr>
      <dsp:spPr>
        <a:xfrm>
          <a:off x="5379057" y="0"/>
          <a:ext cx="4974617" cy="3714750"/>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382" tIns="0" rIns="491382" bIns="330200" numCol="1" spcCol="1270" anchor="t" anchorCtr="0">
          <a:noAutofit/>
        </a:bodyPr>
        <a:lstStyle/>
        <a:p>
          <a:pPr marL="0" lvl="0" indent="0" algn="l" defTabSz="1155700">
            <a:lnSpc>
              <a:spcPct val="90000"/>
            </a:lnSpc>
            <a:spcBef>
              <a:spcPct val="0"/>
            </a:spcBef>
            <a:spcAft>
              <a:spcPct val="35000"/>
            </a:spcAft>
            <a:buNone/>
            <a:defRPr cap="all"/>
          </a:pPr>
          <a:r>
            <a:rPr lang="en-US" sz="2600" kern="1200" dirty="0"/>
            <a:t>. A positive Stemmer’s sign is diagnostic of lymphedema.</a:t>
          </a:r>
        </a:p>
      </dsp:txBody>
      <dsp:txXfrm>
        <a:off x="5379057" y="1485900"/>
        <a:ext cx="4974617" cy="2228850"/>
      </dsp:txXfrm>
    </dsp:sp>
    <dsp:sp modelId="{5BEA9A79-6834-4F73-892D-501D79C5C945}">
      <dsp:nvSpPr>
        <dsp:cNvPr id="0" name=""/>
        <dsp:cNvSpPr/>
      </dsp:nvSpPr>
      <dsp:spPr>
        <a:xfrm>
          <a:off x="5375822" y="0"/>
          <a:ext cx="4974617" cy="14859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91382" tIns="165100" rIns="491382"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5375822" y="0"/>
        <a:ext cx="4974617" cy="148590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7/17/2020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7/17/2020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7/17/2020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7/17/2020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7/17/2020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7/17/2020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7/17/2020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image" Target="../media/image1.jpeg"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3.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image" Target="../media/image7.jp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370693" y="1087120"/>
            <a:ext cx="9440034" cy="2648381"/>
          </a:xfrm>
        </p:spPr>
        <p:txBody>
          <a:bodyPr>
            <a:normAutofit/>
          </a:bodyPr>
          <a:lstStyle/>
          <a:p>
            <a:r>
              <a:rPr lang="en-US" sz="7200" b="1" dirty="0">
                <a:solidFill>
                  <a:schemeClr val="tx1">
                    <a:lumMod val="95000"/>
                  </a:schemeClr>
                </a:solidFill>
              </a:rPr>
              <a:t>Kaposi-Stemmer’s sign</a:t>
            </a:r>
          </a:p>
        </p:txBody>
      </p:sp>
    </p:spTree>
    <p:extLst>
      <p:ext uri="{BB962C8B-B14F-4D97-AF65-F5344CB8AC3E}">
        <p14:creationId xmlns:p14="http://schemas.microsoft.com/office/powerpoint/2010/main" val="63373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913795" y="609600"/>
            <a:ext cx="10353762" cy="1257300"/>
          </a:xfrm>
        </p:spPr>
        <p:txBody>
          <a:bodyPr>
            <a:normAutofit fontScale="90000"/>
          </a:bodyPr>
          <a:lstStyle/>
          <a:p>
            <a:r>
              <a:rPr lang="en-US" b="1" dirty="0"/>
              <a:t>Physical exam that is diagnostic of lymphedema</a:t>
            </a:r>
          </a:p>
        </p:txBody>
      </p:sp>
      <p:graphicFrame>
        <p:nvGraphicFramePr>
          <p:cNvPr id="4" name="Content Placeholder 2">
            <a:extLst>
              <a:ext uri="{FF2B5EF4-FFF2-40B4-BE49-F238E27FC236}">
                <a16:creationId xmlns:a16="http://schemas.microsoft.com/office/drawing/2014/main" id="{AED04DAF-1E3F-4397-8834-E64118E9B2CD}"/>
              </a:ext>
            </a:extLst>
          </p:cNvPr>
          <p:cNvGraphicFramePr>
            <a:graphicFrameLocks noGrp="1"/>
          </p:cNvGraphicFramePr>
          <p:nvPr>
            <p:ph idx="1"/>
            <p:extLst>
              <p:ext uri="{D42A27DB-BD31-4B8C-83A1-F6EECF244321}">
                <p14:modId xmlns:p14="http://schemas.microsoft.com/office/powerpoint/2010/main" val="3099825828"/>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908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2BC5E21-DE4F-4F25-B139-C650A28D69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8089" y="2173464"/>
            <a:ext cx="6180137" cy="4188760"/>
          </a:xfrm>
        </p:spPr>
      </p:pic>
    </p:spTree>
    <p:extLst>
      <p:ext uri="{BB962C8B-B14F-4D97-AF65-F5344CB8AC3E}">
        <p14:creationId xmlns:p14="http://schemas.microsoft.com/office/powerpoint/2010/main" val="3468426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0C7810-2FC4-457A-92A9-7BA701D77557}"/>
              </a:ext>
            </a:extLst>
          </p:cNvPr>
          <p:cNvSpPr>
            <a:spLocks noGrp="1"/>
          </p:cNvSpPr>
          <p:nvPr>
            <p:ph idx="1"/>
          </p:nvPr>
        </p:nvSpPr>
        <p:spPr/>
        <p:txBody>
          <a:bodyPr/>
          <a:lstStyle/>
          <a:p>
            <a:r>
              <a:rPr lang="en-US" dirty="0"/>
              <a:t>This test measures the ability of a clinician to lift and tent tissue.</a:t>
            </a:r>
          </a:p>
          <a:p>
            <a:r>
              <a:rPr lang="en-US" dirty="0"/>
              <a:t> A positive Stemmer’s sign is diagnostic of lymphedema.</a:t>
            </a:r>
          </a:p>
          <a:p>
            <a:r>
              <a:rPr lang="en-US" dirty="0"/>
              <a:t> It is classically measured at the base of the toes in the foot for patients with lower extremity swelling. </a:t>
            </a:r>
          </a:p>
          <a:p>
            <a:r>
              <a:rPr lang="en-US" dirty="0"/>
              <a:t>It can be measured anywhere in the body where lymphedema is suspected.</a:t>
            </a:r>
          </a:p>
          <a:p>
            <a:endParaRPr lang="en-US" dirty="0"/>
          </a:p>
        </p:txBody>
      </p:sp>
    </p:spTree>
    <p:extLst>
      <p:ext uri="{BB962C8B-B14F-4D97-AF65-F5344CB8AC3E}">
        <p14:creationId xmlns:p14="http://schemas.microsoft.com/office/powerpoint/2010/main" val="3052942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EC4A65-1CAC-4219-A143-8B4D56E118B8}"/>
              </a:ext>
            </a:extLst>
          </p:cNvPr>
          <p:cNvSpPr>
            <a:spLocks noGrp="1"/>
          </p:cNvSpPr>
          <p:nvPr>
            <p:ph idx="1"/>
          </p:nvPr>
        </p:nvSpPr>
        <p:spPr/>
        <p:txBody>
          <a:bodyPr/>
          <a:lstStyle/>
          <a:p>
            <a:r>
              <a:rPr lang="en-US" dirty="0"/>
              <a:t>If you can gently pinch and can tent the tissue (bring the skin folds together), then the Stemmer’s sign is negative.</a:t>
            </a:r>
          </a:p>
          <a:p>
            <a:r>
              <a:rPr lang="en-US" dirty="0"/>
              <a:t>If you cannot gently pinch and tent the tissue, this is because the protein rich lymph fluid in the tissues prevents you from bringing the skin folds together and the Stemmer's sign is positive.</a:t>
            </a:r>
          </a:p>
          <a:p>
            <a:r>
              <a:rPr lang="en-US" dirty="0"/>
              <a:t> A positive Stemmer's sign is diagnostic of lymphedema</a:t>
            </a:r>
          </a:p>
          <a:p>
            <a:endParaRPr lang="en-US" dirty="0"/>
          </a:p>
        </p:txBody>
      </p:sp>
    </p:spTree>
    <p:extLst>
      <p:ext uri="{BB962C8B-B14F-4D97-AF65-F5344CB8AC3E}">
        <p14:creationId xmlns:p14="http://schemas.microsoft.com/office/powerpoint/2010/main" val="1201758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5404195-A786-4D50-A23A-A325EBEECC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1528" y="2211916"/>
            <a:ext cx="3714750" cy="3714750"/>
          </a:xfrm>
        </p:spPr>
      </p:pic>
      <p:pic>
        <p:nvPicPr>
          <p:cNvPr id="7" name="Picture 6">
            <a:extLst>
              <a:ext uri="{FF2B5EF4-FFF2-40B4-BE49-F238E27FC236}">
                <a16:creationId xmlns:a16="http://schemas.microsoft.com/office/drawing/2014/main" id="{20E07665-3EB0-48C8-846E-D44EB076DA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442" y="696207"/>
            <a:ext cx="4514850" cy="5781675"/>
          </a:xfrm>
          <a:prstGeom prst="rect">
            <a:avLst/>
          </a:prstGeom>
        </p:spPr>
      </p:pic>
    </p:spTree>
    <p:extLst>
      <p:ext uri="{BB962C8B-B14F-4D97-AF65-F5344CB8AC3E}">
        <p14:creationId xmlns:p14="http://schemas.microsoft.com/office/powerpoint/2010/main" val="449404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{521DF8E9-D420-420C-908C-433BDCA7C527}tf12214701</Template>
  <TotalTime>0</TotalTime>
  <Words>161</Words>
  <Application>Microsoft Office PowerPoint</Application>
  <PresentationFormat>Widescreen</PresentationFormat>
  <Paragraphs>13</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SlateVTI</vt:lpstr>
      <vt:lpstr>Kaposi-Stemmer’s sign</vt:lpstr>
      <vt:lpstr>Physical exam that is diagnostic of lymphedema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Kaposi-Stemmer’s sign</dc:title>
  <dc:creator/>
  <cp:lastModifiedBy>Unknown User</cp:lastModifiedBy>
  <cp:revision>2</cp:revision>
  <dcterms:created xsi:type="dcterms:W3CDTF">2020-07-16T05:45:54Z</dcterms:created>
  <dcterms:modified xsi:type="dcterms:W3CDTF">2020-07-17T07:30:53Z</dcterms:modified>
</cp:coreProperties>
</file>