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8"/>
  </p:notesMasterIdLst>
  <p:sldIdLst>
    <p:sldId id="290" r:id="rId2"/>
    <p:sldId id="256" r:id="rId3"/>
    <p:sldId id="257" r:id="rId4"/>
    <p:sldId id="258" r:id="rId5"/>
    <p:sldId id="259" r:id="rId6"/>
    <p:sldId id="296" r:id="rId7"/>
    <p:sldId id="260" r:id="rId8"/>
    <p:sldId id="261" r:id="rId9"/>
    <p:sldId id="265" r:id="rId10"/>
    <p:sldId id="267" r:id="rId11"/>
    <p:sldId id="268" r:id="rId12"/>
    <p:sldId id="262" r:id="rId13"/>
    <p:sldId id="266" r:id="rId14"/>
    <p:sldId id="292" r:id="rId15"/>
    <p:sldId id="269" r:id="rId16"/>
    <p:sldId id="270" r:id="rId17"/>
    <p:sldId id="291" r:id="rId18"/>
    <p:sldId id="263" r:id="rId19"/>
    <p:sldId id="272" r:id="rId20"/>
    <p:sldId id="273" r:id="rId21"/>
    <p:sldId id="297" r:id="rId22"/>
    <p:sldId id="298" r:id="rId23"/>
    <p:sldId id="289" r:id="rId24"/>
    <p:sldId id="275" r:id="rId25"/>
    <p:sldId id="276" r:id="rId26"/>
    <p:sldId id="277" r:id="rId27"/>
    <p:sldId id="280" r:id="rId28"/>
    <p:sldId id="299" r:id="rId29"/>
    <p:sldId id="281" r:id="rId30"/>
    <p:sldId id="284" r:id="rId31"/>
    <p:sldId id="294" r:id="rId32"/>
    <p:sldId id="293" r:id="rId33"/>
    <p:sldId id="288" r:id="rId34"/>
    <p:sldId id="287" r:id="rId35"/>
    <p:sldId id="285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04" autoAdjust="0"/>
  </p:normalViewPr>
  <p:slideViewPr>
    <p:cSldViewPr snapToGrid="0">
      <p:cViewPr>
        <p:scale>
          <a:sx n="62" d="100"/>
          <a:sy n="62" d="100"/>
        </p:scale>
        <p:origin x="105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A574F-8F9F-4947-BBCA-1519F6391A2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0B55-7F28-482B-B569-CE40F587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2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0B55-7F28-482B-B569-CE40F5870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0B55-7F28-482B-B569-CE40F58706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0A283-8759-A2A6-BFFB-8C1F28BF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93" y="592810"/>
            <a:ext cx="9661825" cy="56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69B4C-0743-E5CF-5F72-6871229F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0C789-9C2C-4DED-7208-A30DAE05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06" y="0"/>
            <a:ext cx="7001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F89F-F329-5122-BCE3-356366A9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08" y="460237"/>
            <a:ext cx="9790383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Histological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7900-DD1C-2FE7-1E4F-53C680F2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808" y="1858115"/>
            <a:ext cx="9790382" cy="4999885"/>
          </a:xfrm>
        </p:spPr>
        <p:txBody>
          <a:bodyPr>
            <a:noAutofit/>
          </a:bodyPr>
          <a:lstStyle/>
          <a:p>
            <a:r>
              <a:rPr lang="en-US" sz="2400" b="1" dirty="0"/>
              <a:t>PLAQUE STAGE</a:t>
            </a:r>
            <a:r>
              <a:rPr lang="en-US" sz="2400" dirty="0"/>
              <a:t>:</a:t>
            </a:r>
          </a:p>
          <a:p>
            <a:r>
              <a:rPr lang="en-US" sz="2400" u="sng" dirty="0"/>
              <a:t>More </a:t>
            </a:r>
            <a:r>
              <a:rPr lang="en-US" sz="2400" b="1" u="sng" dirty="0"/>
              <a:t>diffuse dermal </a:t>
            </a:r>
            <a:r>
              <a:rPr lang="en-US" sz="2400" u="sng" dirty="0"/>
              <a:t>vascular infiltrate</a:t>
            </a:r>
            <a:r>
              <a:rPr lang="en-US" sz="2400" dirty="0"/>
              <a:t>, extending into subcutaneous adipose tissue</a:t>
            </a:r>
          </a:p>
          <a:p>
            <a:r>
              <a:rPr lang="en-US" sz="2400" dirty="0"/>
              <a:t>The cells are </a:t>
            </a:r>
            <a:r>
              <a:rPr lang="en-US" sz="2400" b="1" u="sng" dirty="0"/>
              <a:t>spindle cells </a:t>
            </a:r>
            <a:r>
              <a:rPr lang="en-US" sz="2400" dirty="0"/>
              <a:t>arranged in haphazard fascicles</a:t>
            </a:r>
          </a:p>
          <a:p>
            <a:r>
              <a:rPr lang="en-US" sz="2400" dirty="0"/>
              <a:t>Sparse mitotic figures </a:t>
            </a:r>
          </a:p>
          <a:p>
            <a:r>
              <a:rPr lang="en-US" sz="2400" dirty="0"/>
              <a:t>No nuclear or cytologic pleomorphism</a:t>
            </a:r>
          </a:p>
          <a:p>
            <a:r>
              <a:rPr lang="en-US" sz="2400" dirty="0"/>
              <a:t>Intra and extra cellular </a:t>
            </a:r>
            <a:r>
              <a:rPr lang="en-US" sz="2400" b="1" u="sng" dirty="0"/>
              <a:t>hyaline globules</a:t>
            </a:r>
          </a:p>
          <a:p>
            <a:r>
              <a:rPr lang="en-US" sz="2400" b="1" u="sng" dirty="0"/>
              <a:t>Plasma cells </a:t>
            </a:r>
            <a:r>
              <a:rPr lang="en-US" sz="2400" dirty="0"/>
              <a:t>inflammatory cells in background</a:t>
            </a:r>
          </a:p>
          <a:p>
            <a:r>
              <a:rPr lang="en-US" sz="2400" b="1" u="sng" dirty="0" err="1"/>
              <a:t>Siderophages</a:t>
            </a:r>
            <a:endParaRPr lang="en-US" sz="2400" b="1" u="sng" dirty="0"/>
          </a:p>
          <a:p>
            <a:r>
              <a:rPr lang="en-US" sz="2400" dirty="0"/>
              <a:t>Promontory sign</a:t>
            </a:r>
          </a:p>
        </p:txBody>
      </p:sp>
    </p:spTree>
    <p:extLst>
      <p:ext uri="{BB962C8B-B14F-4D97-AF65-F5344CB8AC3E}">
        <p14:creationId xmlns:p14="http://schemas.microsoft.com/office/powerpoint/2010/main" val="37399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5ED39-C44D-ED9A-9C64-28DA34C5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7" y="154983"/>
            <a:ext cx="11716718" cy="67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8E708-F357-9985-9F60-3901DEB8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E25C5-77FD-F025-8A5B-B33C3217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766" y="4356553"/>
            <a:ext cx="3768419" cy="2263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92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DE345-23D1-5EA5-96B1-BFD6F480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2" y="0"/>
            <a:ext cx="9996407" cy="6853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AE8974-8517-156C-398F-88AB05C37874}"/>
              </a:ext>
            </a:extLst>
          </p:cNvPr>
          <p:cNvSpPr txBox="1"/>
          <p:nvPr/>
        </p:nvSpPr>
        <p:spPr>
          <a:xfrm>
            <a:off x="7514096" y="6022307"/>
            <a:ext cx="451000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Hyaline globules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EDABB4-DC68-7A33-FCC3-226A4CEF6D4A}"/>
              </a:ext>
            </a:extLst>
          </p:cNvPr>
          <p:cNvSpPr/>
          <p:nvPr/>
        </p:nvSpPr>
        <p:spPr>
          <a:xfrm rot="14343549">
            <a:off x="7591587" y="4010424"/>
            <a:ext cx="2820692" cy="1030637"/>
          </a:xfrm>
          <a:prstGeom prst="rightArrow">
            <a:avLst>
              <a:gd name="adj1" fmla="val 32817"/>
              <a:gd name="adj2" fmla="val 79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769DF8-6D2F-766C-67BC-F6BD2048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2" y="138948"/>
            <a:ext cx="12021518" cy="6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E604B-80A0-E4E1-3571-47746D19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1EA88-B0B7-6374-C930-2071B39F11E4}"/>
              </a:ext>
            </a:extLst>
          </p:cNvPr>
          <p:cNvSpPr txBox="1"/>
          <p:nvPr/>
        </p:nvSpPr>
        <p:spPr>
          <a:xfrm>
            <a:off x="7826645" y="5734371"/>
            <a:ext cx="3967566" cy="8309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HHV-8 STAIN</a:t>
            </a:r>
          </a:p>
        </p:txBody>
      </p:sp>
    </p:spTree>
    <p:extLst>
      <p:ext uri="{BB962C8B-B14F-4D97-AF65-F5344CB8AC3E}">
        <p14:creationId xmlns:p14="http://schemas.microsoft.com/office/powerpoint/2010/main" val="26071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03A2-F023-8ED6-714C-48311FD8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232" y="670224"/>
            <a:ext cx="9728080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Histological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3C27-D0C6-B519-42B4-EC683CB1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232" y="2216258"/>
            <a:ext cx="9728080" cy="4641742"/>
          </a:xfrm>
        </p:spPr>
        <p:txBody>
          <a:bodyPr>
            <a:normAutofit/>
          </a:bodyPr>
          <a:lstStyle/>
          <a:p>
            <a:r>
              <a:rPr lang="en-US" sz="2400" b="1" dirty="0"/>
              <a:t>NODULAR STAGE</a:t>
            </a:r>
            <a:r>
              <a:rPr lang="en-US" sz="2400" dirty="0"/>
              <a:t>:</a:t>
            </a:r>
          </a:p>
          <a:p>
            <a:r>
              <a:rPr lang="en-US" sz="2400" dirty="0"/>
              <a:t>the dermis is extended by </a:t>
            </a:r>
            <a:r>
              <a:rPr lang="en-US" sz="2400" b="1" u="sng" dirty="0"/>
              <a:t>solid tumor nodule</a:t>
            </a:r>
          </a:p>
          <a:p>
            <a:r>
              <a:rPr lang="en-US" sz="2400" dirty="0"/>
              <a:t>Fascicles of monomorphic </a:t>
            </a:r>
            <a:r>
              <a:rPr lang="en-US" sz="2400" b="1" u="sng" dirty="0"/>
              <a:t>spindle cells </a:t>
            </a:r>
            <a:r>
              <a:rPr lang="en-US" sz="2400" dirty="0"/>
              <a:t>, with slit like vascular spaces containing erythrocytes</a:t>
            </a:r>
            <a:br>
              <a:rPr lang="en-US" sz="2400" dirty="0"/>
            </a:br>
            <a:r>
              <a:rPr lang="en-US" sz="2400" dirty="0"/>
              <a:t>nuclei show immunoreactivity for </a:t>
            </a:r>
            <a:r>
              <a:rPr lang="en-US" sz="2400" b="1" u="sng" dirty="0"/>
              <a:t>HHV-8 stain</a:t>
            </a:r>
          </a:p>
          <a:p>
            <a:r>
              <a:rPr lang="en-US" sz="2400" dirty="0"/>
              <a:t>Hyaline globules</a:t>
            </a:r>
          </a:p>
          <a:p>
            <a:r>
              <a:rPr lang="en-US" sz="2400" b="1" u="sng" dirty="0"/>
              <a:t>Phenomenon of </a:t>
            </a:r>
            <a:r>
              <a:rPr lang="en-US" sz="2400" b="1" u="sng" dirty="0" err="1"/>
              <a:t>autoillumination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96017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99B8B-4443-8FDD-94EA-A56E7E8D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7681" cy="69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174C-8A34-085A-5B66-DB01AAFF5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251" y="863432"/>
            <a:ext cx="8991600" cy="51621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KAPOSI SARCOMA 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/>
              <a:t> PYODERMA GANGRENOSUM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HISTOPATHOLOGY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i="1" u="sng" dirty="0"/>
              <a:t>prepared by </a:t>
            </a:r>
            <a:r>
              <a:rPr lang="en-US" sz="3200" i="1" u="sng" dirty="0"/>
              <a:t>:</a:t>
            </a:r>
            <a:r>
              <a:rPr lang="en-US" sz="3200" i="1" u="sng" dirty="0" err="1"/>
              <a:t>dr</a:t>
            </a:r>
            <a:r>
              <a:rPr lang="en-US" sz="3200" i="1" u="sng" dirty="0"/>
              <a:t> </a:t>
            </a:r>
            <a:r>
              <a:rPr lang="en-US" sz="3200" i="1" u="sng" dirty="0" err="1"/>
              <a:t>ma</a:t>
            </a:r>
            <a:r>
              <a:rPr lang="en-US" sz="3600" i="1" u="sng" dirty="0" err="1"/>
              <a:t>htab</a:t>
            </a:r>
            <a:r>
              <a:rPr lang="en-US" sz="3600" i="1" u="sng" dirty="0"/>
              <a:t> </a:t>
            </a:r>
            <a:r>
              <a:rPr lang="en-US" sz="3600" i="1" u="sng" dirty="0" err="1"/>
              <a:t>khawajakhail</a:t>
            </a:r>
            <a:br>
              <a:rPr lang="en-US" sz="3600" i="1" u="sng" dirty="0"/>
            </a:br>
            <a:r>
              <a:rPr lang="en-US" sz="3600" i="1" u="sng" dirty="0" err="1"/>
              <a:t>pgr</a:t>
            </a:r>
            <a:r>
              <a:rPr lang="en-US" sz="3600" i="1" u="sng" dirty="0"/>
              <a:t> dermatology</a:t>
            </a:r>
            <a:br>
              <a:rPr lang="en-US" sz="3600" i="1" u="sng" dirty="0"/>
            </a:br>
            <a:r>
              <a:rPr lang="en-US" sz="3600" i="1" u="sng" dirty="0" err="1"/>
              <a:t>sph</a:t>
            </a:r>
            <a:r>
              <a:rPr lang="en-US" sz="3600" i="1" u="sng" dirty="0"/>
              <a:t> ,</a:t>
            </a:r>
            <a:r>
              <a:rPr lang="en-US" sz="3600" i="1" u="sng" dirty="0" err="1"/>
              <a:t>quetta</a:t>
            </a:r>
            <a:endParaRPr lang="en-US" sz="3600" i="1" u="sng" dirty="0"/>
          </a:p>
        </p:txBody>
      </p:sp>
    </p:spTree>
    <p:extLst>
      <p:ext uri="{BB962C8B-B14F-4D97-AF65-F5344CB8AC3E}">
        <p14:creationId xmlns:p14="http://schemas.microsoft.com/office/powerpoint/2010/main" val="122119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F720E-B936-CEF4-1049-1F8819CD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3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0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575AA-EFC4-24ED-BA6E-11984EB1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9" y="0"/>
            <a:ext cx="1179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3CC4B-48BB-BC20-9AB9-1E73AA4B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1" y="108489"/>
            <a:ext cx="11623729" cy="65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5426-4977-7F6A-E9BA-27B6F86D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1609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OTHER CLINICAL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B01F-5611-528F-4B01-D70A35CD2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754" y="2638043"/>
            <a:ext cx="5028930" cy="4031698"/>
          </a:xfrm>
        </p:spPr>
        <p:txBody>
          <a:bodyPr>
            <a:normAutofit/>
          </a:bodyPr>
          <a:lstStyle/>
          <a:p>
            <a:r>
              <a:rPr lang="en-US" sz="2400" dirty="0"/>
              <a:t>Anaplastic KS</a:t>
            </a:r>
          </a:p>
          <a:p>
            <a:r>
              <a:rPr lang="en-US" sz="2400" dirty="0"/>
              <a:t>Lymphedematous KS </a:t>
            </a:r>
          </a:p>
          <a:p>
            <a:r>
              <a:rPr lang="en-US" sz="2400" dirty="0"/>
              <a:t>Lymphangioma like KS</a:t>
            </a:r>
          </a:p>
          <a:p>
            <a:r>
              <a:rPr lang="en-US" sz="2400" dirty="0" err="1"/>
              <a:t>Lymphangiectatic</a:t>
            </a:r>
            <a:r>
              <a:rPr lang="en-US" sz="2400" dirty="0"/>
              <a:t> KS</a:t>
            </a:r>
          </a:p>
          <a:p>
            <a:r>
              <a:rPr lang="en-US" sz="2400" dirty="0"/>
              <a:t>Bullous KS </a:t>
            </a:r>
          </a:p>
          <a:p>
            <a:r>
              <a:rPr lang="en-US" sz="2400" dirty="0"/>
              <a:t>Telangiectatic KS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E251D-1D73-4F63-0375-895F334C4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279944" cy="4031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Hyperkeratotic</a:t>
            </a:r>
          </a:p>
          <a:p>
            <a:r>
              <a:rPr lang="en-US" sz="2400" dirty="0"/>
              <a:t>Keloidal KS </a:t>
            </a:r>
          </a:p>
          <a:p>
            <a:r>
              <a:rPr lang="en-US" sz="2400" dirty="0"/>
              <a:t>Micronodular</a:t>
            </a:r>
          </a:p>
          <a:p>
            <a:r>
              <a:rPr lang="en-US" sz="2400" dirty="0"/>
              <a:t>PG like KS</a:t>
            </a:r>
          </a:p>
          <a:p>
            <a:r>
              <a:rPr lang="en-US" sz="2400" dirty="0" err="1"/>
              <a:t>Ecchymotic</a:t>
            </a:r>
            <a:r>
              <a:rPr lang="en-US" sz="2400" dirty="0"/>
              <a:t> KS</a:t>
            </a:r>
          </a:p>
          <a:p>
            <a:r>
              <a:rPr lang="en-US" sz="2400" dirty="0"/>
              <a:t>Regressing KS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93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D4FF-FB90-687E-8765-4DF10E5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PYODERMA GANGRENOSUM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3B67-486D-7128-2D14-C2888A09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7033"/>
            <a:ext cx="7729728" cy="40675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Neutrophilic dermatosis</a:t>
            </a:r>
          </a:p>
          <a:p>
            <a:endParaRPr lang="en-US" sz="2400" dirty="0"/>
          </a:p>
          <a:p>
            <a:r>
              <a:rPr lang="en-US" sz="2400" dirty="0"/>
              <a:t>Begins as an inflammatory papule or pustule which progress to vesicle or nodule, to expanding purulent ulcer</a:t>
            </a:r>
          </a:p>
          <a:p>
            <a:endParaRPr lang="en-US" sz="2400" dirty="0"/>
          </a:p>
          <a:p>
            <a:r>
              <a:rPr lang="en-US" sz="2400" dirty="0"/>
              <a:t>Can present as single or multiple lesions usually on trunk or lower extremities</a:t>
            </a:r>
          </a:p>
          <a:p>
            <a:endParaRPr lang="en-US" sz="2400" dirty="0"/>
          </a:p>
          <a:p>
            <a:r>
              <a:rPr lang="en-US" sz="2400" dirty="0"/>
              <a:t>Triggered by local trauma (.pathergy)</a:t>
            </a:r>
          </a:p>
        </p:txBody>
      </p:sp>
    </p:spTree>
    <p:extLst>
      <p:ext uri="{BB962C8B-B14F-4D97-AF65-F5344CB8AC3E}">
        <p14:creationId xmlns:p14="http://schemas.microsoft.com/office/powerpoint/2010/main" val="2210426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7692-FDA6-CFAD-F58D-19C5D0BA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6" y="590786"/>
            <a:ext cx="10461356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40A3-1028-8954-D46F-4A8C8036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5" y="1847088"/>
            <a:ext cx="10073899" cy="4964027"/>
          </a:xfrm>
        </p:spPr>
        <p:txBody>
          <a:bodyPr>
            <a:noAutofit/>
          </a:bodyPr>
          <a:lstStyle/>
          <a:p>
            <a:r>
              <a:rPr lang="en-US" sz="2400" dirty="0"/>
              <a:t>Underlying systemic inflammation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Neutrophylic</a:t>
            </a:r>
            <a:r>
              <a:rPr lang="en-US" sz="2400" dirty="0"/>
              <a:t> dysfunction &amp; dysregulation of immune system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Classic PG lesion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85F0AB7-5689-FD42-2D32-64D75CEACA5A}"/>
              </a:ext>
            </a:extLst>
          </p:cNvPr>
          <p:cNvSpPr/>
          <p:nvPr/>
        </p:nvSpPr>
        <p:spPr>
          <a:xfrm>
            <a:off x="2682399" y="2452607"/>
            <a:ext cx="484632" cy="7069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0B7AD95-BA2A-9F48-2F7D-27A4B738B184}"/>
              </a:ext>
            </a:extLst>
          </p:cNvPr>
          <p:cNvSpPr/>
          <p:nvPr/>
        </p:nvSpPr>
        <p:spPr>
          <a:xfrm>
            <a:off x="2682399" y="3956103"/>
            <a:ext cx="484632" cy="7459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5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27FC-B65A-47D6-A844-DF98B374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Pyoderma gangrenosum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C555F-98B8-5A23-D093-3A6651943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941" y="2588455"/>
            <a:ext cx="7090117" cy="3868615"/>
          </a:xfrm>
        </p:spPr>
      </p:pic>
    </p:spTree>
    <p:extLst>
      <p:ext uri="{BB962C8B-B14F-4D97-AF65-F5344CB8AC3E}">
        <p14:creationId xmlns:p14="http://schemas.microsoft.com/office/powerpoint/2010/main" val="1286146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23E26-19BC-5FF4-95E8-D5C9ACAF9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1627309"/>
            <a:ext cx="9570793" cy="40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63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940B2-778E-55F4-A3A8-D25C323BE3BE}"/>
              </a:ext>
            </a:extLst>
          </p:cNvPr>
          <p:cNvSpPr txBox="1"/>
          <p:nvPr/>
        </p:nvSpPr>
        <p:spPr>
          <a:xfrm>
            <a:off x="1611823" y="1187919"/>
            <a:ext cx="85744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040C28"/>
                </a:solidFill>
                <a:effectLst/>
                <a:latin typeface="Google Sans"/>
              </a:rPr>
              <a:t>two biopsies (punch or incisional) that include the wound edge (with partial ulcer bed) and the central base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80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E508-A229-896E-8CB7-C5298447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HISTOLOGY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56DD-9997-486B-9EE8-66E6F4AD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32847"/>
            <a:ext cx="7729728" cy="4025153"/>
          </a:xfrm>
        </p:spPr>
        <p:txBody>
          <a:bodyPr>
            <a:normAutofit/>
          </a:bodyPr>
          <a:lstStyle/>
          <a:p>
            <a:r>
              <a:rPr lang="en-US" sz="2400" dirty="0"/>
              <a:t>Epidermal ulceration</a:t>
            </a:r>
          </a:p>
          <a:p>
            <a:r>
              <a:rPr lang="en-US" sz="2400" b="1" u="sng" dirty="0"/>
              <a:t>BUSY DERMIS</a:t>
            </a:r>
          </a:p>
          <a:p>
            <a:r>
              <a:rPr lang="en-US" sz="2400" dirty="0"/>
              <a:t>Dermal edema in the upper dermis</a:t>
            </a:r>
          </a:p>
          <a:p>
            <a:r>
              <a:rPr lang="en-US" sz="2400" dirty="0"/>
              <a:t>Dermal neutrophilic &amp; lymphocytic infiltrate</a:t>
            </a:r>
          </a:p>
          <a:p>
            <a:r>
              <a:rPr lang="en-US" sz="2400" dirty="0"/>
              <a:t>Suppurative granuloma with giant cells</a:t>
            </a:r>
          </a:p>
          <a:p>
            <a:r>
              <a:rPr lang="en-US" sz="2400" dirty="0"/>
              <a:t>Although vasculitis is not a feature, focal vasculitis is seen in fully developed lesions &amp; is secondary to inflammatory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9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EB81-F671-3866-994C-A0F5A860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66" y="282766"/>
            <a:ext cx="9732936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Kaposi 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34FC-CB8D-EB50-4EDC-9B954B67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3" y="1689315"/>
            <a:ext cx="10352867" cy="4571999"/>
          </a:xfrm>
        </p:spPr>
        <p:txBody>
          <a:bodyPr>
            <a:normAutofit/>
          </a:bodyPr>
          <a:lstStyle/>
          <a:p>
            <a:r>
              <a:rPr lang="en-US" sz="2400" dirty="0"/>
              <a:t>It is one of the most common malignancies in </a:t>
            </a:r>
            <a:r>
              <a:rPr lang="en-US" sz="2400" b="1" dirty="0"/>
              <a:t>HIV</a:t>
            </a:r>
            <a:r>
              <a:rPr lang="en-US" sz="2400" dirty="0"/>
              <a:t> patients,</a:t>
            </a:r>
          </a:p>
          <a:p>
            <a:endParaRPr lang="en-US" sz="2400" dirty="0"/>
          </a:p>
          <a:p>
            <a:r>
              <a:rPr lang="en-US" sz="2400" dirty="0"/>
              <a:t>Caused by </a:t>
            </a:r>
            <a:r>
              <a:rPr lang="en-US" sz="2400" b="1" u="sng" dirty="0"/>
              <a:t>HHV-8 virus</a:t>
            </a:r>
          </a:p>
          <a:p>
            <a:endParaRPr lang="en-US" sz="2400" b="1" u="sng" dirty="0"/>
          </a:p>
          <a:p>
            <a:r>
              <a:rPr lang="en-US" sz="2400" dirty="0"/>
              <a:t>TYPES:  Classic,  African,  Epidemic,  K.S in Renal transplant</a:t>
            </a:r>
          </a:p>
          <a:p>
            <a:endParaRPr lang="en-US" sz="2400" dirty="0"/>
          </a:p>
          <a:p>
            <a:r>
              <a:rPr lang="en-US" sz="2400" u="sng" dirty="0"/>
              <a:t>CLINICAL &amp; HISTOLOGICAL STAGES</a:t>
            </a:r>
            <a:r>
              <a:rPr lang="en-US" sz="2400" dirty="0"/>
              <a:t>:  </a:t>
            </a:r>
            <a:r>
              <a:rPr lang="en-US" sz="2400" b="1" dirty="0"/>
              <a:t>Patch,  Plaque,  Nodular, Ulcerative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996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2B125-338E-2550-C206-90C72238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3" y="179294"/>
            <a:ext cx="10393326" cy="69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EB34C-2AD4-5BD6-A8FE-08E46134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3" y="108489"/>
            <a:ext cx="10368366" cy="66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A169-DA79-A7D3-48D6-10F0B511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6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F302F-C50D-84FC-8562-7AA6AC56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82" y="340659"/>
            <a:ext cx="603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7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42EA-B0FE-2618-5D82-E5B59D26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71" y="229586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9040-F1C7-7BB7-B4AB-048F6D75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9859"/>
            <a:ext cx="4532017" cy="5298141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63-year-old male from Kabul who presented with a five-year history of generalized and increasing violaceous papules and nodules of the trunk and extremities</a:t>
            </a:r>
          </a:p>
          <a:p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examination also revealed a lesion of the soft palate and facial hyperpigmentation. HIV testing was negative. The clinical presentation strongly favors which disease..?</a:t>
            </a:r>
          </a:p>
          <a:p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Briefly describe the histological features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B7AD46-5580-A8D7-C266-B82E584A66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0489" y="1559859"/>
            <a:ext cx="7511512" cy="5298142"/>
          </a:xfrm>
        </p:spPr>
      </p:pic>
    </p:spTree>
    <p:extLst>
      <p:ext uri="{BB962C8B-B14F-4D97-AF65-F5344CB8AC3E}">
        <p14:creationId xmlns:p14="http://schemas.microsoft.com/office/powerpoint/2010/main" val="216694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BAB7AB-95E9-877F-5949-0CCFB48E4F39}"/>
              </a:ext>
            </a:extLst>
          </p:cNvPr>
          <p:cNvSpPr txBox="1"/>
          <p:nvPr/>
        </p:nvSpPr>
        <p:spPr>
          <a:xfrm>
            <a:off x="1577787" y="2417820"/>
            <a:ext cx="87495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Q: Which of the following is a feature of early pyoderma gangrenosum biopsies?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Eosinophilic pustulosis</a:t>
            </a:r>
          </a:p>
          <a:p>
            <a:pPr algn="l" fontAlgn="base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B. Epidermal ulceration</a:t>
            </a:r>
          </a:p>
          <a:p>
            <a:pPr algn="l" fontAlgn="base">
              <a:buFont typeface="+mj-lt"/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C. Neutrophilic folliculitis</a:t>
            </a:r>
          </a:p>
          <a:p>
            <a:pPr algn="l" fontAlgn="base">
              <a:buFont typeface="+mj-lt"/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D. Subepidermal bullae</a:t>
            </a:r>
          </a:p>
        </p:txBody>
      </p:sp>
    </p:spTree>
    <p:extLst>
      <p:ext uri="{BB962C8B-B14F-4D97-AF65-F5344CB8AC3E}">
        <p14:creationId xmlns:p14="http://schemas.microsoft.com/office/powerpoint/2010/main" val="341580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41352-EB25-BED0-8731-9BCF9FA2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87" y="1310191"/>
            <a:ext cx="9188825" cy="46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9E4-F9B0-6DD3-A9EC-F6954411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549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96E4-1A6C-2ACE-3C63-70ECB497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8627"/>
            <a:ext cx="7729728" cy="4219956"/>
          </a:xfrm>
        </p:spPr>
        <p:txBody>
          <a:bodyPr>
            <a:normAutofit/>
          </a:bodyPr>
          <a:lstStyle/>
          <a:p>
            <a:r>
              <a:rPr lang="en-US" sz="2400" dirty="0"/>
              <a:t>VIRAL PROTIENS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ANGIOGENIC AND PROINFLAMMATORY EFFECTS ON ENDOTHELIAL CELLS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CELLS PROLIFERATE TO FORM CHARACTERISTIC SPINDLE CELL TUMORS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1CD0000-AE5E-6328-79F7-811148789048}"/>
              </a:ext>
            </a:extLst>
          </p:cNvPr>
          <p:cNvSpPr/>
          <p:nvPr/>
        </p:nvSpPr>
        <p:spPr>
          <a:xfrm>
            <a:off x="3348110" y="2467322"/>
            <a:ext cx="542571" cy="636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E377863-50E6-C0D9-B402-C819BEBE76B9}"/>
              </a:ext>
            </a:extLst>
          </p:cNvPr>
          <p:cNvSpPr/>
          <p:nvPr/>
        </p:nvSpPr>
        <p:spPr>
          <a:xfrm>
            <a:off x="3348109" y="4335694"/>
            <a:ext cx="542571" cy="636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1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6C1F-4E27-AD97-F445-E29E9BE8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9892"/>
            <a:ext cx="7729728" cy="1188720"/>
          </a:xfrm>
        </p:spPr>
        <p:txBody>
          <a:bodyPr/>
          <a:lstStyle/>
          <a:p>
            <a:r>
              <a:rPr lang="en-US" b="1" dirty="0"/>
              <a:t>CLASSIC LESION IN HIV PATIENT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877B7-3963-99C2-A306-66442635E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153413"/>
            <a:ext cx="7729728" cy="4704588"/>
          </a:xfrm>
        </p:spPr>
      </p:pic>
    </p:spTree>
    <p:extLst>
      <p:ext uri="{BB962C8B-B14F-4D97-AF65-F5344CB8AC3E}">
        <p14:creationId xmlns:p14="http://schemas.microsoft.com/office/powerpoint/2010/main" val="211184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2989-1A0E-908A-73C7-28EB265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15" y="523613"/>
            <a:ext cx="9960864" cy="1188720"/>
          </a:xfrm>
        </p:spPr>
        <p:txBody>
          <a:bodyPr>
            <a:normAutofit/>
          </a:bodyPr>
          <a:lstStyle/>
          <a:p>
            <a:r>
              <a:rPr lang="en-US" sz="3600" dirty="0" err="1"/>
              <a:t>sHave</a:t>
            </a:r>
            <a:r>
              <a:rPr lang="en-US" sz="3600" dirty="0"/>
              <a:t> or punch biopsy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71160-C20F-5E3C-C322-7BD417D6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15" y="1712332"/>
            <a:ext cx="9960864" cy="5145667"/>
          </a:xfrm>
        </p:spPr>
      </p:pic>
    </p:spTree>
    <p:extLst>
      <p:ext uri="{BB962C8B-B14F-4D97-AF65-F5344CB8AC3E}">
        <p14:creationId xmlns:p14="http://schemas.microsoft.com/office/powerpoint/2010/main" val="28757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46C6-86B9-B0A8-93E0-13BB7183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64" y="251770"/>
            <a:ext cx="8927643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Histological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0A67-526E-969E-4ADF-1FA0211B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0" y="1719458"/>
            <a:ext cx="11050291" cy="5138541"/>
          </a:xfrm>
        </p:spPr>
        <p:txBody>
          <a:bodyPr>
            <a:noAutofit/>
          </a:bodyPr>
          <a:lstStyle/>
          <a:p>
            <a:r>
              <a:rPr lang="en-US" sz="2400" u="sng" dirty="0"/>
              <a:t>Slit like vascular spaces </a:t>
            </a:r>
            <a:r>
              <a:rPr lang="en-US" sz="2400" dirty="0"/>
              <a:t>lined by endothelial cells and filled with blood</a:t>
            </a:r>
          </a:p>
          <a:p>
            <a:r>
              <a:rPr lang="en-US" sz="2400" dirty="0"/>
              <a:t>Multiple layers of </a:t>
            </a:r>
            <a:r>
              <a:rPr lang="en-US" sz="2400" u="sng" dirty="0"/>
              <a:t>Spindle cells </a:t>
            </a:r>
            <a:r>
              <a:rPr lang="en-US" sz="2400" dirty="0"/>
              <a:t>Infiltrating the Dermis</a:t>
            </a:r>
          </a:p>
          <a:p>
            <a:r>
              <a:rPr lang="en-US" sz="2400" dirty="0"/>
              <a:t>Small background newly formed blood vessels within preexisting blood vessels – </a:t>
            </a:r>
            <a:r>
              <a:rPr lang="en-US" sz="2400" u="sng" dirty="0"/>
              <a:t>PROMONTORY SIGN</a:t>
            </a:r>
          </a:p>
          <a:p>
            <a:r>
              <a:rPr lang="en-US" sz="2400" u="sng" dirty="0"/>
              <a:t>RBC extravasation</a:t>
            </a:r>
          </a:p>
          <a:p>
            <a:r>
              <a:rPr lang="en-US" sz="2400" u="sng" dirty="0"/>
              <a:t>Plasma cells </a:t>
            </a:r>
            <a:r>
              <a:rPr lang="en-US" sz="2400" dirty="0"/>
              <a:t>usually present</a:t>
            </a:r>
          </a:p>
          <a:p>
            <a:r>
              <a:rPr lang="en-US" sz="2400" u="sng" dirty="0"/>
              <a:t>Hyaline Globules </a:t>
            </a:r>
            <a:r>
              <a:rPr lang="en-US" sz="2400" dirty="0"/>
              <a:t>(may be degenerated RBCs) </a:t>
            </a:r>
          </a:p>
          <a:p>
            <a:r>
              <a:rPr lang="en-US" sz="2400" u="sng" dirty="0"/>
              <a:t>HHV-8 positive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769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21FB-EA7C-D453-F87C-49D39AB5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4" y="313763"/>
            <a:ext cx="10197885" cy="1188720"/>
          </a:xfrm>
        </p:spPr>
        <p:txBody>
          <a:bodyPr>
            <a:normAutofit/>
          </a:bodyPr>
          <a:lstStyle/>
          <a:p>
            <a:r>
              <a:rPr lang="en-US" sz="3600" b="1" dirty="0"/>
              <a:t>Histological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5B81-6658-BDCA-3793-AEACB2D3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641967"/>
            <a:ext cx="10197884" cy="5041754"/>
          </a:xfrm>
        </p:spPr>
        <p:txBody>
          <a:bodyPr>
            <a:noAutofit/>
          </a:bodyPr>
          <a:lstStyle/>
          <a:p>
            <a:r>
              <a:rPr lang="en-US" sz="2400" b="1" dirty="0"/>
              <a:t>PATCH STAGE</a:t>
            </a:r>
            <a:r>
              <a:rPr lang="en-US" sz="2400" dirty="0"/>
              <a:t>: </a:t>
            </a:r>
          </a:p>
          <a:p>
            <a:r>
              <a:rPr lang="en-US" sz="2400" dirty="0"/>
              <a:t>Earliest phase in evolution of cutaneous Kaposi Sarcoma</a:t>
            </a:r>
          </a:p>
          <a:p>
            <a:r>
              <a:rPr lang="en-US" sz="2400" b="1" u="sng" dirty="0"/>
              <a:t>BUSY DERMIS</a:t>
            </a:r>
            <a:r>
              <a:rPr lang="en-US" sz="2400" b="1" dirty="0"/>
              <a:t>  </a:t>
            </a:r>
            <a:r>
              <a:rPr lang="en-US" sz="2400" dirty="0"/>
              <a:t>or  mild inflammatory dermatosis</a:t>
            </a:r>
          </a:p>
          <a:p>
            <a:r>
              <a:rPr lang="en-US" sz="2400" dirty="0"/>
              <a:t>Newly formed </a:t>
            </a:r>
            <a:r>
              <a:rPr lang="en-US" sz="2400" u="sng" dirty="0"/>
              <a:t>slit like vascular spaces</a:t>
            </a:r>
          </a:p>
          <a:p>
            <a:r>
              <a:rPr lang="en-US" sz="2400" dirty="0"/>
              <a:t>These slit like spaces are lined by endothelial cells with variable degree of erythrocyte extravasation</a:t>
            </a:r>
          </a:p>
          <a:p>
            <a:r>
              <a:rPr lang="en-US" sz="2400" b="1" u="sng" dirty="0"/>
              <a:t>Promontory sign</a:t>
            </a:r>
          </a:p>
          <a:p>
            <a:r>
              <a:rPr lang="en-US" sz="2400" dirty="0"/>
              <a:t>These channels often contain RBCs</a:t>
            </a:r>
          </a:p>
          <a:p>
            <a:r>
              <a:rPr lang="en-US" sz="2400" dirty="0"/>
              <a:t>Mild background inflammatory cells </a:t>
            </a:r>
            <a:r>
              <a:rPr lang="en-US" sz="2400" u="sng" dirty="0"/>
              <a:t>(plasma cells)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91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5D743-DA4E-473F-F4E1-22128820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185980"/>
            <a:ext cx="11871702" cy="66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57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356</TotalTime>
  <Words>537</Words>
  <Application>Microsoft Office PowerPoint</Application>
  <PresentationFormat>Widescreen</PresentationFormat>
  <Paragraphs>107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Gill Sans MT</vt:lpstr>
      <vt:lpstr>Google Sans</vt:lpstr>
      <vt:lpstr>Parcel</vt:lpstr>
      <vt:lpstr>PowerPoint Presentation</vt:lpstr>
      <vt:lpstr>KAPOSI SARCOMA  &amp;  PYODERMA GANGRENOSUM  HISTOPATHOLOGY   prepared by :dr mahtab khawajakhail pgr dermatology sph ,quetta</vt:lpstr>
      <vt:lpstr>Kaposi sarcoma</vt:lpstr>
      <vt:lpstr>PATHOGENESIS</vt:lpstr>
      <vt:lpstr>CLASSIC LESION IN HIV PATIENT</vt:lpstr>
      <vt:lpstr>sHave or punch biopsy</vt:lpstr>
      <vt:lpstr>Histological features</vt:lpstr>
      <vt:lpstr>Histological variants</vt:lpstr>
      <vt:lpstr>PowerPoint Presentation</vt:lpstr>
      <vt:lpstr>PowerPoint Presentation</vt:lpstr>
      <vt:lpstr>PowerPoint Presentation</vt:lpstr>
      <vt:lpstr>Histological 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Histological variants</vt:lpstr>
      <vt:lpstr>PowerPoint Presentation</vt:lpstr>
      <vt:lpstr>PowerPoint Presentation</vt:lpstr>
      <vt:lpstr>PowerPoint Presentation</vt:lpstr>
      <vt:lpstr>PowerPoint Presentation</vt:lpstr>
      <vt:lpstr>OTHER CLINICAL VARIANTS</vt:lpstr>
      <vt:lpstr>PYODERMA GANGRENOSUM</vt:lpstr>
      <vt:lpstr>pathogenesis</vt:lpstr>
      <vt:lpstr>Pyoderma gangrenosum</vt:lpstr>
      <vt:lpstr>PowerPoint Presentation</vt:lpstr>
      <vt:lpstr>PowerPoint Presentation</vt:lpstr>
      <vt:lpstr>HISTOLOGY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KAPOSI SARCOMA &amp; PYODERMA GANGRENOSUM HISTOPATHOLOGY  by: dr mahtab khawajakhail pgr dermatology sph ,quetta</dc:title>
  <dc:creator>hp</dc:creator>
  <cp:lastModifiedBy>hp</cp:lastModifiedBy>
  <cp:revision>5</cp:revision>
  <dcterms:created xsi:type="dcterms:W3CDTF">2023-12-11T08:02:43Z</dcterms:created>
  <dcterms:modified xsi:type="dcterms:W3CDTF">2023-12-13T07:40:28Z</dcterms:modified>
</cp:coreProperties>
</file>