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97" r:id="rId9"/>
    <p:sldId id="263" r:id="rId10"/>
    <p:sldId id="264" r:id="rId11"/>
    <p:sldId id="265" r:id="rId12"/>
    <p:sldId id="266" r:id="rId13"/>
    <p:sldId id="268" r:id="rId14"/>
    <p:sldId id="269" r:id="rId15"/>
    <p:sldId id="267"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89" r:id="rId33"/>
    <p:sldId id="290" r:id="rId34"/>
    <p:sldId id="291" r:id="rId35"/>
    <p:sldId id="292" r:id="rId36"/>
    <p:sldId id="293" r:id="rId37"/>
    <p:sldId id="295" r:id="rId38"/>
    <p:sldId id="296"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eg" /></Relationships>
</file>

<file path=ppt/slides/_rels/slide2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23.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4" Type="http://schemas.openxmlformats.org/officeDocument/2006/relationships/image" Target="../media/image14.jpeg" /></Relationships>
</file>

<file path=ppt/slides/_rels/slide2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68D7-5773-F7A8-93C5-63870CC44566}"/>
              </a:ext>
            </a:extLst>
          </p:cNvPr>
          <p:cNvSpPr>
            <a:spLocks noGrp="1"/>
          </p:cNvSpPr>
          <p:nvPr>
            <p:ph type="ctrTitle"/>
          </p:nvPr>
        </p:nvSpPr>
        <p:spPr/>
        <p:txBody>
          <a:bodyPr/>
          <a:lstStyle/>
          <a:p>
            <a:r>
              <a:rPr lang="en-GB" b="1">
                <a:solidFill>
                  <a:schemeClr val="tx1"/>
                </a:solidFill>
              </a:rPr>
              <a:t>Irritant</a:t>
            </a:r>
            <a:r>
              <a:rPr lang="en-GB" b="1"/>
              <a:t> </a:t>
            </a:r>
            <a:r>
              <a:rPr lang="en-GB" b="1">
                <a:solidFill>
                  <a:schemeClr val="tx1"/>
                </a:solidFill>
              </a:rPr>
              <a:t>contact</a:t>
            </a:r>
            <a:r>
              <a:rPr lang="en-GB" b="1"/>
              <a:t> </a:t>
            </a:r>
            <a:r>
              <a:rPr lang="en-GB" b="1">
                <a:solidFill>
                  <a:schemeClr val="tx1"/>
                </a:solidFill>
              </a:rPr>
              <a:t>dermatitis</a:t>
            </a:r>
            <a:r>
              <a:rPr lang="en-GB" b="1"/>
              <a:t> </a:t>
            </a:r>
            <a:endParaRPr lang="en-US" b="1"/>
          </a:p>
        </p:txBody>
      </p:sp>
      <p:sp>
        <p:nvSpPr>
          <p:cNvPr id="3" name="Subtitle 2">
            <a:extLst>
              <a:ext uri="{FF2B5EF4-FFF2-40B4-BE49-F238E27FC236}">
                <a16:creationId xmlns:a16="http://schemas.microsoft.com/office/drawing/2014/main" id="{2014D6F5-7C69-AD6F-014E-AA9C5934E6D6}"/>
              </a:ext>
            </a:extLst>
          </p:cNvPr>
          <p:cNvSpPr>
            <a:spLocks noGrp="1"/>
          </p:cNvSpPr>
          <p:nvPr>
            <p:ph type="subTitle" idx="1"/>
          </p:nvPr>
        </p:nvSpPr>
        <p:spPr/>
        <p:txBody>
          <a:bodyPr/>
          <a:lstStyle/>
          <a:p>
            <a:r>
              <a:rPr lang="en-GB" b="1" i="1"/>
              <a:t>Dr kashmala imam</a:t>
            </a:r>
          </a:p>
          <a:p>
            <a:r>
              <a:rPr lang="en-GB" b="1" i="1"/>
              <a:t>Pg (mcps dermatology)</a:t>
            </a:r>
            <a:endParaRPr lang="en-US" b="1" i="1"/>
          </a:p>
        </p:txBody>
      </p:sp>
    </p:spTree>
    <p:extLst>
      <p:ext uri="{BB962C8B-B14F-4D97-AF65-F5344CB8AC3E}">
        <p14:creationId xmlns:p14="http://schemas.microsoft.com/office/powerpoint/2010/main" val="15988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B4BD-8ABE-89D8-3C15-E364FAD47BC4}"/>
              </a:ext>
            </a:extLst>
          </p:cNvPr>
          <p:cNvSpPr>
            <a:spLocks noGrp="1"/>
          </p:cNvSpPr>
          <p:nvPr>
            <p:ph type="title"/>
          </p:nvPr>
        </p:nvSpPr>
        <p:spPr/>
        <p:txBody>
          <a:bodyPr/>
          <a:lstStyle/>
          <a:p>
            <a:r>
              <a:rPr lang="en-US">
                <a:solidFill>
                  <a:schemeClr val="tx1"/>
                </a:solidFill>
              </a:rPr>
              <a:t>The mechanism of action ofirritants</a:t>
            </a:r>
          </a:p>
        </p:txBody>
      </p:sp>
      <p:sp>
        <p:nvSpPr>
          <p:cNvPr id="3" name="Content Placeholder 2">
            <a:extLst>
              <a:ext uri="{FF2B5EF4-FFF2-40B4-BE49-F238E27FC236}">
                <a16:creationId xmlns:a16="http://schemas.microsoft.com/office/drawing/2014/main" id="{EFBC137D-1F1F-F338-842A-CB7FDABCB39C}"/>
              </a:ext>
            </a:extLst>
          </p:cNvPr>
          <p:cNvSpPr>
            <a:spLocks noGrp="1"/>
          </p:cNvSpPr>
          <p:nvPr>
            <p:ph idx="1"/>
          </p:nvPr>
        </p:nvSpPr>
        <p:spPr>
          <a:xfrm>
            <a:off x="530639" y="2188203"/>
            <a:ext cx="8596668" cy="3850748"/>
          </a:xfrm>
        </p:spPr>
        <p:txBody>
          <a:bodyPr/>
          <a:lstStyle/>
          <a:p>
            <a:pPr>
              <a:buFont typeface="+mj-lt"/>
              <a:buAutoNum type="arabicPeriod"/>
            </a:pPr>
            <a:r>
              <a:rPr lang="en-US" u="sng"/>
              <a:t>An irritant is any agent, physical or chemical,which is capable of producing cellular damageif applied for sufficient time and in sufficientconcentration.■ Immunological memory is not involved anddermatitis occurs without prior sensitization.</a:t>
            </a:r>
            <a:endParaRPr lang="en-GB" u="sng"/>
          </a:p>
          <a:p>
            <a:endParaRPr lang="en-US"/>
          </a:p>
        </p:txBody>
      </p:sp>
    </p:spTree>
    <p:extLst>
      <p:ext uri="{BB962C8B-B14F-4D97-AF65-F5344CB8AC3E}">
        <p14:creationId xmlns:p14="http://schemas.microsoft.com/office/powerpoint/2010/main" val="353549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25F5-DB83-623F-25D8-32EEE0F280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20B5BA-7399-12B0-2423-9866259CE64F}"/>
              </a:ext>
            </a:extLst>
          </p:cNvPr>
          <p:cNvSpPr>
            <a:spLocks noGrp="1"/>
          </p:cNvSpPr>
          <p:nvPr>
            <p:ph idx="1"/>
          </p:nvPr>
        </p:nvSpPr>
        <p:spPr/>
        <p:txBody>
          <a:bodyPr/>
          <a:lstStyle/>
          <a:p>
            <a:r>
              <a:rPr lang="en-US"/>
              <a:t>Dermatitis arises when the defense or repaircapacity of the skin is exhausted.▪ Strong irritants will induce a clinical reaction inalmost all individuals, whereas with less potentirritants dermatitis only developing in the mostsusceptible or in situations where there isrepeated contact with irritants.</a:t>
            </a:r>
          </a:p>
        </p:txBody>
      </p:sp>
    </p:spTree>
    <p:extLst>
      <p:ext uri="{BB962C8B-B14F-4D97-AF65-F5344CB8AC3E}">
        <p14:creationId xmlns:p14="http://schemas.microsoft.com/office/powerpoint/2010/main" val="280455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EEF0-91DC-255F-2F44-FEDD0FAFBC16}"/>
              </a:ext>
            </a:extLst>
          </p:cNvPr>
          <p:cNvSpPr>
            <a:spLocks noGrp="1"/>
          </p:cNvSpPr>
          <p:nvPr>
            <p:ph type="title"/>
          </p:nvPr>
        </p:nvSpPr>
        <p:spPr/>
        <p:txBody>
          <a:bodyPr/>
          <a:lstStyle/>
          <a:p>
            <a:r>
              <a:rPr lang="en-GB" b="1">
                <a:solidFill>
                  <a:schemeClr val="tx1"/>
                </a:solidFill>
              </a:rPr>
              <a:t>Pathogenesis Of icd</a:t>
            </a:r>
            <a:endParaRPr lang="en-US" b="1">
              <a:solidFill>
                <a:schemeClr val="tx1"/>
              </a:solidFill>
            </a:endParaRPr>
          </a:p>
        </p:txBody>
      </p:sp>
      <p:sp>
        <p:nvSpPr>
          <p:cNvPr id="3" name="Content Placeholder 2">
            <a:extLst>
              <a:ext uri="{FF2B5EF4-FFF2-40B4-BE49-F238E27FC236}">
                <a16:creationId xmlns:a16="http://schemas.microsoft.com/office/drawing/2014/main" id="{404668AF-AF13-DF45-898B-284A3D0E548B}"/>
              </a:ext>
            </a:extLst>
          </p:cNvPr>
          <p:cNvSpPr>
            <a:spLocks noGrp="1"/>
          </p:cNvSpPr>
          <p:nvPr>
            <p:ph idx="1"/>
          </p:nvPr>
        </p:nvSpPr>
        <p:spPr/>
        <p:txBody>
          <a:bodyPr/>
          <a:lstStyle/>
          <a:p>
            <a:r>
              <a:rPr lang="en-US"/>
              <a:t>In the laboratory, barrier disruption has beenshown to induce interleukin-1a release andupregulation of tumour necrosis factor (TNF)- aand granulocyte-macrophage colony-stimulatingfactor (GM-CSF).■ Detergents acts by destroying lysosomalenzymes in the horny layer, whereas at higherconcentrations they will dissolve cellmembranes and damage lysosomes</a:t>
            </a:r>
          </a:p>
        </p:txBody>
      </p:sp>
      <p:sp>
        <p:nvSpPr>
          <p:cNvPr id="4" name="TextBox 3">
            <a:extLst>
              <a:ext uri="{FF2B5EF4-FFF2-40B4-BE49-F238E27FC236}">
                <a16:creationId xmlns:a16="http://schemas.microsoft.com/office/drawing/2014/main" id="{C0719843-32C2-3D0B-A086-948D2038452C}"/>
              </a:ext>
            </a:extLst>
          </p:cNvPr>
          <p:cNvSpPr txBox="1"/>
          <p:nvPr/>
        </p:nvSpPr>
        <p:spPr>
          <a:xfrm>
            <a:off x="5185675" y="2068402"/>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14816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E239-A69A-BE05-97DB-B09BF3F554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59842-13D7-4B69-8CEA-F724F6BBA444}"/>
              </a:ext>
            </a:extLst>
          </p:cNvPr>
          <p:cNvSpPr>
            <a:spLocks noGrp="1"/>
          </p:cNvSpPr>
          <p:nvPr>
            <p:ph idx="1"/>
          </p:nvPr>
        </p:nvSpPr>
        <p:spPr/>
        <p:txBody>
          <a:bodyPr/>
          <a:lstStyle/>
          <a:p>
            <a:r>
              <a:rPr lang="en-US"/>
              <a:t>Organic solvents such as methanol orchloroform will damage blood vessels causinghyperaemia, and dimethyl sulphoxide (DMSO) isa very effective degranulator of mast cells.■ Irritants affect everyone, although individualsusceptibility with regard to the developmentof dermatitis varies greatly.</a:t>
            </a:r>
            <a:endParaRPr lang="en-GB"/>
          </a:p>
          <a:p>
            <a:endParaRPr lang="en-US"/>
          </a:p>
        </p:txBody>
      </p:sp>
    </p:spTree>
    <p:extLst>
      <p:ext uri="{BB962C8B-B14F-4D97-AF65-F5344CB8AC3E}">
        <p14:creationId xmlns:p14="http://schemas.microsoft.com/office/powerpoint/2010/main" val="395275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DDB0-A44A-C4D8-38C4-82654FBB95B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BB67025-5D6D-22FA-9013-F89A34DE3793}"/>
              </a:ext>
            </a:extLst>
          </p:cNvPr>
          <p:cNvPicPr>
            <a:picLocks noGrp="1" noChangeAspect="1"/>
          </p:cNvPicPr>
          <p:nvPr>
            <p:ph idx="1"/>
          </p:nvPr>
        </p:nvPicPr>
        <p:blipFill>
          <a:blip r:embed="rId2"/>
          <a:stretch>
            <a:fillRect/>
          </a:stretch>
        </p:blipFill>
        <p:spPr>
          <a:xfrm>
            <a:off x="1073160" y="0"/>
            <a:ext cx="9036684" cy="7077742"/>
          </a:xfrm>
        </p:spPr>
      </p:pic>
    </p:spTree>
    <p:extLst>
      <p:ext uri="{BB962C8B-B14F-4D97-AF65-F5344CB8AC3E}">
        <p14:creationId xmlns:p14="http://schemas.microsoft.com/office/powerpoint/2010/main" val="247599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BF36A-007B-8FA3-867C-7E5D330AF6F2}"/>
              </a:ext>
            </a:extLst>
          </p:cNvPr>
          <p:cNvSpPr>
            <a:spLocks noGrp="1"/>
          </p:cNvSpPr>
          <p:nvPr>
            <p:ph type="title"/>
          </p:nvPr>
        </p:nvSpPr>
        <p:spPr/>
        <p:txBody>
          <a:bodyPr/>
          <a:lstStyle/>
          <a:p>
            <a:r>
              <a:rPr lang="en-GB" b="1">
                <a:solidFill>
                  <a:schemeClr val="tx1"/>
                </a:solidFill>
              </a:rPr>
              <a:t>1 burns</a:t>
            </a:r>
            <a:br>
              <a:rPr lang="en-GB" b="1">
                <a:solidFill>
                  <a:schemeClr val="tx1"/>
                </a:solidFill>
              </a:rPr>
            </a:br>
            <a:endParaRPr lang="en-US" b="1">
              <a:solidFill>
                <a:schemeClr val="tx1"/>
              </a:solidFill>
            </a:endParaRPr>
          </a:p>
        </p:txBody>
      </p:sp>
      <p:sp>
        <p:nvSpPr>
          <p:cNvPr id="3" name="Content Placeholder 2">
            <a:extLst>
              <a:ext uri="{FF2B5EF4-FFF2-40B4-BE49-F238E27FC236}">
                <a16:creationId xmlns:a16="http://schemas.microsoft.com/office/drawing/2014/main" id="{7199C586-3B99-27E3-ECF8-01FD4AA3C63C}"/>
              </a:ext>
            </a:extLst>
          </p:cNvPr>
          <p:cNvSpPr>
            <a:spLocks noGrp="1"/>
          </p:cNvSpPr>
          <p:nvPr>
            <p:ph idx="1"/>
          </p:nvPr>
        </p:nvSpPr>
        <p:spPr>
          <a:xfrm>
            <a:off x="-147826" y="2178926"/>
            <a:ext cx="8596668" cy="3880773"/>
          </a:xfrm>
        </p:spPr>
        <p:txBody>
          <a:bodyPr/>
          <a:lstStyle/>
          <a:p>
            <a:r>
              <a:rPr lang="en-US"/>
              <a:t>Rapid onset of painful erythema, often withinminutes, at the site of exposure, followed byblistering and the development of necroticulcers.▪ Symptoms coincide with the exposure, but withsome chemicals, including phenols and weakhydrofluoric acid, the onset may be delayed.▪ Most acids (e.g. sulphuric, nitric, hydrochloric,chromic) or alkalis (e.g. sodium, calcium,potassium hydroxides, wet concrete; sodiumand potassium cyanides) can cause chemicalburns.</a:t>
            </a:r>
          </a:p>
        </p:txBody>
      </p:sp>
      <p:pic>
        <p:nvPicPr>
          <p:cNvPr id="4" name="Picture 4">
            <a:extLst>
              <a:ext uri="{FF2B5EF4-FFF2-40B4-BE49-F238E27FC236}">
                <a16:creationId xmlns:a16="http://schemas.microsoft.com/office/drawing/2014/main" id="{ADCEB3FE-20B0-DB14-59AD-447E8D8ECF64}"/>
              </a:ext>
            </a:extLst>
          </p:cNvPr>
          <p:cNvPicPr>
            <a:picLocks noChangeAspect="1"/>
          </p:cNvPicPr>
          <p:nvPr/>
        </p:nvPicPr>
        <p:blipFill>
          <a:blip r:embed="rId2"/>
          <a:stretch>
            <a:fillRect/>
          </a:stretch>
        </p:blipFill>
        <p:spPr>
          <a:xfrm>
            <a:off x="6860717" y="4387421"/>
            <a:ext cx="5331283" cy="2259058"/>
          </a:xfrm>
          <a:prstGeom prst="rect">
            <a:avLst/>
          </a:prstGeom>
        </p:spPr>
      </p:pic>
    </p:spTree>
    <p:extLst>
      <p:ext uri="{BB962C8B-B14F-4D97-AF65-F5344CB8AC3E}">
        <p14:creationId xmlns:p14="http://schemas.microsoft.com/office/powerpoint/2010/main" val="347139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F033-F399-5297-FB6C-963EECEDD492}"/>
              </a:ext>
            </a:extLst>
          </p:cNvPr>
          <p:cNvSpPr>
            <a:spLocks noGrp="1"/>
          </p:cNvSpPr>
          <p:nvPr>
            <p:ph type="title"/>
          </p:nvPr>
        </p:nvSpPr>
        <p:spPr/>
        <p:txBody>
          <a:bodyPr/>
          <a:lstStyle/>
          <a:p>
            <a:r>
              <a:rPr lang="en-GB" b="1">
                <a:solidFill>
                  <a:schemeClr val="tx1"/>
                </a:solidFill>
              </a:rPr>
              <a:t>Acute irritant contact dermatitis</a:t>
            </a:r>
            <a:endParaRPr lang="en-US" b="1">
              <a:solidFill>
                <a:schemeClr val="tx1"/>
              </a:solidFill>
            </a:endParaRPr>
          </a:p>
        </p:txBody>
      </p:sp>
      <p:sp>
        <p:nvSpPr>
          <p:cNvPr id="3" name="Content Placeholder 2">
            <a:extLst>
              <a:ext uri="{FF2B5EF4-FFF2-40B4-BE49-F238E27FC236}">
                <a16:creationId xmlns:a16="http://schemas.microsoft.com/office/drawing/2014/main" id="{8E08979C-5A29-3FEA-E9BF-B971151BE456}"/>
              </a:ext>
            </a:extLst>
          </p:cNvPr>
          <p:cNvSpPr>
            <a:spLocks noGrp="1"/>
          </p:cNvSpPr>
          <p:nvPr>
            <p:ph idx="1"/>
          </p:nvPr>
        </p:nvSpPr>
        <p:spPr/>
        <p:txBody>
          <a:bodyPr/>
          <a:lstStyle/>
          <a:p>
            <a:r>
              <a:rPr lang="en-US"/>
              <a:t>• Acute irritant contact dermatitis results from asingle exposure to a strong irritant.This results in acute inflammation of the skinassociated with burning and stinging sensations.The reaction is strictly limited to the site ofapplication of the irritant.There may be transient redness, chapping ofthe skin to edema, Inflammation, pain andvesiculation.. In more severe cases there may be bullaeformation and tissue necrosis.</a:t>
            </a:r>
          </a:p>
        </p:txBody>
      </p:sp>
    </p:spTree>
    <p:extLst>
      <p:ext uri="{BB962C8B-B14F-4D97-AF65-F5344CB8AC3E}">
        <p14:creationId xmlns:p14="http://schemas.microsoft.com/office/powerpoint/2010/main" val="396690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E99AC-F9E0-9369-05D0-0BD505020826}"/>
              </a:ext>
            </a:extLst>
          </p:cNvPr>
          <p:cNvSpPr>
            <a:spLocks noGrp="1"/>
          </p:cNvSpPr>
          <p:nvPr>
            <p:ph type="title"/>
          </p:nvPr>
        </p:nvSpPr>
        <p:spPr/>
        <p:txBody>
          <a:bodyPr/>
          <a:lstStyle/>
          <a:p>
            <a:r>
              <a:rPr lang="en-GB">
                <a:solidFill>
                  <a:schemeClr val="tx1"/>
                </a:solidFill>
              </a:rPr>
              <a:t>Cumulative /chronic irritant contact dermatitis</a:t>
            </a:r>
            <a:endParaRPr lang="en-US">
              <a:solidFill>
                <a:schemeClr val="tx1"/>
              </a:solidFill>
            </a:endParaRPr>
          </a:p>
        </p:txBody>
      </p:sp>
      <p:sp>
        <p:nvSpPr>
          <p:cNvPr id="3" name="Content Placeholder 2">
            <a:extLst>
              <a:ext uri="{FF2B5EF4-FFF2-40B4-BE49-F238E27FC236}">
                <a16:creationId xmlns:a16="http://schemas.microsoft.com/office/drawing/2014/main" id="{39EA8F6B-0846-6879-FA5E-1461A2A846E1}"/>
              </a:ext>
            </a:extLst>
          </p:cNvPr>
          <p:cNvSpPr>
            <a:spLocks noGrp="1"/>
          </p:cNvSpPr>
          <p:nvPr>
            <p:ph idx="1"/>
          </p:nvPr>
        </p:nvSpPr>
        <p:spPr/>
        <p:txBody>
          <a:bodyPr/>
          <a:lstStyle/>
          <a:p>
            <a:pPr marL="0" indent="0">
              <a:buNone/>
            </a:pPr>
            <a:endParaRPr lang="en-GB" dirty="0"/>
          </a:p>
          <a:p>
            <a:r>
              <a:rPr lang="en-US" dirty="0"/>
              <a:t>Cumulative irritant contact eczema mostly </a:t>
            </a:r>
            <a:r>
              <a:rPr lang="en-US" dirty="0" err="1"/>
              <a:t>effectsthe</a:t>
            </a:r>
            <a:r>
              <a:rPr lang="en-US" dirty="0"/>
              <a:t> thin exposed skin over dorsa of the hands </a:t>
            </a:r>
            <a:r>
              <a:rPr lang="en-US" dirty="0" err="1"/>
              <a:t>andthe</a:t>
            </a:r>
            <a:r>
              <a:rPr lang="en-US" dirty="0"/>
              <a:t> web spaces and face and eye lids.. It presents with localized patches of dry, </a:t>
            </a:r>
            <a:r>
              <a:rPr lang="en-US" dirty="0" err="1"/>
              <a:t>slightlyinflamed</a:t>
            </a:r>
            <a:r>
              <a:rPr lang="en-US" dirty="0"/>
              <a:t> or chapped skin.. This reaction is increased under occlusion, </a:t>
            </a:r>
            <a:r>
              <a:rPr lang="en-US" dirty="0" err="1"/>
              <a:t>onmucosal</a:t>
            </a:r>
            <a:r>
              <a:rPr lang="en-US" dirty="0"/>
              <a:t> surfaces, in low humidity and in </a:t>
            </a:r>
            <a:r>
              <a:rPr lang="en-US" dirty="0" err="1"/>
              <a:t>extremeof</a:t>
            </a:r>
            <a:r>
              <a:rPr lang="en-US" dirty="0"/>
              <a:t> weather.</a:t>
            </a:r>
          </a:p>
        </p:txBody>
      </p:sp>
      <p:pic>
        <p:nvPicPr>
          <p:cNvPr id="4" name="Picture 4">
            <a:extLst>
              <a:ext uri="{FF2B5EF4-FFF2-40B4-BE49-F238E27FC236}">
                <a16:creationId xmlns:a16="http://schemas.microsoft.com/office/drawing/2014/main" id="{8F16E6EA-C2B2-611B-BCE3-CB3BEAD1E5F5}"/>
              </a:ext>
            </a:extLst>
          </p:cNvPr>
          <p:cNvPicPr>
            <a:picLocks noChangeAspect="1"/>
          </p:cNvPicPr>
          <p:nvPr/>
        </p:nvPicPr>
        <p:blipFill>
          <a:blip r:embed="rId2"/>
          <a:stretch>
            <a:fillRect/>
          </a:stretch>
        </p:blipFill>
        <p:spPr>
          <a:xfrm>
            <a:off x="5842902" y="3750988"/>
            <a:ext cx="6239076" cy="3107012"/>
          </a:xfrm>
          <a:prstGeom prst="rect">
            <a:avLst/>
          </a:prstGeom>
        </p:spPr>
      </p:pic>
    </p:spTree>
    <p:extLst>
      <p:ext uri="{BB962C8B-B14F-4D97-AF65-F5344CB8AC3E}">
        <p14:creationId xmlns:p14="http://schemas.microsoft.com/office/powerpoint/2010/main" val="296315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93701-2820-AB22-8715-7E53644CA050}"/>
              </a:ext>
            </a:extLst>
          </p:cNvPr>
          <p:cNvSpPr>
            <a:spLocks noGrp="1"/>
          </p:cNvSpPr>
          <p:nvPr>
            <p:ph type="title"/>
          </p:nvPr>
        </p:nvSpPr>
        <p:spPr/>
        <p:txBody>
          <a:bodyPr/>
          <a:lstStyle/>
          <a:p>
            <a:r>
              <a:rPr lang="en-GB">
                <a:solidFill>
                  <a:schemeClr val="tx1"/>
                </a:solidFill>
              </a:rPr>
              <a:t>Transient /immediate Type</a:t>
            </a:r>
            <a:endParaRPr lang="en-US">
              <a:solidFill>
                <a:schemeClr val="tx1"/>
              </a:solidFill>
            </a:endParaRPr>
          </a:p>
        </p:txBody>
      </p:sp>
      <p:sp>
        <p:nvSpPr>
          <p:cNvPr id="3" name="Content Placeholder 2">
            <a:extLst>
              <a:ext uri="{FF2B5EF4-FFF2-40B4-BE49-F238E27FC236}">
                <a16:creationId xmlns:a16="http://schemas.microsoft.com/office/drawing/2014/main" id="{0A5F096E-15A7-DB0F-F974-BBBB6007C05D}"/>
              </a:ext>
            </a:extLst>
          </p:cNvPr>
          <p:cNvSpPr>
            <a:spLocks noGrp="1"/>
          </p:cNvSpPr>
          <p:nvPr>
            <p:ph idx="1"/>
          </p:nvPr>
        </p:nvSpPr>
        <p:spPr/>
        <p:txBody>
          <a:bodyPr/>
          <a:lstStyle/>
          <a:p>
            <a:r>
              <a:rPr lang="en-GB"/>
              <a:t>s</a:t>
            </a:r>
            <a:r>
              <a:rPr lang="en-US"/>
              <a:t>ome chemicals will cause painful sensationswithin seconds of contact.These include acids, chloroform, methanol &amp;95% ethanol.The sensation abates quickly following removalof the irritant substance.</a:t>
            </a:r>
          </a:p>
        </p:txBody>
      </p:sp>
    </p:spTree>
    <p:extLst>
      <p:ext uri="{BB962C8B-B14F-4D97-AF65-F5344CB8AC3E}">
        <p14:creationId xmlns:p14="http://schemas.microsoft.com/office/powerpoint/2010/main" val="339899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ADC-BAC8-F289-A02F-DCC5EFC6D06D}"/>
              </a:ext>
            </a:extLst>
          </p:cNvPr>
          <p:cNvSpPr>
            <a:spLocks noGrp="1"/>
          </p:cNvSpPr>
          <p:nvPr>
            <p:ph type="title"/>
          </p:nvPr>
        </p:nvSpPr>
        <p:spPr/>
        <p:txBody>
          <a:bodyPr/>
          <a:lstStyle/>
          <a:p>
            <a:r>
              <a:rPr lang="en-GB" b="1">
                <a:solidFill>
                  <a:schemeClr val="tx1"/>
                </a:solidFill>
              </a:rPr>
              <a:t>Delayed type of dermatitis</a:t>
            </a:r>
            <a:br>
              <a:rPr lang="en-GB" b="1">
                <a:solidFill>
                  <a:schemeClr val="tx1"/>
                </a:solidFill>
              </a:rPr>
            </a:br>
            <a:endParaRPr lang="en-US" b="1">
              <a:solidFill>
                <a:schemeClr val="tx1"/>
              </a:solidFill>
            </a:endParaRPr>
          </a:p>
        </p:txBody>
      </p:sp>
      <p:sp>
        <p:nvSpPr>
          <p:cNvPr id="3" name="Content Placeholder 2">
            <a:extLst>
              <a:ext uri="{FF2B5EF4-FFF2-40B4-BE49-F238E27FC236}">
                <a16:creationId xmlns:a16="http://schemas.microsoft.com/office/drawing/2014/main" id="{E0DECA51-FA33-17E3-A168-9F50E7D7A414}"/>
              </a:ext>
            </a:extLst>
          </p:cNvPr>
          <p:cNvSpPr>
            <a:spLocks noGrp="1"/>
          </p:cNvSpPr>
          <p:nvPr>
            <p:ph idx="1"/>
          </p:nvPr>
        </p:nvSpPr>
        <p:spPr/>
        <p:txBody>
          <a:bodyPr/>
          <a:lstStyle/>
          <a:p>
            <a:pPr marL="0" indent="0">
              <a:buNone/>
            </a:pPr>
            <a:r>
              <a:rPr lang="en-GB"/>
              <a:t>t</a:t>
            </a:r>
            <a:r>
              <a:rPr lang="en-US"/>
              <a:t>ypically, there is no immediate stinging, butdiscomfort develops within 1-2min, reaches amaximum in 5-10min, and fades slowly over thenext half hour.Example; phenol, salisylic acid, aluminiumchloride, sodium hydroxide, benzyl peroxide.• Sensation is not alleviated by washing off theoffending chemical.</a:t>
            </a:r>
          </a:p>
        </p:txBody>
      </p:sp>
    </p:spTree>
    <p:extLst>
      <p:ext uri="{BB962C8B-B14F-4D97-AF65-F5344CB8AC3E}">
        <p14:creationId xmlns:p14="http://schemas.microsoft.com/office/powerpoint/2010/main" val="341365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694A-D56C-0E70-488B-E0DFFB1B504D}"/>
              </a:ext>
            </a:extLst>
          </p:cNvPr>
          <p:cNvSpPr>
            <a:spLocks noGrp="1"/>
          </p:cNvSpPr>
          <p:nvPr>
            <p:ph type="title"/>
          </p:nvPr>
        </p:nvSpPr>
        <p:spPr/>
        <p:txBody>
          <a:bodyPr/>
          <a:lstStyle/>
          <a:p>
            <a:r>
              <a:rPr lang="en-GB" u="sng">
                <a:solidFill>
                  <a:schemeClr val="tx1"/>
                </a:solidFill>
              </a:rPr>
              <a:t>Outlines</a:t>
            </a:r>
            <a:endParaRPr lang="en-US" u="sng">
              <a:solidFill>
                <a:schemeClr val="tx1"/>
              </a:solidFill>
            </a:endParaRPr>
          </a:p>
        </p:txBody>
      </p:sp>
      <p:sp>
        <p:nvSpPr>
          <p:cNvPr id="3" name="Content Placeholder 2">
            <a:extLst>
              <a:ext uri="{FF2B5EF4-FFF2-40B4-BE49-F238E27FC236}">
                <a16:creationId xmlns:a16="http://schemas.microsoft.com/office/drawing/2014/main" id="{3E51DDE5-437E-1E15-420D-65939A53512D}"/>
              </a:ext>
            </a:extLst>
          </p:cNvPr>
          <p:cNvSpPr>
            <a:spLocks noGrp="1"/>
          </p:cNvSpPr>
          <p:nvPr>
            <p:ph idx="1"/>
          </p:nvPr>
        </p:nvSpPr>
        <p:spPr/>
        <p:txBody>
          <a:bodyPr/>
          <a:lstStyle/>
          <a:p>
            <a:r>
              <a:rPr lang="en-GB" i="1">
                <a:solidFill>
                  <a:schemeClr val="tx1"/>
                </a:solidFill>
              </a:rPr>
              <a:t>Definition </a:t>
            </a:r>
          </a:p>
          <a:p>
            <a:r>
              <a:rPr lang="en-GB" i="1">
                <a:solidFill>
                  <a:schemeClr val="tx1"/>
                </a:solidFill>
              </a:rPr>
              <a:t>Types</a:t>
            </a:r>
          </a:p>
          <a:p>
            <a:r>
              <a:rPr lang="en-GB" i="1">
                <a:solidFill>
                  <a:schemeClr val="tx1"/>
                </a:solidFill>
              </a:rPr>
              <a:t>Epidemiology </a:t>
            </a:r>
          </a:p>
          <a:p>
            <a:r>
              <a:rPr lang="en-GB" i="1">
                <a:solidFill>
                  <a:schemeClr val="tx1"/>
                </a:solidFill>
              </a:rPr>
              <a:t>Pathogenesis </a:t>
            </a:r>
          </a:p>
          <a:p>
            <a:r>
              <a:rPr lang="en-GB" i="1">
                <a:solidFill>
                  <a:schemeClr val="tx1"/>
                </a:solidFill>
              </a:rPr>
              <a:t>Clinical features </a:t>
            </a:r>
          </a:p>
          <a:p>
            <a:r>
              <a:rPr lang="en-GB" i="1">
                <a:solidFill>
                  <a:schemeClr val="tx1"/>
                </a:solidFill>
              </a:rPr>
              <a:t>Differential diagnosis</a:t>
            </a:r>
          </a:p>
          <a:p>
            <a:r>
              <a:rPr lang="en-GB" i="1">
                <a:solidFill>
                  <a:schemeClr val="tx1"/>
                </a:solidFill>
              </a:rPr>
              <a:t>Investigations</a:t>
            </a:r>
          </a:p>
          <a:p>
            <a:r>
              <a:rPr lang="en-GB" i="1">
                <a:solidFill>
                  <a:schemeClr val="tx1"/>
                </a:solidFill>
              </a:rPr>
              <a:t>Management </a:t>
            </a:r>
          </a:p>
          <a:p>
            <a:endParaRPr lang="en-GB" i="1">
              <a:solidFill>
                <a:schemeClr val="tx1"/>
              </a:solidFill>
            </a:endParaRPr>
          </a:p>
        </p:txBody>
      </p:sp>
    </p:spTree>
    <p:extLst>
      <p:ext uri="{BB962C8B-B14F-4D97-AF65-F5344CB8AC3E}">
        <p14:creationId xmlns:p14="http://schemas.microsoft.com/office/powerpoint/2010/main" val="2789587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864E-0672-0518-0D4C-2CCB018230BC}"/>
              </a:ext>
            </a:extLst>
          </p:cNvPr>
          <p:cNvSpPr>
            <a:spLocks noGrp="1"/>
          </p:cNvSpPr>
          <p:nvPr>
            <p:ph type="title"/>
          </p:nvPr>
        </p:nvSpPr>
        <p:spPr/>
        <p:txBody>
          <a:bodyPr>
            <a:normAutofit fontScale="90000"/>
          </a:bodyPr>
          <a:lstStyle/>
          <a:p>
            <a:r>
              <a:rPr lang="en-GB">
                <a:solidFill>
                  <a:schemeClr val="tx1"/>
                </a:solidFill>
              </a:rPr>
              <a:t>Symptomatic (subjective) type</a:t>
            </a:r>
            <a:br>
              <a:rPr lang="en-GB">
                <a:solidFill>
                  <a:schemeClr val="tx1"/>
                </a:solidFill>
              </a:rPr>
            </a:br>
            <a:br>
              <a:rPr lang="en-GB">
                <a:solidFill>
                  <a:schemeClr val="tx1"/>
                </a:solidFill>
              </a:rPr>
            </a:br>
            <a:endParaRPr lang="en-US">
              <a:solidFill>
                <a:schemeClr val="tx1"/>
              </a:solidFill>
            </a:endParaRPr>
          </a:p>
        </p:txBody>
      </p:sp>
      <p:sp>
        <p:nvSpPr>
          <p:cNvPr id="3" name="Content Placeholder 2">
            <a:extLst>
              <a:ext uri="{FF2B5EF4-FFF2-40B4-BE49-F238E27FC236}">
                <a16:creationId xmlns:a16="http://schemas.microsoft.com/office/drawing/2014/main" id="{6F99CAAD-EFD6-A2B3-1EDD-604BA2FD52DF}"/>
              </a:ext>
            </a:extLst>
          </p:cNvPr>
          <p:cNvSpPr>
            <a:spLocks noGrp="1"/>
          </p:cNvSpPr>
          <p:nvPr>
            <p:ph idx="1"/>
          </p:nvPr>
        </p:nvSpPr>
        <p:spPr/>
        <p:txBody>
          <a:bodyPr/>
          <a:lstStyle/>
          <a:p>
            <a:pPr marL="0" indent="0">
              <a:buNone/>
            </a:pPr>
            <a:r>
              <a:rPr lang="en-US"/>
              <a:t> irritantresponsesWith some irritants there is little or nothing tosee, but individuals complain of a subjectivesensation of stinging, burning or smarting.</a:t>
            </a:r>
          </a:p>
        </p:txBody>
      </p:sp>
    </p:spTree>
    <p:extLst>
      <p:ext uri="{BB962C8B-B14F-4D97-AF65-F5344CB8AC3E}">
        <p14:creationId xmlns:p14="http://schemas.microsoft.com/office/powerpoint/2010/main" val="53137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41F9-B967-81FF-F728-6DA0276A236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8FA0C01-D56A-E7B4-3DEE-DBB131EB38C3}"/>
              </a:ext>
            </a:extLst>
          </p:cNvPr>
          <p:cNvPicPr>
            <a:picLocks noGrp="1" noChangeAspect="1"/>
          </p:cNvPicPr>
          <p:nvPr>
            <p:ph idx="1"/>
          </p:nvPr>
        </p:nvPicPr>
        <p:blipFill>
          <a:blip r:embed="rId2"/>
          <a:stretch>
            <a:fillRect/>
          </a:stretch>
        </p:blipFill>
        <p:spPr>
          <a:xfrm>
            <a:off x="327105" y="609600"/>
            <a:ext cx="8780254" cy="6052806"/>
          </a:xfrm>
        </p:spPr>
      </p:pic>
      <p:pic>
        <p:nvPicPr>
          <p:cNvPr id="5" name="Picture 5">
            <a:extLst>
              <a:ext uri="{FF2B5EF4-FFF2-40B4-BE49-F238E27FC236}">
                <a16:creationId xmlns:a16="http://schemas.microsoft.com/office/drawing/2014/main" id="{E17A05CE-E557-94D6-56EA-BE8B943EFA91}"/>
              </a:ext>
            </a:extLst>
          </p:cNvPr>
          <p:cNvPicPr>
            <a:picLocks noChangeAspect="1"/>
          </p:cNvPicPr>
          <p:nvPr/>
        </p:nvPicPr>
        <p:blipFill>
          <a:blip r:embed="rId3"/>
          <a:stretch>
            <a:fillRect/>
          </a:stretch>
        </p:blipFill>
        <p:spPr>
          <a:xfrm>
            <a:off x="7750397" y="3250159"/>
            <a:ext cx="4685489" cy="3607841"/>
          </a:xfrm>
          <a:prstGeom prst="rect">
            <a:avLst/>
          </a:prstGeom>
        </p:spPr>
      </p:pic>
      <p:pic>
        <p:nvPicPr>
          <p:cNvPr id="6" name="Picture 6">
            <a:extLst>
              <a:ext uri="{FF2B5EF4-FFF2-40B4-BE49-F238E27FC236}">
                <a16:creationId xmlns:a16="http://schemas.microsoft.com/office/drawing/2014/main" id="{1DB7F25B-4543-DB09-FF39-54039907F435}"/>
              </a:ext>
            </a:extLst>
          </p:cNvPr>
          <p:cNvPicPr>
            <a:picLocks noChangeAspect="1"/>
          </p:cNvPicPr>
          <p:nvPr/>
        </p:nvPicPr>
        <p:blipFill>
          <a:blip r:embed="rId4"/>
          <a:stretch>
            <a:fillRect/>
          </a:stretch>
        </p:blipFill>
        <p:spPr>
          <a:xfrm>
            <a:off x="8195664" y="0"/>
            <a:ext cx="3996336" cy="2909251"/>
          </a:xfrm>
          <a:prstGeom prst="rect">
            <a:avLst/>
          </a:prstGeom>
        </p:spPr>
      </p:pic>
    </p:spTree>
    <p:extLst>
      <p:ext uri="{BB962C8B-B14F-4D97-AF65-F5344CB8AC3E}">
        <p14:creationId xmlns:p14="http://schemas.microsoft.com/office/powerpoint/2010/main" val="884625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8C69F-34D4-D3A1-6663-CC5FB9781B8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45D2C14-4083-8D4F-4AAD-55F2D8E61980}"/>
              </a:ext>
            </a:extLst>
          </p:cNvPr>
          <p:cNvPicPr>
            <a:picLocks noGrp="1" noChangeAspect="1"/>
          </p:cNvPicPr>
          <p:nvPr>
            <p:ph idx="1"/>
          </p:nvPr>
        </p:nvPicPr>
        <p:blipFill>
          <a:blip r:embed="rId2"/>
          <a:stretch>
            <a:fillRect/>
          </a:stretch>
        </p:blipFill>
        <p:spPr>
          <a:xfrm>
            <a:off x="-149520" y="-10319"/>
            <a:ext cx="6828189" cy="5596961"/>
          </a:xfrm>
        </p:spPr>
      </p:pic>
      <p:pic>
        <p:nvPicPr>
          <p:cNvPr id="7" name="Picture 7">
            <a:extLst>
              <a:ext uri="{FF2B5EF4-FFF2-40B4-BE49-F238E27FC236}">
                <a16:creationId xmlns:a16="http://schemas.microsoft.com/office/drawing/2014/main" id="{FC61DD7D-D5CD-6FB7-B6D9-2B98B4E31270}"/>
              </a:ext>
            </a:extLst>
          </p:cNvPr>
          <p:cNvPicPr>
            <a:picLocks noChangeAspect="1"/>
          </p:cNvPicPr>
          <p:nvPr/>
        </p:nvPicPr>
        <p:blipFill>
          <a:blip r:embed="rId3"/>
          <a:stretch>
            <a:fillRect/>
          </a:stretch>
        </p:blipFill>
        <p:spPr>
          <a:xfrm>
            <a:off x="9156632" y="-10319"/>
            <a:ext cx="3035368" cy="3350172"/>
          </a:xfrm>
          <a:prstGeom prst="rect">
            <a:avLst/>
          </a:prstGeom>
        </p:spPr>
      </p:pic>
      <p:pic>
        <p:nvPicPr>
          <p:cNvPr id="8" name="Picture 8">
            <a:extLst>
              <a:ext uri="{FF2B5EF4-FFF2-40B4-BE49-F238E27FC236}">
                <a16:creationId xmlns:a16="http://schemas.microsoft.com/office/drawing/2014/main" id="{6E39F437-E5B8-497B-E597-5F5F8D166159}"/>
              </a:ext>
            </a:extLst>
          </p:cNvPr>
          <p:cNvPicPr>
            <a:picLocks noChangeAspect="1"/>
          </p:cNvPicPr>
          <p:nvPr/>
        </p:nvPicPr>
        <p:blipFill>
          <a:blip r:embed="rId4"/>
          <a:stretch>
            <a:fillRect/>
          </a:stretch>
        </p:blipFill>
        <p:spPr>
          <a:xfrm>
            <a:off x="7588827" y="3789422"/>
            <a:ext cx="4495800" cy="3154150"/>
          </a:xfrm>
          <a:prstGeom prst="rect">
            <a:avLst/>
          </a:prstGeom>
        </p:spPr>
      </p:pic>
    </p:spTree>
    <p:extLst>
      <p:ext uri="{BB962C8B-B14F-4D97-AF65-F5344CB8AC3E}">
        <p14:creationId xmlns:p14="http://schemas.microsoft.com/office/powerpoint/2010/main" val="368312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66C9-EA1F-8647-FE3A-1F994BAC65E9}"/>
              </a:ext>
            </a:extLst>
          </p:cNvPr>
          <p:cNvSpPr>
            <a:spLocks noGrp="1"/>
          </p:cNvSpPr>
          <p:nvPr>
            <p:ph type="title"/>
          </p:nvPr>
        </p:nvSpPr>
        <p:spPr/>
        <p:txBody>
          <a:bodyPr/>
          <a:lstStyle/>
          <a:p>
            <a:r>
              <a:rPr lang="en-GB" b="1">
                <a:solidFill>
                  <a:schemeClr val="tx1"/>
                </a:solidFill>
              </a:rPr>
              <a:t>Other irritant responses</a:t>
            </a:r>
            <a:br>
              <a:rPr lang="en-GB" b="1">
                <a:solidFill>
                  <a:schemeClr val="tx1"/>
                </a:solidFill>
              </a:rPr>
            </a:br>
            <a:endParaRPr lang="en-US" b="1">
              <a:solidFill>
                <a:schemeClr val="tx1"/>
              </a:solidFill>
            </a:endParaRPr>
          </a:p>
        </p:txBody>
      </p:sp>
      <p:pic>
        <p:nvPicPr>
          <p:cNvPr id="4" name="Picture 4">
            <a:extLst>
              <a:ext uri="{FF2B5EF4-FFF2-40B4-BE49-F238E27FC236}">
                <a16:creationId xmlns:a16="http://schemas.microsoft.com/office/drawing/2014/main" id="{9C26F43A-6CDB-B6EC-0F7C-DC4C6FB1449C}"/>
              </a:ext>
            </a:extLst>
          </p:cNvPr>
          <p:cNvPicPr>
            <a:picLocks noGrp="1" noChangeAspect="1"/>
          </p:cNvPicPr>
          <p:nvPr>
            <p:ph idx="1"/>
          </p:nvPr>
        </p:nvPicPr>
        <p:blipFill>
          <a:blip r:embed="rId2"/>
          <a:stretch>
            <a:fillRect/>
          </a:stretch>
        </p:blipFill>
        <p:spPr>
          <a:xfrm>
            <a:off x="0" y="1237077"/>
            <a:ext cx="8596312" cy="3679387"/>
          </a:xfrm>
        </p:spPr>
      </p:pic>
      <p:pic>
        <p:nvPicPr>
          <p:cNvPr id="5" name="Picture 5">
            <a:extLst>
              <a:ext uri="{FF2B5EF4-FFF2-40B4-BE49-F238E27FC236}">
                <a16:creationId xmlns:a16="http://schemas.microsoft.com/office/drawing/2014/main" id="{7D374010-0092-0DCF-D16E-32BEF6FC05E7}"/>
              </a:ext>
            </a:extLst>
          </p:cNvPr>
          <p:cNvPicPr>
            <a:picLocks noChangeAspect="1"/>
          </p:cNvPicPr>
          <p:nvPr/>
        </p:nvPicPr>
        <p:blipFill>
          <a:blip r:embed="rId3"/>
          <a:stretch>
            <a:fillRect/>
          </a:stretch>
        </p:blipFill>
        <p:spPr>
          <a:xfrm>
            <a:off x="8410524" y="0"/>
            <a:ext cx="3525955" cy="2310449"/>
          </a:xfrm>
          <a:prstGeom prst="rect">
            <a:avLst/>
          </a:prstGeom>
        </p:spPr>
      </p:pic>
      <p:pic>
        <p:nvPicPr>
          <p:cNvPr id="6" name="Picture 6">
            <a:extLst>
              <a:ext uri="{FF2B5EF4-FFF2-40B4-BE49-F238E27FC236}">
                <a16:creationId xmlns:a16="http://schemas.microsoft.com/office/drawing/2014/main" id="{B6246A64-BED9-EB77-EA3D-601279C7EFF8}"/>
              </a:ext>
            </a:extLst>
          </p:cNvPr>
          <p:cNvPicPr>
            <a:picLocks noChangeAspect="1"/>
          </p:cNvPicPr>
          <p:nvPr/>
        </p:nvPicPr>
        <p:blipFill>
          <a:blip r:embed="rId4"/>
          <a:stretch>
            <a:fillRect/>
          </a:stretch>
        </p:blipFill>
        <p:spPr>
          <a:xfrm>
            <a:off x="8503418" y="3771879"/>
            <a:ext cx="3525955" cy="3086121"/>
          </a:xfrm>
          <a:prstGeom prst="rect">
            <a:avLst/>
          </a:prstGeom>
        </p:spPr>
      </p:pic>
    </p:spTree>
    <p:extLst>
      <p:ext uri="{BB962C8B-B14F-4D97-AF65-F5344CB8AC3E}">
        <p14:creationId xmlns:p14="http://schemas.microsoft.com/office/powerpoint/2010/main" val="3926731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BB13-0D6B-8283-C97E-CA62432BB452}"/>
              </a:ext>
            </a:extLst>
          </p:cNvPr>
          <p:cNvSpPr>
            <a:spLocks noGrp="1"/>
          </p:cNvSpPr>
          <p:nvPr>
            <p:ph type="title"/>
          </p:nvPr>
        </p:nvSpPr>
        <p:spPr/>
        <p:txBody>
          <a:bodyPr/>
          <a:lstStyle/>
          <a:p>
            <a:r>
              <a:rPr lang="en-US" b="1" i="1">
                <a:solidFill>
                  <a:schemeClr val="tx1"/>
                </a:solidFill>
              </a:rPr>
              <a:t>Napkin (diaper), peristomal and perianal dermatitis</a:t>
            </a:r>
          </a:p>
        </p:txBody>
      </p:sp>
      <p:pic>
        <p:nvPicPr>
          <p:cNvPr id="4" name="Picture 4">
            <a:extLst>
              <a:ext uri="{FF2B5EF4-FFF2-40B4-BE49-F238E27FC236}">
                <a16:creationId xmlns:a16="http://schemas.microsoft.com/office/drawing/2014/main" id="{4F243945-168A-7386-BE12-1EB5DE4DE3D8}"/>
              </a:ext>
            </a:extLst>
          </p:cNvPr>
          <p:cNvPicPr>
            <a:picLocks noGrp="1" noChangeAspect="1"/>
          </p:cNvPicPr>
          <p:nvPr>
            <p:ph idx="1"/>
          </p:nvPr>
        </p:nvPicPr>
        <p:blipFill>
          <a:blip r:embed="rId2"/>
          <a:stretch>
            <a:fillRect/>
          </a:stretch>
        </p:blipFill>
        <p:spPr>
          <a:xfrm>
            <a:off x="7431144" y="1046164"/>
            <a:ext cx="4478241" cy="3881437"/>
          </a:xfrm>
        </p:spPr>
      </p:pic>
      <p:pic>
        <p:nvPicPr>
          <p:cNvPr id="5" name="Picture 5">
            <a:extLst>
              <a:ext uri="{FF2B5EF4-FFF2-40B4-BE49-F238E27FC236}">
                <a16:creationId xmlns:a16="http://schemas.microsoft.com/office/drawing/2014/main" id="{7D84948C-4ED1-AD4D-8F79-9D5CF6765886}"/>
              </a:ext>
            </a:extLst>
          </p:cNvPr>
          <p:cNvPicPr>
            <a:picLocks noChangeAspect="1"/>
          </p:cNvPicPr>
          <p:nvPr/>
        </p:nvPicPr>
        <p:blipFill>
          <a:blip r:embed="rId3"/>
          <a:stretch>
            <a:fillRect/>
          </a:stretch>
        </p:blipFill>
        <p:spPr>
          <a:xfrm>
            <a:off x="282616" y="3892681"/>
            <a:ext cx="3531460" cy="2551765"/>
          </a:xfrm>
          <a:prstGeom prst="rect">
            <a:avLst/>
          </a:prstGeom>
        </p:spPr>
      </p:pic>
    </p:spTree>
    <p:extLst>
      <p:ext uri="{BB962C8B-B14F-4D97-AF65-F5344CB8AC3E}">
        <p14:creationId xmlns:p14="http://schemas.microsoft.com/office/powerpoint/2010/main" val="2192757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2D5D-3648-7ADB-FE70-AA11B8169463}"/>
              </a:ext>
            </a:extLst>
          </p:cNvPr>
          <p:cNvSpPr>
            <a:spLocks noGrp="1"/>
          </p:cNvSpPr>
          <p:nvPr>
            <p:ph type="title"/>
          </p:nvPr>
        </p:nvSpPr>
        <p:spPr/>
        <p:txBody>
          <a:bodyPr/>
          <a:lstStyle/>
          <a:p>
            <a:r>
              <a:rPr lang="en-GB" b="1"/>
              <a:t>Cosmetic Dermatitis</a:t>
            </a:r>
            <a:endParaRPr lang="en-US" b="1"/>
          </a:p>
        </p:txBody>
      </p:sp>
      <p:sp>
        <p:nvSpPr>
          <p:cNvPr id="3" name="Content Placeholder 2">
            <a:extLst>
              <a:ext uri="{FF2B5EF4-FFF2-40B4-BE49-F238E27FC236}">
                <a16:creationId xmlns:a16="http://schemas.microsoft.com/office/drawing/2014/main" id="{DDA0061A-4FB5-DA28-5801-66840F1EB772}"/>
              </a:ext>
            </a:extLst>
          </p:cNvPr>
          <p:cNvSpPr>
            <a:spLocks noGrp="1"/>
          </p:cNvSpPr>
          <p:nvPr>
            <p:ph idx="1"/>
          </p:nvPr>
        </p:nvSpPr>
        <p:spPr>
          <a:xfrm>
            <a:off x="677334" y="2664963"/>
            <a:ext cx="8596668" cy="5295662"/>
          </a:xfrm>
        </p:spPr>
        <p:txBody>
          <a:bodyPr/>
          <a:lstStyle/>
          <a:p>
            <a:pPr marL="0" indent="0">
              <a:buNone/>
            </a:pPr>
            <a:r>
              <a:rPr lang="en-US" b="1"/>
              <a:t>Cosmetics.</a:t>
            </a:r>
            <a:endParaRPr lang="en-GB" b="1"/>
          </a:p>
          <a:p>
            <a:pPr marL="0" indent="0">
              <a:buNone/>
            </a:pPr>
            <a:r>
              <a:rPr lang="en-US" b="1"/>
              <a:t>Toiletrie</a:t>
            </a:r>
            <a:r>
              <a:rPr lang="en-GB" b="1"/>
              <a:t>S</a:t>
            </a:r>
          </a:p>
          <a:p>
            <a:pPr marL="0" indent="0">
              <a:buNone/>
            </a:pPr>
            <a:r>
              <a:rPr lang="en-US" b="1"/>
              <a:t>.Skin care product, includingsunscreens■ In most cases, these are only mild or transient,and most consumers simply change to analternative product.■ The eyelids are particularly susceptible toirritants.■ Allergy is only excluded by comprehensivepatch testing to both product and ingredients.</a:t>
            </a:r>
          </a:p>
        </p:txBody>
      </p:sp>
      <p:pic>
        <p:nvPicPr>
          <p:cNvPr id="4" name="Picture 4">
            <a:extLst>
              <a:ext uri="{FF2B5EF4-FFF2-40B4-BE49-F238E27FC236}">
                <a16:creationId xmlns:a16="http://schemas.microsoft.com/office/drawing/2014/main" id="{E9320F2C-081D-BB8E-0931-D9B0BE757601}"/>
              </a:ext>
            </a:extLst>
          </p:cNvPr>
          <p:cNvPicPr>
            <a:picLocks noChangeAspect="1"/>
          </p:cNvPicPr>
          <p:nvPr/>
        </p:nvPicPr>
        <p:blipFill>
          <a:blip r:embed="rId2"/>
          <a:stretch>
            <a:fillRect/>
          </a:stretch>
        </p:blipFill>
        <p:spPr>
          <a:xfrm>
            <a:off x="6968021" y="0"/>
            <a:ext cx="5133233" cy="3092824"/>
          </a:xfrm>
          <a:prstGeom prst="rect">
            <a:avLst/>
          </a:prstGeom>
        </p:spPr>
      </p:pic>
    </p:spTree>
    <p:extLst>
      <p:ext uri="{BB962C8B-B14F-4D97-AF65-F5344CB8AC3E}">
        <p14:creationId xmlns:p14="http://schemas.microsoft.com/office/powerpoint/2010/main" val="2339509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A802-E847-FEC7-9C87-5DC83CF88B7C}"/>
              </a:ext>
            </a:extLst>
          </p:cNvPr>
          <p:cNvSpPr>
            <a:spLocks noGrp="1"/>
          </p:cNvSpPr>
          <p:nvPr>
            <p:ph type="title"/>
          </p:nvPr>
        </p:nvSpPr>
        <p:spPr/>
        <p:txBody>
          <a:bodyPr/>
          <a:lstStyle/>
          <a:p>
            <a:r>
              <a:rPr lang="en-GB">
                <a:solidFill>
                  <a:schemeClr val="tx1"/>
                </a:solidFill>
              </a:rPr>
              <a:t>Cheilitis</a:t>
            </a:r>
            <a:br>
              <a:rPr lang="en-GB">
                <a:solidFill>
                  <a:schemeClr val="tx1"/>
                </a:solidFill>
              </a:rPr>
            </a:br>
            <a:endParaRPr lang="en-US">
              <a:solidFill>
                <a:schemeClr val="tx1"/>
              </a:solidFill>
            </a:endParaRPr>
          </a:p>
        </p:txBody>
      </p:sp>
      <p:sp>
        <p:nvSpPr>
          <p:cNvPr id="3" name="Content Placeholder 2">
            <a:extLst>
              <a:ext uri="{FF2B5EF4-FFF2-40B4-BE49-F238E27FC236}">
                <a16:creationId xmlns:a16="http://schemas.microsoft.com/office/drawing/2014/main" id="{7C995183-F334-D389-3297-961F9C0DDE94}"/>
              </a:ext>
            </a:extLst>
          </p:cNvPr>
          <p:cNvSpPr>
            <a:spLocks noGrp="1"/>
          </p:cNvSpPr>
          <p:nvPr>
            <p:ph idx="1"/>
          </p:nvPr>
        </p:nvSpPr>
        <p:spPr>
          <a:xfrm>
            <a:off x="579537" y="1930400"/>
            <a:ext cx="8596668" cy="3880773"/>
          </a:xfrm>
        </p:spPr>
        <p:txBody>
          <a:bodyPr/>
          <a:lstStyle/>
          <a:p>
            <a:pPr marL="0" indent="0">
              <a:buNone/>
            </a:pPr>
            <a:r>
              <a:rPr lang="en-US"/>
              <a:t> Cheilitis is a common problem, often ofmultifactorial aetiology.▪ Atopic eczema frequently predisposes to itsdevelopment.■ The most common identifiable causes ofcheilitis are irritant dermatitis, due to liplicking, cosmetics and medication.</a:t>
            </a:r>
          </a:p>
        </p:txBody>
      </p:sp>
      <p:pic>
        <p:nvPicPr>
          <p:cNvPr id="4" name="Picture 4">
            <a:extLst>
              <a:ext uri="{FF2B5EF4-FFF2-40B4-BE49-F238E27FC236}">
                <a16:creationId xmlns:a16="http://schemas.microsoft.com/office/drawing/2014/main" id="{77B8C1DC-2320-1DF3-7407-55204377B9A8}"/>
              </a:ext>
            </a:extLst>
          </p:cNvPr>
          <p:cNvPicPr>
            <a:picLocks noChangeAspect="1"/>
          </p:cNvPicPr>
          <p:nvPr/>
        </p:nvPicPr>
        <p:blipFill>
          <a:blip r:embed="rId2"/>
          <a:stretch>
            <a:fillRect/>
          </a:stretch>
        </p:blipFill>
        <p:spPr>
          <a:xfrm>
            <a:off x="8569369" y="3870786"/>
            <a:ext cx="3593713" cy="2907376"/>
          </a:xfrm>
          <a:prstGeom prst="rect">
            <a:avLst/>
          </a:prstGeom>
        </p:spPr>
      </p:pic>
    </p:spTree>
    <p:extLst>
      <p:ext uri="{BB962C8B-B14F-4D97-AF65-F5344CB8AC3E}">
        <p14:creationId xmlns:p14="http://schemas.microsoft.com/office/powerpoint/2010/main" val="350689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043E-EBED-0D33-2CA5-6AE74C4279E4}"/>
              </a:ext>
            </a:extLst>
          </p:cNvPr>
          <p:cNvSpPr>
            <a:spLocks noGrp="1"/>
          </p:cNvSpPr>
          <p:nvPr>
            <p:ph type="title"/>
          </p:nvPr>
        </p:nvSpPr>
        <p:spPr/>
        <p:txBody>
          <a:bodyPr/>
          <a:lstStyle/>
          <a:p>
            <a:r>
              <a:rPr lang="en-GB" b="1">
                <a:solidFill>
                  <a:schemeClr val="tx1"/>
                </a:solidFill>
              </a:rPr>
              <a:t>Volatile irritant contact dermatitis</a:t>
            </a:r>
            <a:br>
              <a:rPr lang="en-GB" b="1">
                <a:solidFill>
                  <a:schemeClr val="tx1"/>
                </a:solidFill>
              </a:rPr>
            </a:br>
            <a:endParaRPr lang="en-US" b="1">
              <a:solidFill>
                <a:schemeClr val="tx1"/>
              </a:solidFill>
            </a:endParaRPr>
          </a:p>
        </p:txBody>
      </p:sp>
      <p:sp>
        <p:nvSpPr>
          <p:cNvPr id="3" name="Content Placeholder 2">
            <a:extLst>
              <a:ext uri="{FF2B5EF4-FFF2-40B4-BE49-F238E27FC236}">
                <a16:creationId xmlns:a16="http://schemas.microsoft.com/office/drawing/2014/main" id="{7498D0F4-3A60-03A0-FC96-D95CDD7ABE64}"/>
              </a:ext>
            </a:extLst>
          </p:cNvPr>
          <p:cNvSpPr>
            <a:spLocks noGrp="1"/>
          </p:cNvSpPr>
          <p:nvPr>
            <p:ph idx="1"/>
          </p:nvPr>
        </p:nvSpPr>
        <p:spPr/>
        <p:txBody>
          <a:bodyPr/>
          <a:lstStyle/>
          <a:p>
            <a:pPr marL="0" indent="0">
              <a:buNone/>
            </a:pPr>
            <a:r>
              <a:rPr lang="en-US"/>
              <a:t>Irritants, as well as allergens, may cause volatile contact dermatitis[29]. Volatile irritants are a not infrequent cause of eyelid dermati-tis. In any exposed-site dermatitis, one should consider the possi-bility of irritant volatile fumes or airborne particles. The fumes canbe from acids, alkalis, solvents, resins or any other irritant chemi-cal, such as ammonia or formaldehyde. Irritant dusts include thoseof some (mostly tropical) woods, cement, fibreglass or rockwool,some metals and metal salts, and powdered chemicals.</a:t>
            </a:r>
          </a:p>
        </p:txBody>
      </p:sp>
      <p:pic>
        <p:nvPicPr>
          <p:cNvPr id="4" name="Picture 4">
            <a:extLst>
              <a:ext uri="{FF2B5EF4-FFF2-40B4-BE49-F238E27FC236}">
                <a16:creationId xmlns:a16="http://schemas.microsoft.com/office/drawing/2014/main" id="{33AF0F55-479E-4F82-678D-169067562401}"/>
              </a:ext>
            </a:extLst>
          </p:cNvPr>
          <p:cNvPicPr>
            <a:picLocks noChangeAspect="1"/>
          </p:cNvPicPr>
          <p:nvPr/>
        </p:nvPicPr>
        <p:blipFill>
          <a:blip r:embed="rId2"/>
          <a:stretch>
            <a:fillRect/>
          </a:stretch>
        </p:blipFill>
        <p:spPr>
          <a:xfrm>
            <a:off x="7361948" y="3890160"/>
            <a:ext cx="4152718" cy="2563142"/>
          </a:xfrm>
          <a:prstGeom prst="rect">
            <a:avLst/>
          </a:prstGeom>
        </p:spPr>
      </p:pic>
    </p:spTree>
    <p:extLst>
      <p:ext uri="{BB962C8B-B14F-4D97-AF65-F5344CB8AC3E}">
        <p14:creationId xmlns:p14="http://schemas.microsoft.com/office/powerpoint/2010/main" val="155258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21AA-9280-E18E-7DB1-85E002763FB8}"/>
              </a:ext>
            </a:extLst>
          </p:cNvPr>
          <p:cNvSpPr>
            <a:spLocks noGrp="1"/>
          </p:cNvSpPr>
          <p:nvPr>
            <p:ph type="title"/>
          </p:nvPr>
        </p:nvSpPr>
        <p:spPr/>
        <p:txBody>
          <a:bodyPr/>
          <a:lstStyle/>
          <a:p>
            <a:r>
              <a:rPr lang="en-GB" b="1">
                <a:solidFill>
                  <a:schemeClr val="tx1"/>
                </a:solidFill>
              </a:rPr>
              <a:t>Photo toxicity </a:t>
            </a:r>
            <a:br>
              <a:rPr lang="en-GB" b="1">
                <a:solidFill>
                  <a:schemeClr val="tx1"/>
                </a:solidFill>
              </a:rPr>
            </a:br>
            <a:endParaRPr lang="en-US" b="1">
              <a:solidFill>
                <a:schemeClr val="tx1"/>
              </a:solidFill>
            </a:endParaRPr>
          </a:p>
        </p:txBody>
      </p:sp>
      <p:sp>
        <p:nvSpPr>
          <p:cNvPr id="3" name="Content Placeholder 2">
            <a:extLst>
              <a:ext uri="{FF2B5EF4-FFF2-40B4-BE49-F238E27FC236}">
                <a16:creationId xmlns:a16="http://schemas.microsoft.com/office/drawing/2014/main" id="{69D0F314-0416-F3E1-8DD8-F2E675A5EABB}"/>
              </a:ext>
            </a:extLst>
          </p:cNvPr>
          <p:cNvSpPr>
            <a:spLocks noGrp="1"/>
          </p:cNvSpPr>
          <p:nvPr>
            <p:ph idx="1"/>
          </p:nvPr>
        </p:nvSpPr>
        <p:spPr/>
        <p:txBody>
          <a:bodyPr/>
          <a:lstStyle/>
          <a:p>
            <a:r>
              <a:rPr lang="en-US"/>
              <a:t>PhototoxicityA number of chemicals only cause irritation afterabsorption of photons; the photoactivated chemical hasaltered properties which are directly tissue damaging.■ They include psoralens, porphyrins, tetracyclines, non-steroidal anti-inflammatory drugs, phenothiazines andamiodarone.</a:t>
            </a:r>
          </a:p>
        </p:txBody>
      </p:sp>
      <p:pic>
        <p:nvPicPr>
          <p:cNvPr id="4" name="Picture 4">
            <a:extLst>
              <a:ext uri="{FF2B5EF4-FFF2-40B4-BE49-F238E27FC236}">
                <a16:creationId xmlns:a16="http://schemas.microsoft.com/office/drawing/2014/main" id="{F14D4136-8BE5-895D-035F-CF799049A4B5}"/>
              </a:ext>
            </a:extLst>
          </p:cNvPr>
          <p:cNvPicPr>
            <a:picLocks noChangeAspect="1"/>
          </p:cNvPicPr>
          <p:nvPr/>
        </p:nvPicPr>
        <p:blipFill>
          <a:blip r:embed="rId2"/>
          <a:stretch>
            <a:fillRect/>
          </a:stretch>
        </p:blipFill>
        <p:spPr>
          <a:xfrm>
            <a:off x="0" y="3763592"/>
            <a:ext cx="4107465" cy="3094408"/>
          </a:xfrm>
          <a:prstGeom prst="rect">
            <a:avLst/>
          </a:prstGeom>
        </p:spPr>
      </p:pic>
      <p:pic>
        <p:nvPicPr>
          <p:cNvPr id="5" name="Picture 5">
            <a:extLst>
              <a:ext uri="{FF2B5EF4-FFF2-40B4-BE49-F238E27FC236}">
                <a16:creationId xmlns:a16="http://schemas.microsoft.com/office/drawing/2014/main" id="{8C6124C0-E3B4-A55C-AA9B-3B912444260D}"/>
              </a:ext>
            </a:extLst>
          </p:cNvPr>
          <p:cNvPicPr>
            <a:picLocks noChangeAspect="1"/>
          </p:cNvPicPr>
          <p:nvPr/>
        </p:nvPicPr>
        <p:blipFill>
          <a:blip r:embed="rId3"/>
          <a:stretch>
            <a:fillRect/>
          </a:stretch>
        </p:blipFill>
        <p:spPr>
          <a:xfrm>
            <a:off x="7802169" y="3948062"/>
            <a:ext cx="4298334" cy="2725467"/>
          </a:xfrm>
          <a:prstGeom prst="rect">
            <a:avLst/>
          </a:prstGeom>
        </p:spPr>
      </p:pic>
    </p:spTree>
    <p:extLst>
      <p:ext uri="{BB962C8B-B14F-4D97-AF65-F5344CB8AC3E}">
        <p14:creationId xmlns:p14="http://schemas.microsoft.com/office/powerpoint/2010/main" val="358126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8B65-E3FE-2F04-A0B4-413F617DC22B}"/>
              </a:ext>
            </a:extLst>
          </p:cNvPr>
          <p:cNvSpPr>
            <a:spLocks noGrp="1"/>
          </p:cNvSpPr>
          <p:nvPr>
            <p:ph type="title"/>
          </p:nvPr>
        </p:nvSpPr>
        <p:spPr/>
        <p:txBody>
          <a:bodyPr/>
          <a:lstStyle/>
          <a:p>
            <a:r>
              <a:rPr lang="en-GB" b="1" dirty="0">
                <a:solidFill>
                  <a:schemeClr val="tx1"/>
                </a:solidFill>
              </a:rPr>
              <a:t>Sign and symptoms</a:t>
            </a:r>
            <a:endParaRPr lang="en-US" b="1" dirty="0">
              <a:solidFill>
                <a:schemeClr val="tx1"/>
              </a:solidFill>
            </a:endParaRPr>
          </a:p>
        </p:txBody>
      </p:sp>
      <p:sp>
        <p:nvSpPr>
          <p:cNvPr id="3" name="Content Placeholder 2">
            <a:extLst>
              <a:ext uri="{FF2B5EF4-FFF2-40B4-BE49-F238E27FC236}">
                <a16:creationId xmlns:a16="http://schemas.microsoft.com/office/drawing/2014/main" id="{3D27A75C-0453-9854-72DF-CE0117413D84}"/>
              </a:ext>
            </a:extLst>
          </p:cNvPr>
          <p:cNvSpPr>
            <a:spLocks noGrp="1"/>
          </p:cNvSpPr>
          <p:nvPr>
            <p:ph idx="1"/>
          </p:nvPr>
        </p:nvSpPr>
        <p:spPr/>
        <p:txBody>
          <a:bodyPr/>
          <a:lstStyle/>
          <a:p>
            <a:r>
              <a:rPr lang="en-GB" dirty="0"/>
              <a:t>Redness</a:t>
            </a:r>
          </a:p>
          <a:p>
            <a:r>
              <a:rPr lang="en-GB" dirty="0"/>
              <a:t>Itching</a:t>
            </a:r>
          </a:p>
          <a:p>
            <a:r>
              <a:rPr lang="en-GB" dirty="0"/>
              <a:t>Burning sensation</a:t>
            </a:r>
          </a:p>
          <a:p>
            <a:r>
              <a:rPr lang="en-GB" dirty="0"/>
              <a:t>Stinging</a:t>
            </a:r>
          </a:p>
          <a:p>
            <a:r>
              <a:rPr lang="en-GB" dirty="0"/>
              <a:t>Pain</a:t>
            </a:r>
          </a:p>
          <a:p>
            <a:r>
              <a:rPr lang="en-GB" dirty="0"/>
              <a:t>Blisters</a:t>
            </a:r>
          </a:p>
          <a:p>
            <a:r>
              <a:rPr lang="en-GB" dirty="0"/>
              <a:t>Swelling</a:t>
            </a:r>
          </a:p>
          <a:p>
            <a:pPr marL="0" indent="0">
              <a:buNone/>
            </a:pPr>
            <a:r>
              <a:rPr lang="en-GB" dirty="0"/>
              <a:t>Crusting</a:t>
            </a:r>
            <a:endParaRPr lang="en-US" dirty="0"/>
          </a:p>
        </p:txBody>
      </p:sp>
      <p:pic>
        <p:nvPicPr>
          <p:cNvPr id="4" name="Picture 4">
            <a:extLst>
              <a:ext uri="{FF2B5EF4-FFF2-40B4-BE49-F238E27FC236}">
                <a16:creationId xmlns:a16="http://schemas.microsoft.com/office/drawing/2014/main" id="{D9E2C9FC-1F93-4FE7-95A7-DB4BF4D949AB}"/>
              </a:ext>
            </a:extLst>
          </p:cNvPr>
          <p:cNvPicPr>
            <a:picLocks noChangeAspect="1"/>
          </p:cNvPicPr>
          <p:nvPr/>
        </p:nvPicPr>
        <p:blipFill>
          <a:blip r:embed="rId2"/>
          <a:stretch>
            <a:fillRect/>
          </a:stretch>
        </p:blipFill>
        <p:spPr>
          <a:xfrm>
            <a:off x="5685246" y="4814194"/>
            <a:ext cx="4758558" cy="2043806"/>
          </a:xfrm>
          <a:prstGeom prst="rect">
            <a:avLst/>
          </a:prstGeom>
        </p:spPr>
      </p:pic>
    </p:spTree>
    <p:extLst>
      <p:ext uri="{BB962C8B-B14F-4D97-AF65-F5344CB8AC3E}">
        <p14:creationId xmlns:p14="http://schemas.microsoft.com/office/powerpoint/2010/main" val="150033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4CC7-8377-02BD-2586-D8D837ABA91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D630464-3E50-7178-D9FF-DBAF9FBF15C4}"/>
              </a:ext>
            </a:extLst>
          </p:cNvPr>
          <p:cNvPicPr>
            <a:picLocks noGrp="1" noChangeAspect="1"/>
          </p:cNvPicPr>
          <p:nvPr>
            <p:ph idx="1"/>
          </p:nvPr>
        </p:nvPicPr>
        <p:blipFill>
          <a:blip r:embed="rId2"/>
          <a:stretch>
            <a:fillRect/>
          </a:stretch>
        </p:blipFill>
        <p:spPr>
          <a:xfrm>
            <a:off x="677334" y="609600"/>
            <a:ext cx="8698933" cy="5514924"/>
          </a:xfrm>
        </p:spPr>
      </p:pic>
    </p:spTree>
    <p:extLst>
      <p:ext uri="{BB962C8B-B14F-4D97-AF65-F5344CB8AC3E}">
        <p14:creationId xmlns:p14="http://schemas.microsoft.com/office/powerpoint/2010/main" val="808338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B48A-43F8-8B30-05B7-9A58F26E65EF}"/>
              </a:ext>
            </a:extLst>
          </p:cNvPr>
          <p:cNvSpPr>
            <a:spLocks noGrp="1"/>
          </p:cNvSpPr>
          <p:nvPr>
            <p:ph type="title"/>
          </p:nvPr>
        </p:nvSpPr>
        <p:spPr/>
        <p:txBody>
          <a:bodyPr/>
          <a:lstStyle/>
          <a:p>
            <a:r>
              <a:rPr lang="en-GB" dirty="0">
                <a:solidFill>
                  <a:schemeClr val="tx1"/>
                </a:solidFill>
              </a:rPr>
              <a:t>Differential diagnosis </a:t>
            </a:r>
            <a:endParaRPr lang="en-US" dirty="0">
              <a:solidFill>
                <a:schemeClr val="tx1"/>
              </a:solidFill>
            </a:endParaRPr>
          </a:p>
        </p:txBody>
      </p:sp>
      <p:sp>
        <p:nvSpPr>
          <p:cNvPr id="3" name="Content Placeholder 2">
            <a:extLst>
              <a:ext uri="{FF2B5EF4-FFF2-40B4-BE49-F238E27FC236}">
                <a16:creationId xmlns:a16="http://schemas.microsoft.com/office/drawing/2014/main" id="{08768558-F4E3-7287-6331-ACC64B5EC7D3}"/>
              </a:ext>
            </a:extLst>
          </p:cNvPr>
          <p:cNvSpPr>
            <a:spLocks noGrp="1"/>
          </p:cNvSpPr>
          <p:nvPr>
            <p:ph idx="1"/>
          </p:nvPr>
        </p:nvSpPr>
        <p:spPr/>
        <p:txBody>
          <a:bodyPr/>
          <a:lstStyle/>
          <a:p>
            <a:r>
              <a:rPr lang="en-GB" dirty="0"/>
              <a:t>Allergic contact dermatitis</a:t>
            </a:r>
          </a:p>
          <a:p>
            <a:r>
              <a:rPr lang="en-GB" dirty="0"/>
              <a:t>Atopic eczema</a:t>
            </a:r>
          </a:p>
          <a:p>
            <a:r>
              <a:rPr lang="en-GB" dirty="0"/>
              <a:t>Contact </a:t>
            </a:r>
            <a:r>
              <a:rPr lang="en-GB" dirty="0" err="1"/>
              <a:t>urticaria</a:t>
            </a:r>
            <a:endParaRPr lang="en-GB" dirty="0"/>
          </a:p>
          <a:p>
            <a:r>
              <a:rPr lang="en-GB" dirty="0"/>
              <a:t>Thermal injury</a:t>
            </a:r>
          </a:p>
          <a:p>
            <a:endParaRPr lang="en-US" dirty="0"/>
          </a:p>
        </p:txBody>
      </p:sp>
    </p:spTree>
    <p:extLst>
      <p:ext uri="{BB962C8B-B14F-4D97-AF65-F5344CB8AC3E}">
        <p14:creationId xmlns:p14="http://schemas.microsoft.com/office/powerpoint/2010/main" val="3764514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B418-E225-D735-7F84-DD60B07C8ABE}"/>
              </a:ext>
            </a:extLst>
          </p:cNvPr>
          <p:cNvSpPr>
            <a:spLocks noGrp="1"/>
          </p:cNvSpPr>
          <p:nvPr>
            <p:ph type="title"/>
          </p:nvPr>
        </p:nvSpPr>
        <p:spPr/>
        <p:txBody>
          <a:bodyPr/>
          <a:lstStyle/>
          <a:p>
            <a:r>
              <a:rPr lang="en-GB" dirty="0"/>
              <a:t>Investigation</a:t>
            </a:r>
            <a:endParaRPr lang="en-US" dirty="0"/>
          </a:p>
        </p:txBody>
      </p:sp>
      <p:sp>
        <p:nvSpPr>
          <p:cNvPr id="3" name="Content Placeholder 2">
            <a:extLst>
              <a:ext uri="{FF2B5EF4-FFF2-40B4-BE49-F238E27FC236}">
                <a16:creationId xmlns:a16="http://schemas.microsoft.com/office/drawing/2014/main" id="{96FD66F7-41A3-0EA2-F1CF-12152AD5A53F}"/>
              </a:ext>
            </a:extLst>
          </p:cNvPr>
          <p:cNvSpPr>
            <a:spLocks noGrp="1"/>
          </p:cNvSpPr>
          <p:nvPr>
            <p:ph idx="1"/>
          </p:nvPr>
        </p:nvSpPr>
        <p:spPr/>
        <p:txBody>
          <a:bodyPr/>
          <a:lstStyle/>
          <a:p>
            <a:pPr marL="0" indent="0">
              <a:buNone/>
            </a:pPr>
            <a:endParaRPr lang="en-GB" dirty="0"/>
          </a:p>
          <a:p>
            <a:endParaRPr lang="en-GB" dirty="0"/>
          </a:p>
          <a:p>
            <a:endParaRPr lang="en-US" dirty="0"/>
          </a:p>
        </p:txBody>
      </p:sp>
      <p:sp>
        <p:nvSpPr>
          <p:cNvPr id="5" name="TextBox 4">
            <a:extLst>
              <a:ext uri="{FF2B5EF4-FFF2-40B4-BE49-F238E27FC236}">
                <a16:creationId xmlns:a16="http://schemas.microsoft.com/office/drawing/2014/main" id="{42D5A0F3-8517-3EC6-7A1C-AB247A354F28}"/>
              </a:ext>
            </a:extLst>
          </p:cNvPr>
          <p:cNvSpPr txBox="1"/>
          <p:nvPr/>
        </p:nvSpPr>
        <p:spPr>
          <a:xfrm>
            <a:off x="378963" y="3044848"/>
            <a:ext cx="8312727" cy="3046988"/>
          </a:xfrm>
          <a:prstGeom prst="rect">
            <a:avLst/>
          </a:prstGeom>
          <a:noFill/>
        </p:spPr>
        <p:txBody>
          <a:bodyPr wrap="square">
            <a:spAutoFit/>
          </a:bodyPr>
          <a:lstStyle/>
          <a:p>
            <a:r>
              <a:rPr lang="en-US" sz="2400" dirty="0"/>
              <a:t>• Diagnosis of CD depends on:</a:t>
            </a:r>
            <a:endParaRPr lang="en-GB" sz="2400" dirty="0"/>
          </a:p>
          <a:p>
            <a:r>
              <a:rPr lang="en-US" sz="2400" dirty="0"/>
              <a:t>- Patient history</a:t>
            </a:r>
            <a:endParaRPr lang="en-GB" sz="2400" dirty="0"/>
          </a:p>
          <a:p>
            <a:r>
              <a:rPr lang="en-US" sz="2400" dirty="0"/>
              <a:t>,- Clinical examination,-</a:t>
            </a:r>
            <a:endParaRPr lang="en-GB" sz="2400" dirty="0"/>
          </a:p>
          <a:p>
            <a:r>
              <a:rPr lang="en-US" sz="2400" dirty="0"/>
              <a:t> Exposure assessment (including hazard </a:t>
            </a:r>
            <a:r>
              <a:rPr lang="en-US" sz="2400" dirty="0" err="1"/>
              <a:t>identification,estimation</a:t>
            </a:r>
            <a:r>
              <a:rPr lang="en-US" sz="2400" dirty="0"/>
              <a:t> of dermal exposure and</a:t>
            </a:r>
            <a:endParaRPr lang="en-GB" sz="2400" dirty="0"/>
          </a:p>
          <a:p>
            <a:r>
              <a:rPr lang="en-US" sz="2400" dirty="0" err="1"/>
              <a:t>riskcharacterization</a:t>
            </a:r>
            <a:r>
              <a:rPr lang="en-US" sz="2400" dirty="0"/>
              <a:t>),- </a:t>
            </a:r>
            <a:endParaRPr lang="en-GB" sz="2400" dirty="0"/>
          </a:p>
          <a:p>
            <a:r>
              <a:rPr lang="en-US" sz="2400" dirty="0"/>
              <a:t>Analysis of all predisposing and contributory factors,- Comprehensive diagnostic testing</a:t>
            </a:r>
            <a:r>
              <a:rPr lang="en-US" dirty="0"/>
              <a:t>.</a:t>
            </a:r>
          </a:p>
        </p:txBody>
      </p:sp>
    </p:spTree>
    <p:extLst>
      <p:ext uri="{BB962C8B-B14F-4D97-AF65-F5344CB8AC3E}">
        <p14:creationId xmlns:p14="http://schemas.microsoft.com/office/powerpoint/2010/main" val="3373645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BF47-3D8C-3497-F29D-19887CCACAF7}"/>
              </a:ext>
            </a:extLst>
          </p:cNvPr>
          <p:cNvSpPr>
            <a:spLocks noGrp="1"/>
          </p:cNvSpPr>
          <p:nvPr>
            <p:ph type="title"/>
          </p:nvPr>
        </p:nvSpPr>
        <p:spPr/>
        <p:txBody>
          <a:bodyPr>
            <a:normAutofit/>
          </a:bodyPr>
          <a:lstStyle/>
          <a:p>
            <a:r>
              <a:rPr lang="en-GB" dirty="0"/>
              <a:t>Management </a:t>
            </a:r>
            <a:br>
              <a:rPr lang="en-GB" dirty="0"/>
            </a:br>
            <a:r>
              <a:rPr lang="en-GB" dirty="0"/>
              <a:t>Prevention</a:t>
            </a:r>
            <a:endParaRPr lang="en-US" dirty="0"/>
          </a:p>
        </p:txBody>
      </p:sp>
      <p:sp>
        <p:nvSpPr>
          <p:cNvPr id="3" name="Content Placeholder 2">
            <a:extLst>
              <a:ext uri="{FF2B5EF4-FFF2-40B4-BE49-F238E27FC236}">
                <a16:creationId xmlns:a16="http://schemas.microsoft.com/office/drawing/2014/main" id="{FF8B7F36-7D11-C3E9-DABF-4C960FEA2E6A}"/>
              </a:ext>
            </a:extLst>
          </p:cNvPr>
          <p:cNvSpPr>
            <a:spLocks noGrp="1"/>
          </p:cNvSpPr>
          <p:nvPr>
            <p:ph idx="1"/>
          </p:nvPr>
        </p:nvSpPr>
        <p:spPr/>
        <p:txBody>
          <a:bodyPr/>
          <a:lstStyle/>
          <a:p>
            <a:pPr marL="0" indent="0">
              <a:buNone/>
            </a:pPr>
            <a:r>
              <a:rPr lang="en-GB" b="1" dirty="0"/>
              <a:t>Identification of the susceptible individual </a:t>
            </a:r>
            <a:r>
              <a:rPr lang="en-GB" b="1" dirty="0" err="1"/>
              <a:t>andappropriate</a:t>
            </a:r>
            <a:r>
              <a:rPr lang="en-GB" b="1" dirty="0"/>
              <a:t> career  advice</a:t>
            </a:r>
          </a:p>
          <a:p>
            <a:pPr marL="0" indent="0">
              <a:buNone/>
            </a:pPr>
            <a:r>
              <a:rPr lang="en-GB" b="1" dirty="0"/>
              <a:t>.m Mechanization: increased use of </a:t>
            </a:r>
            <a:r>
              <a:rPr lang="en-GB" b="1" dirty="0" err="1"/>
              <a:t>mechanizationfor</a:t>
            </a:r>
            <a:r>
              <a:rPr lang="en-GB" b="1" dirty="0"/>
              <a:t> wet or irritant work, will help to reduce the incidence of irritant contact dermatitis.</a:t>
            </a:r>
          </a:p>
          <a:p>
            <a:pPr marL="0" indent="0">
              <a:buNone/>
            </a:pPr>
            <a:r>
              <a:rPr lang="en-GB" b="1" dirty="0"/>
              <a:t>Personal protective equipment: </a:t>
            </a:r>
            <a:r>
              <a:rPr lang="en-GB" b="1" dirty="0" err="1"/>
              <a:t>Theprotective</a:t>
            </a:r>
            <a:r>
              <a:rPr lang="en-GB" b="1" dirty="0"/>
              <a:t> aspect of gloves outweigh </a:t>
            </a:r>
            <a:r>
              <a:rPr lang="en-GB" b="1" dirty="0" err="1"/>
              <a:t>anypotential</a:t>
            </a:r>
            <a:r>
              <a:rPr lang="en-GB" b="1" dirty="0"/>
              <a:t> to induce dermatitis.</a:t>
            </a:r>
          </a:p>
          <a:p>
            <a:pPr marL="0" indent="0">
              <a:buNone/>
            </a:pPr>
            <a:r>
              <a:rPr lang="en-GB" b="1" dirty="0"/>
              <a:t>Barrier creams /emollients </a:t>
            </a:r>
          </a:p>
          <a:p>
            <a:pPr marL="0" indent="0">
              <a:buNone/>
            </a:pPr>
            <a:r>
              <a:rPr lang="en-GB" b="1" dirty="0"/>
              <a:t>Soap substitutes </a:t>
            </a:r>
          </a:p>
          <a:p>
            <a:pPr marL="0" indent="0">
              <a:buNone/>
            </a:pPr>
            <a:r>
              <a:rPr lang="en-GB" b="1" dirty="0"/>
              <a:t>Use of shampoos conditioners and hair products with gloves</a:t>
            </a:r>
          </a:p>
          <a:p>
            <a:pPr marL="0" indent="0">
              <a:buNone/>
            </a:pPr>
            <a:endParaRPr lang="en-GB" b="1" dirty="0"/>
          </a:p>
        </p:txBody>
      </p:sp>
      <p:pic>
        <p:nvPicPr>
          <p:cNvPr id="6" name="Picture 6">
            <a:extLst>
              <a:ext uri="{FF2B5EF4-FFF2-40B4-BE49-F238E27FC236}">
                <a16:creationId xmlns:a16="http://schemas.microsoft.com/office/drawing/2014/main" id="{20B132E7-5018-92EF-F454-C6CBFDB7476E}"/>
              </a:ext>
            </a:extLst>
          </p:cNvPr>
          <p:cNvPicPr>
            <a:picLocks noChangeAspect="1"/>
          </p:cNvPicPr>
          <p:nvPr/>
        </p:nvPicPr>
        <p:blipFill>
          <a:blip r:embed="rId2"/>
          <a:stretch>
            <a:fillRect/>
          </a:stretch>
        </p:blipFill>
        <p:spPr>
          <a:xfrm>
            <a:off x="6975098" y="3999282"/>
            <a:ext cx="5111241" cy="3139884"/>
          </a:xfrm>
          <a:prstGeom prst="rect">
            <a:avLst/>
          </a:prstGeom>
        </p:spPr>
      </p:pic>
    </p:spTree>
    <p:extLst>
      <p:ext uri="{BB962C8B-B14F-4D97-AF65-F5344CB8AC3E}">
        <p14:creationId xmlns:p14="http://schemas.microsoft.com/office/powerpoint/2010/main" val="3832708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F9F8-4E5A-2DF6-8D31-D9D73486A23A}"/>
              </a:ext>
            </a:extLst>
          </p:cNvPr>
          <p:cNvSpPr>
            <a:spLocks noGrp="1"/>
          </p:cNvSpPr>
          <p:nvPr>
            <p:ph type="title"/>
          </p:nvPr>
        </p:nvSpPr>
        <p:spPr/>
        <p:txBody>
          <a:bodyPr/>
          <a:lstStyle/>
          <a:p>
            <a:r>
              <a:rPr lang="en-GB" dirty="0">
                <a:solidFill>
                  <a:schemeClr val="tx1"/>
                </a:solidFill>
              </a:rPr>
              <a:t>Treatment </a:t>
            </a:r>
            <a:endParaRPr lang="en-US" dirty="0">
              <a:solidFill>
                <a:schemeClr val="tx1"/>
              </a:solidFill>
            </a:endParaRPr>
          </a:p>
        </p:txBody>
      </p:sp>
      <p:sp>
        <p:nvSpPr>
          <p:cNvPr id="3" name="Content Placeholder 2">
            <a:extLst>
              <a:ext uri="{FF2B5EF4-FFF2-40B4-BE49-F238E27FC236}">
                <a16:creationId xmlns:a16="http://schemas.microsoft.com/office/drawing/2014/main" id="{F3FD667A-33EB-6ABF-4EB1-EC2DC6A41DC1}"/>
              </a:ext>
            </a:extLst>
          </p:cNvPr>
          <p:cNvSpPr>
            <a:spLocks noGrp="1"/>
          </p:cNvSpPr>
          <p:nvPr>
            <p:ph idx="1"/>
          </p:nvPr>
        </p:nvSpPr>
        <p:spPr/>
        <p:txBody>
          <a:bodyPr/>
          <a:lstStyle/>
          <a:p>
            <a:r>
              <a:rPr lang="en-GB" dirty="0" err="1"/>
              <a:t>Treatmet</a:t>
            </a:r>
            <a:r>
              <a:rPr lang="en-GB" dirty="0"/>
              <a:t> depend on type of irritant involved</a:t>
            </a:r>
          </a:p>
          <a:p>
            <a:r>
              <a:rPr lang="en-GB" b="1" dirty="0">
                <a:solidFill>
                  <a:schemeClr val="tx1"/>
                </a:solidFill>
              </a:rPr>
              <a:t>Chemical </a:t>
            </a:r>
            <a:r>
              <a:rPr lang="en-GB" b="1" dirty="0" err="1">
                <a:solidFill>
                  <a:schemeClr val="tx1"/>
                </a:solidFill>
              </a:rPr>
              <a:t>burns.wash</a:t>
            </a:r>
            <a:r>
              <a:rPr lang="en-GB" b="1" dirty="0">
                <a:solidFill>
                  <a:schemeClr val="tx1"/>
                </a:solidFill>
              </a:rPr>
              <a:t> with Large volume of lukewarm water and soap if needed Ovoid high pressure or </a:t>
            </a:r>
            <a:r>
              <a:rPr lang="en-GB" b="1" dirty="0" err="1">
                <a:solidFill>
                  <a:schemeClr val="tx1"/>
                </a:solidFill>
              </a:rPr>
              <a:t>spLasing</a:t>
            </a:r>
            <a:r>
              <a:rPr lang="en-GB" b="1" dirty="0">
                <a:solidFill>
                  <a:schemeClr val="tx1"/>
                </a:solidFill>
              </a:rPr>
              <a:t> Use of antidotes in some chemicals </a:t>
            </a:r>
            <a:r>
              <a:rPr lang="en-GB" b="1" dirty="0" err="1">
                <a:solidFill>
                  <a:schemeClr val="tx1"/>
                </a:solidFill>
              </a:rPr>
              <a:t>eg</a:t>
            </a:r>
            <a:r>
              <a:rPr lang="en-GB" b="1" dirty="0">
                <a:solidFill>
                  <a:schemeClr val="tx1"/>
                </a:solidFill>
              </a:rPr>
              <a:t> 2.5% calcium gluconate gel for </a:t>
            </a:r>
            <a:r>
              <a:rPr lang="en-GB" b="1" dirty="0" err="1">
                <a:solidFill>
                  <a:schemeClr val="tx1"/>
                </a:solidFill>
              </a:rPr>
              <a:t>HydroFlouric</a:t>
            </a:r>
            <a:r>
              <a:rPr lang="en-GB" b="1" dirty="0">
                <a:solidFill>
                  <a:schemeClr val="tx1"/>
                </a:solidFill>
              </a:rPr>
              <a:t> Acid.</a:t>
            </a:r>
          </a:p>
          <a:p>
            <a:r>
              <a:rPr lang="en-GB" b="1" dirty="0">
                <a:solidFill>
                  <a:schemeClr val="tx1"/>
                </a:solidFill>
              </a:rPr>
              <a:t>To prevent systematic absorption Debridement Of necrotic tissue with regular blood test </a:t>
            </a:r>
          </a:p>
          <a:p>
            <a:r>
              <a:rPr lang="en-GB" b="1" u="sng" dirty="0">
                <a:solidFill>
                  <a:schemeClr val="tx1"/>
                </a:solidFill>
              </a:rPr>
              <a:t>Ulcerated areas .</a:t>
            </a:r>
            <a:r>
              <a:rPr lang="en-GB" b="1" i="1" u="sng" dirty="0">
                <a:solidFill>
                  <a:schemeClr val="tx1"/>
                </a:solidFill>
              </a:rPr>
              <a:t>use of antibacterial  Creams to ovoid </a:t>
            </a:r>
            <a:r>
              <a:rPr lang="en-GB" b="1" i="1" u="sng" dirty="0" err="1">
                <a:solidFill>
                  <a:schemeClr val="tx1"/>
                </a:solidFill>
              </a:rPr>
              <a:t>secoNdary</a:t>
            </a:r>
            <a:r>
              <a:rPr lang="en-GB" b="1" i="1" u="sng" dirty="0">
                <a:solidFill>
                  <a:schemeClr val="tx1"/>
                </a:solidFill>
              </a:rPr>
              <a:t> Infection</a:t>
            </a:r>
            <a:endParaRPr lang="en-GB" b="1" u="sng" dirty="0">
              <a:solidFill>
                <a:schemeClr val="tx1"/>
              </a:solidFill>
            </a:endParaRPr>
          </a:p>
        </p:txBody>
      </p:sp>
    </p:spTree>
    <p:extLst>
      <p:ext uri="{BB962C8B-B14F-4D97-AF65-F5344CB8AC3E}">
        <p14:creationId xmlns:p14="http://schemas.microsoft.com/office/powerpoint/2010/main" val="4265486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80A0-547E-E9D2-C479-609D222A47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D8D49A-DF3D-7142-1154-7A4BE1735E39}"/>
              </a:ext>
            </a:extLst>
          </p:cNvPr>
          <p:cNvSpPr>
            <a:spLocks noGrp="1"/>
          </p:cNvSpPr>
          <p:nvPr>
            <p:ph idx="1"/>
          </p:nvPr>
        </p:nvSpPr>
        <p:spPr/>
        <p:txBody>
          <a:bodyPr/>
          <a:lstStyle/>
          <a:p>
            <a:pPr marL="0" indent="0">
              <a:buNone/>
            </a:pPr>
            <a:r>
              <a:rPr lang="en-GB" dirty="0"/>
              <a:t> </a:t>
            </a:r>
          </a:p>
          <a:p>
            <a:pPr marL="0" indent="0">
              <a:buNone/>
            </a:pPr>
            <a:endParaRPr lang="en-GB" dirty="0"/>
          </a:p>
          <a:p>
            <a:pPr marL="0" indent="0">
              <a:buNone/>
            </a:pPr>
            <a:r>
              <a:rPr lang="en-GB" dirty="0"/>
              <a:t>Anti histamine to reduce itching</a:t>
            </a:r>
          </a:p>
          <a:p>
            <a:r>
              <a:rPr lang="en-GB" dirty="0"/>
              <a:t>Creams and emollients To prevent dryness</a:t>
            </a:r>
          </a:p>
          <a:p>
            <a:r>
              <a:rPr lang="en-GB" dirty="0"/>
              <a:t>Topical </a:t>
            </a:r>
            <a:r>
              <a:rPr lang="en-GB" dirty="0" err="1"/>
              <a:t>corticosteriods</a:t>
            </a:r>
            <a:r>
              <a:rPr lang="en-GB" dirty="0"/>
              <a:t> To reduce </a:t>
            </a:r>
            <a:r>
              <a:rPr lang="en-GB" dirty="0" err="1"/>
              <a:t>inflammTion</a:t>
            </a:r>
            <a:endParaRPr lang="en-GB" dirty="0"/>
          </a:p>
          <a:p>
            <a:endParaRPr lang="en-GB" dirty="0"/>
          </a:p>
          <a:p>
            <a:endParaRPr lang="en-GB" dirty="0"/>
          </a:p>
        </p:txBody>
      </p:sp>
    </p:spTree>
    <p:extLst>
      <p:ext uri="{BB962C8B-B14F-4D97-AF65-F5344CB8AC3E}">
        <p14:creationId xmlns:p14="http://schemas.microsoft.com/office/powerpoint/2010/main" val="189154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D98D-07B8-9DBF-6DBD-636E0579A023}"/>
              </a:ext>
            </a:extLst>
          </p:cNvPr>
          <p:cNvSpPr>
            <a:spLocks noGrp="1"/>
          </p:cNvSpPr>
          <p:nvPr>
            <p:ph type="title"/>
          </p:nvPr>
        </p:nvSpPr>
        <p:spPr/>
        <p:txBody>
          <a:bodyPr/>
          <a:lstStyle/>
          <a:p>
            <a:r>
              <a:rPr lang="en-GB" dirty="0"/>
              <a:t>Case scenario </a:t>
            </a:r>
            <a:endParaRPr lang="en-US" dirty="0"/>
          </a:p>
        </p:txBody>
      </p:sp>
      <p:sp>
        <p:nvSpPr>
          <p:cNvPr id="3" name="Content Placeholder 2">
            <a:extLst>
              <a:ext uri="{FF2B5EF4-FFF2-40B4-BE49-F238E27FC236}">
                <a16:creationId xmlns:a16="http://schemas.microsoft.com/office/drawing/2014/main" id="{D200FF36-4728-F5AB-AC32-DF2AC5C48C01}"/>
              </a:ext>
            </a:extLst>
          </p:cNvPr>
          <p:cNvSpPr>
            <a:spLocks noGrp="1"/>
          </p:cNvSpPr>
          <p:nvPr>
            <p:ph idx="1"/>
          </p:nvPr>
        </p:nvSpPr>
        <p:spPr/>
        <p:txBody>
          <a:bodyPr/>
          <a:lstStyle/>
          <a:p>
            <a:r>
              <a:rPr lang="en-GB" dirty="0"/>
              <a:t>35 year old male presented with complain Of well Demarcated  lesion on one </a:t>
            </a:r>
          </a:p>
          <a:p>
            <a:pPr marL="0" indent="0">
              <a:buNone/>
            </a:pPr>
            <a:r>
              <a:rPr lang="en-GB" dirty="0"/>
              <a:t>hand with history of burn due to acid with no other sites involved </a:t>
            </a:r>
          </a:p>
          <a:p>
            <a:r>
              <a:rPr lang="en-GB" dirty="0"/>
              <a:t>Diagnosis?</a:t>
            </a:r>
            <a:endParaRPr lang="en-US" dirty="0"/>
          </a:p>
        </p:txBody>
      </p:sp>
      <p:pic>
        <p:nvPicPr>
          <p:cNvPr id="4" name="Picture 4">
            <a:extLst>
              <a:ext uri="{FF2B5EF4-FFF2-40B4-BE49-F238E27FC236}">
                <a16:creationId xmlns:a16="http://schemas.microsoft.com/office/drawing/2014/main" id="{3EBC486F-CC13-BE26-35C5-17C59BE99959}"/>
              </a:ext>
            </a:extLst>
          </p:cNvPr>
          <p:cNvPicPr>
            <a:picLocks noChangeAspect="1"/>
          </p:cNvPicPr>
          <p:nvPr/>
        </p:nvPicPr>
        <p:blipFill>
          <a:blip r:embed="rId2"/>
          <a:stretch>
            <a:fillRect/>
          </a:stretch>
        </p:blipFill>
        <p:spPr>
          <a:xfrm>
            <a:off x="7986365" y="2676854"/>
            <a:ext cx="3969664" cy="4181146"/>
          </a:xfrm>
          <a:prstGeom prst="rect">
            <a:avLst/>
          </a:prstGeom>
        </p:spPr>
      </p:pic>
    </p:spTree>
    <p:extLst>
      <p:ext uri="{BB962C8B-B14F-4D97-AF65-F5344CB8AC3E}">
        <p14:creationId xmlns:p14="http://schemas.microsoft.com/office/powerpoint/2010/main" val="559422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AAD5-D056-6BB1-36A2-211E06762F9D}"/>
              </a:ext>
            </a:extLst>
          </p:cNvPr>
          <p:cNvSpPr>
            <a:spLocks noGrp="1"/>
          </p:cNvSpPr>
          <p:nvPr>
            <p:ph type="title"/>
          </p:nvPr>
        </p:nvSpPr>
        <p:spPr/>
        <p:txBody>
          <a:bodyPr/>
          <a:lstStyle/>
          <a:p>
            <a:r>
              <a:rPr lang="en-GB" dirty="0"/>
              <a:t>Case</a:t>
            </a:r>
            <a:endParaRPr lang="en-US" dirty="0"/>
          </a:p>
        </p:txBody>
      </p:sp>
      <p:sp>
        <p:nvSpPr>
          <p:cNvPr id="3" name="Content Placeholder 2">
            <a:extLst>
              <a:ext uri="{FF2B5EF4-FFF2-40B4-BE49-F238E27FC236}">
                <a16:creationId xmlns:a16="http://schemas.microsoft.com/office/drawing/2014/main" id="{4D67E472-DD1E-DE48-4F48-FA224F7CB1A4}"/>
              </a:ext>
            </a:extLst>
          </p:cNvPr>
          <p:cNvSpPr>
            <a:spLocks noGrp="1"/>
          </p:cNvSpPr>
          <p:nvPr>
            <p:ph idx="1"/>
          </p:nvPr>
        </p:nvSpPr>
        <p:spPr/>
        <p:txBody>
          <a:bodyPr/>
          <a:lstStyle/>
          <a:p>
            <a:r>
              <a:rPr lang="en-GB" dirty="0"/>
              <a:t>40 year old male working at construction site developed </a:t>
            </a:r>
          </a:p>
          <a:p>
            <a:r>
              <a:rPr lang="en-GB" dirty="0"/>
              <a:t>Lesion on foot without systematic signs cause of lesion? </a:t>
            </a:r>
          </a:p>
          <a:p>
            <a:endParaRPr lang="en-GB" dirty="0"/>
          </a:p>
        </p:txBody>
      </p:sp>
      <p:pic>
        <p:nvPicPr>
          <p:cNvPr id="4" name="Picture 4">
            <a:extLst>
              <a:ext uri="{FF2B5EF4-FFF2-40B4-BE49-F238E27FC236}">
                <a16:creationId xmlns:a16="http://schemas.microsoft.com/office/drawing/2014/main" id="{94061CB0-E82E-A421-7924-A51D2F698F80}"/>
              </a:ext>
            </a:extLst>
          </p:cNvPr>
          <p:cNvPicPr>
            <a:picLocks noChangeAspect="1"/>
          </p:cNvPicPr>
          <p:nvPr/>
        </p:nvPicPr>
        <p:blipFill>
          <a:blip r:embed="rId2"/>
          <a:stretch>
            <a:fillRect/>
          </a:stretch>
        </p:blipFill>
        <p:spPr>
          <a:xfrm>
            <a:off x="6458114" y="3154430"/>
            <a:ext cx="5631775" cy="3546341"/>
          </a:xfrm>
          <a:prstGeom prst="rect">
            <a:avLst/>
          </a:prstGeom>
        </p:spPr>
      </p:pic>
    </p:spTree>
    <p:extLst>
      <p:ext uri="{BB962C8B-B14F-4D97-AF65-F5344CB8AC3E}">
        <p14:creationId xmlns:p14="http://schemas.microsoft.com/office/powerpoint/2010/main" val="155787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2D36-D8F1-F250-2E0D-D6F03FC088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F0B414-6756-0516-65FA-335F0B84709B}"/>
              </a:ext>
            </a:extLst>
          </p:cNvPr>
          <p:cNvSpPr>
            <a:spLocks noGrp="1"/>
          </p:cNvSpPr>
          <p:nvPr>
            <p:ph idx="1"/>
          </p:nvPr>
        </p:nvSpPr>
        <p:spPr/>
        <p:txBody>
          <a:bodyPr/>
          <a:lstStyle/>
          <a:p>
            <a:r>
              <a:rPr lang="en-US" dirty="0"/>
              <a:t>False about ICD</a:t>
            </a:r>
            <a:endParaRPr lang="en-GB" dirty="0"/>
          </a:p>
          <a:p>
            <a:r>
              <a:rPr lang="en-US" dirty="0" err="1"/>
              <a:t>A.Sensitization</a:t>
            </a:r>
            <a:r>
              <a:rPr lang="en-US" dirty="0"/>
              <a:t> is not required </a:t>
            </a:r>
            <a:endParaRPr lang="en-GB" dirty="0"/>
          </a:p>
          <a:p>
            <a:r>
              <a:rPr lang="en-US" dirty="0"/>
              <a:t>.</a:t>
            </a:r>
            <a:r>
              <a:rPr lang="en-GB" dirty="0"/>
              <a:t>b</a:t>
            </a:r>
            <a:r>
              <a:rPr lang="en-US" dirty="0"/>
              <a:t>It can occur in anyone without predisposing factor</a:t>
            </a:r>
            <a:endParaRPr lang="en-GB" dirty="0"/>
          </a:p>
          <a:p>
            <a:r>
              <a:rPr lang="en-US" dirty="0"/>
              <a:t>.</a:t>
            </a:r>
            <a:r>
              <a:rPr lang="en-GB" dirty="0"/>
              <a:t>C it</a:t>
            </a:r>
            <a:r>
              <a:rPr lang="en-US" dirty="0"/>
              <a:t> is a delayed type of hypersensitivity</a:t>
            </a:r>
            <a:endParaRPr lang="en-GB" dirty="0"/>
          </a:p>
          <a:p>
            <a:r>
              <a:rPr lang="en-GB" dirty="0"/>
              <a:t>D.</a:t>
            </a:r>
            <a:r>
              <a:rPr lang="en-US" dirty="0"/>
              <a:t>Due to direct toxic effects of a strong chemic</a:t>
            </a:r>
          </a:p>
        </p:txBody>
      </p:sp>
    </p:spTree>
    <p:extLst>
      <p:ext uri="{BB962C8B-B14F-4D97-AF65-F5344CB8AC3E}">
        <p14:creationId xmlns:p14="http://schemas.microsoft.com/office/powerpoint/2010/main" val="1692419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7DF7-09D8-EE0C-7958-6DA0BA5EA4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D222A8-B9FD-66AF-1BC4-CE01532AC657}"/>
              </a:ext>
            </a:extLst>
          </p:cNvPr>
          <p:cNvSpPr>
            <a:spLocks noGrp="1"/>
          </p:cNvSpPr>
          <p:nvPr>
            <p:ph idx="1"/>
          </p:nvPr>
        </p:nvSpPr>
        <p:spPr/>
        <p:txBody>
          <a:bodyPr/>
          <a:lstStyle/>
          <a:p>
            <a:r>
              <a:rPr lang="en-GB" b="0" i="0" dirty="0">
                <a:solidFill>
                  <a:srgbClr val="4CAF50"/>
                </a:solidFill>
                <a:effectLst/>
                <a:latin typeface="Montserrat" panose="02000000000000000000" pitchFamily="2" charset="0"/>
              </a:rPr>
              <a:t>An apprentice hairdresser presented with odd-looking erosion on the dorsum of her hand; this appearance is characteristic of?</a:t>
            </a:r>
            <a:endParaRPr lang="en-US" dirty="0"/>
          </a:p>
        </p:txBody>
      </p:sp>
      <p:pic>
        <p:nvPicPr>
          <p:cNvPr id="4" name="Picture 4">
            <a:extLst>
              <a:ext uri="{FF2B5EF4-FFF2-40B4-BE49-F238E27FC236}">
                <a16:creationId xmlns:a16="http://schemas.microsoft.com/office/drawing/2014/main" id="{1C20960A-951C-53DE-B401-1FB97F4248AE}"/>
              </a:ext>
            </a:extLst>
          </p:cNvPr>
          <p:cNvPicPr>
            <a:picLocks noChangeAspect="1"/>
          </p:cNvPicPr>
          <p:nvPr/>
        </p:nvPicPr>
        <p:blipFill>
          <a:blip r:embed="rId2"/>
          <a:stretch>
            <a:fillRect/>
          </a:stretch>
        </p:blipFill>
        <p:spPr>
          <a:xfrm>
            <a:off x="7358763" y="3777402"/>
            <a:ext cx="4470370" cy="2984386"/>
          </a:xfrm>
          <a:prstGeom prst="rect">
            <a:avLst/>
          </a:prstGeom>
        </p:spPr>
      </p:pic>
    </p:spTree>
    <p:extLst>
      <p:ext uri="{BB962C8B-B14F-4D97-AF65-F5344CB8AC3E}">
        <p14:creationId xmlns:p14="http://schemas.microsoft.com/office/powerpoint/2010/main" val="3270406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0C4FE-B9DF-6D66-1A4E-BC0C46096050}"/>
              </a:ext>
            </a:extLst>
          </p:cNvPr>
          <p:cNvSpPr>
            <a:spLocks noGrp="1"/>
          </p:cNvSpPr>
          <p:nvPr>
            <p:ph type="title"/>
          </p:nvPr>
        </p:nvSpPr>
        <p:spPr>
          <a:xfrm>
            <a:off x="677334" y="609600"/>
            <a:ext cx="8596668" cy="2947758"/>
          </a:xfrm>
        </p:spPr>
        <p:txBody>
          <a:bodyPr/>
          <a:lstStyle/>
          <a:p>
            <a:r>
              <a:rPr lang="en-GB" dirty="0"/>
              <a:t>Thank you</a:t>
            </a:r>
            <a:endParaRPr lang="en-US" dirty="0"/>
          </a:p>
        </p:txBody>
      </p:sp>
      <p:sp>
        <p:nvSpPr>
          <p:cNvPr id="3" name="Content Placeholder 2">
            <a:extLst>
              <a:ext uri="{FF2B5EF4-FFF2-40B4-BE49-F238E27FC236}">
                <a16:creationId xmlns:a16="http://schemas.microsoft.com/office/drawing/2014/main" id="{71DCE187-547B-81D3-31D8-B4B37DF1A676}"/>
              </a:ext>
            </a:extLst>
          </p:cNvPr>
          <p:cNvSpPr>
            <a:spLocks noGrp="1"/>
          </p:cNvSpPr>
          <p:nvPr>
            <p:ph idx="1"/>
          </p:nvPr>
        </p:nvSpPr>
        <p:spPr>
          <a:xfrm>
            <a:off x="5469376" y="4165424"/>
            <a:ext cx="8596668" cy="3880773"/>
          </a:xfrm>
        </p:spPr>
        <p:txBody>
          <a:bodyPr/>
          <a:lstStyle/>
          <a:p>
            <a:r>
              <a:rPr lang="en-GB" i="1" dirty="0"/>
              <a:t>Sourced </a:t>
            </a:r>
          </a:p>
          <a:p>
            <a:r>
              <a:rPr lang="en-GB" i="1" dirty="0"/>
              <a:t>by Rooks book of dermatology</a:t>
            </a:r>
          </a:p>
          <a:p>
            <a:r>
              <a:rPr lang="en-GB" i="1" dirty="0"/>
              <a:t>Medscape</a:t>
            </a:r>
          </a:p>
          <a:p>
            <a:endParaRPr lang="en-US" i="1" dirty="0"/>
          </a:p>
        </p:txBody>
      </p:sp>
    </p:spTree>
    <p:extLst>
      <p:ext uri="{BB962C8B-B14F-4D97-AF65-F5344CB8AC3E}">
        <p14:creationId xmlns:p14="http://schemas.microsoft.com/office/powerpoint/2010/main" val="160767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ADEE-FCC9-8BC0-87E6-5F59F0AAF135}"/>
              </a:ext>
            </a:extLst>
          </p:cNvPr>
          <p:cNvSpPr>
            <a:spLocks noGrp="1"/>
          </p:cNvSpPr>
          <p:nvPr>
            <p:ph type="title"/>
          </p:nvPr>
        </p:nvSpPr>
        <p:spPr/>
        <p:txBody>
          <a:bodyPr/>
          <a:lstStyle/>
          <a:p>
            <a:r>
              <a:rPr lang="en-GB" b="1"/>
              <a:t>Classification </a:t>
            </a:r>
            <a:endParaRPr lang="en-US" b="1"/>
          </a:p>
        </p:txBody>
      </p:sp>
      <p:sp>
        <p:nvSpPr>
          <p:cNvPr id="10" name="Content Placeholder 9">
            <a:extLst>
              <a:ext uri="{FF2B5EF4-FFF2-40B4-BE49-F238E27FC236}">
                <a16:creationId xmlns:a16="http://schemas.microsoft.com/office/drawing/2014/main" id="{D898A272-1A0D-E03B-1274-EE26D58730E7}"/>
              </a:ext>
            </a:extLst>
          </p:cNvPr>
          <p:cNvSpPr>
            <a:spLocks noGrp="1"/>
          </p:cNvSpPr>
          <p:nvPr>
            <p:ph idx="1"/>
          </p:nvPr>
        </p:nvSpPr>
        <p:spPr>
          <a:xfrm>
            <a:off x="1973142" y="2233936"/>
            <a:ext cx="8596668" cy="3880773"/>
          </a:xfrm>
        </p:spPr>
        <p:txBody>
          <a:bodyPr/>
          <a:lstStyle/>
          <a:p>
            <a:r>
              <a:rPr lang="en-GB" b="1" dirty="0"/>
              <a:t>I</a:t>
            </a:r>
            <a:r>
              <a:rPr lang="en-US" b="1" dirty="0" err="1"/>
              <a:t>rritant</a:t>
            </a:r>
            <a:r>
              <a:rPr lang="en-US" b="1" dirty="0"/>
              <a:t> contact dermatitis (ICD) (80</a:t>
            </a:r>
            <a:r>
              <a:rPr lang="en-GB" b="1" dirty="0"/>
              <a:t>%)</a:t>
            </a:r>
          </a:p>
          <a:p>
            <a:r>
              <a:rPr lang="en-GB" b="1" dirty="0"/>
              <a:t>Irritant contact dermatitis is defined </a:t>
            </a:r>
            <a:r>
              <a:rPr lang="en-GB" b="1" dirty="0" err="1"/>
              <a:t>as;A</a:t>
            </a:r>
            <a:r>
              <a:rPr lang="en-GB" b="1" dirty="0"/>
              <a:t> non-immunological local </a:t>
            </a:r>
            <a:r>
              <a:rPr lang="en-GB" b="1" dirty="0" err="1"/>
              <a:t>inflammatoryreaction</a:t>
            </a:r>
            <a:r>
              <a:rPr lang="en-GB" b="1" dirty="0"/>
              <a:t> characterized by </a:t>
            </a:r>
            <a:r>
              <a:rPr lang="en-GB" b="1" dirty="0" err="1"/>
              <a:t>erythema,edema</a:t>
            </a:r>
            <a:r>
              <a:rPr lang="en-GB" b="1" dirty="0"/>
              <a:t> or corrosion following single </a:t>
            </a:r>
            <a:r>
              <a:rPr lang="en-GB" b="1" dirty="0" err="1"/>
              <a:t>orrepeated</a:t>
            </a:r>
            <a:r>
              <a:rPr lang="en-GB" b="1" dirty="0"/>
              <a:t> application of a </a:t>
            </a:r>
            <a:r>
              <a:rPr lang="en-GB" b="1" dirty="0" err="1"/>
              <a:t>chemicalsubstance</a:t>
            </a:r>
            <a:r>
              <a:rPr lang="en-GB" b="1" dirty="0"/>
              <a:t> to an identical cutaneous sites".</a:t>
            </a:r>
          </a:p>
          <a:p>
            <a:r>
              <a:rPr lang="en-US" b="1" dirty="0"/>
              <a:t>Allergic contact dermatitis (ACD) (20%)</a:t>
            </a:r>
            <a:endParaRPr lang="en-GB" b="1" dirty="0"/>
          </a:p>
          <a:p>
            <a:r>
              <a:rPr lang="en-US" b="1" dirty="0"/>
              <a:t> Inflammation caused by allergen-specific T lymphocytes.• Rapid development of dermatitis occurs following re-exposure </a:t>
            </a:r>
            <a:r>
              <a:rPr lang="en-US" b="1" dirty="0" err="1"/>
              <a:t>tolow</a:t>
            </a:r>
            <a:r>
              <a:rPr lang="en-US" b="1" dirty="0"/>
              <a:t> concentrations of allergen, not cause lesions in non-</a:t>
            </a:r>
            <a:r>
              <a:rPr lang="en-US" b="1" dirty="0" err="1"/>
              <a:t>sensitizedindividuals</a:t>
            </a:r>
            <a:endParaRPr lang="en-US" b="1" dirty="0"/>
          </a:p>
        </p:txBody>
      </p:sp>
    </p:spTree>
    <p:extLst>
      <p:ext uri="{BB962C8B-B14F-4D97-AF65-F5344CB8AC3E}">
        <p14:creationId xmlns:p14="http://schemas.microsoft.com/office/powerpoint/2010/main" val="231373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6AF2-6866-9AAA-0AD4-44FC73E204E8}"/>
              </a:ext>
            </a:extLst>
          </p:cNvPr>
          <p:cNvSpPr>
            <a:spLocks noGrp="1"/>
          </p:cNvSpPr>
          <p:nvPr>
            <p:ph type="title"/>
          </p:nvPr>
        </p:nvSpPr>
        <p:spPr/>
        <p:txBody>
          <a:bodyPr/>
          <a:lstStyle/>
          <a:p>
            <a:r>
              <a:rPr lang="en-GB" b="1"/>
              <a:t>Case scenario </a:t>
            </a:r>
            <a:endParaRPr lang="en-US" b="1"/>
          </a:p>
        </p:txBody>
      </p:sp>
      <p:sp>
        <p:nvSpPr>
          <p:cNvPr id="3" name="Content Placeholder 2">
            <a:extLst>
              <a:ext uri="{FF2B5EF4-FFF2-40B4-BE49-F238E27FC236}">
                <a16:creationId xmlns:a16="http://schemas.microsoft.com/office/drawing/2014/main" id="{27628227-2B4B-0753-23D1-D61CEE7F5247}"/>
              </a:ext>
            </a:extLst>
          </p:cNvPr>
          <p:cNvSpPr>
            <a:spLocks noGrp="1"/>
          </p:cNvSpPr>
          <p:nvPr>
            <p:ph idx="1"/>
          </p:nvPr>
        </p:nvSpPr>
        <p:spPr/>
        <p:txBody>
          <a:bodyPr/>
          <a:lstStyle/>
          <a:p>
            <a:r>
              <a:rPr lang="en-US" dirty="0"/>
              <a:t>Question</a:t>
            </a:r>
            <a:endParaRPr lang="en-GB" dirty="0"/>
          </a:p>
          <a:p>
            <a:r>
              <a:rPr lang="en-US" dirty="0"/>
              <a:t>60 year old lady </a:t>
            </a:r>
            <a:r>
              <a:rPr lang="en-GB" dirty="0"/>
              <a:t>who is do</a:t>
            </a:r>
            <a:r>
              <a:rPr lang="en-US" dirty="0" err="1"/>
              <a:t>mestic</a:t>
            </a:r>
            <a:r>
              <a:rPr lang="en-US" dirty="0"/>
              <a:t> cleaner in the hospital. </a:t>
            </a:r>
            <a:r>
              <a:rPr lang="en-US" dirty="0" err="1"/>
              <a:t>Shepresents</a:t>
            </a:r>
            <a:r>
              <a:rPr lang="en-US" dirty="0"/>
              <a:t> with a 4 month history of gradually </a:t>
            </a:r>
            <a:r>
              <a:rPr lang="en-US" dirty="0" err="1"/>
              <a:t>worseningerythematous</a:t>
            </a:r>
            <a:r>
              <a:rPr lang="en-US" dirty="0"/>
              <a:t> rash</a:t>
            </a:r>
            <a:r>
              <a:rPr lang="en-GB" dirty="0"/>
              <a:t> On dorsal </a:t>
            </a:r>
            <a:r>
              <a:rPr lang="en-GB" dirty="0" err="1"/>
              <a:t>surfaceof</a:t>
            </a:r>
            <a:r>
              <a:rPr lang="en-GB" dirty="0"/>
              <a:t> hand localized  </a:t>
            </a:r>
            <a:r>
              <a:rPr lang="en-GB" dirty="0" err="1"/>
              <a:t>chracterize</a:t>
            </a:r>
            <a:r>
              <a:rPr lang="en-GB" dirty="0"/>
              <a:t> By burning </a:t>
            </a:r>
            <a:r>
              <a:rPr lang="en-US" dirty="0"/>
              <a:t> with associated blisters over her hands. </a:t>
            </a:r>
            <a:r>
              <a:rPr lang="en-GB" dirty="0"/>
              <a:t>T</a:t>
            </a:r>
            <a:r>
              <a:rPr lang="en-US" dirty="0" err="1"/>
              <a:t>hereare</a:t>
            </a:r>
            <a:r>
              <a:rPr lang="en-US" dirty="0"/>
              <a:t> no other systemic features.</a:t>
            </a:r>
            <a:r>
              <a:rPr lang="en-GB" dirty="0"/>
              <a:t>patch test negative </a:t>
            </a:r>
            <a:r>
              <a:rPr lang="en-US" dirty="0"/>
              <a:t> Given the likely diagnosis</a:t>
            </a:r>
            <a:r>
              <a:rPr lang="en-GB" dirty="0"/>
              <a:t> Is</a:t>
            </a:r>
          </a:p>
          <a:p>
            <a:endParaRPr lang="en-GB" dirty="0"/>
          </a:p>
        </p:txBody>
      </p:sp>
    </p:spTree>
    <p:extLst>
      <p:ext uri="{BB962C8B-B14F-4D97-AF65-F5344CB8AC3E}">
        <p14:creationId xmlns:p14="http://schemas.microsoft.com/office/powerpoint/2010/main" val="91563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0CA6-BD0A-E333-323E-3352DCBB5B2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0809B63-9A7B-1510-F4F0-4E9823C01411}"/>
              </a:ext>
            </a:extLst>
          </p:cNvPr>
          <p:cNvPicPr>
            <a:picLocks noGrp="1" noChangeAspect="1"/>
          </p:cNvPicPr>
          <p:nvPr>
            <p:ph idx="1"/>
          </p:nvPr>
        </p:nvPicPr>
        <p:blipFill>
          <a:blip r:embed="rId2"/>
          <a:stretch>
            <a:fillRect/>
          </a:stretch>
        </p:blipFill>
        <p:spPr>
          <a:xfrm>
            <a:off x="-469267" y="-625689"/>
            <a:ext cx="12962609" cy="7378143"/>
          </a:xfrm>
        </p:spPr>
      </p:pic>
    </p:spTree>
    <p:extLst>
      <p:ext uri="{BB962C8B-B14F-4D97-AF65-F5344CB8AC3E}">
        <p14:creationId xmlns:p14="http://schemas.microsoft.com/office/powerpoint/2010/main" val="162759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9E40-F479-1A00-923F-EB79386A4B91}"/>
              </a:ext>
            </a:extLst>
          </p:cNvPr>
          <p:cNvSpPr>
            <a:spLocks noGrp="1"/>
          </p:cNvSpPr>
          <p:nvPr>
            <p:ph type="title"/>
          </p:nvPr>
        </p:nvSpPr>
        <p:spPr/>
        <p:txBody>
          <a:bodyPr/>
          <a:lstStyle/>
          <a:p>
            <a:r>
              <a:rPr lang="en-GB" b="1">
                <a:solidFill>
                  <a:schemeClr val="tx1"/>
                </a:solidFill>
              </a:rPr>
              <a:t>Types </a:t>
            </a:r>
            <a:r>
              <a:rPr lang="en-GB" b="1" i="1">
                <a:solidFill>
                  <a:schemeClr val="tx1"/>
                </a:solidFill>
              </a:rPr>
              <a:t>of irritant</a:t>
            </a:r>
            <a:r>
              <a:rPr lang="en-GB" b="1">
                <a:solidFill>
                  <a:schemeClr val="tx1"/>
                </a:solidFill>
              </a:rPr>
              <a:t> Contact</a:t>
            </a:r>
            <a:r>
              <a:rPr lang="en-GB" b="1"/>
              <a:t> </a:t>
            </a:r>
            <a:r>
              <a:rPr lang="en-GB">
                <a:solidFill>
                  <a:schemeClr val="tx1"/>
                </a:solidFill>
              </a:rPr>
              <a:t>reactions</a:t>
            </a:r>
            <a:endParaRPr lang="en-US">
              <a:solidFill>
                <a:schemeClr val="tx1"/>
              </a:solidFill>
            </a:endParaRPr>
          </a:p>
        </p:txBody>
      </p:sp>
      <p:sp>
        <p:nvSpPr>
          <p:cNvPr id="3" name="Content Placeholder 2">
            <a:extLst>
              <a:ext uri="{FF2B5EF4-FFF2-40B4-BE49-F238E27FC236}">
                <a16:creationId xmlns:a16="http://schemas.microsoft.com/office/drawing/2014/main" id="{41681A15-96B4-9D8A-DBDE-18C6EBBEB2D4}"/>
              </a:ext>
            </a:extLst>
          </p:cNvPr>
          <p:cNvSpPr>
            <a:spLocks noGrp="1"/>
          </p:cNvSpPr>
          <p:nvPr>
            <p:ph idx="1"/>
          </p:nvPr>
        </p:nvSpPr>
        <p:spPr/>
        <p:txBody>
          <a:bodyPr/>
          <a:lstStyle/>
          <a:p>
            <a:r>
              <a:rPr lang="en-US"/>
              <a:t>1. Burns</a:t>
            </a:r>
            <a:endParaRPr lang="en-GB"/>
          </a:p>
          <a:p>
            <a:r>
              <a:rPr lang="en-US"/>
              <a:t>2. Irritant contact dermatitis:</a:t>
            </a:r>
            <a:endParaRPr lang="en-GB"/>
          </a:p>
          <a:p>
            <a:r>
              <a:rPr lang="en-US"/>
              <a:t>(a) acute (toxic) irritant contact dermatitis</a:t>
            </a:r>
            <a:endParaRPr lang="en-GB"/>
          </a:p>
          <a:p>
            <a:r>
              <a:rPr lang="en-US"/>
              <a:t>(b) cumulative irritant/insult contact dermatitis</a:t>
            </a:r>
            <a:endParaRPr lang="en-GB"/>
          </a:p>
          <a:p>
            <a:r>
              <a:rPr lang="en-US"/>
              <a:t>3. Transient or immediate-type non-immunecontact urticaria</a:t>
            </a:r>
            <a:endParaRPr lang="en-GB"/>
          </a:p>
          <a:p>
            <a:r>
              <a:rPr lang="en-US"/>
              <a:t>4. Symptomatic (subjective) irritant responses</a:t>
            </a:r>
            <a:endParaRPr lang="en-GB"/>
          </a:p>
          <a:p>
            <a:r>
              <a:rPr lang="en-US"/>
              <a:t>5. Other: pigmentary and granulomatousresponses and those localized to appendagealstructures.</a:t>
            </a:r>
          </a:p>
        </p:txBody>
      </p:sp>
    </p:spTree>
    <p:extLst>
      <p:ext uri="{BB962C8B-B14F-4D97-AF65-F5344CB8AC3E}">
        <p14:creationId xmlns:p14="http://schemas.microsoft.com/office/powerpoint/2010/main" val="102649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9C83-CA76-42F3-9486-C83A7B74D32B}"/>
              </a:ext>
            </a:extLst>
          </p:cNvPr>
          <p:cNvSpPr>
            <a:spLocks noGrp="1"/>
          </p:cNvSpPr>
          <p:nvPr>
            <p:ph type="title"/>
          </p:nvPr>
        </p:nvSpPr>
        <p:spPr/>
        <p:txBody>
          <a:bodyPr>
            <a:normAutofit/>
          </a:bodyPr>
          <a:lstStyle/>
          <a:p>
            <a:r>
              <a:rPr lang="en-GB" b="1" dirty="0">
                <a:solidFill>
                  <a:schemeClr val="tx1"/>
                </a:solidFill>
              </a:rPr>
              <a:t>Pathogenesis of ICD</a:t>
            </a:r>
            <a:endParaRPr lang="en-US" b="1" dirty="0">
              <a:solidFill>
                <a:schemeClr val="tx1"/>
              </a:solidFill>
            </a:endParaRPr>
          </a:p>
        </p:txBody>
      </p:sp>
      <p:sp>
        <p:nvSpPr>
          <p:cNvPr id="3" name="Content Placeholder 2">
            <a:extLst>
              <a:ext uri="{FF2B5EF4-FFF2-40B4-BE49-F238E27FC236}">
                <a16:creationId xmlns:a16="http://schemas.microsoft.com/office/drawing/2014/main" id="{8C411329-637C-8C86-E07F-301B764F26E6}"/>
              </a:ext>
            </a:extLst>
          </p:cNvPr>
          <p:cNvSpPr>
            <a:spLocks noGrp="1"/>
          </p:cNvSpPr>
          <p:nvPr>
            <p:ph idx="1"/>
          </p:nvPr>
        </p:nvSpPr>
        <p:spPr/>
        <p:txBody>
          <a:bodyPr>
            <a:normAutofit/>
          </a:bodyPr>
          <a:lstStyle/>
          <a:p>
            <a:r>
              <a:rPr lang="en-US" sz="2800" dirty="0"/>
              <a:t>Denaturation of epidermal keratin</a:t>
            </a:r>
            <a:endParaRPr lang="en-GB" sz="2800" dirty="0"/>
          </a:p>
          <a:p>
            <a:r>
              <a:rPr lang="en-US" sz="2800" dirty="0"/>
              <a:t>Disruption of the permeability barrier•</a:t>
            </a:r>
            <a:endParaRPr lang="en-GB" sz="2800" dirty="0"/>
          </a:p>
          <a:p>
            <a:r>
              <a:rPr lang="en-US" sz="2800" dirty="0"/>
              <a:t> Damage to cell membranes•</a:t>
            </a:r>
            <a:endParaRPr lang="en-GB" sz="2800" dirty="0"/>
          </a:p>
          <a:p>
            <a:r>
              <a:rPr lang="en-US" sz="2800" dirty="0"/>
              <a:t> Direct cytotoxic effects</a:t>
            </a:r>
          </a:p>
        </p:txBody>
      </p:sp>
    </p:spTree>
    <p:extLst>
      <p:ext uri="{BB962C8B-B14F-4D97-AF65-F5344CB8AC3E}">
        <p14:creationId xmlns:p14="http://schemas.microsoft.com/office/powerpoint/2010/main" val="295991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1D13-4F4C-2AED-A91C-8526C42FBB25}"/>
              </a:ext>
            </a:extLst>
          </p:cNvPr>
          <p:cNvSpPr>
            <a:spLocks noGrp="1"/>
          </p:cNvSpPr>
          <p:nvPr>
            <p:ph type="title"/>
          </p:nvPr>
        </p:nvSpPr>
        <p:spPr>
          <a:xfrm>
            <a:off x="244491" y="547319"/>
            <a:ext cx="7990419" cy="5711298"/>
          </a:xfrm>
        </p:spPr>
        <p:txBody>
          <a:bodyPr>
            <a:normAutofit/>
          </a:bodyPr>
          <a:lstStyle/>
          <a:p>
            <a:r>
              <a:rPr lang="en-US" b="1" i="1" dirty="0" err="1">
                <a:solidFill>
                  <a:schemeClr val="tx1"/>
                </a:solidFill>
              </a:rPr>
              <a:t>PathogenesisThe</a:t>
            </a:r>
            <a:r>
              <a:rPr lang="en-US" b="1" i="1" dirty="0">
                <a:solidFill>
                  <a:schemeClr val="tx1"/>
                </a:solidFill>
              </a:rPr>
              <a:t> skin barrier▪ The skin provides the first and most </a:t>
            </a:r>
            <a:r>
              <a:rPr lang="en-US" b="1" i="1" dirty="0" err="1">
                <a:solidFill>
                  <a:schemeClr val="tx1"/>
                </a:solidFill>
              </a:rPr>
              <a:t>importantline</a:t>
            </a:r>
            <a:r>
              <a:rPr lang="en-US" b="1" i="1" dirty="0">
                <a:solidFill>
                  <a:schemeClr val="tx1"/>
                </a:solidFill>
              </a:rPr>
              <a:t> of defense against exogenous </a:t>
            </a:r>
            <a:r>
              <a:rPr lang="en-US" b="1" i="1" dirty="0" err="1">
                <a:solidFill>
                  <a:schemeClr val="tx1"/>
                </a:solidFill>
              </a:rPr>
              <a:t>noxiousagents</a:t>
            </a:r>
            <a:r>
              <a:rPr lang="en-US" b="1" i="1" dirty="0">
                <a:solidFill>
                  <a:schemeClr val="tx1"/>
                </a:solidFill>
              </a:rPr>
              <a:t>.■ The surface film is the first line of defense. It </a:t>
            </a:r>
            <a:r>
              <a:rPr lang="en-US" b="1" i="1" dirty="0" err="1">
                <a:solidFill>
                  <a:schemeClr val="tx1"/>
                </a:solidFill>
              </a:rPr>
              <a:t>iscomposed</a:t>
            </a:r>
            <a:r>
              <a:rPr lang="en-US" b="1" i="1" dirty="0">
                <a:solidFill>
                  <a:schemeClr val="tx1"/>
                </a:solidFill>
              </a:rPr>
              <a:t> of sebum emulsified with sweat </a:t>
            </a:r>
            <a:r>
              <a:rPr lang="en-US" b="1" i="1" dirty="0" err="1">
                <a:solidFill>
                  <a:schemeClr val="tx1"/>
                </a:solidFill>
              </a:rPr>
              <a:t>andbreakdown</a:t>
            </a:r>
            <a:r>
              <a:rPr lang="en-US" b="1" i="1" dirty="0">
                <a:solidFill>
                  <a:schemeClr val="tx1"/>
                </a:solidFill>
              </a:rPr>
              <a:t> products from the horny layer.</a:t>
            </a:r>
            <a:br>
              <a:rPr lang="en-GB" b="1" i="1" dirty="0">
                <a:solidFill>
                  <a:schemeClr val="tx1"/>
                </a:solidFill>
              </a:rPr>
            </a:br>
            <a:endParaRPr lang="en-US" b="1" i="1" dirty="0">
              <a:solidFill>
                <a:schemeClr val="tx1"/>
              </a:solidFill>
            </a:endParaRPr>
          </a:p>
        </p:txBody>
      </p:sp>
      <p:sp>
        <p:nvSpPr>
          <p:cNvPr id="3" name="Content Placeholder 2">
            <a:extLst>
              <a:ext uri="{FF2B5EF4-FFF2-40B4-BE49-F238E27FC236}">
                <a16:creationId xmlns:a16="http://schemas.microsoft.com/office/drawing/2014/main" id="{276FB565-81D5-9CE7-21FA-A46292C4EB19}"/>
              </a:ext>
            </a:extLst>
          </p:cNvPr>
          <p:cNvSpPr>
            <a:spLocks noGrp="1"/>
          </p:cNvSpPr>
          <p:nvPr>
            <p:ph idx="1"/>
          </p:nvPr>
        </p:nvSpPr>
        <p:spPr>
          <a:xfrm>
            <a:off x="244492" y="4318231"/>
            <a:ext cx="10264196" cy="3880773"/>
          </a:xfrm>
        </p:spPr>
        <p:txBody>
          <a:bodyPr>
            <a:normAutofit/>
          </a:bodyPr>
          <a:lstStyle/>
          <a:p>
            <a:endParaRPr lang="en-GB" dirty="0"/>
          </a:p>
          <a:p>
            <a:endParaRPr lang="en-GB" sz="2800" b="1" dirty="0">
              <a:solidFill>
                <a:srgbClr val="474747"/>
              </a:solidFill>
              <a:latin typeface="Google Sans"/>
            </a:endParaRPr>
          </a:p>
          <a:p>
            <a:r>
              <a:rPr lang="en-GB" sz="2800" b="0" i="0" dirty="0">
                <a:solidFill>
                  <a:srgbClr val="474747"/>
                </a:solidFill>
                <a:effectLst/>
                <a:latin typeface="Google Sans"/>
              </a:rPr>
              <a:t>Mutations in the </a:t>
            </a:r>
            <a:r>
              <a:rPr lang="en-GB" sz="2800" b="0" i="0" dirty="0" err="1">
                <a:solidFill>
                  <a:srgbClr val="474747"/>
                </a:solidFill>
                <a:effectLst/>
                <a:latin typeface="Google Sans"/>
              </a:rPr>
              <a:t>Filaggrin</a:t>
            </a:r>
            <a:r>
              <a:rPr lang="en-GB" sz="2800" b="0" i="0" dirty="0">
                <a:solidFill>
                  <a:srgbClr val="474747"/>
                </a:solidFill>
                <a:effectLst/>
                <a:latin typeface="Google Sans"/>
              </a:rPr>
              <a:t> gene </a:t>
            </a:r>
            <a:r>
              <a:rPr lang="en-GB" sz="2800" b="0" i="0" dirty="0">
                <a:solidFill>
                  <a:srgbClr val="040C28"/>
                </a:solidFill>
                <a:effectLst/>
                <a:latin typeface="Google Sans"/>
              </a:rPr>
              <a:t>can cause absent or reduced </a:t>
            </a:r>
            <a:r>
              <a:rPr lang="en-GB" sz="2800" b="0" i="0" dirty="0" err="1">
                <a:solidFill>
                  <a:srgbClr val="040C28"/>
                </a:solidFill>
                <a:effectLst/>
                <a:latin typeface="Google Sans"/>
              </a:rPr>
              <a:t>filaggrin</a:t>
            </a:r>
            <a:r>
              <a:rPr lang="en-GB" sz="2800" b="0" i="0" dirty="0">
                <a:solidFill>
                  <a:srgbClr val="040C28"/>
                </a:solidFill>
                <a:effectLst/>
                <a:latin typeface="Google Sans"/>
              </a:rPr>
              <a:t> protein, leading to impaired keratinization and skin barrier defect</a:t>
            </a:r>
            <a:endParaRPr lang="en-US" sz="2000" b="1" dirty="0">
              <a:solidFill>
                <a:schemeClr val="tx1"/>
              </a:solidFill>
            </a:endParaRPr>
          </a:p>
        </p:txBody>
      </p:sp>
    </p:spTree>
    <p:extLst>
      <p:ext uri="{BB962C8B-B14F-4D97-AF65-F5344CB8AC3E}">
        <p14:creationId xmlns:p14="http://schemas.microsoft.com/office/powerpoint/2010/main" val="33690912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39</Slides>
  <Notes>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Facet</vt:lpstr>
      <vt:lpstr>Irritant contact dermatitis </vt:lpstr>
      <vt:lpstr>Outlines</vt:lpstr>
      <vt:lpstr>PowerPoint Presentation</vt:lpstr>
      <vt:lpstr>Classification </vt:lpstr>
      <vt:lpstr>Case scenario </vt:lpstr>
      <vt:lpstr>PowerPoint Presentation</vt:lpstr>
      <vt:lpstr>Types of irritant Contact reactions</vt:lpstr>
      <vt:lpstr>Pathogenesis of ICD</vt:lpstr>
      <vt:lpstr>PathogenesisThe skin barrier▪ The skin provides the first and most importantline of defense against exogenous noxiousagents.■ The surface film is the first line of defense. It iscomposed of sebum emulsified with sweat andbreakdown products from the horny layer. </vt:lpstr>
      <vt:lpstr>The mechanism of action ofirritants</vt:lpstr>
      <vt:lpstr>PowerPoint Presentation</vt:lpstr>
      <vt:lpstr>Pathogenesis Of icd</vt:lpstr>
      <vt:lpstr>PowerPoint Presentation</vt:lpstr>
      <vt:lpstr>PowerPoint Presentation</vt:lpstr>
      <vt:lpstr>1 burns </vt:lpstr>
      <vt:lpstr>Acute irritant contact dermatitis</vt:lpstr>
      <vt:lpstr>Cumulative /chronic irritant contact dermatitis</vt:lpstr>
      <vt:lpstr>Transient /immediate Type</vt:lpstr>
      <vt:lpstr>Delayed type of dermatitis </vt:lpstr>
      <vt:lpstr>Symptomatic (subjective) type  </vt:lpstr>
      <vt:lpstr>PowerPoint Presentation</vt:lpstr>
      <vt:lpstr>PowerPoint Presentation</vt:lpstr>
      <vt:lpstr>Other irritant responses </vt:lpstr>
      <vt:lpstr>Napkin (diaper), peristomal and perianal dermatitis</vt:lpstr>
      <vt:lpstr>Cosmetic Dermatitis</vt:lpstr>
      <vt:lpstr>Cheilitis </vt:lpstr>
      <vt:lpstr>Volatile irritant contact dermatitis </vt:lpstr>
      <vt:lpstr>Photo toxicity  </vt:lpstr>
      <vt:lpstr>Sign and symptoms</vt:lpstr>
      <vt:lpstr>Differential diagnosis </vt:lpstr>
      <vt:lpstr>Investigation</vt:lpstr>
      <vt:lpstr>Management  Prevention</vt:lpstr>
      <vt:lpstr>Treatment </vt:lpstr>
      <vt:lpstr>PowerPoint Presentation</vt:lpstr>
      <vt:lpstr>Case scenario </vt:lpstr>
      <vt:lpstr>Case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Irritant contact dermatitis </dc:title>
  <dc:creator>imamkashmala@gmail.com</dc:creator>
  <cp:lastModifiedBy>imamkashmala@gmail.com</cp:lastModifiedBy>
  <cp:revision>9</cp:revision>
  <dcterms:created xsi:type="dcterms:W3CDTF">2023-09-09T16:44:15Z</dcterms:created>
  <dcterms:modified xsi:type="dcterms:W3CDTF">2023-09-11T20:46:18Z</dcterms:modified>
</cp:coreProperties>
</file>