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4" r:id="rId37"/>
    <p:sldId id="304" r:id="rId38"/>
    <p:sldId id="295" r:id="rId39"/>
    <p:sldId id="298" r:id="rId40"/>
    <p:sldId id="299" r:id="rId41"/>
    <p:sldId id="300" r:id="rId42"/>
    <p:sldId id="302" r:id="rId43"/>
    <p:sldId id="301" r:id="rId44"/>
    <p:sldId id="303" r:id="rId45"/>
    <p:sldId id="305" r:id="rId46"/>
    <p:sldId id="306" r:id="rId47"/>
    <p:sldId id="307" r:id="rId48"/>
    <p:sldId id="308" r:id="rId49"/>
    <p:sldId id="309" r:id="rId50"/>
    <p:sldId id="310" r:id="rId51"/>
    <p:sldId id="312" r:id="rId52"/>
    <p:sldId id="313" r:id="rId53"/>
    <p:sldId id="314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368-4AD2-45A8-A9FB-FFFE385AF16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974A-3DFD-432F-878F-DF6197D110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368-4AD2-45A8-A9FB-FFFE385AF16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974A-3DFD-432F-878F-DF6197D110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368-4AD2-45A8-A9FB-FFFE385AF16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974A-3DFD-432F-878F-DF6197D110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368-4AD2-45A8-A9FB-FFFE385AF16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974A-3DFD-432F-878F-DF6197D110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368-4AD2-45A8-A9FB-FFFE385AF16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974A-3DFD-432F-878F-DF6197D110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368-4AD2-45A8-A9FB-FFFE385AF16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974A-3DFD-432F-878F-DF6197D110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368-4AD2-45A8-A9FB-FFFE385AF16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974A-3DFD-432F-878F-DF6197D110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368-4AD2-45A8-A9FB-FFFE385AF16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974A-3DFD-432F-878F-DF6197D110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368-4AD2-45A8-A9FB-FFFE385AF16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974A-3DFD-432F-878F-DF6197D110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368-4AD2-45A8-A9FB-FFFE385AF16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974A-3DFD-432F-878F-DF6197D110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D4368-4AD2-45A8-A9FB-FFFE385AF16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5B974A-3DFD-432F-878F-DF6197D1105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0D4368-4AD2-45A8-A9FB-FFFE385AF166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5B974A-3DFD-432F-878F-DF6197D1105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DR. ARSLAN AHMAD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PGR DERMATOLOGY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NISHTAR HOSPITAL MULTAN 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INHERITED HAIR DISORDERS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    </a:t>
            </a:r>
            <a:r>
              <a:rPr lang="en-US" b="1" u="sng" dirty="0" smtClean="0">
                <a:solidFill>
                  <a:schemeClr val="tx1"/>
                </a:solidFill>
              </a:rPr>
              <a:t>CANTU SYNDROME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Congenital </a:t>
            </a:r>
            <a:r>
              <a:rPr lang="en-US" dirty="0" err="1" smtClean="0"/>
              <a:t>Hypertrichosis</a:t>
            </a:r>
            <a:r>
              <a:rPr lang="en-US" dirty="0" smtClean="0"/>
              <a:t> with long Curly  Eyelashes</a:t>
            </a:r>
          </a:p>
          <a:p>
            <a:r>
              <a:rPr lang="en-US" dirty="0" smtClean="0"/>
              <a:t>Facial </a:t>
            </a:r>
            <a:r>
              <a:rPr lang="en-US" dirty="0" err="1" smtClean="0"/>
              <a:t>dysmorphism</a:t>
            </a:r>
            <a:endParaRPr lang="en-US" dirty="0" smtClean="0"/>
          </a:p>
          <a:p>
            <a:r>
              <a:rPr lang="en-US" dirty="0" smtClean="0"/>
              <a:t>Gingival hyperplasia</a:t>
            </a:r>
          </a:p>
          <a:p>
            <a:r>
              <a:rPr lang="en-US" dirty="0" err="1" smtClean="0"/>
              <a:t>Macrosomia</a:t>
            </a:r>
            <a:endParaRPr lang="en-US" dirty="0" smtClean="0"/>
          </a:p>
          <a:p>
            <a:r>
              <a:rPr lang="en-US" dirty="0" smtClean="0"/>
              <a:t>Skeletal anomalies</a:t>
            </a:r>
          </a:p>
          <a:p>
            <a:r>
              <a:rPr lang="en-US" dirty="0" smtClean="0"/>
              <a:t>Cardiac  defects</a:t>
            </a:r>
          </a:p>
          <a:p>
            <a:r>
              <a:rPr lang="en-US" dirty="0" smtClean="0"/>
              <a:t>Mild Mental retardation</a:t>
            </a:r>
          </a:p>
          <a:p>
            <a:r>
              <a:rPr lang="en-US" dirty="0" err="1" smtClean="0"/>
              <a:t>Autsomal</a:t>
            </a:r>
            <a:r>
              <a:rPr lang="en-US" dirty="0" smtClean="0"/>
              <a:t> Dominant</a:t>
            </a:r>
          </a:p>
          <a:p>
            <a:r>
              <a:rPr lang="en-US" dirty="0" smtClean="0"/>
              <a:t>Activating mutation in ABCC9 gene, encoding </a:t>
            </a:r>
            <a:r>
              <a:rPr lang="en-US" dirty="0" err="1" smtClean="0"/>
              <a:t>Sulphonylurea</a:t>
            </a:r>
            <a:r>
              <a:rPr lang="en-US" dirty="0" smtClean="0"/>
              <a:t> receptor 2(Part of ATP-</a:t>
            </a:r>
            <a:r>
              <a:rPr lang="en-US" dirty="0" err="1" smtClean="0"/>
              <a:t>sensative</a:t>
            </a:r>
            <a:r>
              <a:rPr lang="en-US" dirty="0" smtClean="0"/>
              <a:t>  </a:t>
            </a:r>
            <a:r>
              <a:rPr lang="en-US" dirty="0" err="1" smtClean="0"/>
              <a:t>pottasium</a:t>
            </a:r>
            <a:r>
              <a:rPr lang="en-US" dirty="0" smtClean="0"/>
              <a:t> channel complex targeted by </a:t>
            </a:r>
            <a:r>
              <a:rPr lang="en-US" dirty="0" err="1" smtClean="0"/>
              <a:t>Minoxidil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b="1" u="sng" dirty="0" smtClean="0">
                <a:solidFill>
                  <a:schemeClr val="tx1"/>
                </a:solidFill>
              </a:rPr>
              <a:t>LOCALIZED HYPERTRICHOSIS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Around Elbows(</a:t>
            </a:r>
            <a:r>
              <a:rPr lang="en-US" dirty="0" err="1" smtClean="0"/>
              <a:t>Hypertrichosis</a:t>
            </a:r>
            <a:r>
              <a:rPr lang="en-US" dirty="0" smtClean="0"/>
              <a:t>  </a:t>
            </a:r>
            <a:r>
              <a:rPr lang="en-US" dirty="0" err="1" smtClean="0"/>
              <a:t>Cubiti</a:t>
            </a:r>
            <a:r>
              <a:rPr lang="en-US" dirty="0" smtClean="0"/>
              <a:t>)</a:t>
            </a:r>
          </a:p>
          <a:p>
            <a:r>
              <a:rPr lang="en-US" dirty="0" smtClean="0"/>
              <a:t>Around Neck(Cervical  </a:t>
            </a:r>
            <a:r>
              <a:rPr lang="en-US" dirty="0" err="1" smtClean="0"/>
              <a:t>Hypertrichosis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Naevoid</a:t>
            </a:r>
            <a:r>
              <a:rPr lang="en-US" dirty="0" smtClean="0"/>
              <a:t> </a:t>
            </a:r>
            <a:r>
              <a:rPr lang="en-US" dirty="0" err="1" smtClean="0"/>
              <a:t>hypertrichosis</a:t>
            </a:r>
            <a:endParaRPr lang="en-US" dirty="0" smtClean="0"/>
          </a:p>
          <a:p>
            <a:r>
              <a:rPr lang="en-US" dirty="0" err="1" smtClean="0"/>
              <a:t>Histiocytosis</a:t>
            </a:r>
            <a:r>
              <a:rPr lang="en-US" dirty="0" smtClean="0"/>
              <a:t> and Lymphadenopathy Syndrome (H Syndrome)</a:t>
            </a:r>
          </a:p>
          <a:p>
            <a:r>
              <a:rPr lang="en-US" dirty="0" smtClean="0"/>
              <a:t>Association with:</a:t>
            </a:r>
          </a:p>
          <a:p>
            <a:pPr marL="0" indent="0">
              <a:buNone/>
            </a:pPr>
            <a:r>
              <a:rPr lang="en-US" dirty="0" smtClean="0"/>
              <a:t>  - Spinal </a:t>
            </a:r>
            <a:r>
              <a:rPr lang="en-US" dirty="0" err="1" smtClean="0"/>
              <a:t>dysraphism</a:t>
            </a:r>
            <a:r>
              <a:rPr lang="en-US" dirty="0" smtClean="0"/>
              <a:t>(Faun-Tail  Nevus)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-Cranial </a:t>
            </a:r>
            <a:r>
              <a:rPr lang="en-US" dirty="0" err="1" smtClean="0"/>
              <a:t>dysraphism</a:t>
            </a:r>
            <a:r>
              <a:rPr lang="en-US" dirty="0" smtClean="0"/>
              <a:t>(Hair  Collar  Sign)</a:t>
            </a:r>
          </a:p>
          <a:p>
            <a:pPr marL="0" indent="0">
              <a:buNone/>
            </a:pPr>
            <a:r>
              <a:rPr lang="en-US" dirty="0" smtClean="0"/>
              <a:t>  -Melanocytic Nevus</a:t>
            </a:r>
          </a:p>
          <a:p>
            <a:pPr marL="0" indent="0">
              <a:buNone/>
            </a:pPr>
            <a:r>
              <a:rPr lang="en-US" dirty="0" smtClean="0"/>
              <a:t>  -Becker’s Nevus</a:t>
            </a:r>
          </a:p>
          <a:p>
            <a:pPr marL="0" indent="0">
              <a:buNone/>
            </a:pPr>
            <a:r>
              <a:rPr lang="en-US" dirty="0" smtClean="0"/>
              <a:t>  -Congenital </a:t>
            </a:r>
            <a:r>
              <a:rPr lang="en-US" dirty="0" err="1" smtClean="0"/>
              <a:t>Porphyrias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b="1" u="sng" dirty="0" smtClean="0">
                <a:solidFill>
                  <a:schemeClr val="tx1"/>
                </a:solidFill>
              </a:rPr>
              <a:t>NAEVOID HYPERTRICHOSIS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081207" cy="49529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77" y="1676400"/>
            <a:ext cx="4233223" cy="4952999"/>
          </a:xfrm>
        </p:spPr>
      </p:pic>
    </p:spTree>
    <p:extLst>
      <p:ext uri="{BB962C8B-B14F-4D97-AF65-F5344CB8AC3E}">
        <p14:creationId xmlns:p14="http://schemas.microsoft.com/office/powerpoint/2010/main" val="30801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   </a:t>
            </a:r>
            <a:r>
              <a:rPr lang="en-US" sz="4000" b="1" u="sng" dirty="0" smtClean="0">
                <a:solidFill>
                  <a:schemeClr val="tx1"/>
                </a:solidFill>
              </a:rPr>
              <a:t>H-SYNDROME (HISTIOCYTOSIS AND       </a:t>
            </a:r>
            <a:br>
              <a:rPr lang="en-US" sz="4000" b="1" u="sng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u="sng" dirty="0" smtClean="0">
                <a:solidFill>
                  <a:schemeClr val="tx1"/>
                </a:solidFill>
              </a:rPr>
              <a:t>LYMPHADENOPATHY SYNDROME)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Localized </a:t>
            </a:r>
            <a:r>
              <a:rPr lang="en-US" dirty="0" err="1" smtClean="0"/>
              <a:t>Hypertrichosis</a:t>
            </a:r>
            <a:endParaRPr lang="en-US" dirty="0" smtClean="0"/>
          </a:p>
          <a:p>
            <a:r>
              <a:rPr lang="en-US" dirty="0" smtClean="0"/>
              <a:t>Skin Hyperpigmentation</a:t>
            </a:r>
          </a:p>
          <a:p>
            <a:r>
              <a:rPr lang="en-US" dirty="0" err="1" smtClean="0"/>
              <a:t>Hepatosplenomegaly</a:t>
            </a:r>
            <a:endParaRPr lang="en-US" dirty="0" smtClean="0"/>
          </a:p>
          <a:p>
            <a:r>
              <a:rPr lang="en-US" dirty="0" smtClean="0"/>
              <a:t>Heart Anomalies</a:t>
            </a:r>
          </a:p>
          <a:p>
            <a:r>
              <a:rPr lang="en-US" dirty="0" smtClean="0"/>
              <a:t>Hearing loss</a:t>
            </a:r>
          </a:p>
          <a:p>
            <a:r>
              <a:rPr lang="en-US" dirty="0" err="1" smtClean="0"/>
              <a:t>Hypogonadism</a:t>
            </a:r>
            <a:endParaRPr lang="en-US" dirty="0" smtClean="0"/>
          </a:p>
          <a:p>
            <a:r>
              <a:rPr lang="en-US" dirty="0" smtClean="0"/>
              <a:t>Short stature</a:t>
            </a:r>
          </a:p>
          <a:p>
            <a:r>
              <a:rPr lang="en-US" dirty="0" smtClean="0"/>
              <a:t>Diabetes</a:t>
            </a:r>
          </a:p>
          <a:p>
            <a:r>
              <a:rPr lang="en-US" dirty="0" smtClean="0"/>
              <a:t>Autosomal recessive, mutations in SLC29A3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28800"/>
            <a:ext cx="3919526" cy="5029200"/>
          </a:xfrm>
        </p:spPr>
      </p:pic>
    </p:spTree>
    <p:extLst>
      <p:ext uri="{BB962C8B-B14F-4D97-AF65-F5344CB8AC3E}">
        <p14:creationId xmlns:p14="http://schemas.microsoft.com/office/powerpoint/2010/main" val="9090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00912"/>
          </a:xfrm>
        </p:spPr>
        <p:txBody>
          <a:bodyPr>
            <a:noAutofit/>
          </a:bodyPr>
          <a:lstStyle/>
          <a:p>
            <a:r>
              <a:rPr lang="en-US" sz="3600" dirty="0" smtClean="0"/>
              <a:t>     </a:t>
            </a:r>
            <a:r>
              <a:rPr lang="en-US" sz="3600" b="1" u="sng" dirty="0" smtClean="0">
                <a:solidFill>
                  <a:schemeClr val="tx1"/>
                </a:solidFill>
              </a:rPr>
              <a:t>DIFFERENTIAL DIAGNOSIS AND      </a:t>
            </a:r>
            <a:br>
              <a:rPr lang="en-US" sz="3600" b="1" u="sng" dirty="0" smtClean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    </a:t>
            </a:r>
            <a:r>
              <a:rPr lang="en-US" sz="3600" b="1" u="sng" dirty="0" smtClean="0">
                <a:solidFill>
                  <a:schemeClr val="tx1"/>
                </a:solidFill>
              </a:rPr>
              <a:t>TREATMENT OF HYPERTRICHOSIS</a:t>
            </a:r>
            <a:endParaRPr lang="en-US" sz="36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Differential diagnosis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="1" dirty="0" err="1" smtClean="0"/>
              <a:t>Hirsutism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dirty="0" smtClean="0"/>
              <a:t>(Excessive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growth of hair in male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pattern due to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Endocrinologoical,drug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or </a:t>
            </a:r>
            <a:r>
              <a:rPr lang="en-US" dirty="0" err="1" smtClean="0"/>
              <a:t>Paraneoplastic</a:t>
            </a:r>
            <a:r>
              <a:rPr lang="en-US" dirty="0" smtClean="0"/>
              <a:t> cause)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="1" dirty="0" smtClean="0"/>
              <a:t>Underlying malignancy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Treatment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="1" dirty="0" smtClean="0"/>
              <a:t>Depilation</a:t>
            </a:r>
          </a:p>
          <a:p>
            <a:pPr marL="0" indent="0">
              <a:buNone/>
            </a:pPr>
            <a:r>
              <a:rPr lang="en-US" dirty="0" smtClean="0"/>
              <a:t>   (Mechanical/Chemical)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="1" dirty="0" smtClean="0"/>
              <a:t>Laser hair Remova</a:t>
            </a:r>
            <a:r>
              <a:rPr lang="en-US" b="1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2783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         </a:t>
            </a:r>
            <a:r>
              <a:rPr lang="en-US" u="sng" dirty="0" smtClean="0">
                <a:solidFill>
                  <a:schemeClr val="tx1"/>
                </a:solidFill>
              </a:rPr>
              <a:t>ATRICHIAS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486400"/>
          </a:xfrm>
        </p:spPr>
      </p:pic>
    </p:spTree>
    <p:extLst>
      <p:ext uri="{BB962C8B-B14F-4D97-AF65-F5344CB8AC3E}">
        <p14:creationId xmlns:p14="http://schemas.microsoft.com/office/powerpoint/2010/main" val="15764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      </a:t>
            </a:r>
            <a:r>
              <a:rPr lang="en-US" u="sng" dirty="0" smtClean="0">
                <a:solidFill>
                  <a:prstClr val="black"/>
                </a:solidFill>
              </a:rPr>
              <a:t>ATRICHIAS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067800" cy="5562600"/>
          </a:xfrm>
        </p:spPr>
      </p:pic>
    </p:spTree>
    <p:extLst>
      <p:ext uri="{BB962C8B-B14F-4D97-AF65-F5344CB8AC3E}">
        <p14:creationId xmlns:p14="http://schemas.microsoft.com/office/powerpoint/2010/main" val="1325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500" dirty="0" smtClean="0">
                <a:solidFill>
                  <a:prstClr val="black"/>
                </a:solidFill>
              </a:rPr>
              <a:t>   </a:t>
            </a:r>
            <a:r>
              <a:rPr lang="en-US" sz="4500" b="1" u="sng" dirty="0" smtClean="0">
                <a:solidFill>
                  <a:prstClr val="black"/>
                </a:solidFill>
              </a:rPr>
              <a:t>ATRICHIA </a:t>
            </a:r>
            <a:r>
              <a:rPr lang="en-US" sz="4500" b="1" u="sng" dirty="0">
                <a:solidFill>
                  <a:prstClr val="black"/>
                </a:solidFill>
              </a:rPr>
              <a:t>WITH PAPULAR LESIONS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Born with normal </a:t>
            </a:r>
            <a:r>
              <a:rPr lang="en-US" dirty="0" smtClean="0"/>
              <a:t>hair</a:t>
            </a:r>
          </a:p>
          <a:p>
            <a:r>
              <a:rPr lang="en-US" dirty="0" smtClean="0"/>
              <a:t>Hair shed </a:t>
            </a:r>
            <a:r>
              <a:rPr lang="en-US" dirty="0"/>
              <a:t>during first months of </a:t>
            </a:r>
            <a:r>
              <a:rPr lang="en-US" dirty="0" err="1" smtClean="0"/>
              <a:t>life,never</a:t>
            </a:r>
            <a:r>
              <a:rPr lang="en-US" dirty="0" smtClean="0"/>
              <a:t> regrow thereafter</a:t>
            </a:r>
            <a:endParaRPr lang="en-US" dirty="0"/>
          </a:p>
          <a:p>
            <a:r>
              <a:rPr lang="en-US" dirty="0"/>
              <a:t>During 2nd decade of life</a:t>
            </a:r>
            <a:r>
              <a:rPr lang="en-US" dirty="0" smtClean="0"/>
              <a:t>, Diffuse </a:t>
            </a:r>
            <a:r>
              <a:rPr lang="en-US" dirty="0" err="1"/>
              <a:t>Papular</a:t>
            </a:r>
            <a:r>
              <a:rPr lang="en-US" dirty="0"/>
              <a:t> rash develops on cheeks and scalp.</a:t>
            </a:r>
          </a:p>
          <a:p>
            <a:r>
              <a:rPr lang="en-US" dirty="0"/>
              <a:t>Mental </a:t>
            </a:r>
            <a:r>
              <a:rPr lang="en-US" dirty="0" smtClean="0"/>
              <a:t>retardation</a:t>
            </a:r>
          </a:p>
          <a:p>
            <a:r>
              <a:rPr lang="en-US" dirty="0" smtClean="0"/>
              <a:t>GI polyposis</a:t>
            </a:r>
          </a:p>
          <a:p>
            <a:r>
              <a:rPr lang="en-US" dirty="0" smtClean="0"/>
              <a:t>Delay </a:t>
            </a:r>
            <a:r>
              <a:rPr lang="en-US" dirty="0"/>
              <a:t>in bone age</a:t>
            </a:r>
          </a:p>
          <a:p>
            <a:r>
              <a:rPr lang="en-US" dirty="0"/>
              <a:t>On </a:t>
            </a:r>
            <a:r>
              <a:rPr lang="en-US" dirty="0" smtClean="0"/>
              <a:t>histology=Dermal Cysts</a:t>
            </a:r>
          </a:p>
          <a:p>
            <a:endParaRPr lang="en-US" dirty="0"/>
          </a:p>
          <a:p>
            <a:r>
              <a:rPr lang="en-US" dirty="0"/>
              <a:t>Autosomal </a:t>
            </a:r>
            <a:r>
              <a:rPr lang="en-US" dirty="0" smtClean="0"/>
              <a:t>recessive</a:t>
            </a:r>
          </a:p>
          <a:p>
            <a:r>
              <a:rPr lang="en-US" dirty="0" smtClean="0"/>
              <a:t>Mutations </a:t>
            </a:r>
            <a:r>
              <a:rPr lang="en-US" dirty="0"/>
              <a:t>in HR gene(encodes transcription cofactor hairless)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prstClr val="black"/>
                </a:solidFill>
              </a:rPr>
              <a:t> </a:t>
            </a:r>
            <a:r>
              <a:rPr lang="en-US" sz="4100" dirty="0" smtClean="0">
                <a:solidFill>
                  <a:prstClr val="black"/>
                </a:solidFill>
              </a:rPr>
              <a:t>   </a:t>
            </a:r>
            <a:r>
              <a:rPr lang="en-US" sz="4100" b="1" u="sng" dirty="0" smtClean="0">
                <a:solidFill>
                  <a:prstClr val="black"/>
                </a:solidFill>
              </a:rPr>
              <a:t>ATRICHIA </a:t>
            </a:r>
            <a:r>
              <a:rPr lang="en-US" sz="4100" b="1" u="sng" dirty="0">
                <a:solidFill>
                  <a:prstClr val="black"/>
                </a:solidFill>
              </a:rPr>
              <a:t>WITH PAPULAR LESIONS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686800" cy="5562600"/>
          </a:xfrm>
        </p:spPr>
      </p:pic>
    </p:spTree>
    <p:extLst>
      <p:ext uri="{BB962C8B-B14F-4D97-AF65-F5344CB8AC3E}">
        <p14:creationId xmlns:p14="http://schemas.microsoft.com/office/powerpoint/2010/main" val="28053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b="1" u="sng" dirty="0" smtClean="0">
                <a:solidFill>
                  <a:schemeClr val="tx1"/>
                </a:solidFill>
              </a:rPr>
              <a:t>VITAMIN D RESISTANT RICKETS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44196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Born with normal hair</a:t>
            </a:r>
          </a:p>
          <a:p>
            <a:r>
              <a:rPr lang="en-US" dirty="0" smtClean="0"/>
              <a:t>Hair shed during first year of life, never regrows </a:t>
            </a:r>
            <a:r>
              <a:rPr lang="en-US" dirty="0" err="1" smtClean="0"/>
              <a:t>therafter</a:t>
            </a:r>
            <a:endParaRPr lang="en-US" dirty="0" smtClean="0"/>
          </a:p>
          <a:p>
            <a:r>
              <a:rPr lang="en-US" dirty="0" smtClean="0"/>
              <a:t>Bony changes of Rickets</a:t>
            </a:r>
          </a:p>
          <a:p>
            <a:r>
              <a:rPr lang="en-US" dirty="0" smtClean="0"/>
              <a:t>Loss of teeth</a:t>
            </a:r>
          </a:p>
          <a:p>
            <a:r>
              <a:rPr lang="en-US" dirty="0" smtClean="0"/>
              <a:t>Whitish, </a:t>
            </a:r>
            <a:r>
              <a:rPr lang="en-US" dirty="0" err="1" smtClean="0"/>
              <a:t>milia</a:t>
            </a:r>
            <a:r>
              <a:rPr lang="en-US" dirty="0" smtClean="0"/>
              <a:t>-like </a:t>
            </a:r>
            <a:r>
              <a:rPr lang="en-US" dirty="0" err="1" smtClean="0"/>
              <a:t>papular</a:t>
            </a:r>
            <a:r>
              <a:rPr lang="en-US" dirty="0" smtClean="0"/>
              <a:t> lesions on face</a:t>
            </a:r>
          </a:p>
          <a:p>
            <a:endParaRPr lang="en-US" dirty="0" smtClean="0"/>
          </a:p>
          <a:p>
            <a:r>
              <a:rPr lang="en-US" dirty="0" smtClean="0"/>
              <a:t>Autosomal Recessive</a:t>
            </a:r>
          </a:p>
          <a:p>
            <a:r>
              <a:rPr lang="en-US" dirty="0" smtClean="0"/>
              <a:t>Mutations in VDR gene(encoding Vitamin D3 receptor)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71601"/>
            <a:ext cx="4648199" cy="5486400"/>
          </a:xfrm>
        </p:spPr>
      </p:pic>
    </p:spTree>
    <p:extLst>
      <p:ext uri="{BB962C8B-B14F-4D97-AF65-F5344CB8AC3E}">
        <p14:creationId xmlns:p14="http://schemas.microsoft.com/office/powerpoint/2010/main" val="14212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INHERITED HAIR DISORDERS</a:t>
            </a:r>
            <a:br>
              <a:rPr lang="en-US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en-US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(GENOTRICHOSES</a:t>
            </a:r>
            <a:r>
              <a:rPr lang="en-US" sz="32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Congenital and inherited disorders of hair growth and differentiation:</a:t>
            </a:r>
          </a:p>
          <a:p>
            <a:pPr marL="0" indent="0">
              <a:buNone/>
            </a:pPr>
            <a:r>
              <a:rPr lang="en-US" sz="2800" dirty="0" smtClean="0"/>
              <a:t>   1.Hypertrichosis(Excessive Hair Growth)</a:t>
            </a:r>
          </a:p>
          <a:p>
            <a:pPr marL="0" indent="0">
              <a:buNone/>
            </a:pPr>
            <a:r>
              <a:rPr lang="en-US" sz="2800" dirty="0" smtClean="0"/>
              <a:t>  2.Hypotrichosis(Decreased Hair Growth)</a:t>
            </a:r>
          </a:p>
          <a:p>
            <a:pPr marL="0" indent="0">
              <a:buNone/>
            </a:pPr>
            <a:r>
              <a:rPr lang="en-US" sz="2800" dirty="0" smtClean="0"/>
              <a:t>  3.Atrichia(Absent Hair from entire surface of Skin)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4.Alopecia(Defective hair development)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330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u="sng" dirty="0" smtClean="0">
                <a:solidFill>
                  <a:schemeClr val="tx1"/>
                </a:solidFill>
              </a:rPr>
              <a:t>GAPO SYNDROME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191000" cy="5105400"/>
          </a:xfrm>
        </p:spPr>
        <p:txBody>
          <a:bodyPr/>
          <a:lstStyle/>
          <a:p>
            <a:r>
              <a:rPr lang="en-US" dirty="0" smtClean="0"/>
              <a:t>Growth retardation</a:t>
            </a:r>
          </a:p>
          <a:p>
            <a:r>
              <a:rPr lang="en-US" dirty="0" smtClean="0"/>
              <a:t>Alopecia </a:t>
            </a:r>
            <a:r>
              <a:rPr lang="en-US" dirty="0" err="1" smtClean="0"/>
              <a:t>totalis</a:t>
            </a:r>
            <a:endParaRPr lang="en-US" dirty="0" smtClean="0"/>
          </a:p>
          <a:p>
            <a:r>
              <a:rPr lang="en-US" dirty="0" err="1" smtClean="0"/>
              <a:t>Pseudoadontia</a:t>
            </a:r>
            <a:endParaRPr lang="en-US" dirty="0" smtClean="0"/>
          </a:p>
          <a:p>
            <a:r>
              <a:rPr lang="en-US" dirty="0" smtClean="0"/>
              <a:t>Optic atrophy</a:t>
            </a:r>
          </a:p>
          <a:p>
            <a:endParaRPr lang="en-US" dirty="0" smtClean="0"/>
          </a:p>
          <a:p>
            <a:r>
              <a:rPr lang="en-US" dirty="0" smtClean="0"/>
              <a:t>Autosomal recessive</a:t>
            </a:r>
          </a:p>
          <a:p>
            <a:r>
              <a:rPr lang="en-US" dirty="0" smtClean="0"/>
              <a:t>Mutations in ANTXR1 gene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47800"/>
            <a:ext cx="4648200" cy="5334000"/>
          </a:xfrm>
        </p:spPr>
      </p:pic>
    </p:spTree>
    <p:extLst>
      <p:ext uri="{BB962C8B-B14F-4D97-AF65-F5344CB8AC3E}">
        <p14:creationId xmlns:p14="http://schemas.microsoft.com/office/powerpoint/2010/main" val="38018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      </a:t>
            </a:r>
            <a:r>
              <a:rPr lang="en-US" sz="3600" b="1" u="sng" dirty="0" smtClean="0">
                <a:solidFill>
                  <a:prstClr val="black"/>
                </a:solidFill>
              </a:rPr>
              <a:t>ICHTHYOSIS </a:t>
            </a:r>
            <a:r>
              <a:rPr lang="en-US" sz="3600" b="1" u="sng" dirty="0">
                <a:solidFill>
                  <a:prstClr val="black"/>
                </a:solidFill>
              </a:rPr>
              <a:t>FOLLICULARIS WITH           </a:t>
            </a:r>
            <a:br>
              <a:rPr lang="en-US" sz="3600" b="1" u="sng" dirty="0">
                <a:solidFill>
                  <a:prstClr val="black"/>
                </a:solidFill>
              </a:rPr>
            </a:br>
            <a:r>
              <a:rPr lang="en-US" sz="3600" b="1" dirty="0">
                <a:solidFill>
                  <a:prstClr val="black"/>
                </a:solidFill>
              </a:rPr>
              <a:t>      </a:t>
            </a:r>
            <a:r>
              <a:rPr lang="en-US" sz="3600" b="1" u="sng" dirty="0" smtClean="0">
                <a:solidFill>
                  <a:prstClr val="black"/>
                </a:solidFill>
              </a:rPr>
              <a:t>ATRICHIA </a:t>
            </a:r>
            <a:r>
              <a:rPr lang="en-US" sz="3600" b="1" u="sng" dirty="0">
                <a:solidFill>
                  <a:prstClr val="black"/>
                </a:solidFill>
              </a:rPr>
              <a:t>AND PHOTOPHOBIA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502920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</a:pPr>
            <a:r>
              <a:rPr lang="en-US" sz="2200" dirty="0">
                <a:solidFill>
                  <a:prstClr val="black"/>
                </a:solidFill>
              </a:rPr>
              <a:t>Total or partial </a:t>
            </a:r>
            <a:r>
              <a:rPr lang="en-US" sz="2200" dirty="0" err="1">
                <a:solidFill>
                  <a:prstClr val="black"/>
                </a:solidFill>
              </a:rPr>
              <a:t>Atrichia</a:t>
            </a:r>
            <a:endParaRPr lang="en-US" sz="2200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en-US" sz="2200" dirty="0">
                <a:solidFill>
                  <a:prstClr val="black"/>
                </a:solidFill>
              </a:rPr>
              <a:t>Follicular hyperkeratosis</a:t>
            </a:r>
          </a:p>
          <a:p>
            <a:pPr lvl="0">
              <a:buClr>
                <a:srgbClr val="0BD0D9"/>
              </a:buClr>
            </a:pPr>
            <a:r>
              <a:rPr lang="en-US" sz="2200" dirty="0">
                <a:solidFill>
                  <a:prstClr val="black"/>
                </a:solidFill>
              </a:rPr>
              <a:t>Scaling</a:t>
            </a:r>
          </a:p>
          <a:p>
            <a:pPr lvl="0">
              <a:buClr>
                <a:srgbClr val="0BD0D9"/>
              </a:buClr>
            </a:pPr>
            <a:r>
              <a:rPr lang="en-US" sz="2200" dirty="0">
                <a:solidFill>
                  <a:prstClr val="black"/>
                </a:solidFill>
              </a:rPr>
              <a:t>Photophobia</a:t>
            </a:r>
          </a:p>
          <a:p>
            <a:pPr lvl="0">
              <a:buClr>
                <a:srgbClr val="0BD0D9"/>
              </a:buClr>
            </a:pPr>
            <a:r>
              <a:rPr lang="en-US" sz="2200" dirty="0">
                <a:solidFill>
                  <a:prstClr val="black"/>
                </a:solidFill>
              </a:rPr>
              <a:t>Blindness</a:t>
            </a:r>
          </a:p>
          <a:p>
            <a:pPr lvl="0">
              <a:buClr>
                <a:srgbClr val="0BD0D9"/>
              </a:buClr>
            </a:pPr>
            <a:r>
              <a:rPr lang="en-US" sz="2200" dirty="0">
                <a:solidFill>
                  <a:prstClr val="black"/>
                </a:solidFill>
              </a:rPr>
              <a:t>BRESHECK signs(Brain anomalies</a:t>
            </a:r>
            <a:r>
              <a:rPr lang="en-US" sz="2200" dirty="0" smtClean="0">
                <a:solidFill>
                  <a:prstClr val="black"/>
                </a:solidFill>
              </a:rPr>
              <a:t>, Growth </a:t>
            </a:r>
            <a:r>
              <a:rPr lang="en-US" sz="2200" dirty="0">
                <a:solidFill>
                  <a:prstClr val="black"/>
                </a:solidFill>
              </a:rPr>
              <a:t>retardation</a:t>
            </a:r>
            <a:r>
              <a:rPr lang="en-US" sz="2200" dirty="0" smtClean="0">
                <a:solidFill>
                  <a:prstClr val="black"/>
                </a:solidFill>
              </a:rPr>
              <a:t>, Ectodermal </a:t>
            </a:r>
            <a:r>
              <a:rPr lang="en-US" sz="2200" dirty="0" err="1">
                <a:solidFill>
                  <a:prstClr val="black"/>
                </a:solidFill>
              </a:rPr>
              <a:t>dysplasias</a:t>
            </a:r>
            <a:r>
              <a:rPr lang="en-US" sz="2200" dirty="0" smtClean="0">
                <a:solidFill>
                  <a:prstClr val="black"/>
                </a:solidFill>
              </a:rPr>
              <a:t>, Skeletal </a:t>
            </a:r>
            <a:r>
              <a:rPr lang="en-US" sz="2200" dirty="0">
                <a:solidFill>
                  <a:prstClr val="black"/>
                </a:solidFill>
              </a:rPr>
              <a:t>deformities</a:t>
            </a:r>
            <a:r>
              <a:rPr lang="en-US" sz="2200" dirty="0" smtClean="0">
                <a:solidFill>
                  <a:prstClr val="black"/>
                </a:solidFill>
              </a:rPr>
              <a:t>, </a:t>
            </a:r>
            <a:r>
              <a:rPr lang="en-US" sz="2200" dirty="0" err="1" smtClean="0">
                <a:solidFill>
                  <a:prstClr val="black"/>
                </a:solidFill>
              </a:rPr>
              <a:t>Hirschsprung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>
                <a:solidFill>
                  <a:prstClr val="black"/>
                </a:solidFill>
              </a:rPr>
              <a:t>disease</a:t>
            </a:r>
            <a:r>
              <a:rPr lang="en-US" sz="2200" dirty="0" smtClean="0">
                <a:solidFill>
                  <a:prstClr val="black"/>
                </a:solidFill>
              </a:rPr>
              <a:t>, Ear/eye </a:t>
            </a:r>
            <a:r>
              <a:rPr lang="en-US" sz="2200" dirty="0">
                <a:solidFill>
                  <a:prstClr val="black"/>
                </a:solidFill>
              </a:rPr>
              <a:t>anomalies</a:t>
            </a:r>
            <a:r>
              <a:rPr lang="en-US" sz="2200" dirty="0" smtClean="0">
                <a:solidFill>
                  <a:prstClr val="black"/>
                </a:solidFill>
              </a:rPr>
              <a:t>, Cleft </a:t>
            </a:r>
            <a:r>
              <a:rPr lang="en-US" sz="2200" dirty="0">
                <a:solidFill>
                  <a:prstClr val="black"/>
                </a:solidFill>
              </a:rPr>
              <a:t>palate</a:t>
            </a:r>
            <a:r>
              <a:rPr lang="en-US" sz="2200" dirty="0" smtClean="0">
                <a:solidFill>
                  <a:prstClr val="black"/>
                </a:solidFill>
              </a:rPr>
              <a:t>, Kidney </a:t>
            </a:r>
            <a:r>
              <a:rPr lang="en-US" sz="2200" dirty="0">
                <a:solidFill>
                  <a:prstClr val="black"/>
                </a:solidFill>
              </a:rPr>
              <a:t>hypoplasia)</a:t>
            </a:r>
          </a:p>
          <a:p>
            <a:pPr lvl="0">
              <a:buClr>
                <a:srgbClr val="0BD0D9"/>
              </a:buClr>
            </a:pPr>
            <a:endParaRPr lang="en-US" sz="2200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en-US" sz="2200" dirty="0">
                <a:solidFill>
                  <a:prstClr val="black"/>
                </a:solidFill>
              </a:rPr>
              <a:t>X-linked recessive</a:t>
            </a:r>
          </a:p>
          <a:p>
            <a:pPr lvl="0">
              <a:buClr>
                <a:srgbClr val="0BD0D9"/>
              </a:buClr>
            </a:pPr>
            <a:r>
              <a:rPr lang="en-US" sz="2200" dirty="0">
                <a:solidFill>
                  <a:prstClr val="black"/>
                </a:solidFill>
              </a:rPr>
              <a:t>Mutations in MBTPS2 gene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 NON-SYNDROMIC HYPOTRICHOSIS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799"/>
          </a:xfrm>
        </p:spPr>
      </p:pic>
    </p:spTree>
    <p:extLst>
      <p:ext uri="{BB962C8B-B14F-4D97-AF65-F5344CB8AC3E}">
        <p14:creationId xmlns:p14="http://schemas.microsoft.com/office/powerpoint/2010/main" val="20310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u="sng" dirty="0" smtClean="0">
                <a:solidFill>
                  <a:prstClr val="black"/>
                </a:solidFill>
              </a:rPr>
              <a:t>NON-SYNDROMIC HYPOTRICHOSIS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29600" cy="4552791"/>
          </a:xfrm>
        </p:spPr>
      </p:pic>
    </p:spTree>
    <p:extLst>
      <p:ext uri="{BB962C8B-B14F-4D97-AF65-F5344CB8AC3E}">
        <p14:creationId xmlns:p14="http://schemas.microsoft.com/office/powerpoint/2010/main" val="1585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sz="4500" dirty="0">
                <a:solidFill>
                  <a:prstClr val="black"/>
                </a:solidFill>
              </a:rPr>
              <a:t> </a:t>
            </a:r>
            <a:r>
              <a:rPr lang="en-US" sz="4500" u="sng" dirty="0" smtClean="0">
                <a:solidFill>
                  <a:prstClr val="black"/>
                </a:solidFill>
              </a:rPr>
              <a:t>NON-SYNDROMIC </a:t>
            </a:r>
            <a:r>
              <a:rPr lang="en-US" sz="4500" u="sng" dirty="0">
                <a:solidFill>
                  <a:prstClr val="black"/>
                </a:solidFill>
              </a:rPr>
              <a:t>HYPOTRICHOSIS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86800" cy="5029200"/>
          </a:xfrm>
        </p:spPr>
      </p:pic>
    </p:spTree>
    <p:extLst>
      <p:ext uri="{BB962C8B-B14F-4D97-AF65-F5344CB8AC3E}">
        <p14:creationId xmlns:p14="http://schemas.microsoft.com/office/powerpoint/2010/main" val="30748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4500" dirty="0" smtClean="0">
                <a:solidFill>
                  <a:prstClr val="black"/>
                </a:solidFill>
              </a:rPr>
              <a:t>      </a:t>
            </a:r>
            <a:r>
              <a:rPr lang="en-US" sz="4500" u="sng" dirty="0" smtClean="0">
                <a:solidFill>
                  <a:prstClr val="black"/>
                </a:solidFill>
              </a:rPr>
              <a:t>SYNDROMIC </a:t>
            </a:r>
            <a:r>
              <a:rPr lang="en-US" sz="4500" u="sng" dirty="0">
                <a:solidFill>
                  <a:prstClr val="black"/>
                </a:solidFill>
              </a:rPr>
              <a:t>HYPOTRICHOSIS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39546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sz="4500" dirty="0" smtClean="0">
                <a:solidFill>
                  <a:prstClr val="black"/>
                </a:solidFill>
              </a:rPr>
              <a:t>      </a:t>
            </a:r>
            <a:r>
              <a:rPr lang="en-US" sz="4500" u="sng" dirty="0" smtClean="0">
                <a:solidFill>
                  <a:prstClr val="black"/>
                </a:solidFill>
              </a:rPr>
              <a:t>SYNDROMIC </a:t>
            </a:r>
            <a:r>
              <a:rPr lang="en-US" sz="4500" u="sng" dirty="0">
                <a:solidFill>
                  <a:prstClr val="black"/>
                </a:solidFill>
              </a:rPr>
              <a:t>HYPOTRICHOSIS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915400" cy="5638800"/>
          </a:xfrm>
        </p:spPr>
      </p:pic>
    </p:spTree>
    <p:extLst>
      <p:ext uri="{BB962C8B-B14F-4D97-AF65-F5344CB8AC3E}">
        <p14:creationId xmlns:p14="http://schemas.microsoft.com/office/powerpoint/2010/main" val="38571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sz="4500" dirty="0">
                <a:solidFill>
                  <a:prstClr val="black"/>
                </a:solidFill>
              </a:rPr>
              <a:t>  </a:t>
            </a:r>
            <a:r>
              <a:rPr lang="en-US" sz="4500" dirty="0" smtClean="0">
                <a:solidFill>
                  <a:prstClr val="black"/>
                </a:solidFill>
              </a:rPr>
              <a:t>    </a:t>
            </a:r>
            <a:r>
              <a:rPr lang="en-US" sz="4500" u="sng" dirty="0" smtClean="0">
                <a:solidFill>
                  <a:prstClr val="black"/>
                </a:solidFill>
              </a:rPr>
              <a:t>SYNDROMIC </a:t>
            </a:r>
            <a:r>
              <a:rPr lang="en-US" sz="4500" u="sng" dirty="0">
                <a:solidFill>
                  <a:prstClr val="black"/>
                </a:solidFill>
              </a:rPr>
              <a:t>HYPOTRICHOSIS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9067800" cy="5486399"/>
          </a:xfrm>
        </p:spPr>
      </p:pic>
    </p:spTree>
    <p:extLst>
      <p:ext uri="{BB962C8B-B14F-4D97-AF65-F5344CB8AC3E}">
        <p14:creationId xmlns:p14="http://schemas.microsoft.com/office/powerpoint/2010/main" val="4994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sz="4500" dirty="0">
                <a:solidFill>
                  <a:prstClr val="black"/>
                </a:solidFill>
              </a:rPr>
              <a:t>  </a:t>
            </a:r>
            <a:r>
              <a:rPr lang="en-US" sz="4500" dirty="0" smtClean="0">
                <a:solidFill>
                  <a:prstClr val="black"/>
                </a:solidFill>
              </a:rPr>
              <a:t>     </a:t>
            </a:r>
            <a:r>
              <a:rPr lang="en-US" sz="4500" u="sng" dirty="0" smtClean="0">
                <a:solidFill>
                  <a:prstClr val="black"/>
                </a:solidFill>
              </a:rPr>
              <a:t>SYNDROMIC </a:t>
            </a:r>
            <a:r>
              <a:rPr lang="en-US" sz="4500" u="sng" dirty="0">
                <a:solidFill>
                  <a:prstClr val="black"/>
                </a:solidFill>
              </a:rPr>
              <a:t>HYPOTRICHOSIS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915400" cy="5715001"/>
          </a:xfrm>
        </p:spPr>
      </p:pic>
    </p:spTree>
    <p:extLst>
      <p:ext uri="{BB962C8B-B14F-4D97-AF65-F5344CB8AC3E}">
        <p14:creationId xmlns:p14="http://schemas.microsoft.com/office/powerpoint/2010/main" val="29465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sz="4500" dirty="0">
                <a:solidFill>
                  <a:prstClr val="black"/>
                </a:solidFill>
              </a:rPr>
              <a:t>  </a:t>
            </a:r>
            <a:r>
              <a:rPr lang="en-US" sz="4500" dirty="0" smtClean="0">
                <a:solidFill>
                  <a:prstClr val="black"/>
                </a:solidFill>
              </a:rPr>
              <a:t>     </a:t>
            </a:r>
            <a:r>
              <a:rPr lang="en-US" sz="4500" u="sng" dirty="0" smtClean="0">
                <a:solidFill>
                  <a:prstClr val="black"/>
                </a:solidFill>
              </a:rPr>
              <a:t>SYNDROMIC </a:t>
            </a:r>
            <a:r>
              <a:rPr lang="en-US" sz="4500" u="sng" dirty="0">
                <a:solidFill>
                  <a:prstClr val="black"/>
                </a:solidFill>
              </a:rPr>
              <a:t>HYPOTRICHOSIS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11609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INHERITED </a:t>
            </a:r>
            <a:r>
              <a:rPr lang="en-US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 DISORDERS</a:t>
            </a:r>
            <a:br>
              <a:rPr lang="en-US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r>
              <a:rPr lang="en-US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(GENOTRICHOSES</a:t>
            </a:r>
            <a:r>
              <a:rPr lang="en-US" sz="32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Can present in Isolation (</a:t>
            </a:r>
            <a:r>
              <a:rPr lang="en-US" u="sng" dirty="0" smtClean="0"/>
              <a:t>Non-</a:t>
            </a:r>
            <a:r>
              <a:rPr lang="en-US" u="sng" dirty="0" err="1" smtClean="0"/>
              <a:t>Syndromic</a:t>
            </a:r>
            <a:r>
              <a:rPr lang="en-US" dirty="0" smtClean="0"/>
              <a:t>) or               as part of more complex clinical entities (</a:t>
            </a:r>
            <a:r>
              <a:rPr lang="en-US" u="sng" dirty="0" err="1" smtClean="0"/>
              <a:t>Syndromic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Underlying  defects  are  congenital or inherited structural abnormalities of </a:t>
            </a:r>
            <a:r>
              <a:rPr lang="en-US" u="sng" dirty="0" smtClean="0"/>
              <a:t>Hair Shaft </a:t>
            </a:r>
            <a:r>
              <a:rPr lang="en-US" dirty="0" smtClean="0"/>
              <a:t>or </a:t>
            </a:r>
            <a:r>
              <a:rPr lang="en-US" u="sng" dirty="0" smtClean="0"/>
              <a:t>Hair follicle unit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sz="4500" dirty="0">
                <a:solidFill>
                  <a:prstClr val="black"/>
                </a:solidFill>
              </a:rPr>
              <a:t>  </a:t>
            </a:r>
            <a:r>
              <a:rPr lang="en-US" sz="4500" dirty="0" smtClean="0">
                <a:solidFill>
                  <a:prstClr val="black"/>
                </a:solidFill>
              </a:rPr>
              <a:t>     </a:t>
            </a:r>
            <a:r>
              <a:rPr lang="en-US" sz="4500" u="sng" dirty="0" smtClean="0">
                <a:solidFill>
                  <a:prstClr val="black"/>
                </a:solidFill>
              </a:rPr>
              <a:t>SYNDROMIC </a:t>
            </a:r>
            <a:r>
              <a:rPr lang="en-US" sz="4500" u="sng" dirty="0">
                <a:solidFill>
                  <a:prstClr val="black"/>
                </a:solidFill>
              </a:rPr>
              <a:t>HYPOTRICHOSIS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34781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sz="4500" dirty="0" smtClean="0">
                <a:solidFill>
                  <a:prstClr val="black"/>
                </a:solidFill>
              </a:rPr>
              <a:t>       </a:t>
            </a:r>
            <a:r>
              <a:rPr lang="en-US" sz="4500" u="sng" dirty="0" smtClean="0">
                <a:solidFill>
                  <a:prstClr val="black"/>
                </a:solidFill>
              </a:rPr>
              <a:t>SYNDROMIC </a:t>
            </a:r>
            <a:r>
              <a:rPr lang="en-US" sz="4500" u="sng" dirty="0">
                <a:solidFill>
                  <a:prstClr val="black"/>
                </a:solidFill>
              </a:rPr>
              <a:t>HYPOTRICHOSIS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067800" cy="5638800"/>
          </a:xfrm>
        </p:spPr>
      </p:pic>
    </p:spTree>
    <p:extLst>
      <p:ext uri="{BB962C8B-B14F-4D97-AF65-F5344CB8AC3E}">
        <p14:creationId xmlns:p14="http://schemas.microsoft.com/office/powerpoint/2010/main" val="266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sz="4500" dirty="0">
                <a:solidFill>
                  <a:prstClr val="black"/>
                </a:solidFill>
              </a:rPr>
              <a:t>  </a:t>
            </a:r>
            <a:r>
              <a:rPr lang="en-US" sz="4500" dirty="0" smtClean="0">
                <a:solidFill>
                  <a:prstClr val="black"/>
                </a:solidFill>
              </a:rPr>
              <a:t>     </a:t>
            </a:r>
            <a:r>
              <a:rPr lang="en-US" sz="4500" u="sng" dirty="0" smtClean="0">
                <a:solidFill>
                  <a:prstClr val="black"/>
                </a:solidFill>
              </a:rPr>
              <a:t>SYNDROMIC </a:t>
            </a:r>
            <a:r>
              <a:rPr lang="en-US" sz="4500" u="sng" dirty="0">
                <a:solidFill>
                  <a:prstClr val="black"/>
                </a:solidFill>
              </a:rPr>
              <a:t>HYPOTRICHOSIS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8991600" cy="5638800"/>
          </a:xfrm>
        </p:spPr>
      </p:pic>
    </p:spTree>
    <p:extLst>
      <p:ext uri="{BB962C8B-B14F-4D97-AF65-F5344CB8AC3E}">
        <p14:creationId xmlns:p14="http://schemas.microsoft.com/office/powerpoint/2010/main" val="26835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sz="4500" dirty="0">
                <a:solidFill>
                  <a:prstClr val="black"/>
                </a:solidFill>
              </a:rPr>
              <a:t>  </a:t>
            </a:r>
            <a:r>
              <a:rPr lang="en-US" sz="4500" dirty="0" smtClean="0">
                <a:solidFill>
                  <a:prstClr val="black"/>
                </a:solidFill>
              </a:rPr>
              <a:t>     </a:t>
            </a:r>
            <a:r>
              <a:rPr lang="en-US" sz="4500" u="sng" dirty="0" smtClean="0">
                <a:solidFill>
                  <a:prstClr val="black"/>
                </a:solidFill>
              </a:rPr>
              <a:t>SYNDROMIC </a:t>
            </a:r>
            <a:r>
              <a:rPr lang="en-US" sz="4500" u="sng" dirty="0">
                <a:solidFill>
                  <a:prstClr val="black"/>
                </a:solidFill>
              </a:rPr>
              <a:t>HYPOTRICHOSIS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1331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sz="4500" dirty="0" smtClean="0">
                <a:solidFill>
                  <a:prstClr val="black"/>
                </a:solidFill>
              </a:rPr>
              <a:t>     </a:t>
            </a:r>
            <a:r>
              <a:rPr lang="en-US" sz="4500" u="sng" dirty="0" smtClean="0">
                <a:solidFill>
                  <a:prstClr val="black"/>
                </a:solidFill>
              </a:rPr>
              <a:t>SYNDROMIC </a:t>
            </a:r>
            <a:r>
              <a:rPr lang="en-US" sz="4500" u="sng" dirty="0">
                <a:solidFill>
                  <a:prstClr val="black"/>
                </a:solidFill>
              </a:rPr>
              <a:t>HYPOTRICHOSIS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6211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     </a:t>
            </a:r>
            <a:r>
              <a:rPr lang="en-US" sz="4000" b="1" u="sng" dirty="0" smtClean="0">
                <a:solidFill>
                  <a:prstClr val="black"/>
                </a:solidFill>
              </a:rPr>
              <a:t>GENERALIZED </a:t>
            </a:r>
            <a:r>
              <a:rPr lang="en-US" sz="4000" b="1" u="sng" dirty="0">
                <a:solidFill>
                  <a:prstClr val="black"/>
                </a:solidFill>
              </a:rPr>
              <a:t>HEREDITARY     </a:t>
            </a:r>
            <a:br>
              <a:rPr lang="en-US" sz="4000" b="1" u="sng" dirty="0">
                <a:solidFill>
                  <a:prstClr val="black"/>
                </a:solidFill>
              </a:rPr>
            </a:br>
            <a:r>
              <a:rPr lang="en-US" sz="4000" b="1" dirty="0">
                <a:solidFill>
                  <a:prstClr val="black"/>
                </a:solidFill>
              </a:rPr>
              <a:t>     </a:t>
            </a:r>
            <a:r>
              <a:rPr lang="en-US" sz="4000" b="1" u="sng" dirty="0">
                <a:solidFill>
                  <a:prstClr val="black"/>
                </a:solidFill>
              </a:rPr>
              <a:t>HYPOTRICHOSIS SIMPLEX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BD0D9"/>
              </a:buClr>
            </a:pPr>
            <a:r>
              <a:rPr lang="en-US" sz="2400" dirty="0" err="1" smtClean="0">
                <a:solidFill>
                  <a:prstClr val="black"/>
                </a:solidFill>
              </a:rPr>
              <a:t>Hypotrichosis</a:t>
            </a:r>
            <a:r>
              <a:rPr lang="en-US" sz="2400" dirty="0" smtClean="0">
                <a:solidFill>
                  <a:prstClr val="black"/>
                </a:solidFill>
              </a:rPr>
              <a:t> type 1(Non-</a:t>
            </a:r>
            <a:r>
              <a:rPr lang="en-US" sz="2400" dirty="0" err="1" smtClean="0">
                <a:solidFill>
                  <a:prstClr val="black"/>
                </a:solidFill>
              </a:rPr>
              <a:t>Syndromic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</a:p>
          <a:p>
            <a:pPr lvl="0">
              <a:buClr>
                <a:srgbClr val="0BD0D9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Normal </a:t>
            </a:r>
            <a:r>
              <a:rPr lang="en-US" sz="2400" dirty="0">
                <a:solidFill>
                  <a:prstClr val="black"/>
                </a:solidFill>
              </a:rPr>
              <a:t>hair at birth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Progressive </a:t>
            </a:r>
            <a:r>
              <a:rPr lang="en-US" sz="2400" dirty="0" err="1">
                <a:solidFill>
                  <a:prstClr val="black"/>
                </a:solidFill>
              </a:rPr>
              <a:t>hairloss</a:t>
            </a:r>
            <a:r>
              <a:rPr lang="en-US" sz="2400" dirty="0">
                <a:solidFill>
                  <a:prstClr val="black"/>
                </a:solidFill>
              </a:rPr>
              <a:t> start during childhood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All parts of body except Eyelashes</a:t>
            </a:r>
            <a:r>
              <a:rPr lang="en-US" sz="2400" dirty="0" smtClean="0">
                <a:solidFill>
                  <a:prstClr val="black"/>
                </a:solidFill>
              </a:rPr>
              <a:t>, Eyebrows </a:t>
            </a:r>
            <a:r>
              <a:rPr lang="en-US" sz="2400" dirty="0">
                <a:solidFill>
                  <a:prstClr val="black"/>
                </a:solidFill>
              </a:rPr>
              <a:t>and Beard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Hair Pigmentation also affected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Hair shaft </a:t>
            </a:r>
            <a:r>
              <a:rPr lang="en-US" sz="2400" dirty="0" smtClean="0">
                <a:solidFill>
                  <a:prstClr val="black"/>
                </a:solidFill>
              </a:rPr>
              <a:t>Normal</a:t>
            </a:r>
          </a:p>
          <a:p>
            <a:pPr lvl="0">
              <a:buClr>
                <a:srgbClr val="0BD0D9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Autosomal Dominant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Recurrent Mutation in APCDD1 gene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67512"/>
          </a:xfrm>
        </p:spPr>
        <p:txBody>
          <a:bodyPr>
            <a:noAutofit/>
          </a:bodyPr>
          <a:lstStyle/>
          <a:p>
            <a:r>
              <a:rPr lang="en-US" sz="4400" u="sng" dirty="0" smtClean="0">
                <a:solidFill>
                  <a:schemeClr val="tx1"/>
                </a:solidFill>
              </a:rPr>
              <a:t>HYPOTRICHOSIS SIMPLEX OF SCALP</a:t>
            </a:r>
            <a:endParaRPr lang="en-US" sz="44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3434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Hypotrichosis</a:t>
            </a:r>
            <a:r>
              <a:rPr lang="en-US" dirty="0" smtClean="0"/>
              <a:t> Type 2(Non-</a:t>
            </a:r>
            <a:r>
              <a:rPr lang="en-US" dirty="0" err="1" smtClean="0"/>
              <a:t>Syndromic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Normal at Birth</a:t>
            </a:r>
          </a:p>
          <a:p>
            <a:r>
              <a:rPr lang="en-US" dirty="0" smtClean="0"/>
              <a:t>Progressive </a:t>
            </a:r>
            <a:r>
              <a:rPr lang="en-US" dirty="0" err="1" smtClean="0"/>
              <a:t>hairloss</a:t>
            </a:r>
            <a:r>
              <a:rPr lang="en-US" dirty="0" smtClean="0"/>
              <a:t> start during childhood</a:t>
            </a:r>
          </a:p>
          <a:p>
            <a:r>
              <a:rPr lang="en-US" dirty="0" smtClean="0"/>
              <a:t>Limited to Scalp</a:t>
            </a:r>
          </a:p>
          <a:p>
            <a:endParaRPr lang="en-US" dirty="0" smtClean="0"/>
          </a:p>
          <a:p>
            <a:r>
              <a:rPr lang="en-US" dirty="0" smtClean="0"/>
              <a:t>Autosomal Dominant</a:t>
            </a:r>
          </a:p>
          <a:p>
            <a:r>
              <a:rPr lang="en-US" dirty="0" smtClean="0"/>
              <a:t>Mutations in CDSN gene(encoding </a:t>
            </a:r>
            <a:r>
              <a:rPr lang="en-US" dirty="0" err="1" smtClean="0"/>
              <a:t>corneodesmosin</a:t>
            </a:r>
            <a:r>
              <a:rPr lang="en-US" dirty="0" smtClean="0"/>
              <a:t>-Same gene alteration also involved in Skin peeling syndrome and Psoriasis)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0"/>
            <a:ext cx="4724400" cy="5181600"/>
          </a:xfrm>
        </p:spPr>
      </p:pic>
    </p:spTree>
    <p:extLst>
      <p:ext uri="{BB962C8B-B14F-4D97-AF65-F5344CB8AC3E}">
        <p14:creationId xmlns:p14="http://schemas.microsoft.com/office/powerpoint/2010/main" val="12641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sz="4000" b="1" u="sng" dirty="0" smtClean="0">
                <a:solidFill>
                  <a:schemeClr val="tx1"/>
                </a:solidFill>
              </a:rPr>
              <a:t>MARIE UNNA HEREDITARY     </a:t>
            </a:r>
            <a:br>
              <a:rPr lang="en-US" sz="4000" b="1" u="sng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     </a:t>
            </a:r>
            <a:r>
              <a:rPr lang="en-US" sz="4000" b="1" u="sng" dirty="0" smtClean="0">
                <a:solidFill>
                  <a:schemeClr val="tx1"/>
                </a:solidFill>
              </a:rPr>
              <a:t> HYPOTRICHOSIS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343400" cy="487679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Hypotrichosis</a:t>
            </a:r>
            <a:r>
              <a:rPr lang="en-US" dirty="0" smtClean="0"/>
              <a:t> type 4 and 5( Non-</a:t>
            </a:r>
            <a:r>
              <a:rPr lang="en-US" dirty="0" err="1" smtClean="0"/>
              <a:t>Syndromic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Sparse to Normal hair at Birth</a:t>
            </a:r>
          </a:p>
          <a:p>
            <a:r>
              <a:rPr lang="en-US" dirty="0" err="1" smtClean="0"/>
              <a:t>Coarse,Wiry</a:t>
            </a:r>
            <a:r>
              <a:rPr lang="en-US" dirty="0" smtClean="0"/>
              <a:t>, </a:t>
            </a:r>
            <a:r>
              <a:rPr lang="en-US" dirty="0"/>
              <a:t>T</a:t>
            </a:r>
            <a:r>
              <a:rPr lang="en-US" dirty="0" smtClean="0"/>
              <a:t>wisted hair in early childhood</a:t>
            </a:r>
          </a:p>
          <a:p>
            <a:r>
              <a:rPr lang="en-US" dirty="0" smtClean="0"/>
              <a:t>Followed by generalized Alopecia in adulthood</a:t>
            </a:r>
          </a:p>
          <a:p>
            <a:endParaRPr lang="en-US" dirty="0"/>
          </a:p>
          <a:p>
            <a:r>
              <a:rPr lang="en-US" dirty="0" smtClean="0"/>
              <a:t>Autosomal Dominant</a:t>
            </a:r>
          </a:p>
          <a:p>
            <a:r>
              <a:rPr lang="en-US" dirty="0" err="1" smtClean="0"/>
              <a:t>Overexpession</a:t>
            </a:r>
            <a:r>
              <a:rPr lang="en-US" dirty="0" smtClean="0"/>
              <a:t> of HR gene(encodes transcription </a:t>
            </a:r>
            <a:r>
              <a:rPr lang="en-US" dirty="0" err="1" smtClean="0"/>
              <a:t>cofator</a:t>
            </a:r>
            <a:r>
              <a:rPr lang="en-US" dirty="0" smtClean="0"/>
              <a:t> Hairless)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1600"/>
            <a:ext cx="4343400" cy="5486400"/>
          </a:xfrm>
        </p:spPr>
      </p:pic>
    </p:spTree>
    <p:extLst>
      <p:ext uri="{BB962C8B-B14F-4D97-AF65-F5344CB8AC3E}">
        <p14:creationId xmlns:p14="http://schemas.microsoft.com/office/powerpoint/2010/main" val="8017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      </a:t>
            </a:r>
            <a:r>
              <a:rPr lang="en-US" sz="3600" b="1" u="sng" dirty="0" smtClean="0">
                <a:solidFill>
                  <a:schemeClr val="tx1"/>
                </a:solidFill>
              </a:rPr>
              <a:t>AUTOSOMAL RECESSIVE LOCALIZED      </a:t>
            </a:r>
            <a:br>
              <a:rPr lang="en-US" sz="3600" b="1" u="sng" dirty="0" smtClean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     </a:t>
            </a:r>
            <a:r>
              <a:rPr lang="en-US" sz="3600" b="1" u="sng" dirty="0" smtClean="0">
                <a:solidFill>
                  <a:schemeClr val="tx1"/>
                </a:solidFill>
              </a:rPr>
              <a:t>HYPOTRICHOSIS</a:t>
            </a:r>
            <a:endParaRPr lang="en-US" sz="36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343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Alias </a:t>
            </a:r>
            <a:r>
              <a:rPr lang="en-US" dirty="0" err="1" smtClean="0"/>
              <a:t>Hypotrichosis</a:t>
            </a:r>
            <a:r>
              <a:rPr lang="en-US" dirty="0" smtClean="0"/>
              <a:t> type 7 and 8(Non-</a:t>
            </a:r>
            <a:r>
              <a:rPr lang="en-US" dirty="0" err="1" smtClean="0"/>
              <a:t>Syndromic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Decrease hair on most body parts including Eyebrows, Eyelashes and Facial hair</a:t>
            </a:r>
          </a:p>
          <a:p>
            <a:r>
              <a:rPr lang="en-US" dirty="0" smtClean="0"/>
              <a:t>Decrease Pigmentation</a:t>
            </a:r>
          </a:p>
          <a:p>
            <a:r>
              <a:rPr lang="en-US" dirty="0" smtClean="0"/>
              <a:t>Overlaps with Wooly Hair</a:t>
            </a:r>
          </a:p>
          <a:p>
            <a:r>
              <a:rPr lang="en-US" dirty="0" smtClean="0"/>
              <a:t>Can be associated with </a:t>
            </a:r>
            <a:r>
              <a:rPr lang="en-US" dirty="0" err="1" smtClean="0"/>
              <a:t>Trichorrhexis</a:t>
            </a:r>
            <a:r>
              <a:rPr lang="en-US" dirty="0" smtClean="0"/>
              <a:t> </a:t>
            </a:r>
            <a:r>
              <a:rPr lang="en-US" dirty="0" err="1" smtClean="0"/>
              <a:t>Nodosa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Autosomal Recessive</a:t>
            </a:r>
          </a:p>
          <a:p>
            <a:r>
              <a:rPr lang="en-US" dirty="0" smtClean="0"/>
              <a:t>Mutations in LIPH and LPAR6 genes.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4571999" cy="5181600"/>
          </a:xfrm>
        </p:spPr>
      </p:pic>
    </p:spTree>
    <p:extLst>
      <p:ext uri="{BB962C8B-B14F-4D97-AF65-F5344CB8AC3E}">
        <p14:creationId xmlns:p14="http://schemas.microsoft.com/office/powerpoint/2010/main" val="42537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   </a:t>
            </a:r>
            <a:r>
              <a:rPr lang="en-US" sz="4000" dirty="0" smtClean="0">
                <a:solidFill>
                  <a:prstClr val="black"/>
                </a:solidFill>
              </a:rPr>
              <a:t>   </a:t>
            </a:r>
            <a:r>
              <a:rPr lang="en-US" sz="4000" b="1" u="sng" dirty="0" smtClean="0">
                <a:solidFill>
                  <a:prstClr val="black"/>
                </a:solidFill>
              </a:rPr>
              <a:t>TRICHO-RHINO-PHALANGEAL      </a:t>
            </a:r>
            <a:r>
              <a:rPr lang="en-US" sz="4000" b="1" u="sng" dirty="0">
                <a:solidFill>
                  <a:prstClr val="black"/>
                </a:solidFill>
              </a:rPr>
              <a:t/>
            </a:r>
            <a:br>
              <a:rPr lang="en-US" sz="4000" b="1" u="sng" dirty="0">
                <a:solidFill>
                  <a:prstClr val="black"/>
                </a:solidFill>
              </a:rPr>
            </a:br>
            <a:r>
              <a:rPr lang="en-US" sz="4000" b="1" dirty="0">
                <a:solidFill>
                  <a:prstClr val="black"/>
                </a:solidFill>
              </a:rPr>
              <a:t>   </a:t>
            </a:r>
            <a:r>
              <a:rPr lang="en-US" sz="4000" b="1" dirty="0" smtClean="0">
                <a:solidFill>
                  <a:prstClr val="black"/>
                </a:solidFill>
              </a:rPr>
              <a:t>   </a:t>
            </a:r>
            <a:r>
              <a:rPr lang="en-US" sz="4000" b="1" u="sng" dirty="0">
                <a:solidFill>
                  <a:prstClr val="black"/>
                </a:solidFill>
              </a:rPr>
              <a:t>SYNDROME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0BD0D9"/>
              </a:buClr>
            </a:pPr>
            <a:r>
              <a:rPr lang="en-US" dirty="0">
                <a:solidFill>
                  <a:prstClr val="black"/>
                </a:solidFill>
              </a:rPr>
              <a:t>Sparse scalp hair</a:t>
            </a:r>
          </a:p>
          <a:p>
            <a:pPr lvl="0">
              <a:buClr>
                <a:srgbClr val="0BD0D9"/>
              </a:buClr>
            </a:pPr>
            <a:r>
              <a:rPr lang="en-US" dirty="0">
                <a:solidFill>
                  <a:prstClr val="black"/>
                </a:solidFill>
              </a:rPr>
              <a:t>Bulbous Nose</a:t>
            </a:r>
          </a:p>
          <a:p>
            <a:pPr lvl="0">
              <a:buClr>
                <a:srgbClr val="0BD0D9"/>
              </a:buClr>
            </a:pPr>
            <a:r>
              <a:rPr lang="en-US" dirty="0">
                <a:solidFill>
                  <a:prstClr val="black"/>
                </a:solidFill>
              </a:rPr>
              <a:t>Short Metacarpals and Metatarsals</a:t>
            </a:r>
          </a:p>
          <a:p>
            <a:pPr lvl="0">
              <a:buClr>
                <a:srgbClr val="0BD0D9"/>
              </a:buClr>
            </a:pPr>
            <a:r>
              <a:rPr lang="en-US" dirty="0" err="1">
                <a:solidFill>
                  <a:prstClr val="black"/>
                </a:solidFill>
              </a:rPr>
              <a:t>Brachydactyly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with </a:t>
            </a:r>
            <a:r>
              <a:rPr lang="en-US" dirty="0">
                <a:solidFill>
                  <a:prstClr val="black"/>
                </a:solidFill>
              </a:rPr>
              <a:t>cone-shaped epiphysis at middle phalanges</a:t>
            </a:r>
          </a:p>
          <a:p>
            <a:pPr lvl="0">
              <a:buClr>
                <a:srgbClr val="0BD0D9"/>
              </a:buClr>
            </a:pPr>
            <a:r>
              <a:rPr lang="en-US" dirty="0">
                <a:solidFill>
                  <a:prstClr val="black"/>
                </a:solidFill>
              </a:rPr>
              <a:t>Short Stature</a:t>
            </a:r>
          </a:p>
          <a:p>
            <a:r>
              <a:rPr lang="en-US" dirty="0" smtClean="0"/>
              <a:t>Skeletal deformities(more in Type III TRPS)</a:t>
            </a:r>
          </a:p>
          <a:p>
            <a:r>
              <a:rPr lang="en-US" dirty="0" smtClean="0"/>
              <a:t>Multiple </a:t>
            </a:r>
            <a:r>
              <a:rPr lang="en-US" dirty="0" err="1" smtClean="0"/>
              <a:t>Exostoses</a:t>
            </a:r>
            <a:r>
              <a:rPr lang="en-US" dirty="0" smtClean="0"/>
              <a:t>(more in Type II)</a:t>
            </a:r>
          </a:p>
          <a:p>
            <a:endParaRPr lang="en-US" dirty="0"/>
          </a:p>
          <a:p>
            <a:r>
              <a:rPr lang="en-US" dirty="0" smtClean="0"/>
              <a:t>Autosomal Dominant</a:t>
            </a:r>
          </a:p>
          <a:p>
            <a:r>
              <a:rPr lang="en-US" dirty="0" smtClean="0"/>
              <a:t>Mutations in TRPS1 gene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       </a:t>
            </a:r>
            <a:r>
              <a:rPr lang="en-US" u="sng" dirty="0" smtClean="0">
                <a:solidFill>
                  <a:schemeClr val="tx1"/>
                </a:solidFill>
              </a:rPr>
              <a:t>HYPERTRICHOSIS</a:t>
            </a:r>
            <a:endParaRPr lang="en-US" u="sng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41599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      </a:t>
            </a:r>
            <a:r>
              <a:rPr lang="en-US" sz="4000" b="1" u="sng" dirty="0" smtClean="0">
                <a:solidFill>
                  <a:schemeClr val="tx1"/>
                </a:solidFill>
              </a:rPr>
              <a:t>KERATITIS-ICHTHYOSIS-DEAFNESS      </a:t>
            </a:r>
            <a:br>
              <a:rPr lang="en-US" sz="4000" b="1" u="sng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     </a:t>
            </a:r>
            <a:r>
              <a:rPr lang="en-US" sz="4000" b="1" u="sng" dirty="0" smtClean="0">
                <a:solidFill>
                  <a:schemeClr val="tx1"/>
                </a:solidFill>
              </a:rPr>
              <a:t>SYNDROME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8800"/>
            <a:ext cx="3733800" cy="4952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Alopecia</a:t>
            </a:r>
          </a:p>
          <a:p>
            <a:r>
              <a:rPr lang="en-US" dirty="0" err="1" smtClean="0"/>
              <a:t>Ichthyosis</a:t>
            </a:r>
            <a:endParaRPr lang="en-US" dirty="0" smtClean="0"/>
          </a:p>
          <a:p>
            <a:r>
              <a:rPr lang="en-US" dirty="0" smtClean="0"/>
              <a:t>Deafness</a:t>
            </a:r>
          </a:p>
          <a:p>
            <a:r>
              <a:rPr lang="en-US" dirty="0" smtClean="0"/>
              <a:t>Plantar </a:t>
            </a:r>
            <a:r>
              <a:rPr lang="en-US" dirty="0" err="1" smtClean="0"/>
              <a:t>Keratoderma</a:t>
            </a:r>
            <a:endParaRPr lang="en-US" dirty="0" smtClean="0"/>
          </a:p>
          <a:p>
            <a:r>
              <a:rPr lang="en-US" dirty="0" smtClean="0"/>
              <a:t>Follicular Papules over scalp, more in Nape area</a:t>
            </a:r>
          </a:p>
          <a:p>
            <a:r>
              <a:rPr lang="en-US" dirty="0" smtClean="0"/>
              <a:t>Nail Dystrophy</a:t>
            </a:r>
          </a:p>
          <a:p>
            <a:endParaRPr lang="en-US" dirty="0"/>
          </a:p>
          <a:p>
            <a:r>
              <a:rPr lang="en-US" dirty="0" smtClean="0"/>
              <a:t>Autosomal Dominant</a:t>
            </a:r>
          </a:p>
          <a:p>
            <a:r>
              <a:rPr lang="en-US" dirty="0" smtClean="0"/>
              <a:t>Mutations in GJB2 gene(Encoding Conexin-26)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33600"/>
            <a:ext cx="5334000" cy="3505199"/>
          </a:xfrm>
        </p:spPr>
      </p:pic>
    </p:spTree>
    <p:extLst>
      <p:ext uri="{BB962C8B-B14F-4D97-AF65-F5344CB8AC3E}">
        <p14:creationId xmlns:p14="http://schemas.microsoft.com/office/powerpoint/2010/main" val="19560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      </a:t>
            </a:r>
            <a:r>
              <a:rPr lang="en-US" b="1" u="sng" dirty="0" smtClean="0">
                <a:solidFill>
                  <a:schemeClr val="tx1"/>
                </a:solidFill>
              </a:rPr>
              <a:t>CLOUSTON SYNDROME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4725"/>
          </a:xfrm>
        </p:spPr>
        <p:txBody>
          <a:bodyPr/>
          <a:lstStyle/>
          <a:p>
            <a:r>
              <a:rPr lang="en-US" dirty="0" smtClean="0"/>
              <a:t>Focal or total Alopecia</a:t>
            </a:r>
          </a:p>
          <a:p>
            <a:r>
              <a:rPr lang="en-US" dirty="0" err="1" smtClean="0"/>
              <a:t>Palmoplantar</a:t>
            </a:r>
            <a:r>
              <a:rPr lang="en-US" dirty="0" smtClean="0"/>
              <a:t> </a:t>
            </a:r>
            <a:r>
              <a:rPr lang="en-US" dirty="0" err="1" smtClean="0"/>
              <a:t>Keratoderma</a:t>
            </a:r>
            <a:endParaRPr lang="en-US" dirty="0" smtClean="0"/>
          </a:p>
          <a:p>
            <a:r>
              <a:rPr lang="en-US" dirty="0" smtClean="0"/>
              <a:t>Nail dystrophy</a:t>
            </a:r>
          </a:p>
          <a:p>
            <a:endParaRPr lang="en-US" dirty="0"/>
          </a:p>
          <a:p>
            <a:r>
              <a:rPr lang="en-US" dirty="0" smtClean="0"/>
              <a:t>Autosomal Dominant</a:t>
            </a:r>
          </a:p>
          <a:p>
            <a:r>
              <a:rPr lang="en-US" dirty="0" smtClean="0"/>
              <a:t>Mutations in GJB6 gene(encodes </a:t>
            </a:r>
            <a:r>
              <a:rPr lang="en-US" dirty="0" err="1" smtClean="0"/>
              <a:t>Conexin</a:t>
            </a:r>
            <a:r>
              <a:rPr lang="en-US" dirty="0"/>
              <a:t> </a:t>
            </a:r>
            <a:r>
              <a:rPr lang="en-US" dirty="0" smtClean="0"/>
              <a:t>-30)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0"/>
            <a:ext cx="4648200" cy="5181600"/>
          </a:xfrm>
        </p:spPr>
      </p:pic>
    </p:spTree>
    <p:extLst>
      <p:ext uri="{BB962C8B-B14F-4D97-AF65-F5344CB8AC3E}">
        <p14:creationId xmlns:p14="http://schemas.microsoft.com/office/powerpoint/2010/main" val="17162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247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      </a:t>
            </a:r>
            <a:r>
              <a:rPr lang="en-US" sz="4000" b="1" u="sng" dirty="0" smtClean="0">
                <a:solidFill>
                  <a:schemeClr val="tx1"/>
                </a:solidFill>
              </a:rPr>
              <a:t>OCULO-DENTO-DIGITAL    </a:t>
            </a:r>
            <a:br>
              <a:rPr lang="en-US" sz="4000" b="1" u="sng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     </a:t>
            </a:r>
            <a:r>
              <a:rPr lang="en-US" sz="4000" b="1" u="sng" dirty="0" smtClean="0">
                <a:solidFill>
                  <a:schemeClr val="tx1"/>
                </a:solidFill>
              </a:rPr>
              <a:t>DYSPLASIA(ODDD SYNDROME</a:t>
            </a:r>
            <a:r>
              <a:rPr lang="en-US" sz="4900" dirty="0" smtClean="0">
                <a:solidFill>
                  <a:schemeClr val="tx1"/>
                </a:solidFill>
              </a:rPr>
              <a:t>)</a:t>
            </a:r>
            <a:endParaRPr lang="en-US" sz="49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Fine, slow-growing, sparse hair</a:t>
            </a:r>
          </a:p>
          <a:p>
            <a:r>
              <a:rPr lang="en-US" dirty="0" err="1" smtClean="0"/>
              <a:t>Palmoplantar</a:t>
            </a:r>
            <a:r>
              <a:rPr lang="en-US" dirty="0" smtClean="0"/>
              <a:t> </a:t>
            </a:r>
            <a:r>
              <a:rPr lang="en-US" dirty="0" err="1" smtClean="0"/>
              <a:t>Keratoderma</a:t>
            </a:r>
            <a:endParaRPr lang="en-US" dirty="0" smtClean="0"/>
          </a:p>
          <a:p>
            <a:r>
              <a:rPr lang="en-US" dirty="0" smtClean="0"/>
              <a:t>Facial </a:t>
            </a:r>
            <a:r>
              <a:rPr lang="en-US" dirty="0" err="1" smtClean="0"/>
              <a:t>dysmorphism</a:t>
            </a:r>
            <a:endParaRPr lang="en-US" dirty="0" smtClean="0"/>
          </a:p>
          <a:p>
            <a:r>
              <a:rPr lang="en-US" dirty="0" smtClean="0"/>
              <a:t>Eye Anomalies</a:t>
            </a:r>
          </a:p>
          <a:p>
            <a:r>
              <a:rPr lang="en-US" dirty="0" smtClean="0"/>
              <a:t>Abnormal teeth</a:t>
            </a:r>
          </a:p>
          <a:p>
            <a:r>
              <a:rPr lang="en-US" dirty="0" smtClean="0"/>
              <a:t>Cleft Lip or Plate</a:t>
            </a:r>
          </a:p>
          <a:p>
            <a:r>
              <a:rPr lang="en-US" dirty="0" smtClean="0"/>
              <a:t>Hyperostosis</a:t>
            </a:r>
          </a:p>
          <a:p>
            <a:r>
              <a:rPr lang="en-US" dirty="0" smtClean="0"/>
              <a:t>Skeletal Problems</a:t>
            </a:r>
          </a:p>
          <a:p>
            <a:r>
              <a:rPr lang="en-US" dirty="0" smtClean="0"/>
              <a:t>Neurological defects</a:t>
            </a:r>
          </a:p>
          <a:p>
            <a:endParaRPr lang="en-US" dirty="0"/>
          </a:p>
          <a:p>
            <a:r>
              <a:rPr lang="en-US" dirty="0" smtClean="0"/>
              <a:t>Autosomal Dominant</a:t>
            </a:r>
          </a:p>
          <a:p>
            <a:r>
              <a:rPr lang="en-US" dirty="0" smtClean="0"/>
              <a:t>Mutations in GJA1 gene(encodes Conexin-43)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     </a:t>
            </a:r>
            <a:r>
              <a:rPr lang="en-US" sz="4000" b="1" u="sng" dirty="0" smtClean="0">
                <a:solidFill>
                  <a:schemeClr val="tx1"/>
                </a:solidFill>
              </a:rPr>
              <a:t>HYPOTRICHOSIS WITH JUVENILE      </a:t>
            </a:r>
            <a:br>
              <a:rPr lang="en-US" sz="4000" b="1" u="sng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    </a:t>
            </a:r>
            <a:r>
              <a:rPr lang="en-US" sz="4000" b="1" u="sng" dirty="0" smtClean="0">
                <a:solidFill>
                  <a:schemeClr val="tx1"/>
                </a:solidFill>
              </a:rPr>
              <a:t>MACULAR DYSTROPHY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343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Short, light and sparse hair in early childhood</a:t>
            </a:r>
          </a:p>
          <a:p>
            <a:r>
              <a:rPr lang="en-US" dirty="0" smtClean="0"/>
              <a:t>Progressive degeneration of Retinal macula leading to Blindness during 2</a:t>
            </a:r>
            <a:r>
              <a:rPr lang="en-US" baseline="30000" dirty="0" smtClean="0"/>
              <a:t>nd</a:t>
            </a:r>
            <a:r>
              <a:rPr lang="en-US" dirty="0" smtClean="0"/>
              <a:t> to 3</a:t>
            </a:r>
            <a:r>
              <a:rPr lang="en-US" baseline="30000" dirty="0" smtClean="0"/>
              <a:t>rd</a:t>
            </a:r>
            <a:r>
              <a:rPr lang="en-US" dirty="0" smtClean="0"/>
              <a:t> decade of life</a:t>
            </a:r>
          </a:p>
          <a:p>
            <a:r>
              <a:rPr lang="en-US" dirty="0" smtClean="0"/>
              <a:t>Similar clinical features to EEM Syndrome(Ectodermal dysplasia, </a:t>
            </a:r>
            <a:r>
              <a:rPr lang="en-US" dirty="0" err="1" smtClean="0"/>
              <a:t>Ectrodactyly</a:t>
            </a:r>
            <a:r>
              <a:rPr lang="en-US" dirty="0" smtClean="0"/>
              <a:t>, Macular dystrophy)</a:t>
            </a:r>
          </a:p>
          <a:p>
            <a:endParaRPr lang="en-US" dirty="0"/>
          </a:p>
          <a:p>
            <a:r>
              <a:rPr lang="en-US" dirty="0" smtClean="0"/>
              <a:t>Autosomal Recessive</a:t>
            </a:r>
          </a:p>
          <a:p>
            <a:r>
              <a:rPr lang="en-US" dirty="0" smtClean="0"/>
              <a:t>Mutations in CDH3 gene(encode P-Cadherin)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28800"/>
            <a:ext cx="4114800" cy="5029200"/>
          </a:xfrm>
        </p:spPr>
      </p:pic>
    </p:spTree>
    <p:extLst>
      <p:ext uri="{BB962C8B-B14F-4D97-AF65-F5344CB8AC3E}">
        <p14:creationId xmlns:p14="http://schemas.microsoft.com/office/powerpoint/2010/main" val="32516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     </a:t>
            </a:r>
            <a:r>
              <a:rPr lang="en-US" sz="3600" b="1" u="sng" dirty="0" smtClean="0">
                <a:solidFill>
                  <a:schemeClr val="tx1"/>
                </a:solidFill>
              </a:rPr>
              <a:t>AUTOSOMAL RECESSIVE ICHTHYOSIS      </a:t>
            </a:r>
            <a:br>
              <a:rPr lang="en-US" sz="3600" b="1" u="sng" dirty="0" smtClean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    </a:t>
            </a:r>
            <a:r>
              <a:rPr lang="en-US" sz="3600" b="1" u="sng" dirty="0" smtClean="0">
                <a:solidFill>
                  <a:schemeClr val="tx1"/>
                </a:solidFill>
              </a:rPr>
              <a:t>WITH HYPOTRICHOSIS</a:t>
            </a:r>
            <a:endParaRPr lang="en-US" sz="36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Born with sparse and short Hair</a:t>
            </a:r>
          </a:p>
          <a:p>
            <a:r>
              <a:rPr lang="en-US" dirty="0" smtClean="0"/>
              <a:t>Scaling(</a:t>
            </a:r>
            <a:r>
              <a:rPr lang="en-US" dirty="0" err="1" smtClean="0"/>
              <a:t>Ichthyosis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Ophthalmological manifestations(Photophobia, Corneal Opacities)</a:t>
            </a:r>
          </a:p>
          <a:p>
            <a:r>
              <a:rPr lang="en-US" dirty="0" smtClean="0"/>
              <a:t>Abnormal Dentition</a:t>
            </a:r>
          </a:p>
          <a:p>
            <a:endParaRPr lang="en-US" dirty="0"/>
          </a:p>
          <a:p>
            <a:r>
              <a:rPr lang="en-US" dirty="0" smtClean="0"/>
              <a:t>Autosomal Recessive</a:t>
            </a:r>
          </a:p>
          <a:p>
            <a:r>
              <a:rPr lang="en-US" dirty="0" smtClean="0"/>
              <a:t>Mutations in ST14 gene(encodes </a:t>
            </a:r>
            <a:r>
              <a:rPr lang="en-US" dirty="0" err="1" smtClean="0"/>
              <a:t>Matriptase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4343400" cy="5105400"/>
          </a:xfrm>
        </p:spPr>
      </p:pic>
    </p:spTree>
    <p:extLst>
      <p:ext uri="{BB962C8B-B14F-4D97-AF65-F5344CB8AC3E}">
        <p14:creationId xmlns:p14="http://schemas.microsoft.com/office/powerpoint/2010/main" val="7197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       </a:t>
            </a:r>
            <a:r>
              <a:rPr lang="en-US" b="1" u="sng" dirty="0" smtClean="0">
                <a:solidFill>
                  <a:schemeClr val="tx1"/>
                </a:solidFill>
              </a:rPr>
              <a:t>MONILETHRIX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3434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Beaded Hair</a:t>
            </a:r>
          </a:p>
          <a:p>
            <a:r>
              <a:rPr lang="en-US" dirty="0" smtClean="0"/>
              <a:t>Scalp hair fragile at constricted sites leading to apparent </a:t>
            </a:r>
            <a:r>
              <a:rPr lang="en-US" dirty="0" err="1" smtClean="0"/>
              <a:t>hypotrichosis</a:t>
            </a:r>
            <a:endParaRPr lang="en-US" dirty="0" smtClean="0"/>
          </a:p>
          <a:p>
            <a:r>
              <a:rPr lang="en-US" dirty="0" smtClean="0"/>
              <a:t>Gradual improvement with age</a:t>
            </a:r>
          </a:p>
          <a:p>
            <a:r>
              <a:rPr lang="en-US" dirty="0" smtClean="0"/>
              <a:t>Body hair, eyelashes and eyebrows less involved</a:t>
            </a:r>
          </a:p>
          <a:p>
            <a:r>
              <a:rPr lang="en-US" dirty="0" smtClean="0"/>
              <a:t>Follicular papules in nape area</a:t>
            </a:r>
          </a:p>
          <a:p>
            <a:r>
              <a:rPr lang="en-US" dirty="0" smtClean="0"/>
              <a:t>Keratosis </a:t>
            </a:r>
            <a:r>
              <a:rPr lang="en-US" dirty="0" err="1" smtClean="0"/>
              <a:t>Pilaris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Nail dystrophy</a:t>
            </a:r>
          </a:p>
          <a:p>
            <a:endParaRPr lang="en-US" dirty="0"/>
          </a:p>
          <a:p>
            <a:r>
              <a:rPr lang="en-US" dirty="0" smtClean="0"/>
              <a:t>Autosomal Dominant</a:t>
            </a:r>
          </a:p>
          <a:p>
            <a:r>
              <a:rPr lang="en-US" dirty="0" smtClean="0"/>
              <a:t>Mutations in KRT81,KRT83,KRT86 genes(encode hair Keratin)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95400"/>
            <a:ext cx="4648199" cy="5562600"/>
          </a:xfrm>
        </p:spPr>
      </p:pic>
    </p:spTree>
    <p:extLst>
      <p:ext uri="{BB962C8B-B14F-4D97-AF65-F5344CB8AC3E}">
        <p14:creationId xmlns:p14="http://schemas.microsoft.com/office/powerpoint/2010/main" val="38751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en-US" b="1" u="sng" dirty="0" smtClean="0">
                <a:solidFill>
                  <a:schemeClr val="tx1"/>
                </a:solidFill>
              </a:rPr>
              <a:t>WOOLLY HAIR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Generalized or Localized occurrence of Curly hair</a:t>
            </a:r>
          </a:p>
          <a:p>
            <a:r>
              <a:rPr lang="en-US" dirty="0" smtClean="0"/>
              <a:t>Slow growth, easy breakage</a:t>
            </a:r>
          </a:p>
          <a:p>
            <a:r>
              <a:rPr lang="en-US" dirty="0" smtClean="0"/>
              <a:t>Hypopigmentation</a:t>
            </a:r>
          </a:p>
          <a:p>
            <a:r>
              <a:rPr lang="en-US" dirty="0" smtClean="0"/>
              <a:t>Associations with Cardio-Cutaneous Disorders are reported.</a:t>
            </a:r>
          </a:p>
          <a:p>
            <a:r>
              <a:rPr lang="en-US" dirty="0" smtClean="0"/>
              <a:t>Association with Noonan Syndrome is also reported(Short Stature, Ptosis, webbed Neck, reduced </a:t>
            </a:r>
            <a:r>
              <a:rPr lang="en-US" dirty="0" err="1" smtClean="0"/>
              <a:t>intellegence</a:t>
            </a:r>
            <a:r>
              <a:rPr lang="en-US" dirty="0" smtClean="0"/>
              <a:t>, pulmonary stenosis).</a:t>
            </a:r>
          </a:p>
          <a:p>
            <a:r>
              <a:rPr lang="en-US" dirty="0" smtClean="0"/>
              <a:t>Woolly Hair described in the context of Naxos disease, </a:t>
            </a:r>
            <a:r>
              <a:rPr lang="en-US" dirty="0" err="1" smtClean="0"/>
              <a:t>Carvajal</a:t>
            </a:r>
            <a:r>
              <a:rPr lang="en-US" dirty="0" smtClean="0"/>
              <a:t> Syndrome.</a:t>
            </a:r>
          </a:p>
          <a:p>
            <a:endParaRPr lang="en-US" dirty="0"/>
          </a:p>
          <a:p>
            <a:r>
              <a:rPr lang="en-US" dirty="0" smtClean="0"/>
              <a:t>Autosomal Recessive=Mutations in LPAR6 and LIPH genes.</a:t>
            </a:r>
          </a:p>
          <a:p>
            <a:r>
              <a:rPr lang="en-US" dirty="0" smtClean="0"/>
              <a:t>Autosomal Dominant=Mutations in KRT71,KRT74 genes.</a:t>
            </a:r>
          </a:p>
        </p:txBody>
      </p:sp>
    </p:spTree>
    <p:extLst>
      <p:ext uri="{BB962C8B-B14F-4D97-AF65-F5344CB8AC3E}">
        <p14:creationId xmlns:p14="http://schemas.microsoft.com/office/powerpoint/2010/main" val="28748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b="1" u="sng" dirty="0" smtClean="0">
                <a:solidFill>
                  <a:schemeClr val="tx1"/>
                </a:solidFill>
              </a:rPr>
              <a:t>WOOLLY HAIR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4419600" cy="5105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47800"/>
            <a:ext cx="4800600" cy="5334000"/>
          </a:xfrm>
        </p:spPr>
      </p:pic>
    </p:spTree>
    <p:extLst>
      <p:ext uri="{BB962C8B-B14F-4D97-AF65-F5344CB8AC3E}">
        <p14:creationId xmlns:p14="http://schemas.microsoft.com/office/powerpoint/2010/main" val="9080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      </a:t>
            </a:r>
            <a:r>
              <a:rPr lang="en-US" u="sng" dirty="0" smtClean="0">
                <a:solidFill>
                  <a:schemeClr val="tx1"/>
                </a:solidFill>
              </a:rPr>
              <a:t>PILI TORTI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Breakable, Short, Sparse hair over the scalp and body</a:t>
            </a:r>
          </a:p>
          <a:p>
            <a:r>
              <a:rPr lang="en-US" dirty="0" smtClean="0"/>
              <a:t>Hair showing 180 degree twists under microscope</a:t>
            </a:r>
          </a:p>
          <a:p>
            <a:r>
              <a:rPr lang="en-US" dirty="0" err="1" smtClean="0"/>
              <a:t>Pili</a:t>
            </a:r>
            <a:r>
              <a:rPr lang="en-US" dirty="0" smtClean="0"/>
              <a:t> </a:t>
            </a:r>
            <a:r>
              <a:rPr lang="en-US" dirty="0" err="1" smtClean="0"/>
              <a:t>Torti</a:t>
            </a:r>
            <a:r>
              <a:rPr lang="en-US" dirty="0" smtClean="0"/>
              <a:t> are associated with many complex syndromes:</a:t>
            </a:r>
          </a:p>
          <a:p>
            <a:pPr marL="0" indent="0">
              <a:buNone/>
            </a:pPr>
            <a:r>
              <a:rPr lang="en-US" dirty="0" smtClean="0"/>
              <a:t> -</a:t>
            </a:r>
            <a:r>
              <a:rPr lang="en-US" dirty="0" err="1" smtClean="0"/>
              <a:t>Menkes</a:t>
            </a:r>
            <a:r>
              <a:rPr lang="en-US" dirty="0" smtClean="0"/>
              <a:t> Disease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-Occipital Horn disease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Bjornstad</a:t>
            </a:r>
            <a:r>
              <a:rPr lang="en-US" dirty="0" smtClean="0"/>
              <a:t> syndrome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Netherton</a:t>
            </a:r>
            <a:r>
              <a:rPr lang="en-US" dirty="0" smtClean="0"/>
              <a:t> Syndrome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Hypotrichosis</a:t>
            </a:r>
            <a:r>
              <a:rPr lang="en-US" dirty="0" smtClean="0"/>
              <a:t> with Juvenile </a:t>
            </a:r>
            <a:r>
              <a:rPr lang="en-US" dirty="0" err="1" smtClean="0"/>
              <a:t>Maculopathy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Bazex</a:t>
            </a:r>
            <a:r>
              <a:rPr lang="en-US" dirty="0" smtClean="0"/>
              <a:t> Syndrome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Citrulinaemia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-Autosomal Recessive </a:t>
            </a:r>
            <a:r>
              <a:rPr lang="en-US" dirty="0" err="1" smtClean="0"/>
              <a:t>Ichthyosis</a:t>
            </a:r>
            <a:r>
              <a:rPr lang="en-US" dirty="0" smtClean="0"/>
              <a:t> with </a:t>
            </a:r>
            <a:r>
              <a:rPr lang="en-US" dirty="0" err="1" smtClean="0"/>
              <a:t>Hypotrichosis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-Lupus </a:t>
            </a:r>
            <a:r>
              <a:rPr lang="en-US" dirty="0" err="1" smtClean="0"/>
              <a:t>Erythmatosus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63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        </a:t>
            </a:r>
            <a:r>
              <a:rPr lang="en-US" u="sng" dirty="0" smtClean="0">
                <a:solidFill>
                  <a:prstClr val="black"/>
                </a:solidFill>
              </a:rPr>
              <a:t>PILI </a:t>
            </a:r>
            <a:r>
              <a:rPr lang="en-US" u="sng" dirty="0">
                <a:solidFill>
                  <a:prstClr val="black"/>
                </a:solidFill>
              </a:rPr>
              <a:t>TORTI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705600" cy="5562600"/>
          </a:xfrm>
        </p:spPr>
      </p:pic>
    </p:spTree>
    <p:extLst>
      <p:ext uri="{BB962C8B-B14F-4D97-AF65-F5344CB8AC3E}">
        <p14:creationId xmlns:p14="http://schemas.microsoft.com/office/powerpoint/2010/main" val="11313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         </a:t>
            </a:r>
            <a:r>
              <a:rPr lang="en-US" u="sng" dirty="0" smtClean="0">
                <a:solidFill>
                  <a:prstClr val="black"/>
                </a:solidFill>
              </a:rPr>
              <a:t>HYPERTRICHOSIS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763000" cy="5334000"/>
          </a:xfrm>
        </p:spPr>
      </p:pic>
    </p:spTree>
    <p:extLst>
      <p:ext uri="{BB962C8B-B14F-4D97-AF65-F5344CB8AC3E}">
        <p14:creationId xmlns:p14="http://schemas.microsoft.com/office/powerpoint/2010/main" val="1849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sz="4900" b="1" u="sng" dirty="0" smtClean="0">
                <a:solidFill>
                  <a:schemeClr val="tx1"/>
                </a:solidFill>
              </a:rPr>
              <a:t>MENKES DISEASE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8006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Fine, Sparse, Wiry, Fragile, Silver/White hair</a:t>
            </a:r>
          </a:p>
          <a:p>
            <a:r>
              <a:rPr lang="en-US" dirty="0" smtClean="0"/>
              <a:t>Hair microscopy reveals </a:t>
            </a:r>
            <a:r>
              <a:rPr lang="en-US" dirty="0" err="1" smtClean="0"/>
              <a:t>Pili</a:t>
            </a:r>
            <a:r>
              <a:rPr lang="en-US" dirty="0" smtClean="0"/>
              <a:t> </a:t>
            </a:r>
            <a:r>
              <a:rPr lang="en-US" dirty="0" err="1" smtClean="0"/>
              <a:t>Torti</a:t>
            </a:r>
            <a:r>
              <a:rPr lang="en-US" dirty="0" smtClean="0"/>
              <a:t>,  </a:t>
            </a:r>
            <a:r>
              <a:rPr lang="en-US" dirty="0" err="1" smtClean="0"/>
              <a:t>Monilethrix</a:t>
            </a:r>
            <a:r>
              <a:rPr lang="en-US" dirty="0" smtClean="0"/>
              <a:t>, </a:t>
            </a:r>
            <a:r>
              <a:rPr lang="en-US" dirty="0" err="1" smtClean="0"/>
              <a:t>Trichorrhexis</a:t>
            </a:r>
            <a:r>
              <a:rPr lang="en-US" dirty="0" smtClean="0"/>
              <a:t> </a:t>
            </a:r>
            <a:r>
              <a:rPr lang="en-US" dirty="0" err="1" smtClean="0"/>
              <a:t>Nodosa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Skin may show mottled </a:t>
            </a:r>
            <a:r>
              <a:rPr lang="en-US" dirty="0" err="1" smtClean="0"/>
              <a:t>discolouration</a:t>
            </a:r>
            <a:r>
              <a:rPr lang="en-US" dirty="0" smtClean="0"/>
              <a:t>, often Lax.</a:t>
            </a:r>
          </a:p>
          <a:p>
            <a:r>
              <a:rPr lang="en-US" dirty="0" smtClean="0"/>
              <a:t>Upper lip exaggerated</a:t>
            </a:r>
          </a:p>
          <a:p>
            <a:r>
              <a:rPr lang="en-US" dirty="0" smtClean="0"/>
              <a:t>Neurological signs (</a:t>
            </a:r>
            <a:r>
              <a:rPr lang="en-US" dirty="0" err="1" smtClean="0"/>
              <a:t>Hypotonia,Seizure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Skeletal </a:t>
            </a:r>
            <a:r>
              <a:rPr lang="en-US" dirty="0" err="1" smtClean="0"/>
              <a:t>dysplasia,Dental,Occular</a:t>
            </a:r>
            <a:r>
              <a:rPr lang="en-US" dirty="0" smtClean="0"/>
              <a:t> Anomalies.</a:t>
            </a:r>
          </a:p>
          <a:p>
            <a:endParaRPr lang="en-US" dirty="0" smtClean="0"/>
          </a:p>
          <a:p>
            <a:r>
              <a:rPr lang="en-US" dirty="0" smtClean="0"/>
              <a:t>Serum Copper and </a:t>
            </a:r>
            <a:r>
              <a:rPr lang="en-US" dirty="0" err="1" smtClean="0"/>
              <a:t>Ceruloplasmin</a:t>
            </a:r>
            <a:r>
              <a:rPr lang="en-US" dirty="0" smtClean="0"/>
              <a:t> levels are low.</a:t>
            </a:r>
          </a:p>
          <a:p>
            <a:endParaRPr lang="en-US" dirty="0" smtClean="0"/>
          </a:p>
          <a:p>
            <a:r>
              <a:rPr lang="en-US" dirty="0" smtClean="0"/>
              <a:t>X-Linked Recessive</a:t>
            </a:r>
          </a:p>
          <a:p>
            <a:r>
              <a:rPr lang="en-US" dirty="0" smtClean="0"/>
              <a:t>Mutations in ATP7A gene(encodes trans-</a:t>
            </a:r>
            <a:r>
              <a:rPr lang="en-US" dirty="0" err="1" smtClean="0"/>
              <a:t>golgi</a:t>
            </a:r>
            <a:r>
              <a:rPr lang="en-US" dirty="0" smtClean="0"/>
              <a:t> membrane Copper Transporter).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95399"/>
            <a:ext cx="4058433" cy="5486401"/>
          </a:xfrm>
        </p:spPr>
      </p:pic>
    </p:spTree>
    <p:extLst>
      <p:ext uri="{BB962C8B-B14F-4D97-AF65-F5344CB8AC3E}">
        <p14:creationId xmlns:p14="http://schemas.microsoft.com/office/powerpoint/2010/main" val="40449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sz="4500" dirty="0" smtClean="0">
                <a:solidFill>
                  <a:prstClr val="black"/>
                </a:solidFill>
              </a:rPr>
              <a:t>     </a:t>
            </a:r>
            <a:r>
              <a:rPr lang="en-US" sz="4500" b="1" u="sng" dirty="0" smtClean="0">
                <a:solidFill>
                  <a:prstClr val="black"/>
                </a:solidFill>
              </a:rPr>
              <a:t>TRICHORRHEXIS </a:t>
            </a:r>
            <a:r>
              <a:rPr lang="en-US" sz="4500" b="1" u="sng" dirty="0">
                <a:solidFill>
                  <a:prstClr val="black"/>
                </a:solidFill>
              </a:rPr>
              <a:t>NODOSA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Irregular spaced swellings along the hair shaft-which appear to be result of cuticle loss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Hair prone to Fracture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Associated </a:t>
            </a:r>
            <a:r>
              <a:rPr lang="en-US" sz="2400" dirty="0" smtClean="0">
                <a:solidFill>
                  <a:prstClr val="black"/>
                </a:solidFill>
              </a:rPr>
              <a:t>with: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-</a:t>
            </a:r>
            <a:r>
              <a:rPr lang="en-US" sz="2400" dirty="0" err="1" smtClean="0">
                <a:solidFill>
                  <a:prstClr val="black"/>
                </a:solidFill>
              </a:rPr>
              <a:t>Netherton</a:t>
            </a:r>
            <a:r>
              <a:rPr lang="en-US" sz="2400" dirty="0" smtClean="0">
                <a:solidFill>
                  <a:prstClr val="black"/>
                </a:solidFill>
              </a:rPr>
              <a:t> Syndrome(AR=SPINK5 gene mutation)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 - </a:t>
            </a:r>
            <a:r>
              <a:rPr lang="en-US" sz="2400" dirty="0" err="1">
                <a:solidFill>
                  <a:prstClr val="black"/>
                </a:solidFill>
              </a:rPr>
              <a:t>Menkes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Syndrome(XLR=ATP7A gene mutation)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 -</a:t>
            </a:r>
            <a:r>
              <a:rPr lang="en-US" sz="2400" dirty="0" err="1" smtClean="0">
                <a:solidFill>
                  <a:prstClr val="black"/>
                </a:solidFill>
              </a:rPr>
              <a:t>Trichothiodystrophy</a:t>
            </a:r>
            <a:r>
              <a:rPr lang="en-US" sz="2400" dirty="0" smtClean="0">
                <a:solidFill>
                  <a:prstClr val="black"/>
                </a:solidFill>
              </a:rPr>
              <a:t>(AR=MPLKIP gene mutation)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 -</a:t>
            </a:r>
            <a:r>
              <a:rPr lang="en-US" sz="2400" dirty="0" err="1" smtClean="0">
                <a:solidFill>
                  <a:prstClr val="black"/>
                </a:solidFill>
              </a:rPr>
              <a:t>Argininosuccinic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aciduria</a:t>
            </a:r>
            <a:r>
              <a:rPr lang="en-US" sz="2400" dirty="0" smtClean="0">
                <a:solidFill>
                  <a:prstClr val="black"/>
                </a:solidFill>
              </a:rPr>
              <a:t>(ASL gene mutation)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 -</a:t>
            </a:r>
            <a:r>
              <a:rPr lang="en-US" sz="2400" dirty="0" err="1" smtClean="0">
                <a:solidFill>
                  <a:prstClr val="black"/>
                </a:solidFill>
              </a:rPr>
              <a:t>Trichohepatoenteric</a:t>
            </a:r>
            <a:r>
              <a:rPr lang="en-US" sz="2400" dirty="0" smtClean="0">
                <a:solidFill>
                  <a:prstClr val="black"/>
                </a:solidFill>
              </a:rPr>
              <a:t> Syndrome(AR=TTc37,SKIV2L mutations)</a:t>
            </a:r>
          </a:p>
          <a:p>
            <a:pPr lvl="0">
              <a:buClr>
                <a:srgbClr val="0BD0D9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sz="4500" dirty="0" smtClean="0">
                <a:solidFill>
                  <a:prstClr val="black"/>
                </a:solidFill>
              </a:rPr>
              <a:t>      </a:t>
            </a:r>
            <a:r>
              <a:rPr lang="en-US" sz="4500" b="1" u="sng" dirty="0" smtClean="0">
                <a:solidFill>
                  <a:prstClr val="black"/>
                </a:solidFill>
              </a:rPr>
              <a:t>TRICHORRHEXIS </a:t>
            </a:r>
            <a:r>
              <a:rPr lang="en-US" sz="4500" b="1" u="sng" dirty="0">
                <a:solidFill>
                  <a:prstClr val="black"/>
                </a:solidFill>
              </a:rPr>
              <a:t>NODOSA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495800" cy="5181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4419600" cy="5105400"/>
          </a:xfrm>
        </p:spPr>
      </p:pic>
    </p:spTree>
    <p:extLst>
      <p:ext uri="{BB962C8B-B14F-4D97-AF65-F5344CB8AC3E}">
        <p14:creationId xmlns:p14="http://schemas.microsoft.com/office/powerpoint/2010/main" val="27331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sz="4500" dirty="0" smtClean="0">
                <a:solidFill>
                  <a:prstClr val="black"/>
                </a:solidFill>
              </a:rPr>
              <a:t>      </a:t>
            </a:r>
            <a:r>
              <a:rPr lang="en-US" sz="4500" b="1" u="sng" dirty="0" smtClean="0">
                <a:solidFill>
                  <a:prstClr val="black"/>
                </a:solidFill>
              </a:rPr>
              <a:t>TRICHORRHEXIS INVAGINATA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Sparse, short, very thin hair</a:t>
            </a:r>
          </a:p>
          <a:p>
            <a:r>
              <a:rPr lang="en-US" dirty="0" smtClean="0"/>
              <a:t>Typical Ball and Socket(Bamboo Hair) appearance in which distal part of hair shaft compressed against dilated and cupped proximal shaft, better recognized in eyebrows.</a:t>
            </a:r>
          </a:p>
          <a:p>
            <a:r>
              <a:rPr lang="en-US" dirty="0" err="1" smtClean="0"/>
              <a:t>Hallamark</a:t>
            </a:r>
            <a:r>
              <a:rPr lang="en-US" dirty="0" smtClean="0"/>
              <a:t> of </a:t>
            </a:r>
            <a:r>
              <a:rPr lang="en-US" dirty="0" err="1" smtClean="0"/>
              <a:t>Netherton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Also seen in other </a:t>
            </a:r>
            <a:r>
              <a:rPr lang="en-US" dirty="0" err="1" smtClean="0"/>
              <a:t>Ichthyosiform</a:t>
            </a:r>
            <a:r>
              <a:rPr lang="en-US" dirty="0" smtClean="0"/>
              <a:t> disorders</a:t>
            </a:r>
          </a:p>
          <a:p>
            <a:r>
              <a:rPr lang="en-US" dirty="0" smtClean="0"/>
              <a:t>Autosomal Recessive</a:t>
            </a:r>
          </a:p>
          <a:p>
            <a:r>
              <a:rPr lang="en-US" dirty="0" smtClean="0"/>
              <a:t>SPINK5 gene mutations(encodes serine protease inhibitor LEKTI)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71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sz="4500" dirty="0" smtClean="0">
                <a:solidFill>
                  <a:prstClr val="black"/>
                </a:solidFill>
              </a:rPr>
              <a:t>      </a:t>
            </a:r>
            <a:r>
              <a:rPr lang="en-US" sz="4500" b="1" u="sng" dirty="0" smtClean="0">
                <a:solidFill>
                  <a:prstClr val="black"/>
                </a:solidFill>
              </a:rPr>
              <a:t>TRICHOTHIODYSTROPHY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648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Brittle, Fragile hair on scalp, eyebrows, eyelashes.</a:t>
            </a:r>
          </a:p>
          <a:p>
            <a:r>
              <a:rPr lang="en-US" dirty="0" smtClean="0"/>
              <a:t>‘Tiger Tail Banding’ pattern on Hair Microscopy</a:t>
            </a:r>
          </a:p>
          <a:p>
            <a:r>
              <a:rPr lang="en-US" dirty="0" smtClean="0"/>
              <a:t>Nail dystrophy</a:t>
            </a:r>
          </a:p>
          <a:p>
            <a:r>
              <a:rPr lang="en-US" dirty="0" smtClean="0"/>
              <a:t>Short Stature</a:t>
            </a:r>
          </a:p>
          <a:p>
            <a:r>
              <a:rPr lang="en-US" dirty="0" err="1" smtClean="0"/>
              <a:t>Progeroiod</a:t>
            </a:r>
            <a:r>
              <a:rPr lang="en-US" dirty="0" smtClean="0"/>
              <a:t> </a:t>
            </a:r>
            <a:r>
              <a:rPr lang="en-US" dirty="0" err="1" smtClean="0"/>
              <a:t>Facies</a:t>
            </a:r>
            <a:r>
              <a:rPr lang="en-US" dirty="0" smtClean="0"/>
              <a:t>(loss of adipose tissue)</a:t>
            </a:r>
          </a:p>
          <a:p>
            <a:r>
              <a:rPr lang="en-US" dirty="0" smtClean="0"/>
              <a:t>Ocular manifestations</a:t>
            </a:r>
          </a:p>
          <a:p>
            <a:r>
              <a:rPr lang="en-US" dirty="0" smtClean="0"/>
              <a:t>Joint contracture</a:t>
            </a:r>
          </a:p>
          <a:p>
            <a:r>
              <a:rPr lang="en-US" dirty="0" smtClean="0"/>
              <a:t>Mental retardation</a:t>
            </a:r>
          </a:p>
          <a:p>
            <a:r>
              <a:rPr lang="en-US" dirty="0" smtClean="0"/>
              <a:t>Photosensitivity</a:t>
            </a:r>
          </a:p>
          <a:p>
            <a:endParaRPr lang="en-US" dirty="0" smtClean="0"/>
          </a:p>
          <a:p>
            <a:r>
              <a:rPr lang="en-US" dirty="0" smtClean="0"/>
              <a:t>Autosomal Recessive</a:t>
            </a:r>
          </a:p>
          <a:p>
            <a:r>
              <a:rPr lang="en-US" dirty="0" smtClean="0"/>
              <a:t>Mutations in MPLKIP,ERCC2 &amp;3  genes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4495800" cy="5410200"/>
          </a:xfrm>
        </p:spPr>
      </p:pic>
    </p:spTree>
    <p:extLst>
      <p:ext uri="{BB962C8B-B14F-4D97-AF65-F5344CB8AC3E}">
        <p14:creationId xmlns:p14="http://schemas.microsoft.com/office/powerpoint/2010/main" val="29353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sz="4100" dirty="0" smtClean="0">
                <a:solidFill>
                  <a:prstClr val="black"/>
                </a:solidFill>
              </a:rPr>
              <a:t>        </a:t>
            </a:r>
            <a:r>
              <a:rPr lang="en-US" sz="4100" b="1" u="sng" dirty="0" smtClean="0">
                <a:solidFill>
                  <a:prstClr val="black"/>
                </a:solidFill>
              </a:rPr>
              <a:t>TRICHOTHIODYSTROPHY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5334000" cy="5638799"/>
          </a:xfrm>
        </p:spPr>
      </p:pic>
    </p:spTree>
    <p:extLst>
      <p:ext uri="{BB962C8B-B14F-4D97-AF65-F5344CB8AC3E}">
        <p14:creationId xmlns:p14="http://schemas.microsoft.com/office/powerpoint/2010/main" val="596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          </a:t>
            </a:r>
            <a:r>
              <a:rPr lang="en-US" sz="4000" b="1" u="sng" dirty="0" smtClean="0">
                <a:solidFill>
                  <a:prstClr val="black"/>
                </a:solidFill>
              </a:rPr>
              <a:t>PILI </a:t>
            </a:r>
            <a:r>
              <a:rPr lang="en-US" sz="4000" b="1" u="sng" dirty="0">
                <a:solidFill>
                  <a:prstClr val="black"/>
                </a:solidFill>
              </a:rPr>
              <a:t>TRIANGULATI ET                    </a:t>
            </a:r>
            <a:br>
              <a:rPr lang="en-US" sz="4000" b="1" u="sng" dirty="0">
                <a:solidFill>
                  <a:prstClr val="black"/>
                </a:solidFill>
              </a:rPr>
            </a:br>
            <a:r>
              <a:rPr lang="en-US" sz="4000" b="1" dirty="0">
                <a:solidFill>
                  <a:prstClr val="black"/>
                </a:solidFill>
              </a:rPr>
              <a:t>        </a:t>
            </a:r>
            <a:r>
              <a:rPr lang="en-US" sz="4000" b="1" dirty="0" smtClean="0">
                <a:solidFill>
                  <a:prstClr val="black"/>
                </a:solidFill>
              </a:rPr>
              <a:t>  </a:t>
            </a:r>
            <a:r>
              <a:rPr lang="en-US" sz="4000" b="1" u="sng" dirty="0" smtClean="0">
                <a:solidFill>
                  <a:prstClr val="black"/>
                </a:solidFill>
              </a:rPr>
              <a:t>CANALICULI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b="1" dirty="0" smtClean="0"/>
              <a:t>(UNCOMBABLE HAIR SYNDROME)</a:t>
            </a:r>
          </a:p>
          <a:p>
            <a:r>
              <a:rPr lang="en-US" dirty="0" smtClean="0"/>
              <a:t>Dry, Course, Frizzy, Light hair  which stand straight up from the scalp which cannot be combed.</a:t>
            </a:r>
          </a:p>
          <a:p>
            <a:r>
              <a:rPr lang="en-US" dirty="0" smtClean="0"/>
              <a:t>Typical </a:t>
            </a:r>
            <a:r>
              <a:rPr lang="en-US" dirty="0" err="1" smtClean="0"/>
              <a:t>longitudnal</a:t>
            </a:r>
            <a:r>
              <a:rPr lang="en-US" dirty="0" smtClean="0"/>
              <a:t> grooves only visible on transverse section or electron microscopy.</a:t>
            </a:r>
          </a:p>
          <a:p>
            <a:r>
              <a:rPr lang="en-US" dirty="0" smtClean="0"/>
              <a:t>Association with Skeletal </a:t>
            </a:r>
            <a:r>
              <a:rPr lang="en-US" dirty="0" err="1" smtClean="0"/>
              <a:t>dysplasias</a:t>
            </a:r>
            <a:r>
              <a:rPr lang="en-US" dirty="0" smtClean="0"/>
              <a:t> and other complex syndromes.</a:t>
            </a:r>
          </a:p>
          <a:p>
            <a:r>
              <a:rPr lang="en-US" dirty="0" smtClean="0"/>
              <a:t>Autosomal Dominant/Recessive/Sporadic.</a:t>
            </a:r>
          </a:p>
        </p:txBody>
      </p:sp>
    </p:spTree>
    <p:extLst>
      <p:ext uri="{BB962C8B-B14F-4D97-AF65-F5344CB8AC3E}">
        <p14:creationId xmlns:p14="http://schemas.microsoft.com/office/powerpoint/2010/main" val="2560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/>
          <a:lstStyle/>
          <a:p>
            <a:r>
              <a:rPr lang="en-US" sz="2600" b="1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      </a:t>
            </a:r>
            <a:r>
              <a:rPr lang="en-US" sz="3200" b="1" u="sng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UNCOMBABLE </a:t>
            </a:r>
            <a:r>
              <a:rPr lang="en-US" sz="3200" b="1" u="sng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HAIR SYNDROME</a:t>
            </a:r>
            <a:endParaRPr lang="en-US" sz="6000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343400" cy="5257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4495800" cy="5410199"/>
          </a:xfrm>
        </p:spPr>
      </p:pic>
    </p:spTree>
    <p:extLst>
      <p:ext uri="{BB962C8B-B14F-4D97-AF65-F5344CB8AC3E}">
        <p14:creationId xmlns:p14="http://schemas.microsoft.com/office/powerpoint/2010/main" val="32048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u="sng" dirty="0" smtClean="0">
                <a:solidFill>
                  <a:schemeClr val="tx1"/>
                </a:solidFill>
              </a:rPr>
              <a:t>LOOSE ANAGEN SYNDROME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4958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Hair which are easily pulled away from the scalp.</a:t>
            </a:r>
          </a:p>
          <a:p>
            <a:r>
              <a:rPr lang="en-US" dirty="0" smtClean="0"/>
              <a:t>Starts in early childhood.</a:t>
            </a:r>
          </a:p>
          <a:p>
            <a:r>
              <a:rPr lang="en-US" dirty="0" smtClean="0"/>
              <a:t>Slow growing, Short, Sparse, Light </a:t>
            </a:r>
            <a:r>
              <a:rPr lang="en-US" dirty="0" err="1" smtClean="0"/>
              <a:t>coloured</a:t>
            </a:r>
            <a:r>
              <a:rPr lang="en-US" dirty="0" smtClean="0"/>
              <a:t> hair.</a:t>
            </a:r>
          </a:p>
          <a:p>
            <a:r>
              <a:rPr lang="en-US" dirty="0" smtClean="0"/>
              <a:t>Due to poor adhesion between cuticle and inner root </a:t>
            </a:r>
            <a:r>
              <a:rPr lang="en-US" dirty="0" err="1" smtClean="0"/>
              <a:t>sheeth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Diagnosis based on presence of 70% or more loose </a:t>
            </a:r>
            <a:r>
              <a:rPr lang="en-US" dirty="0" err="1" smtClean="0"/>
              <a:t>anagen</a:t>
            </a:r>
            <a:r>
              <a:rPr lang="en-US" dirty="0" smtClean="0"/>
              <a:t> hair on a standard </a:t>
            </a:r>
            <a:r>
              <a:rPr lang="en-US" dirty="0" err="1" smtClean="0"/>
              <a:t>Trichogram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Autosomal Dominant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800"/>
            <a:ext cx="4495800" cy="5410200"/>
          </a:xfrm>
        </p:spPr>
      </p:pic>
    </p:spTree>
    <p:extLst>
      <p:ext uri="{BB962C8B-B14F-4D97-AF65-F5344CB8AC3E}">
        <p14:creationId xmlns:p14="http://schemas.microsoft.com/office/powerpoint/2010/main" val="12245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    </a:t>
            </a:r>
            <a:r>
              <a:rPr lang="en-US" sz="4000" u="sng" dirty="0" smtClean="0">
                <a:solidFill>
                  <a:schemeClr val="tx1"/>
                </a:solidFill>
              </a:rPr>
              <a:t>OTHER INHERITED HAIR SHAFT      </a:t>
            </a:r>
            <a:br>
              <a:rPr lang="en-US" sz="4000" u="sng" dirty="0" smtClean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   </a:t>
            </a:r>
            <a:r>
              <a:rPr lang="en-US" sz="4000" u="sng" dirty="0" smtClean="0">
                <a:solidFill>
                  <a:schemeClr val="tx1"/>
                </a:solidFill>
              </a:rPr>
              <a:t>DEFECTS</a:t>
            </a:r>
            <a:endParaRPr lang="en-US" sz="44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PILI ANNULATI</a:t>
            </a:r>
            <a:r>
              <a:rPr lang="en-US" dirty="0" smtClean="0"/>
              <a:t>: Air-filled  cavities within the hair shaft resulting in dark and light bands under microscope.</a:t>
            </a:r>
          </a:p>
          <a:p>
            <a:endParaRPr lang="en-US" dirty="0" smtClean="0"/>
          </a:p>
          <a:p>
            <a:r>
              <a:rPr lang="en-US" b="1" u="sng" dirty="0" smtClean="0"/>
              <a:t>KINKY HAIR</a:t>
            </a:r>
            <a:r>
              <a:rPr lang="en-US" dirty="0" smtClean="0"/>
              <a:t>: Typical of </a:t>
            </a:r>
            <a:r>
              <a:rPr lang="en-US" dirty="0" err="1" smtClean="0"/>
              <a:t>Tricho</a:t>
            </a:r>
            <a:r>
              <a:rPr lang="en-US" dirty="0" smtClean="0"/>
              <a:t>-</a:t>
            </a:r>
            <a:r>
              <a:rPr lang="en-US" dirty="0" err="1" smtClean="0"/>
              <a:t>Dento</a:t>
            </a:r>
            <a:r>
              <a:rPr lang="en-US" dirty="0" smtClean="0"/>
              <a:t>-Osseous syndrome, mutations in DLX3 gene.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SPIKY HAIR</a:t>
            </a:r>
            <a:r>
              <a:rPr lang="en-US" dirty="0" smtClean="0"/>
              <a:t>: Hallmark of </a:t>
            </a:r>
            <a:r>
              <a:rPr lang="en-US" dirty="0" err="1" smtClean="0"/>
              <a:t>Bamroth</a:t>
            </a:r>
            <a:r>
              <a:rPr lang="en-US" dirty="0" smtClean="0"/>
              <a:t>-Lazarus Syndrome (Spiky hair, Cleft Palate, </a:t>
            </a:r>
            <a:r>
              <a:rPr lang="en-US" dirty="0" err="1" smtClean="0"/>
              <a:t>Athyroidal</a:t>
            </a:r>
            <a:r>
              <a:rPr lang="en-US" dirty="0" smtClean="0"/>
              <a:t> hypothyroidism, </a:t>
            </a:r>
            <a:r>
              <a:rPr lang="en-US" dirty="0" err="1" smtClean="0"/>
              <a:t>Choanal</a:t>
            </a:r>
            <a:r>
              <a:rPr lang="en-US" dirty="0" smtClean="0"/>
              <a:t> atresia, Bifid glottis).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prstClr val="black"/>
                </a:solidFill>
              </a:rPr>
              <a:t>           </a:t>
            </a:r>
            <a:r>
              <a:rPr lang="en-US" sz="4500" u="sng" dirty="0" smtClean="0">
                <a:solidFill>
                  <a:prstClr val="black"/>
                </a:solidFill>
              </a:rPr>
              <a:t>HYPERTRICHOSIS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839200" cy="5638800"/>
          </a:xfrm>
        </p:spPr>
      </p:pic>
    </p:spTree>
    <p:extLst>
      <p:ext uri="{BB962C8B-B14F-4D97-AF65-F5344CB8AC3E}">
        <p14:creationId xmlns:p14="http://schemas.microsoft.com/office/powerpoint/2010/main" val="654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24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sz="4400" b="1" u="sng" dirty="0" smtClean="0">
                <a:solidFill>
                  <a:schemeClr val="tx1"/>
                </a:solidFill>
              </a:rPr>
              <a:t>DIAGNOSIS OF INHERITED HAIR    </a:t>
            </a:r>
            <a:br>
              <a:rPr lang="en-US" sz="4400" b="1" u="sng" dirty="0" smtClean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</a:rPr>
              <a:t>      </a:t>
            </a:r>
            <a:r>
              <a:rPr lang="en-US" sz="4400" b="1" u="sng" dirty="0" smtClean="0">
                <a:solidFill>
                  <a:schemeClr val="tx1"/>
                </a:solidFill>
              </a:rPr>
              <a:t>DISORDERS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 is mostly </a:t>
            </a:r>
            <a:r>
              <a:rPr lang="en-US" b="1" dirty="0" smtClean="0"/>
              <a:t>Clinical</a:t>
            </a:r>
            <a:r>
              <a:rPr lang="en-US" dirty="0" smtClean="0"/>
              <a:t>, based on history of onset at birth or in early childhood, and typical clinical features.</a:t>
            </a:r>
          </a:p>
          <a:p>
            <a:r>
              <a:rPr lang="en-US" b="1" dirty="0" smtClean="0"/>
              <a:t>Hair Microscopy </a:t>
            </a:r>
            <a:r>
              <a:rPr lang="en-US" dirty="0" smtClean="0"/>
              <a:t>of pulled hair</a:t>
            </a:r>
          </a:p>
          <a:p>
            <a:r>
              <a:rPr lang="en-US" b="1" dirty="0" smtClean="0"/>
              <a:t>Scanning Electron Microscopy</a:t>
            </a:r>
          </a:p>
          <a:p>
            <a:r>
              <a:rPr lang="en-US" b="1" dirty="0" smtClean="0"/>
              <a:t>Transverse Section </a:t>
            </a:r>
            <a:r>
              <a:rPr lang="en-US" dirty="0" smtClean="0"/>
              <a:t>of pulled hair</a:t>
            </a:r>
          </a:p>
          <a:p>
            <a:r>
              <a:rPr lang="en-US" b="1" dirty="0" smtClean="0"/>
              <a:t>Skin Biopsy </a:t>
            </a:r>
            <a:r>
              <a:rPr lang="en-US" dirty="0" smtClean="0"/>
              <a:t>to rule out Acquired causes of Hair Loss</a:t>
            </a:r>
          </a:p>
          <a:p>
            <a:r>
              <a:rPr lang="en-US" b="1" dirty="0" err="1" smtClean="0"/>
              <a:t>Dermoscopy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4851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      </a:t>
            </a:r>
            <a:r>
              <a:rPr lang="en-US" sz="4000" b="1" u="sng" dirty="0" smtClean="0">
                <a:solidFill>
                  <a:schemeClr val="tx1"/>
                </a:solidFill>
              </a:rPr>
              <a:t>MANAGEMENT OF INHERITED HAIR    </a:t>
            </a:r>
            <a:br>
              <a:rPr lang="en-US" sz="4000" b="1" u="sng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     </a:t>
            </a:r>
            <a:r>
              <a:rPr lang="en-US" sz="4000" b="1" u="sng" dirty="0" smtClean="0">
                <a:solidFill>
                  <a:schemeClr val="tx1"/>
                </a:solidFill>
              </a:rPr>
              <a:t>DISORDERS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686800" cy="477012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Education and </a:t>
            </a:r>
            <a:r>
              <a:rPr lang="en-US" b="1" dirty="0" err="1" smtClean="0"/>
              <a:t>Counselling</a:t>
            </a:r>
            <a:r>
              <a:rPr lang="en-US" b="1" dirty="0" smtClean="0"/>
              <a:t>: </a:t>
            </a:r>
            <a:r>
              <a:rPr lang="en-US" dirty="0"/>
              <a:t>A</a:t>
            </a:r>
            <a:r>
              <a:rPr lang="en-US" dirty="0" smtClean="0"/>
              <a:t>bout the Nature of </a:t>
            </a:r>
            <a:r>
              <a:rPr lang="en-US" dirty="0" err="1" smtClean="0"/>
              <a:t>defect,Course</a:t>
            </a:r>
            <a:r>
              <a:rPr lang="en-US" dirty="0" smtClean="0"/>
              <a:t> and Fate of the hair defect.</a:t>
            </a:r>
          </a:p>
          <a:p>
            <a:endParaRPr lang="en-US" dirty="0" smtClean="0"/>
          </a:p>
          <a:p>
            <a:r>
              <a:rPr lang="en-US" b="1" dirty="0" smtClean="0"/>
              <a:t>Depilation</a:t>
            </a:r>
            <a:r>
              <a:rPr lang="en-US" dirty="0" smtClean="0"/>
              <a:t> : For </a:t>
            </a:r>
            <a:r>
              <a:rPr lang="en-US" dirty="0" err="1" smtClean="0"/>
              <a:t>Hypertrichosis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Laser Hair Removal</a:t>
            </a:r>
            <a:r>
              <a:rPr lang="en-US" dirty="0" smtClean="0"/>
              <a:t>: For </a:t>
            </a:r>
            <a:r>
              <a:rPr lang="en-US" dirty="0" err="1" smtClean="0"/>
              <a:t>Hypertrichosis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Minoxidil</a:t>
            </a:r>
            <a:r>
              <a:rPr lang="en-US" dirty="0" smtClean="0"/>
              <a:t>: For some </a:t>
            </a:r>
            <a:r>
              <a:rPr lang="en-US" dirty="0" err="1" smtClean="0"/>
              <a:t>Hypotrichosis</a:t>
            </a:r>
            <a:r>
              <a:rPr lang="en-US" dirty="0" smtClean="0"/>
              <a:t> </a:t>
            </a:r>
            <a:r>
              <a:rPr lang="en-US" dirty="0" err="1" smtClean="0"/>
              <a:t>e.g</a:t>
            </a:r>
            <a:r>
              <a:rPr lang="en-US" dirty="0" smtClean="0"/>
              <a:t>: </a:t>
            </a:r>
            <a:r>
              <a:rPr lang="en-US" dirty="0" err="1" smtClean="0"/>
              <a:t>Monilethrix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Oral </a:t>
            </a:r>
            <a:r>
              <a:rPr lang="en-US" b="1" dirty="0" err="1" smtClean="0"/>
              <a:t>Retionoids</a:t>
            </a:r>
            <a:r>
              <a:rPr lang="en-US" dirty="0" smtClean="0"/>
              <a:t>: For some </a:t>
            </a:r>
            <a:r>
              <a:rPr lang="en-US" dirty="0" err="1" smtClean="0"/>
              <a:t>Hypotrichosis</a:t>
            </a:r>
            <a:r>
              <a:rPr lang="en-US" dirty="0" smtClean="0"/>
              <a:t> </a:t>
            </a:r>
            <a:r>
              <a:rPr lang="en-US" dirty="0" err="1" smtClean="0"/>
              <a:t>e.g</a:t>
            </a:r>
            <a:r>
              <a:rPr lang="en-US" dirty="0" smtClean="0"/>
              <a:t>: </a:t>
            </a:r>
            <a:r>
              <a:rPr lang="en-US" dirty="0" err="1" smtClean="0"/>
              <a:t>Monilethrix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95400"/>
            <a:ext cx="6400800" cy="1676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 !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prstClr val="black"/>
                </a:solidFill>
              </a:rPr>
              <a:t>         </a:t>
            </a:r>
            <a:r>
              <a:rPr lang="en-US" sz="4500" u="sng" dirty="0" smtClean="0">
                <a:solidFill>
                  <a:prstClr val="black"/>
                </a:solidFill>
              </a:rPr>
              <a:t>HYPERTRICHOSIS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371600"/>
            <a:ext cx="8839200" cy="5486400"/>
          </a:xfrm>
        </p:spPr>
      </p:pic>
    </p:spTree>
    <p:extLst>
      <p:ext uri="{BB962C8B-B14F-4D97-AF65-F5344CB8AC3E}">
        <p14:creationId xmlns:p14="http://schemas.microsoft.com/office/powerpoint/2010/main" val="35791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100" dirty="0" smtClean="0">
                <a:solidFill>
                  <a:prstClr val="black"/>
                </a:solidFill>
              </a:rPr>
              <a:t>      </a:t>
            </a:r>
            <a:r>
              <a:rPr lang="en-US" sz="4100" b="1" u="sng" dirty="0" smtClean="0">
                <a:solidFill>
                  <a:prstClr val="black"/>
                </a:solidFill>
              </a:rPr>
              <a:t>HYPERTRICHOSIS </a:t>
            </a:r>
            <a:r>
              <a:rPr lang="en-US" sz="4100" b="1" u="sng" dirty="0">
                <a:solidFill>
                  <a:prstClr val="black"/>
                </a:solidFill>
              </a:rPr>
              <a:t>UNIVERSALIS      </a:t>
            </a:r>
            <a:br>
              <a:rPr lang="en-US" sz="4100" b="1" u="sng" dirty="0">
                <a:solidFill>
                  <a:prstClr val="black"/>
                </a:solidFill>
              </a:rPr>
            </a:br>
            <a:r>
              <a:rPr lang="en-US" sz="4100" b="1" dirty="0">
                <a:solidFill>
                  <a:prstClr val="black"/>
                </a:solidFill>
              </a:rPr>
              <a:t>      </a:t>
            </a:r>
            <a:r>
              <a:rPr lang="en-US" sz="4100" b="1" u="sng" dirty="0">
                <a:solidFill>
                  <a:prstClr val="black"/>
                </a:solidFill>
              </a:rPr>
              <a:t>CONGENITA, AMBRAS TYPE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20084"/>
            <a:ext cx="5181600" cy="4785515"/>
          </a:xfrm>
        </p:spPr>
        <p:txBody>
          <a:bodyPr>
            <a:normAutofit/>
          </a:bodyPr>
          <a:lstStyle/>
          <a:p>
            <a:r>
              <a:rPr lang="en-US" dirty="0" smtClean="0"/>
              <a:t>Generalized </a:t>
            </a:r>
            <a:r>
              <a:rPr lang="en-US" dirty="0" err="1" smtClean="0"/>
              <a:t>Hypertrichosis</a:t>
            </a:r>
            <a:endParaRPr lang="en-US" dirty="0"/>
          </a:p>
          <a:p>
            <a:r>
              <a:rPr lang="en-US" dirty="0" err="1" smtClean="0"/>
              <a:t>Velus</a:t>
            </a:r>
            <a:r>
              <a:rPr lang="en-US" dirty="0" smtClean="0"/>
              <a:t> Hairs</a:t>
            </a:r>
          </a:p>
          <a:p>
            <a:r>
              <a:rPr lang="en-US" dirty="0" smtClean="0"/>
              <a:t>Predilection for </a:t>
            </a:r>
            <a:r>
              <a:rPr lang="en-US" dirty="0" err="1" smtClean="0"/>
              <a:t>Face,Ears,Shoulders</a:t>
            </a:r>
            <a:endParaRPr lang="en-US" dirty="0" smtClean="0"/>
          </a:p>
          <a:p>
            <a:r>
              <a:rPr lang="en-US" dirty="0" smtClean="0"/>
              <a:t>Associated Facial </a:t>
            </a:r>
            <a:r>
              <a:rPr lang="en-US" dirty="0" err="1" smtClean="0"/>
              <a:t>Dysmorphism</a:t>
            </a:r>
            <a:r>
              <a:rPr lang="en-US" dirty="0" smtClean="0"/>
              <a:t> and Skeletal Abnormalities</a:t>
            </a:r>
          </a:p>
          <a:p>
            <a:r>
              <a:rPr lang="en-US" dirty="0" smtClean="0"/>
              <a:t>Autosomal Dominant</a:t>
            </a:r>
          </a:p>
          <a:p>
            <a:r>
              <a:rPr lang="en-US" dirty="0" err="1" smtClean="0"/>
              <a:t>Downregulation</a:t>
            </a:r>
            <a:r>
              <a:rPr lang="en-US" dirty="0" smtClean="0"/>
              <a:t> of TRPS1 gene(Also involved in </a:t>
            </a:r>
            <a:r>
              <a:rPr lang="en-US" dirty="0" err="1" smtClean="0"/>
              <a:t>Tricho</a:t>
            </a:r>
            <a:r>
              <a:rPr lang="en-US" dirty="0" smtClean="0"/>
              <a:t>-Rhino-Phalangeal Syndrome).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1981200"/>
            <a:ext cx="3448050" cy="4571999"/>
          </a:xfrm>
        </p:spPr>
      </p:pic>
    </p:spTree>
    <p:extLst>
      <p:ext uri="{BB962C8B-B14F-4D97-AF65-F5344CB8AC3E}">
        <p14:creationId xmlns:p14="http://schemas.microsoft.com/office/powerpoint/2010/main" val="31256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6" y="831272"/>
            <a:ext cx="8229600" cy="107372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     </a:t>
            </a:r>
            <a:r>
              <a:rPr lang="en-US" sz="4000" b="1" u="sng" dirty="0" smtClean="0">
                <a:solidFill>
                  <a:schemeClr val="tx1"/>
                </a:solidFill>
              </a:rPr>
              <a:t>GENERALIZED HYPERTRICHOSIS       </a:t>
            </a:r>
            <a:br>
              <a:rPr lang="en-US" sz="4000" b="1" u="sng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    </a:t>
            </a:r>
            <a:r>
              <a:rPr lang="en-US" sz="4000" b="1" u="sng" dirty="0" smtClean="0">
                <a:solidFill>
                  <a:schemeClr val="tx1"/>
                </a:solidFill>
              </a:rPr>
              <a:t>TERMINALIS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057400"/>
            <a:ext cx="4343400" cy="4648200"/>
          </a:xfrm>
        </p:spPr>
        <p:txBody>
          <a:bodyPr/>
          <a:lstStyle/>
          <a:p>
            <a:r>
              <a:rPr lang="en-US" dirty="0" smtClean="0"/>
              <a:t>Excess of Terminal hair</a:t>
            </a:r>
          </a:p>
          <a:p>
            <a:endParaRPr lang="en-US" dirty="0" smtClean="0"/>
          </a:p>
          <a:p>
            <a:r>
              <a:rPr lang="en-US" dirty="0" smtClean="0"/>
              <a:t>Facial </a:t>
            </a:r>
            <a:r>
              <a:rPr lang="en-US" dirty="0" err="1" smtClean="0"/>
              <a:t>dysmorphism</a:t>
            </a:r>
            <a:endParaRPr lang="en-US" dirty="0" smtClean="0"/>
          </a:p>
          <a:p>
            <a:r>
              <a:rPr lang="en-US" dirty="0" smtClean="0"/>
              <a:t>Severe Gingival </a:t>
            </a:r>
            <a:r>
              <a:rPr lang="en-US" dirty="0" err="1" smtClean="0"/>
              <a:t>hyperplsia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Autosomal Dominant</a:t>
            </a:r>
          </a:p>
          <a:p>
            <a:r>
              <a:rPr lang="en-US" dirty="0" smtClean="0"/>
              <a:t>Mutations in SOX9 and ABCA5 genes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90800"/>
            <a:ext cx="4572000" cy="2971800"/>
          </a:xfrm>
        </p:spPr>
      </p:pic>
    </p:spTree>
    <p:extLst>
      <p:ext uri="{BB962C8B-B14F-4D97-AF65-F5344CB8AC3E}">
        <p14:creationId xmlns:p14="http://schemas.microsoft.com/office/powerpoint/2010/main" val="39623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524</TotalTime>
  <Words>1564</Words>
  <Application>Microsoft Office PowerPoint</Application>
  <PresentationFormat>On-screen Show (4:3)</PresentationFormat>
  <Paragraphs>346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Flow</vt:lpstr>
      <vt:lpstr>INHERITED HAIR DISORDERS </vt:lpstr>
      <vt:lpstr>                  INHERITED HAIR DISORDERS                       (GENOTRICHOSES)</vt:lpstr>
      <vt:lpstr>             INHERITED HAIR DISORDERS                       (GENOTRICHOSES)  </vt:lpstr>
      <vt:lpstr>         HYPERTRICHOSIS</vt:lpstr>
      <vt:lpstr>          HYPERTRICHOSIS</vt:lpstr>
      <vt:lpstr>           HYPERTRICHOSIS</vt:lpstr>
      <vt:lpstr>         HYPERTRICHOSIS</vt:lpstr>
      <vt:lpstr>      HYPERTRICHOSIS UNIVERSALIS             CONGENITA, AMBRAS TYPE</vt:lpstr>
      <vt:lpstr>     GENERALIZED HYPERTRICHOSIS             TERMINALIS</vt:lpstr>
      <vt:lpstr>    CANTU SYNDROME</vt:lpstr>
      <vt:lpstr>  LOCALIZED HYPERTRICHOSIS</vt:lpstr>
      <vt:lpstr>   NAEVOID HYPERTRICHOSIS</vt:lpstr>
      <vt:lpstr>   H-SYNDROME (HISTIOCYTOSIS AND           LYMPHADENOPATHY SYNDROME)</vt:lpstr>
      <vt:lpstr>     DIFFERENTIAL DIAGNOSIS AND            TREATMENT OF HYPERTRICHOSIS</vt:lpstr>
      <vt:lpstr>         ATRICHIAS</vt:lpstr>
      <vt:lpstr>        ATRICHIAS</vt:lpstr>
      <vt:lpstr>   ATRICHIA WITH PAPULAR LESIONS</vt:lpstr>
      <vt:lpstr>    ATRICHIA WITH PAPULAR LESIONS</vt:lpstr>
      <vt:lpstr>  VITAMIN D RESISTANT RICKETS</vt:lpstr>
      <vt:lpstr>      GAPO SYNDROME</vt:lpstr>
      <vt:lpstr>      ICHTHYOSIS FOLLICULARIS WITH                  ATRICHIA AND PHOTOPHOBIA</vt:lpstr>
      <vt:lpstr> NON-SYNDROMIC HYPOTRICHOSIS</vt:lpstr>
      <vt:lpstr> NON-SYNDROMIC HYPOTRICHOSIS</vt:lpstr>
      <vt:lpstr> NON-SYNDROMIC HYPOTRICHOSIS</vt:lpstr>
      <vt:lpstr>      SYNDROMIC HYPOTRICHOSIS</vt:lpstr>
      <vt:lpstr>      SYNDROMIC HYPOTRICHOSIS</vt:lpstr>
      <vt:lpstr>      SYNDROMIC HYPOTRICHOSIS</vt:lpstr>
      <vt:lpstr>       SYNDROMIC HYPOTRICHOSIS</vt:lpstr>
      <vt:lpstr>       SYNDROMIC HYPOTRICHOSIS</vt:lpstr>
      <vt:lpstr>       SYNDROMIC HYPOTRICHOSIS</vt:lpstr>
      <vt:lpstr>       SYNDROMIC HYPOTRICHOSIS</vt:lpstr>
      <vt:lpstr>       SYNDROMIC HYPOTRICHOSIS</vt:lpstr>
      <vt:lpstr>       SYNDROMIC HYPOTRICHOSIS</vt:lpstr>
      <vt:lpstr>     SYNDROMIC HYPOTRICHOSIS</vt:lpstr>
      <vt:lpstr>     GENERALIZED HEREDITARY           HYPOTRICHOSIS SIMPLEX</vt:lpstr>
      <vt:lpstr>HYPOTRICHOSIS SIMPLEX OF SCALP</vt:lpstr>
      <vt:lpstr>      MARIE UNNA HEREDITARY             HYPOTRICHOSIS</vt:lpstr>
      <vt:lpstr>      AUTOSOMAL RECESSIVE LOCALIZED             HYPOTRICHOSIS</vt:lpstr>
      <vt:lpstr>      TRICHO-RHINO-PHALANGEAL             SYNDROME</vt:lpstr>
      <vt:lpstr>      KERATITIS-ICHTHYOSIS-DEAFNESS             SYNDROME</vt:lpstr>
      <vt:lpstr>      CLOUSTON SYNDROME</vt:lpstr>
      <vt:lpstr>      OCULO-DENTO-DIGITAL           DYSPLASIA(ODDD SYNDROME)</vt:lpstr>
      <vt:lpstr>     HYPOTRICHOSIS WITH JUVENILE            MACULAR DYSTROPHY</vt:lpstr>
      <vt:lpstr>     AUTOSOMAL RECESSIVE ICHTHYOSIS            WITH HYPOTRICHOSIS</vt:lpstr>
      <vt:lpstr>         MONILETHRIX</vt:lpstr>
      <vt:lpstr>       WOOLLY HAIR</vt:lpstr>
      <vt:lpstr>      WOOLLY HAIR</vt:lpstr>
      <vt:lpstr>        PILI TORTI</vt:lpstr>
      <vt:lpstr>          PILI TORTI</vt:lpstr>
      <vt:lpstr>     MENKES DISEASE</vt:lpstr>
      <vt:lpstr>     TRICHORRHEXIS NODOSA</vt:lpstr>
      <vt:lpstr>      TRICHORRHEXIS NODOSA</vt:lpstr>
      <vt:lpstr>      TRICHORRHEXIS INVAGINATA</vt:lpstr>
      <vt:lpstr>      TRICHOTHIODYSTROPHY</vt:lpstr>
      <vt:lpstr>        TRICHOTHIODYSTROPHY</vt:lpstr>
      <vt:lpstr>          PILI TRIANGULATI ET                               CANALICULI</vt:lpstr>
      <vt:lpstr>       UNCOMBABLE HAIR SYNDROME</vt:lpstr>
      <vt:lpstr>    LOOSE ANAGEN SYNDROME</vt:lpstr>
      <vt:lpstr>    OTHER INHERITED HAIR SHAFT           DEFECTS</vt:lpstr>
      <vt:lpstr>      DIAGNOSIS OF INHERITED HAIR            DISORDERS</vt:lpstr>
      <vt:lpstr>      MANAGEMENT OF INHERITED HAIR           DISORDERS</vt:lpstr>
      <vt:lpstr>THANK YOU !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</dc:title>
  <dc:creator>CITY COMPUTERS</dc:creator>
  <cp:lastModifiedBy>CITY COMPUTERS</cp:lastModifiedBy>
  <cp:revision>53</cp:revision>
  <dcterms:created xsi:type="dcterms:W3CDTF">2023-12-12T18:59:37Z</dcterms:created>
  <dcterms:modified xsi:type="dcterms:W3CDTF">2023-12-13T03:47:44Z</dcterms:modified>
</cp:coreProperties>
</file>