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256" r:id="rId3"/>
    <p:sldId id="257"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324" r:id="rId28"/>
    <p:sldId id="282" r:id="rId29"/>
    <p:sldId id="326" r:id="rId30"/>
    <p:sldId id="283" r:id="rId31"/>
    <p:sldId id="325" r:id="rId32"/>
    <p:sldId id="327" r:id="rId33"/>
    <p:sldId id="328" r:id="rId34"/>
    <p:sldId id="284" r:id="rId35"/>
    <p:sldId id="285" r:id="rId36"/>
    <p:sldId id="329" r:id="rId37"/>
    <p:sldId id="286" r:id="rId38"/>
    <p:sldId id="330" r:id="rId39"/>
    <p:sldId id="287" r:id="rId40"/>
    <p:sldId id="289" r:id="rId41"/>
    <p:sldId id="290" r:id="rId42"/>
    <p:sldId id="291" r:id="rId43"/>
    <p:sldId id="331" r:id="rId44"/>
    <p:sldId id="292" r:id="rId45"/>
    <p:sldId id="332" r:id="rId46"/>
    <p:sldId id="293" r:id="rId47"/>
    <p:sldId id="333" r:id="rId48"/>
    <p:sldId id="294" r:id="rId49"/>
    <p:sldId id="334" r:id="rId50"/>
    <p:sldId id="295" r:id="rId51"/>
    <p:sldId id="335" r:id="rId52"/>
    <p:sldId id="296" r:id="rId53"/>
    <p:sldId id="336" r:id="rId54"/>
    <p:sldId id="337" r:id="rId55"/>
    <p:sldId id="297" r:id="rId56"/>
    <p:sldId id="299" r:id="rId57"/>
    <p:sldId id="300" r:id="rId58"/>
    <p:sldId id="303" r:id="rId59"/>
    <p:sldId id="302" r:id="rId60"/>
    <p:sldId id="308" r:id="rId61"/>
    <p:sldId id="309" r:id="rId62"/>
    <p:sldId id="310" r:id="rId63"/>
    <p:sldId id="312" r:id="rId64"/>
    <p:sldId id="313" r:id="rId65"/>
    <p:sldId id="338" r:id="rId66"/>
    <p:sldId id="339" r:id="rId67"/>
    <p:sldId id="315" r:id="rId68"/>
    <p:sldId id="316" r:id="rId69"/>
    <p:sldId id="317" r:id="rId70"/>
    <p:sldId id="318" r:id="rId71"/>
    <p:sldId id="319" r:id="rId72"/>
    <p:sldId id="320" r:id="rId73"/>
    <p:sldId id="321" r:id="rId74"/>
    <p:sldId id="32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2B2F59-BF4C-456F-913F-A2D40395DB5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35384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B2F59-BF4C-456F-913F-A2D40395DB5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337175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B2F59-BF4C-456F-913F-A2D40395DB5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88849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B2F59-BF4C-456F-913F-A2D40395DB5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401223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2B2F59-BF4C-456F-913F-A2D40395DB59}"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118762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2B2F59-BF4C-456F-913F-A2D40395DB5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237889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2B2F59-BF4C-456F-913F-A2D40395DB59}" type="datetimeFigureOut">
              <a:rPr lang="en-US" smtClean="0"/>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47649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2B2F59-BF4C-456F-913F-A2D40395DB59}" type="datetimeFigureOut">
              <a:rPr lang="en-US" smtClean="0"/>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21041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B2F59-BF4C-456F-913F-A2D40395DB59}" type="datetimeFigureOut">
              <a:rPr lang="en-US" smtClean="0"/>
              <a:t>8/12/2020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107805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2B2F59-BF4C-456F-913F-A2D40395DB5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160585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2B2F59-BF4C-456F-913F-A2D40395DB59}"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66900-2266-488D-AF23-BA0B15F61627}" type="slidenum">
              <a:rPr lang="en-US" smtClean="0"/>
              <a:t>‹#›</a:t>
            </a:fld>
            <a:endParaRPr lang="en-US"/>
          </a:p>
        </p:txBody>
      </p:sp>
    </p:spTree>
    <p:extLst>
      <p:ext uri="{BB962C8B-B14F-4D97-AF65-F5344CB8AC3E}">
        <p14:creationId xmlns:p14="http://schemas.microsoft.com/office/powerpoint/2010/main" val="59013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B2F59-BF4C-456F-913F-A2D40395DB59}" type="datetimeFigureOut">
              <a:rPr lang="en-US" smtClean="0"/>
              <a:t>8/12/2020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66900-2266-488D-AF23-BA0B15F61627}" type="slidenum">
              <a:rPr lang="en-US" smtClean="0"/>
              <a:t>‹#›</a:t>
            </a:fld>
            <a:endParaRPr lang="en-US"/>
          </a:p>
        </p:txBody>
      </p:sp>
    </p:spTree>
    <p:extLst>
      <p:ext uri="{BB962C8B-B14F-4D97-AF65-F5344CB8AC3E}">
        <p14:creationId xmlns:p14="http://schemas.microsoft.com/office/powerpoint/2010/main" val="451282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84076"/>
          </a:xfrm>
        </p:spPr>
      </p:pic>
      <p:sp>
        <p:nvSpPr>
          <p:cNvPr id="7" name="TextBox 6"/>
          <p:cNvSpPr txBox="1"/>
          <p:nvPr/>
        </p:nvSpPr>
        <p:spPr>
          <a:xfrm>
            <a:off x="6244281" y="365125"/>
            <a:ext cx="5445210" cy="646331"/>
          </a:xfrm>
          <a:prstGeom prst="rect">
            <a:avLst/>
          </a:prstGeom>
          <a:noFill/>
        </p:spPr>
        <p:txBody>
          <a:bodyPr wrap="square" rtlCol="0">
            <a:spAutoFit/>
          </a:bodyPr>
          <a:lstStyle/>
          <a:p>
            <a:r>
              <a:rPr lang="en-US" b="1" dirty="0" smtClean="0"/>
              <a:t>BEGIN WITH GREAT NAME OF ALLAH, MOST MERCIFUL AND KIND</a:t>
            </a:r>
            <a:endParaRPr lang="en-US" b="1" dirty="0"/>
          </a:p>
        </p:txBody>
      </p:sp>
    </p:spTree>
    <p:extLst>
      <p:ext uri="{BB962C8B-B14F-4D97-AF65-F5344CB8AC3E}">
        <p14:creationId xmlns:p14="http://schemas.microsoft.com/office/powerpoint/2010/main" val="349033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smtClean="0"/>
              <a:t>Cytokines and chemokines</a:t>
            </a:r>
          </a:p>
          <a:p>
            <a:pPr lvl="1"/>
            <a:r>
              <a:rPr lang="en-US" dirty="0" smtClean="0"/>
              <a:t>Cytokines and chemokines regulate keratinocyte function which are an abundant source but also targets for these inflammatory mediators</a:t>
            </a:r>
          </a:p>
          <a:p>
            <a:pPr lvl="1"/>
            <a:r>
              <a:rPr lang="en-US" dirty="0" smtClean="0"/>
              <a:t>contribute to skin barrier dysfunction, delayed wound healing, modulation of the Th1/Th2 ratio in the inflammatory state, apoptosis in eczema and after UV radiation </a:t>
            </a:r>
          </a:p>
          <a:p>
            <a:r>
              <a:rPr lang="en-US" dirty="0" smtClean="0"/>
              <a:t>Growth factors</a:t>
            </a:r>
          </a:p>
          <a:p>
            <a:pPr lvl="1"/>
            <a:r>
              <a:rPr lang="en-US" dirty="0" smtClean="0"/>
              <a:t>Epithelial growth factor (EGF) can affect keratinocyte function during inflammation and tissue repair, even in an autocrine fashion </a:t>
            </a:r>
          </a:p>
          <a:p>
            <a:pPr lvl="1"/>
            <a:r>
              <a:rPr lang="en-US" dirty="0" smtClean="0"/>
              <a:t>transforming growth factors (TGF‐</a:t>
            </a:r>
            <a:r>
              <a:rPr lang="el-GR" dirty="0" smtClean="0"/>
              <a:t>α, </a:t>
            </a:r>
            <a:r>
              <a:rPr lang="en-US" dirty="0" smtClean="0"/>
              <a:t>TGF‐</a:t>
            </a:r>
            <a:r>
              <a:rPr lang="el-GR" dirty="0" smtClean="0"/>
              <a:t>β), </a:t>
            </a:r>
            <a:r>
              <a:rPr lang="en-US" dirty="0" smtClean="0"/>
              <a:t>colony‐stimulating growth factors (G‐CSF, M‐CSF, GM‐CSF), which exert multiple functions in the skin. Increased TGF‐</a:t>
            </a:r>
            <a:r>
              <a:rPr lang="el-GR" dirty="0" smtClean="0"/>
              <a:t>β, </a:t>
            </a:r>
            <a:r>
              <a:rPr lang="en-US" dirty="0" smtClean="0"/>
              <a:t>basic fibroblast growth factor (</a:t>
            </a:r>
            <a:r>
              <a:rPr lang="en-US" dirty="0" err="1" smtClean="0"/>
              <a:t>bFGF</a:t>
            </a:r>
            <a:r>
              <a:rPr lang="en-US" dirty="0" smtClean="0"/>
              <a:t>) and vascular endothelial growth factor (VEGF)</a:t>
            </a:r>
          </a:p>
        </p:txBody>
      </p:sp>
    </p:spTree>
    <p:extLst>
      <p:ext uri="{BB962C8B-B14F-4D97-AF65-F5344CB8AC3E}">
        <p14:creationId xmlns:p14="http://schemas.microsoft.com/office/powerpoint/2010/main" val="4049610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UV radiation</a:t>
            </a:r>
          </a:p>
          <a:p>
            <a:pPr lvl="1"/>
            <a:r>
              <a:rPr lang="en-US" dirty="0" smtClean="0"/>
              <a:t>UVB can activate receptors on the keratinocyte cell surface or exert direct deleterious functions in the nucleus (DNA damage)</a:t>
            </a:r>
          </a:p>
          <a:p>
            <a:pPr lvl="1"/>
            <a:r>
              <a:rPr lang="en-US" dirty="0" smtClean="0"/>
              <a:t>UV not only causes cell death or apoptosis, but also the induction of inflammatory cascades in keratinocytes, via activation of NF‐</a:t>
            </a:r>
            <a:r>
              <a:rPr lang="el-GR" dirty="0" smtClean="0"/>
              <a:t>κ</a:t>
            </a:r>
            <a:r>
              <a:rPr lang="en-US" dirty="0" smtClean="0"/>
              <a:t>B, release of ROS, cytokines, growth factors, proteases and matrix metalloproteinases (MMPs). Keratinocyte and mast cell derived TNF‐</a:t>
            </a:r>
            <a:r>
              <a:rPr lang="el-GR" dirty="0" smtClean="0"/>
              <a:t>α </a:t>
            </a:r>
            <a:r>
              <a:rPr lang="en-US" dirty="0" smtClean="0"/>
              <a:t>has been implicated in UV‐mediated cutaneous immune responses </a:t>
            </a:r>
          </a:p>
          <a:p>
            <a:pPr lvl="1"/>
            <a:r>
              <a:rPr lang="en-US" dirty="0" smtClean="0"/>
              <a:t>NF‐</a:t>
            </a:r>
            <a:r>
              <a:rPr lang="el-GR" dirty="0" smtClean="0"/>
              <a:t>κ</a:t>
            </a:r>
            <a:r>
              <a:rPr lang="en-US" dirty="0" smtClean="0"/>
              <a:t>B target genes (IL‐1, IL‐6, TNF‐</a:t>
            </a:r>
            <a:r>
              <a:rPr lang="el-GR" dirty="0" smtClean="0"/>
              <a:t>α, </a:t>
            </a:r>
            <a:r>
              <a:rPr lang="en-US" dirty="0" smtClean="0"/>
              <a:t>VEGF, macrophage migratory inhibitory factor (MIF)) are involved in sunburn reactions after UV</a:t>
            </a:r>
          </a:p>
          <a:p>
            <a:pPr lvl="1"/>
            <a:r>
              <a:rPr lang="en-US" dirty="0" smtClean="0"/>
              <a:t>induces production of anti‐inflammatory factors such as IL1‐RA, IL‐10, TGF‐β and α‐melanocyte‐stimulating hormone (MSH) that may serve to prevent chronic inflammation</a:t>
            </a:r>
          </a:p>
          <a:p>
            <a:pPr lvl="1"/>
            <a:r>
              <a:rPr lang="en-US" dirty="0" smtClean="0"/>
              <a:t>Indole pyruvate appears to have a protective effect on keratinocytes against UVB</a:t>
            </a:r>
          </a:p>
          <a:p>
            <a:endParaRPr lang="en-US" dirty="0"/>
          </a:p>
        </p:txBody>
      </p:sp>
    </p:spTree>
    <p:extLst>
      <p:ext uri="{BB962C8B-B14F-4D97-AF65-F5344CB8AC3E}">
        <p14:creationId xmlns:p14="http://schemas.microsoft.com/office/powerpoint/2010/main" val="275547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Proteases, proteins and glycoproteins</a:t>
            </a:r>
          </a:p>
          <a:p>
            <a:pPr lvl="1"/>
            <a:r>
              <a:rPr lang="en-US" dirty="0" smtClean="0"/>
              <a:t>Various microbiological agents such as viruses, bacteria, fungi or mites affect keratinocyte function, ultimately resulting in an inflammatory response</a:t>
            </a:r>
          </a:p>
          <a:p>
            <a:pPr lvl="1"/>
            <a:r>
              <a:rPr lang="en-US" dirty="0" smtClean="0"/>
              <a:t>Beside </a:t>
            </a:r>
            <a:r>
              <a:rPr lang="en-US" dirty="0" err="1" smtClean="0"/>
              <a:t>defensins</a:t>
            </a:r>
            <a:r>
              <a:rPr lang="en-US" dirty="0" smtClean="0"/>
              <a:t>, CD44 appears to have an important role as a receptor for the colonization of keratinocytes by group A streptococci. Thus, receptor‐blocking strategies on keratinocytes (e.g. TLRs, CD44 or activation of anti‐inflammatory systems such as PPARs) may be novel tools for the treatment of cutaneous infections as well as inflammation</a:t>
            </a:r>
          </a:p>
          <a:p>
            <a:r>
              <a:rPr lang="en-US" dirty="0" smtClean="0"/>
              <a:t>Genetic changes of keratinocyte function resulting in inflammatory skin diseases</a:t>
            </a:r>
          </a:p>
          <a:p>
            <a:pPr lvl="1"/>
            <a:r>
              <a:rPr lang="en-US" dirty="0" smtClean="0"/>
              <a:t>A recent example for the interaction between genetic and inflammatory mechanisms for the onset of </a:t>
            </a:r>
            <a:r>
              <a:rPr lang="en-US" dirty="0" err="1" smtClean="0"/>
              <a:t>genodermatoses</a:t>
            </a:r>
            <a:r>
              <a:rPr lang="en-US" dirty="0" smtClean="0"/>
              <a:t> is Kindler syndrome </a:t>
            </a:r>
          </a:p>
          <a:p>
            <a:pPr lvl="1"/>
            <a:r>
              <a:rPr lang="en-US" dirty="0" smtClean="0"/>
              <a:t>plays a crucial role in keratinocyte migration, proliferation and adhesion</a:t>
            </a:r>
          </a:p>
          <a:p>
            <a:pPr lvl="1"/>
            <a:r>
              <a:rPr lang="en-US" dirty="0" smtClean="0"/>
              <a:t>dysregulation of this gene leads to epidermal blistering and inflammation</a:t>
            </a:r>
          </a:p>
          <a:p>
            <a:pPr lvl="1"/>
            <a:r>
              <a:rPr lang="en-US" dirty="0" smtClean="0"/>
              <a:t>Another important example is </a:t>
            </a:r>
            <a:r>
              <a:rPr lang="en-US" dirty="0" err="1" smtClean="0"/>
              <a:t>Netherton</a:t>
            </a:r>
            <a:r>
              <a:rPr lang="en-US" dirty="0" smtClean="0"/>
              <a:t> syndrome in which protease inhibitor deficiency (</a:t>
            </a:r>
            <a:r>
              <a:rPr lang="en-US" dirty="0" err="1" smtClean="0"/>
              <a:t>lymphoepithelial</a:t>
            </a:r>
            <a:r>
              <a:rPr lang="en-US" dirty="0" smtClean="0"/>
              <a:t> </a:t>
            </a:r>
            <a:r>
              <a:rPr lang="en-US" dirty="0" err="1" smtClean="0"/>
              <a:t>Kazal</a:t>
            </a:r>
            <a:r>
              <a:rPr lang="en-US" dirty="0" smtClean="0"/>
              <a:t>‐type related inhibitor, LEKTI‐1) results in an atopic eczema‐like clinical phenotype</a:t>
            </a:r>
          </a:p>
          <a:p>
            <a:endParaRPr lang="en-US" dirty="0"/>
          </a:p>
        </p:txBody>
      </p:sp>
    </p:spTree>
    <p:extLst>
      <p:ext uri="{BB962C8B-B14F-4D97-AF65-F5344CB8AC3E}">
        <p14:creationId xmlns:p14="http://schemas.microsoft.com/office/powerpoint/2010/main" val="5611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Keratinocytes and cell adhesion</a:t>
            </a:r>
          </a:p>
          <a:p>
            <a:pPr lvl="1"/>
            <a:r>
              <a:rPr lang="en-US" dirty="0" smtClean="0"/>
              <a:t>important role of CAMs, desmosomes and cell–cell contacts for the regulation of keratinocyte function and epidermal barrier homeostasis</a:t>
            </a:r>
          </a:p>
          <a:p>
            <a:pPr lvl="1"/>
            <a:r>
              <a:rPr lang="en-US" dirty="0" smtClean="0"/>
              <a:t>A crucial question remaining is whether or not these molecules may be targets for gene therapy in inflammatory or blistering diseases</a:t>
            </a:r>
          </a:p>
          <a:p>
            <a:pPr lvl="1"/>
            <a:r>
              <a:rPr lang="en-US" dirty="0" smtClean="0"/>
              <a:t>A recent study reported the successful treatment of a patient with junctional epidermolysis bullosa using gene therapy. This involved the use of a retroviral vector which induced generation of laminin 5 in the patient’s skin</a:t>
            </a:r>
          </a:p>
        </p:txBody>
      </p:sp>
    </p:spTree>
    <p:extLst>
      <p:ext uri="{BB962C8B-B14F-4D97-AF65-F5344CB8AC3E}">
        <p14:creationId xmlns:p14="http://schemas.microsoft.com/office/powerpoint/2010/main" val="8227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Dermis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Fibroblast:</a:t>
            </a:r>
          </a:p>
          <a:p>
            <a:pPr lvl="1"/>
            <a:r>
              <a:rPr lang="en-US" dirty="0" smtClean="0"/>
              <a:t>Critical </a:t>
            </a:r>
            <a:r>
              <a:rPr lang="en-US" dirty="0"/>
              <a:t>cells for the dermal compartment and basal membrane, and, with keratinocytes, the source of most of the ECM proteins composed of collagens, </a:t>
            </a:r>
            <a:r>
              <a:rPr lang="en-US" dirty="0" err="1"/>
              <a:t>fibroncetin</a:t>
            </a:r>
            <a:r>
              <a:rPr lang="en-US" dirty="0"/>
              <a:t>, laminins, </a:t>
            </a:r>
            <a:r>
              <a:rPr lang="en-US" dirty="0" err="1"/>
              <a:t>syndecans</a:t>
            </a:r>
            <a:r>
              <a:rPr lang="en-US" dirty="0"/>
              <a:t>, </a:t>
            </a:r>
            <a:r>
              <a:rPr lang="en-US" dirty="0" err="1"/>
              <a:t>decorin</a:t>
            </a:r>
            <a:r>
              <a:rPr lang="en-US" dirty="0"/>
              <a:t>, hyaluronic acid, </a:t>
            </a:r>
            <a:r>
              <a:rPr lang="en-US" dirty="0" err="1"/>
              <a:t>heparan</a:t>
            </a:r>
            <a:r>
              <a:rPr lang="en-US" dirty="0"/>
              <a:t> </a:t>
            </a:r>
            <a:r>
              <a:rPr lang="en-US" dirty="0" err="1"/>
              <a:t>sulphate</a:t>
            </a:r>
            <a:r>
              <a:rPr lang="en-US" dirty="0"/>
              <a:t> and or </a:t>
            </a:r>
            <a:r>
              <a:rPr lang="en-US" dirty="0" err="1"/>
              <a:t>glycosaminoglycans</a:t>
            </a:r>
            <a:r>
              <a:rPr lang="en-US" dirty="0"/>
              <a:t> (GAGs) </a:t>
            </a:r>
            <a:endParaRPr lang="en-US" dirty="0" smtClean="0"/>
          </a:p>
          <a:p>
            <a:pPr lvl="1"/>
            <a:r>
              <a:rPr lang="en-US" dirty="0"/>
              <a:t>After stimulation, fibroblasts are able to transform into several types of specialized cells such as </a:t>
            </a:r>
            <a:r>
              <a:rPr lang="en-US" dirty="0" err="1"/>
              <a:t>myofibroblasts</a:t>
            </a:r>
            <a:r>
              <a:rPr lang="en-US" dirty="0"/>
              <a:t>, smooth muscle cells, chondrocytes and </a:t>
            </a:r>
            <a:r>
              <a:rPr lang="en-US" dirty="0" smtClean="0"/>
              <a:t>osteocytes</a:t>
            </a:r>
          </a:p>
          <a:p>
            <a:pPr lvl="1"/>
            <a:r>
              <a:rPr lang="en-US" dirty="0"/>
              <a:t>After maturation, their function is merely restricted to the synthesis of ECM proteins such as collagens, elastin, hyaluronic acids and GAGs. In the skin, the collagens I, III, IV, VII, XVII, fibronectin and laminins are of special interest due to their capability of regulating dermal–epidermal interactions via modulating basal lamina composition for the dermal–epidermal border, around vessels, and skin </a:t>
            </a:r>
            <a:r>
              <a:rPr lang="en-US" dirty="0" smtClean="0"/>
              <a:t>appendages</a:t>
            </a:r>
          </a:p>
          <a:p>
            <a:pPr lvl="1"/>
            <a:r>
              <a:rPr lang="en-US" dirty="0" smtClean="0"/>
              <a:t>Involved </a:t>
            </a:r>
            <a:r>
              <a:rPr lang="en-US" dirty="0"/>
              <a:t>in many inflammatory or connective tissues diseases (e.g. scleroderma, </a:t>
            </a:r>
            <a:r>
              <a:rPr lang="en-US" dirty="0" err="1"/>
              <a:t>scleromyxoedema</a:t>
            </a:r>
            <a:r>
              <a:rPr lang="en-US" dirty="0"/>
              <a:t>), vasculitis, graft‐versus‐host disease, wound repair, skin ageing, scar formation, keloids or autoimmunity (e.g. lupus </a:t>
            </a:r>
            <a:r>
              <a:rPr lang="en-US" dirty="0" err="1"/>
              <a:t>erythematosis</a:t>
            </a:r>
            <a:r>
              <a:rPr lang="en-US" dirty="0" smtClean="0"/>
              <a:t>)</a:t>
            </a:r>
          </a:p>
          <a:p>
            <a:pPr lvl="1"/>
            <a:r>
              <a:rPr lang="en-US" dirty="0" smtClean="0"/>
              <a:t>Release </a:t>
            </a:r>
            <a:r>
              <a:rPr lang="en-US" dirty="0"/>
              <a:t>Pro inflammatory : prostaglandins, leukotrienes, several cytokines, chemokines, growth factors or </a:t>
            </a:r>
            <a:r>
              <a:rPr lang="en-US" dirty="0" smtClean="0"/>
              <a:t>endorphins</a:t>
            </a:r>
          </a:p>
          <a:p>
            <a:pPr lvl="1"/>
            <a:r>
              <a:rPr lang="en-US" dirty="0" smtClean="0"/>
              <a:t>Proliferation </a:t>
            </a:r>
            <a:r>
              <a:rPr lang="en-US" dirty="0"/>
              <a:t>is stimulated mainly by PDGF, TGF‐β and FGFs. Interestingly, TGF‐β may either stimulate or reduce proliferation depending upon the state of cell activation [13], and TNF‐α stimulates or represses collagen synthesis depending on the state of activation </a:t>
            </a:r>
          </a:p>
        </p:txBody>
      </p:sp>
    </p:spTree>
    <p:extLst>
      <p:ext uri="{BB962C8B-B14F-4D97-AF65-F5344CB8AC3E}">
        <p14:creationId xmlns:p14="http://schemas.microsoft.com/office/powerpoint/2010/main" val="255064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Epidermal and Dermal Cell to Cell communication during </a:t>
            </a:r>
            <a:r>
              <a:rPr lang="en-US" dirty="0" err="1" smtClean="0"/>
              <a:t>Inf</a:t>
            </a:r>
            <a:endParaRPr lang="en-US" dirty="0"/>
          </a:p>
        </p:txBody>
      </p:sp>
      <p:sp>
        <p:nvSpPr>
          <p:cNvPr id="3" name="Content Placeholder 2"/>
          <p:cNvSpPr>
            <a:spLocks noGrp="1"/>
          </p:cNvSpPr>
          <p:nvPr>
            <p:ph idx="1"/>
          </p:nvPr>
        </p:nvSpPr>
        <p:spPr/>
        <p:txBody>
          <a:bodyPr/>
          <a:lstStyle/>
          <a:p>
            <a:r>
              <a:rPr lang="en-US" dirty="0"/>
              <a:t>Endothelial </a:t>
            </a:r>
            <a:r>
              <a:rPr lang="en-US" dirty="0" smtClean="0"/>
              <a:t>cells</a:t>
            </a:r>
          </a:p>
          <a:p>
            <a:pPr lvl="1"/>
            <a:r>
              <a:rPr lang="en-US" dirty="0" smtClean="0"/>
              <a:t>Adhesion </a:t>
            </a:r>
            <a:r>
              <a:rPr lang="en-US" dirty="0"/>
              <a:t>molecules such as </a:t>
            </a:r>
            <a:r>
              <a:rPr lang="en-US" dirty="0" err="1"/>
              <a:t>integrins</a:t>
            </a:r>
            <a:r>
              <a:rPr lang="en-US" dirty="0"/>
              <a:t>, selectins or </a:t>
            </a:r>
            <a:r>
              <a:rPr lang="en-US" dirty="0" smtClean="0"/>
              <a:t>CAMs play role</a:t>
            </a:r>
          </a:p>
          <a:p>
            <a:pPr lvl="1"/>
            <a:r>
              <a:rPr lang="en-US" dirty="0" smtClean="0"/>
              <a:t>Leukocyte </a:t>
            </a:r>
            <a:r>
              <a:rPr lang="en-US" dirty="0"/>
              <a:t>sequentially up‐regulates several different surface molecules during its passage through the endothelium to the site of </a:t>
            </a:r>
            <a:r>
              <a:rPr lang="en-US" dirty="0" smtClean="0"/>
              <a:t>inflammation</a:t>
            </a:r>
          </a:p>
          <a:p>
            <a:pPr lvl="1"/>
            <a:r>
              <a:rPr lang="en-US" dirty="0"/>
              <a:t>Accordingly, endothelial cells have to up‐regulate their receptors on their cell surface suggesting a close communication between leukocytes and endothelial cells through inducing mediators such as cytokines, chemokines or proteases</a:t>
            </a:r>
          </a:p>
        </p:txBody>
      </p:sp>
    </p:spTree>
    <p:extLst>
      <p:ext uri="{BB962C8B-B14F-4D97-AF65-F5344CB8AC3E}">
        <p14:creationId xmlns:p14="http://schemas.microsoft.com/office/powerpoint/2010/main" val="57885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Selectins</a:t>
            </a:r>
            <a:endParaRPr lang="en-US" dirty="0"/>
          </a:p>
        </p:txBody>
      </p:sp>
      <p:sp>
        <p:nvSpPr>
          <p:cNvPr id="3" name="Content Placeholder 2"/>
          <p:cNvSpPr>
            <a:spLocks noGrp="1"/>
          </p:cNvSpPr>
          <p:nvPr>
            <p:ph idx="1"/>
          </p:nvPr>
        </p:nvSpPr>
        <p:spPr/>
        <p:txBody>
          <a:bodyPr/>
          <a:lstStyle/>
          <a:p>
            <a:r>
              <a:rPr lang="en-US" dirty="0"/>
              <a:t>Selectins are calcium‐dependent </a:t>
            </a:r>
            <a:r>
              <a:rPr lang="en-US" dirty="0" err="1"/>
              <a:t>transmembrance</a:t>
            </a:r>
            <a:r>
              <a:rPr lang="en-US" dirty="0"/>
              <a:t> glycoproteins with an amino‐group terminal portion that binds to </a:t>
            </a:r>
            <a:r>
              <a:rPr lang="en-US" dirty="0" err="1"/>
              <a:t>sialylated</a:t>
            </a:r>
            <a:r>
              <a:rPr lang="en-US" dirty="0"/>
              <a:t> carbohydrate counter‐receptors on other cells</a:t>
            </a:r>
          </a:p>
        </p:txBody>
      </p:sp>
    </p:spTree>
    <p:extLst>
      <p:ext uri="{BB962C8B-B14F-4D97-AF65-F5344CB8AC3E}">
        <p14:creationId xmlns:p14="http://schemas.microsoft.com/office/powerpoint/2010/main" val="277939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8310" y="449906"/>
            <a:ext cx="7242738" cy="6288072"/>
          </a:xfrm>
        </p:spPr>
      </p:pic>
    </p:spTree>
    <p:extLst>
      <p:ext uri="{BB962C8B-B14F-4D97-AF65-F5344CB8AC3E}">
        <p14:creationId xmlns:p14="http://schemas.microsoft.com/office/powerpoint/2010/main" val="129882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Endothelial adhesion molecules regulating leukocyte migration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9117527" cy="4837417"/>
          </a:xfrm>
        </p:spPr>
      </p:pic>
    </p:spTree>
    <p:extLst>
      <p:ext uri="{BB962C8B-B14F-4D97-AF65-F5344CB8AC3E}">
        <p14:creationId xmlns:p14="http://schemas.microsoft.com/office/powerpoint/2010/main" val="138549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Arrest is followed by firm adhesion, during which the leukocyte spreads on the endothelium, adhesion forces are progressively increased and the leukocyte begins to respond to chemokines and other attracting agents. A rapid change occurs in the conversion of LFA‐1 </a:t>
            </a:r>
            <a:r>
              <a:rPr lang="en-US" dirty="0" err="1"/>
              <a:t>integrins</a:t>
            </a:r>
            <a:r>
              <a:rPr lang="en-US" dirty="0"/>
              <a:t> to an avid state, to bind with ICAM‐1 and ICAM‐2 on the endothelium, which increases expression of ICAM‐1. A second β2‐integrin, Mac‐1, also has functional increased activity and binds to ICAM‐1 only </a:t>
            </a:r>
            <a:endParaRPr lang="en-US" dirty="0" smtClean="0"/>
          </a:p>
          <a:p>
            <a:r>
              <a:rPr lang="en-US" dirty="0"/>
              <a:t>Adherence changes to migration as the leukocytes respond to chemokines such as IL‐8, neutrophil activating peptide 2 (NAP‐2) or growth‐regulated gene α (GRO‐α</a:t>
            </a:r>
            <a:r>
              <a:rPr lang="en-US" dirty="0" smtClean="0"/>
              <a:t>)</a:t>
            </a:r>
          </a:p>
          <a:p>
            <a:endParaRPr lang="en-US" dirty="0"/>
          </a:p>
        </p:txBody>
      </p:sp>
    </p:spTree>
    <p:extLst>
      <p:ext uri="{BB962C8B-B14F-4D97-AF65-F5344CB8AC3E}">
        <p14:creationId xmlns:p14="http://schemas.microsoft.com/office/powerpoint/2010/main" val="268974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INFLAMMATION, IMMUNOLOGY AND ALLERGY</a:t>
            </a:r>
            <a:endParaRPr lang="en-US" dirty="0"/>
          </a:p>
        </p:txBody>
      </p:sp>
      <p:sp>
        <p:nvSpPr>
          <p:cNvPr id="3" name="Subtitle 2"/>
          <p:cNvSpPr>
            <a:spLocks noGrp="1"/>
          </p:cNvSpPr>
          <p:nvPr>
            <p:ph type="subTitle" idx="1"/>
          </p:nvPr>
        </p:nvSpPr>
        <p:spPr/>
        <p:txBody>
          <a:bodyPr/>
          <a:lstStyle/>
          <a:p>
            <a:r>
              <a:rPr lang="en-US" dirty="0" smtClean="0"/>
              <a:t>DR MEHRAN BUKHARI</a:t>
            </a:r>
          </a:p>
          <a:p>
            <a:r>
              <a:rPr lang="en-US" dirty="0" smtClean="0"/>
              <a:t>RESDIENT (FCPS)</a:t>
            </a:r>
            <a:endParaRPr lang="en-US" dirty="0"/>
          </a:p>
        </p:txBody>
      </p:sp>
    </p:spTree>
    <p:extLst>
      <p:ext uri="{BB962C8B-B14F-4D97-AF65-F5344CB8AC3E}">
        <p14:creationId xmlns:p14="http://schemas.microsoft.com/office/powerpoint/2010/main" val="279437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Cell–cell adhesion in the epidermis and dermis during </a:t>
            </a:r>
            <a:r>
              <a:rPr lang="en-US" dirty="0" smtClean="0"/>
              <a:t>inflammation</a:t>
            </a:r>
            <a:endParaRPr lang="en-US" dirty="0"/>
          </a:p>
        </p:txBody>
      </p:sp>
      <p:sp>
        <p:nvSpPr>
          <p:cNvPr id="3" name="Content Placeholder 2"/>
          <p:cNvSpPr>
            <a:spLocks noGrp="1"/>
          </p:cNvSpPr>
          <p:nvPr>
            <p:ph idx="1"/>
          </p:nvPr>
        </p:nvSpPr>
        <p:spPr/>
        <p:txBody>
          <a:bodyPr/>
          <a:lstStyle/>
          <a:p>
            <a:r>
              <a:rPr lang="en-US" dirty="0" err="1" smtClean="0"/>
              <a:t>Integrins</a:t>
            </a:r>
            <a:endParaRPr lang="en-US" dirty="0" smtClean="0"/>
          </a:p>
          <a:p>
            <a:pPr lvl="1"/>
            <a:r>
              <a:rPr lang="en-US" dirty="0" err="1"/>
              <a:t>Integrins</a:t>
            </a:r>
            <a:r>
              <a:rPr lang="en-US" dirty="0"/>
              <a:t> are the best studied members of the important cell adhesion receptor </a:t>
            </a:r>
            <a:r>
              <a:rPr lang="en-US" dirty="0" smtClean="0"/>
              <a:t>superfamily</a:t>
            </a:r>
          </a:p>
          <a:p>
            <a:pPr lvl="1"/>
            <a:r>
              <a:rPr lang="en-US" dirty="0" err="1" smtClean="0"/>
              <a:t>Integrins</a:t>
            </a:r>
            <a:r>
              <a:rPr lang="en-US" dirty="0" smtClean="0"/>
              <a:t> </a:t>
            </a:r>
            <a:r>
              <a:rPr lang="en-US" dirty="0"/>
              <a:t>and their ligands are key to embryogenesis, tissue development and differentiation, immune responses, leukocyte trafficking, cancer metastasis and tissue </a:t>
            </a:r>
            <a:r>
              <a:rPr lang="en-US" dirty="0" smtClean="0"/>
              <a:t>homeostasis</a:t>
            </a:r>
          </a:p>
          <a:p>
            <a:pPr lvl="1"/>
            <a:r>
              <a:rPr lang="en-US" dirty="0" err="1" smtClean="0"/>
              <a:t>Integrins</a:t>
            </a:r>
            <a:r>
              <a:rPr lang="en-US" dirty="0" smtClean="0"/>
              <a:t> </a:t>
            </a:r>
            <a:r>
              <a:rPr lang="en-US" dirty="0"/>
              <a:t>are </a:t>
            </a:r>
            <a:r>
              <a:rPr lang="el-GR" dirty="0"/>
              <a:t>α‐ </a:t>
            </a:r>
            <a:r>
              <a:rPr lang="en-US" dirty="0"/>
              <a:t>and </a:t>
            </a:r>
            <a:r>
              <a:rPr lang="el-GR" dirty="0"/>
              <a:t>β‐</a:t>
            </a:r>
            <a:r>
              <a:rPr lang="en-US" dirty="0"/>
              <a:t>heterodimers of considerable diversity, there being eight </a:t>
            </a:r>
            <a:r>
              <a:rPr lang="el-GR" dirty="0"/>
              <a:t>β‐</a:t>
            </a:r>
            <a:r>
              <a:rPr lang="en-US" dirty="0"/>
              <a:t>chains and 18 </a:t>
            </a:r>
            <a:r>
              <a:rPr lang="el-GR" dirty="0"/>
              <a:t>α‐</a:t>
            </a:r>
            <a:r>
              <a:rPr lang="en-US" dirty="0"/>
              <a:t>subunits; one </a:t>
            </a:r>
            <a:r>
              <a:rPr lang="el-GR" dirty="0"/>
              <a:t>α‐</a:t>
            </a:r>
            <a:r>
              <a:rPr lang="en-US" dirty="0"/>
              <a:t>subunit non‐covalently links with one </a:t>
            </a:r>
            <a:r>
              <a:rPr lang="el-GR" dirty="0"/>
              <a:t>β‐</a:t>
            </a:r>
            <a:r>
              <a:rPr lang="en-US" dirty="0" smtClean="0"/>
              <a:t>subunit, assembling into </a:t>
            </a:r>
            <a:r>
              <a:rPr lang="en-US" dirty="0"/>
              <a:t>24 distinct </a:t>
            </a:r>
            <a:r>
              <a:rPr lang="en-US" dirty="0" err="1"/>
              <a:t>integrins</a:t>
            </a:r>
            <a:endParaRPr lang="en-US" dirty="0"/>
          </a:p>
        </p:txBody>
      </p:sp>
    </p:spTree>
    <p:extLst>
      <p:ext uri="{BB962C8B-B14F-4D97-AF65-F5344CB8AC3E}">
        <p14:creationId xmlns:p14="http://schemas.microsoft.com/office/powerpoint/2010/main" val="31332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299" y="0"/>
            <a:ext cx="10510020" cy="6913766"/>
          </a:xfrm>
        </p:spPr>
      </p:pic>
    </p:spTree>
    <p:extLst>
      <p:ext uri="{BB962C8B-B14F-4D97-AF65-F5344CB8AC3E}">
        <p14:creationId xmlns:p14="http://schemas.microsoft.com/office/powerpoint/2010/main" val="324192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err="1"/>
              <a:t>Integrins</a:t>
            </a:r>
            <a:r>
              <a:rPr lang="en-US" dirty="0"/>
              <a:t> also play a significant role in leukocyte–endothelial interactions. For example, human Thy‐1 is a receptor on endothelial cells which binds the integrin Mac‐1 on neutrophils. Thus, Mac‐1 contributes to neutrophil recruitment to sites of inflammation. Binding of neutrophils to human Thy‐1 also stimulates release of MMP‐9 and CXCL8 from neutrophils resulting in enhanced </a:t>
            </a:r>
          </a:p>
          <a:p>
            <a:r>
              <a:rPr lang="en-US" dirty="0"/>
              <a:t>migration indicating that </a:t>
            </a:r>
            <a:r>
              <a:rPr lang="en-US" dirty="0" err="1"/>
              <a:t>integrins</a:t>
            </a:r>
            <a:r>
              <a:rPr lang="en-US" dirty="0"/>
              <a:t> are not only binding partners but also active drivers of mediator release </a:t>
            </a:r>
            <a:r>
              <a:rPr lang="en-US" dirty="0" smtClean="0"/>
              <a:t>and </a:t>
            </a:r>
            <a:r>
              <a:rPr lang="en-US" dirty="0"/>
              <a:t>for instance modulate the function of TNF‐α </a:t>
            </a:r>
            <a:r>
              <a:rPr lang="en-US" dirty="0" smtClean="0"/>
              <a:t>blockers or </a:t>
            </a:r>
            <a:r>
              <a:rPr lang="en-US" dirty="0"/>
              <a:t>1α,25‐dihydroxyvitamin D3 (vitamin D3</a:t>
            </a:r>
            <a:r>
              <a:rPr lang="en-US" dirty="0" smtClean="0"/>
              <a:t>)</a:t>
            </a:r>
          </a:p>
          <a:p>
            <a:r>
              <a:rPr lang="en-US" dirty="0"/>
              <a:t>SHARPIN is an adapter protein involved in β1‐integrin and </a:t>
            </a:r>
            <a:r>
              <a:rPr lang="en-US" dirty="0" smtClean="0"/>
              <a:t>NF‐</a:t>
            </a:r>
            <a:r>
              <a:rPr lang="en-US" dirty="0" err="1" smtClean="0"/>
              <a:t>κB</a:t>
            </a:r>
            <a:r>
              <a:rPr lang="en-US" dirty="0" smtClean="0"/>
              <a:t> </a:t>
            </a:r>
            <a:r>
              <a:rPr lang="en-US" dirty="0" err="1"/>
              <a:t>signalling</a:t>
            </a:r>
            <a:r>
              <a:rPr lang="en-US" dirty="0"/>
              <a:t> in lymphatic cells. The fact that mice deficient in the </a:t>
            </a:r>
            <a:r>
              <a:rPr lang="en-US" dirty="0" err="1"/>
              <a:t>Sharpin</a:t>
            </a:r>
            <a:r>
              <a:rPr lang="en-US" dirty="0"/>
              <a:t> gene develop an eosinophilic skin inflammation and that </a:t>
            </a:r>
            <a:r>
              <a:rPr lang="en-US" dirty="0" err="1"/>
              <a:t>Sharpin</a:t>
            </a:r>
            <a:r>
              <a:rPr lang="en-US" dirty="0"/>
              <a:t> regulates cell </a:t>
            </a:r>
            <a:r>
              <a:rPr lang="en-US" dirty="0" err="1"/>
              <a:t>signalling</a:t>
            </a:r>
            <a:r>
              <a:rPr lang="en-US" dirty="0"/>
              <a:t> of β1‐integrins as well as NF‐</a:t>
            </a:r>
            <a:r>
              <a:rPr lang="en-US" dirty="0" err="1"/>
              <a:t>κB</a:t>
            </a:r>
            <a:r>
              <a:rPr lang="en-US" dirty="0"/>
              <a:t> supports the idea that defects in adapter proteins involved in cell </a:t>
            </a:r>
            <a:r>
              <a:rPr lang="en-US" dirty="0" err="1"/>
              <a:t>signalling</a:t>
            </a:r>
            <a:r>
              <a:rPr lang="en-US" dirty="0"/>
              <a:t> can lead to chronic skin diseases. This has been poorly studied in human disease</a:t>
            </a:r>
          </a:p>
        </p:txBody>
      </p:sp>
    </p:spTree>
    <p:extLst>
      <p:ext uri="{BB962C8B-B14F-4D97-AF65-F5344CB8AC3E}">
        <p14:creationId xmlns:p14="http://schemas.microsoft.com/office/powerpoint/2010/main" val="65160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adhesion </a:t>
            </a:r>
            <a:r>
              <a:rPr lang="en-US" dirty="0" err="1"/>
              <a:t>molceules</a:t>
            </a:r>
            <a:r>
              <a:rPr lang="en-US" dirty="0"/>
              <a:t> of the immunoglobulin superfamily </a:t>
            </a:r>
          </a:p>
        </p:txBody>
      </p:sp>
      <p:sp>
        <p:nvSpPr>
          <p:cNvPr id="3" name="Content Placeholder 2"/>
          <p:cNvSpPr>
            <a:spLocks noGrp="1"/>
          </p:cNvSpPr>
          <p:nvPr>
            <p:ph idx="1"/>
          </p:nvPr>
        </p:nvSpPr>
        <p:spPr/>
        <p:txBody>
          <a:bodyPr/>
          <a:lstStyle/>
          <a:p>
            <a:r>
              <a:rPr lang="en-US" dirty="0"/>
              <a:t>CAMs are the ligands or counter‐receptors for the </a:t>
            </a:r>
            <a:r>
              <a:rPr lang="en-US" dirty="0" err="1"/>
              <a:t>integrins</a:t>
            </a:r>
            <a:r>
              <a:rPr lang="en-US" dirty="0"/>
              <a:t> (</a:t>
            </a:r>
            <a:r>
              <a:rPr lang="en-US" dirty="0" smtClean="0"/>
              <a:t>Table) </a:t>
            </a:r>
            <a:r>
              <a:rPr lang="en-US" dirty="0"/>
              <a:t>They have one or more immunoglobulin‐like domains, hence the designation immunoglobulin </a:t>
            </a:r>
            <a:r>
              <a:rPr lang="en-US" dirty="0" smtClean="0"/>
              <a:t>superfamily</a:t>
            </a:r>
          </a:p>
          <a:p>
            <a:r>
              <a:rPr lang="en-US" dirty="0" smtClean="0"/>
              <a:t>They have </a:t>
            </a:r>
            <a:r>
              <a:rPr lang="en-US" dirty="0"/>
              <a:t>repeat sequences resembling those of </a:t>
            </a:r>
            <a:r>
              <a:rPr lang="en-US" dirty="0" smtClean="0"/>
              <a:t>fibronectin</a:t>
            </a:r>
          </a:p>
          <a:p>
            <a:r>
              <a:rPr lang="en-US" dirty="0" smtClean="0"/>
              <a:t>Their </a:t>
            </a:r>
            <a:r>
              <a:rPr lang="en-US" dirty="0"/>
              <a:t>chief function is to bind leukocytes to cells expressing them, or to endothelium to facilitate vascular emigration, or to </a:t>
            </a:r>
            <a:r>
              <a:rPr lang="en-US" dirty="0" err="1"/>
              <a:t>cytokineactivated</a:t>
            </a:r>
            <a:r>
              <a:rPr lang="en-US" dirty="0"/>
              <a:t> fibroblasts and keratinocytes, to aggregate leukocytes at sites of inflammation</a:t>
            </a:r>
          </a:p>
        </p:txBody>
      </p:sp>
    </p:spTree>
    <p:extLst>
      <p:ext uri="{BB962C8B-B14F-4D97-AF65-F5344CB8AC3E}">
        <p14:creationId xmlns:p14="http://schemas.microsoft.com/office/powerpoint/2010/main" val="496593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535" y="145105"/>
            <a:ext cx="7822259" cy="6873713"/>
          </a:xfrm>
        </p:spPr>
      </p:pic>
    </p:spTree>
    <p:extLst>
      <p:ext uri="{BB962C8B-B14F-4D97-AF65-F5344CB8AC3E}">
        <p14:creationId xmlns:p14="http://schemas.microsoft.com/office/powerpoint/2010/main" val="320735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Adhesion molecules on activated keratinocytes</a:t>
            </a:r>
          </a:p>
        </p:txBody>
      </p:sp>
      <p:sp>
        <p:nvSpPr>
          <p:cNvPr id="3" name="Content Placeholder 2"/>
          <p:cNvSpPr>
            <a:spLocks noGrp="1"/>
          </p:cNvSpPr>
          <p:nvPr>
            <p:ph idx="1"/>
          </p:nvPr>
        </p:nvSpPr>
        <p:spPr/>
        <p:txBody>
          <a:bodyPr>
            <a:normAutofit fontScale="70000" lnSpcReduction="20000"/>
          </a:bodyPr>
          <a:lstStyle/>
          <a:p>
            <a:r>
              <a:rPr lang="en-US" dirty="0"/>
              <a:t>Leukocytes emerging from blood vessels move through tissue and bind to activated cells by the same adhesion </a:t>
            </a:r>
            <a:r>
              <a:rPr lang="en-US" dirty="0" smtClean="0"/>
              <a:t>molecules</a:t>
            </a:r>
          </a:p>
          <a:p>
            <a:r>
              <a:rPr lang="en-US" dirty="0" smtClean="0"/>
              <a:t>For </a:t>
            </a:r>
            <a:r>
              <a:rPr lang="en-US" dirty="0"/>
              <a:t>endothelial cells, ICAM‐1 is inducible on fibroblasts by IL‐1, IFN‐γ and TNF‐α, which are cytokines activated or released in damaged </a:t>
            </a:r>
            <a:r>
              <a:rPr lang="en-US" dirty="0" smtClean="0"/>
              <a:t>tissue</a:t>
            </a:r>
          </a:p>
          <a:p>
            <a:r>
              <a:rPr lang="en-US" dirty="0"/>
              <a:t>Normal keratinocytes do not express ICAM‐1 when examined by the usual </a:t>
            </a:r>
            <a:r>
              <a:rPr lang="en-US" dirty="0" err="1"/>
              <a:t>immunohistochemical</a:t>
            </a:r>
            <a:r>
              <a:rPr lang="en-US" dirty="0"/>
              <a:t> methods, although extremely small amounts are detectable by </a:t>
            </a:r>
            <a:r>
              <a:rPr lang="en-US" dirty="0" err="1"/>
              <a:t>immunoelectron</a:t>
            </a:r>
            <a:r>
              <a:rPr lang="en-US" dirty="0"/>
              <a:t> microscopy; this expression may be sufficient for normal leukocyte and Langerhans cell migration but avoids leukocyte‐mediated damage </a:t>
            </a:r>
            <a:endParaRPr lang="en-US" dirty="0" smtClean="0"/>
          </a:p>
          <a:p>
            <a:r>
              <a:rPr lang="en-US" dirty="0"/>
              <a:t>Activated lymphocyte IFN‐</a:t>
            </a:r>
            <a:r>
              <a:rPr lang="el-GR" dirty="0"/>
              <a:t>γ </a:t>
            </a:r>
            <a:r>
              <a:rPr lang="en-US" dirty="0"/>
              <a:t>induces keratinocyte expression of ICAM‐1 and HLA‐DR, promoting inflammatory and allergic epidermal </a:t>
            </a:r>
            <a:r>
              <a:rPr lang="en-US" dirty="0" smtClean="0"/>
              <a:t>responses</a:t>
            </a:r>
          </a:p>
          <a:p>
            <a:r>
              <a:rPr lang="en-US" dirty="0"/>
              <a:t> ICAM‐1 expression is induced in the basal and lower </a:t>
            </a:r>
            <a:r>
              <a:rPr lang="en-US" dirty="0" err="1"/>
              <a:t>suprabasal</a:t>
            </a:r>
            <a:r>
              <a:rPr lang="en-US" dirty="0"/>
              <a:t> layers; decreased expression in the upper layers is associated with greater differentiation and formation of </a:t>
            </a:r>
            <a:r>
              <a:rPr lang="en-US" dirty="0" err="1" smtClean="0"/>
              <a:t>involucrin</a:t>
            </a:r>
            <a:endParaRPr lang="en-US" dirty="0"/>
          </a:p>
          <a:p>
            <a:r>
              <a:rPr lang="en-US" dirty="0"/>
              <a:t>Among the disorders in which keratinocytes express ICAM‐1 are allergic contact </a:t>
            </a:r>
            <a:r>
              <a:rPr lang="en-US" dirty="0" smtClean="0"/>
              <a:t>dermatitis, </a:t>
            </a:r>
            <a:r>
              <a:rPr lang="en-US" dirty="0"/>
              <a:t>irritant contact </a:t>
            </a:r>
            <a:r>
              <a:rPr lang="en-US" dirty="0" smtClean="0"/>
              <a:t>dermatitis, psoriasis, </a:t>
            </a:r>
            <a:r>
              <a:rPr lang="en-US" dirty="0"/>
              <a:t>lichen planus, bullous pemphigoid, </a:t>
            </a:r>
            <a:r>
              <a:rPr lang="en-US" dirty="0" err="1"/>
              <a:t>exanthems</a:t>
            </a:r>
            <a:r>
              <a:rPr lang="en-US" dirty="0"/>
              <a:t> and </a:t>
            </a:r>
            <a:r>
              <a:rPr lang="en-US" dirty="0" err="1"/>
              <a:t>urticaria</a:t>
            </a:r>
            <a:r>
              <a:rPr lang="en-US" dirty="0"/>
              <a:t> </a:t>
            </a:r>
          </a:p>
        </p:txBody>
      </p:sp>
    </p:spTree>
    <p:extLst>
      <p:ext uri="{BB962C8B-B14F-4D97-AF65-F5344CB8AC3E}">
        <p14:creationId xmlns:p14="http://schemas.microsoft.com/office/powerpoint/2010/main" val="3046531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Endothelin 1 </a:t>
            </a:r>
          </a:p>
        </p:txBody>
      </p:sp>
      <p:sp>
        <p:nvSpPr>
          <p:cNvPr id="3" name="Content Placeholder 2"/>
          <p:cNvSpPr>
            <a:spLocks noGrp="1"/>
          </p:cNvSpPr>
          <p:nvPr>
            <p:ph idx="1"/>
          </p:nvPr>
        </p:nvSpPr>
        <p:spPr/>
        <p:txBody>
          <a:bodyPr>
            <a:normAutofit fontScale="85000" lnSpcReduction="20000"/>
          </a:bodyPr>
          <a:lstStyle/>
          <a:p>
            <a:r>
              <a:rPr lang="en-US" dirty="0"/>
              <a:t>Endothelin 1 (ET‐1) was first identified as an endothelial cell </a:t>
            </a:r>
            <a:r>
              <a:rPr lang="en-US" dirty="0" smtClean="0"/>
              <a:t>product and </a:t>
            </a:r>
            <a:r>
              <a:rPr lang="en-US" dirty="0"/>
              <a:t>contributes to endothelial turnover and </a:t>
            </a:r>
            <a:r>
              <a:rPr lang="en-US" dirty="0" smtClean="0"/>
              <a:t>integrity</a:t>
            </a:r>
          </a:p>
          <a:p>
            <a:r>
              <a:rPr lang="en-US" dirty="0"/>
              <a:t>shown to crucially contribute to UV‐induced skin responses such as tanning or </a:t>
            </a:r>
            <a:r>
              <a:rPr lang="en-US" dirty="0" smtClean="0"/>
              <a:t>sunburn</a:t>
            </a:r>
          </a:p>
          <a:p>
            <a:r>
              <a:rPr lang="en-US" dirty="0"/>
              <a:t> 21 amino‐acid peptide, derived from vascular endothelial cells, with potent vasoconstrictor </a:t>
            </a:r>
            <a:r>
              <a:rPr lang="en-US" dirty="0" smtClean="0"/>
              <a:t>activity</a:t>
            </a:r>
          </a:p>
          <a:p>
            <a:r>
              <a:rPr lang="en-US" dirty="0"/>
              <a:t>It is </a:t>
            </a:r>
            <a:r>
              <a:rPr lang="en-US" dirty="0" err="1"/>
              <a:t>mitogenic</a:t>
            </a:r>
            <a:r>
              <a:rPr lang="en-US" dirty="0"/>
              <a:t> for </a:t>
            </a:r>
            <a:r>
              <a:rPr lang="en-US" dirty="0" smtClean="0"/>
              <a:t>fibroblasts, </a:t>
            </a:r>
            <a:r>
              <a:rPr lang="en-US" dirty="0"/>
              <a:t>smooth muscle cells including vascular </a:t>
            </a:r>
            <a:r>
              <a:rPr lang="en-US" dirty="0" smtClean="0"/>
              <a:t>cells, </a:t>
            </a:r>
            <a:r>
              <a:rPr lang="en-US" dirty="0"/>
              <a:t>melanocytes, in which cells it also stimulates </a:t>
            </a:r>
            <a:r>
              <a:rPr lang="en-US" dirty="0" err="1"/>
              <a:t>tyrosinase</a:t>
            </a:r>
            <a:r>
              <a:rPr lang="en-US" dirty="0"/>
              <a:t> </a:t>
            </a:r>
            <a:r>
              <a:rPr lang="en-US" dirty="0" smtClean="0"/>
              <a:t>activity, </a:t>
            </a:r>
            <a:r>
              <a:rPr lang="en-US" dirty="0"/>
              <a:t>and renal mesangial </a:t>
            </a:r>
            <a:r>
              <a:rPr lang="en-US" dirty="0" smtClean="0"/>
              <a:t>cells</a:t>
            </a:r>
          </a:p>
          <a:p>
            <a:r>
              <a:rPr lang="en-US" dirty="0"/>
              <a:t>In vitro, mast cells can produce ET‐1, undergo ET‐1‐dependent and endothelin A receptor (ET‐A)‐dependent activation, and release proteases that degrade </a:t>
            </a:r>
            <a:r>
              <a:rPr lang="en-US" dirty="0" smtClean="0"/>
              <a:t>ET‐1</a:t>
            </a:r>
          </a:p>
          <a:p>
            <a:r>
              <a:rPr lang="en-US" dirty="0"/>
              <a:t>Mast cells may counteract the toxicity induced by high concentrations of ET‐1, and thereby promote </a:t>
            </a:r>
            <a:r>
              <a:rPr lang="en-US" dirty="0" smtClean="0"/>
              <a:t>homeostasis</a:t>
            </a:r>
            <a:endParaRPr lang="en-US" dirty="0"/>
          </a:p>
        </p:txBody>
      </p:sp>
    </p:spTree>
    <p:extLst>
      <p:ext uri="{BB962C8B-B14F-4D97-AF65-F5344CB8AC3E}">
        <p14:creationId xmlns:p14="http://schemas.microsoft.com/office/powerpoint/2010/main" val="8716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1765527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Innate immune </a:t>
            </a:r>
            <a:r>
              <a:rPr lang="en-US" dirty="0" smtClean="0"/>
              <a:t>defense mechanisms</a:t>
            </a:r>
            <a:endParaRPr lang="en-US" dirty="0"/>
          </a:p>
        </p:txBody>
      </p:sp>
      <p:sp>
        <p:nvSpPr>
          <p:cNvPr id="3" name="Content Placeholder 2"/>
          <p:cNvSpPr>
            <a:spLocks noGrp="1"/>
          </p:cNvSpPr>
          <p:nvPr>
            <p:ph idx="1"/>
          </p:nvPr>
        </p:nvSpPr>
        <p:spPr/>
        <p:txBody>
          <a:bodyPr>
            <a:normAutofit fontScale="62500" lnSpcReduction="20000"/>
          </a:bodyPr>
          <a:lstStyle/>
          <a:p>
            <a:r>
              <a:rPr lang="en-US" dirty="0"/>
              <a:t>Innate immunity consists of a complex </a:t>
            </a:r>
            <a:r>
              <a:rPr lang="en-US" dirty="0" err="1"/>
              <a:t>defence</a:t>
            </a:r>
            <a:r>
              <a:rPr lang="en-US" dirty="0"/>
              <a:t> system which is highly conserved throughout the species and already present at birth. The response generated by the innate </a:t>
            </a:r>
            <a:r>
              <a:rPr lang="en-US" dirty="0" err="1"/>
              <a:t>defence</a:t>
            </a:r>
            <a:r>
              <a:rPr lang="en-US" dirty="0"/>
              <a:t> to injurious agents is immediate, not antigen specific and not activated by pathogen molecular patterns (PAMPs)</a:t>
            </a:r>
          </a:p>
          <a:p>
            <a:r>
              <a:rPr lang="en-US" dirty="0" smtClean="0"/>
              <a:t>Antimicrobial </a:t>
            </a:r>
            <a:r>
              <a:rPr lang="en-US" dirty="0"/>
              <a:t>peptides </a:t>
            </a:r>
            <a:endParaRPr lang="en-US" dirty="0" smtClean="0"/>
          </a:p>
          <a:p>
            <a:pPr lvl="1"/>
            <a:r>
              <a:rPr lang="en-US" dirty="0" err="1" smtClean="0"/>
              <a:t>Defensins</a:t>
            </a:r>
            <a:endParaRPr lang="en-US" dirty="0" smtClean="0"/>
          </a:p>
          <a:p>
            <a:pPr lvl="2"/>
            <a:r>
              <a:rPr lang="en-US" dirty="0" smtClean="0"/>
              <a:t>Alpha‐</a:t>
            </a:r>
            <a:r>
              <a:rPr lang="en-US" dirty="0" err="1" smtClean="0"/>
              <a:t>defensins</a:t>
            </a:r>
            <a:endParaRPr lang="en-US" dirty="0" smtClean="0"/>
          </a:p>
          <a:p>
            <a:pPr lvl="2"/>
            <a:r>
              <a:rPr lang="en-US" dirty="0" smtClean="0"/>
              <a:t>Beta‐</a:t>
            </a:r>
            <a:r>
              <a:rPr lang="en-US" dirty="0" err="1" smtClean="0"/>
              <a:t>defensins</a:t>
            </a:r>
            <a:endParaRPr lang="en-US" dirty="0" smtClean="0"/>
          </a:p>
          <a:p>
            <a:pPr lvl="2"/>
            <a:r>
              <a:rPr lang="en-US" dirty="0"/>
              <a:t>Theta‐</a:t>
            </a:r>
            <a:r>
              <a:rPr lang="en-US" dirty="0" err="1"/>
              <a:t>defensins</a:t>
            </a:r>
            <a:r>
              <a:rPr lang="en-US" dirty="0"/>
              <a:t> </a:t>
            </a:r>
            <a:endParaRPr lang="en-US" dirty="0" smtClean="0"/>
          </a:p>
          <a:p>
            <a:pPr lvl="1"/>
            <a:r>
              <a:rPr lang="en-US" dirty="0" err="1" smtClean="0"/>
              <a:t>Cathelicidins</a:t>
            </a:r>
            <a:endParaRPr lang="en-US" dirty="0" smtClean="0"/>
          </a:p>
          <a:p>
            <a:pPr lvl="1"/>
            <a:r>
              <a:rPr lang="en-US" dirty="0" err="1"/>
              <a:t>Histatins</a:t>
            </a:r>
            <a:endParaRPr lang="en-US" dirty="0" smtClean="0"/>
          </a:p>
          <a:p>
            <a:r>
              <a:rPr lang="en-US" dirty="0" smtClean="0"/>
              <a:t>Role </a:t>
            </a:r>
            <a:r>
              <a:rPr lang="en-US" dirty="0"/>
              <a:t>of antimicrobial peptides in immunity and inflammation </a:t>
            </a:r>
            <a:endParaRPr lang="en-US" dirty="0" smtClean="0"/>
          </a:p>
          <a:p>
            <a:r>
              <a:rPr lang="en-US" dirty="0" smtClean="0"/>
              <a:t>Toll‐like </a:t>
            </a:r>
            <a:r>
              <a:rPr lang="en-US" dirty="0"/>
              <a:t>receptors </a:t>
            </a:r>
            <a:endParaRPr lang="en-US" dirty="0" smtClean="0"/>
          </a:p>
          <a:p>
            <a:r>
              <a:rPr lang="en-US" dirty="0"/>
              <a:t>Nucleotide binding site and leucine‐rich repeat </a:t>
            </a:r>
            <a:r>
              <a:rPr lang="en-US" dirty="0" smtClean="0"/>
              <a:t>proteins</a:t>
            </a:r>
          </a:p>
          <a:p>
            <a:r>
              <a:rPr lang="en-US" dirty="0"/>
              <a:t>Scavenger receptors </a:t>
            </a:r>
            <a:endParaRPr lang="en-US" dirty="0" smtClean="0"/>
          </a:p>
          <a:p>
            <a:r>
              <a:rPr lang="en-US" dirty="0"/>
              <a:t>Mannose receptor and other C‐type lectins </a:t>
            </a:r>
          </a:p>
        </p:txBody>
      </p:sp>
    </p:spTree>
    <p:extLst>
      <p:ext uri="{BB962C8B-B14F-4D97-AF65-F5344CB8AC3E}">
        <p14:creationId xmlns:p14="http://schemas.microsoft.com/office/powerpoint/2010/main" val="153671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800784" cy="6388699"/>
          </a:xfrm>
        </p:spPr>
      </p:pic>
    </p:spTree>
    <p:extLst>
      <p:ext uri="{BB962C8B-B14F-4D97-AF65-F5344CB8AC3E}">
        <p14:creationId xmlns:p14="http://schemas.microsoft.com/office/powerpoint/2010/main" val="302412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Cover</a:t>
            </a:r>
            <a:endParaRPr lang="en-US" dirty="0"/>
          </a:p>
        </p:txBody>
      </p:sp>
      <p:sp>
        <p:nvSpPr>
          <p:cNvPr id="3" name="Content Placeholder 2"/>
          <p:cNvSpPr>
            <a:spLocks noGrp="1"/>
          </p:cNvSpPr>
          <p:nvPr>
            <p:ph idx="1"/>
          </p:nvPr>
        </p:nvSpPr>
        <p:spPr/>
        <p:txBody>
          <a:bodyPr/>
          <a:lstStyle/>
          <a:p>
            <a:r>
              <a:rPr lang="en-US" dirty="0" smtClean="0"/>
              <a:t>Clinical characteristics of inflammation</a:t>
            </a:r>
          </a:p>
          <a:p>
            <a:r>
              <a:rPr lang="en-US" dirty="0" smtClean="0"/>
              <a:t>Phases of inflammation</a:t>
            </a:r>
          </a:p>
          <a:p>
            <a:r>
              <a:rPr lang="en-US" dirty="0" smtClean="0"/>
              <a:t>Cellular components of cutaneous inflammation</a:t>
            </a:r>
          </a:p>
          <a:p>
            <a:r>
              <a:rPr lang="en-US" dirty="0" smtClean="0"/>
              <a:t>Innate immune defense mechanisms</a:t>
            </a:r>
          </a:p>
          <a:p>
            <a:r>
              <a:rPr lang="en-US" dirty="0" smtClean="0"/>
              <a:t>Cells regulating innate immunity</a:t>
            </a:r>
          </a:p>
          <a:p>
            <a:r>
              <a:rPr lang="en-US" dirty="0" smtClean="0"/>
              <a:t>Adaptive immune system</a:t>
            </a:r>
          </a:p>
          <a:p>
            <a:endParaRPr lang="en-US" dirty="0"/>
          </a:p>
        </p:txBody>
      </p:sp>
    </p:spTree>
    <p:extLst>
      <p:ext uri="{BB962C8B-B14F-4D97-AF65-F5344CB8AC3E}">
        <p14:creationId xmlns:p14="http://schemas.microsoft.com/office/powerpoint/2010/main" val="848618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Antimicrobial peptides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Defensins</a:t>
            </a:r>
            <a:endParaRPr lang="en-US" dirty="0" smtClean="0"/>
          </a:p>
          <a:p>
            <a:pPr lvl="1"/>
            <a:r>
              <a:rPr lang="en-US" dirty="0" err="1" smtClean="0"/>
              <a:t>Defensins</a:t>
            </a:r>
            <a:r>
              <a:rPr lang="en-US" dirty="0" smtClean="0"/>
              <a:t> </a:t>
            </a:r>
            <a:r>
              <a:rPr lang="en-US" dirty="0"/>
              <a:t>are ancient antimicrobial and cytotoxic peptides consisting of 29–35 amino acids in a triple‐stranded </a:t>
            </a:r>
            <a:r>
              <a:rPr lang="el-GR" dirty="0"/>
              <a:t>β‐</a:t>
            </a:r>
            <a:r>
              <a:rPr lang="en-US" dirty="0"/>
              <a:t>sheet configuration. They are generated by proteolytic processing from a precursor </a:t>
            </a:r>
            <a:r>
              <a:rPr lang="en-US" dirty="0" err="1"/>
              <a:t>prepropeptide</a:t>
            </a:r>
            <a:r>
              <a:rPr lang="en-US" dirty="0"/>
              <a:t>. Activation occurs by proteolysis, e.g. by </a:t>
            </a:r>
            <a:r>
              <a:rPr lang="en-US" dirty="0" err="1"/>
              <a:t>matrilysin</a:t>
            </a:r>
            <a:r>
              <a:rPr lang="en-US" dirty="0"/>
              <a:t> (MMP‐7)</a:t>
            </a:r>
          </a:p>
          <a:p>
            <a:pPr lvl="2"/>
            <a:r>
              <a:rPr lang="en-US" dirty="0" smtClean="0"/>
              <a:t>Alpha</a:t>
            </a:r>
          </a:p>
          <a:p>
            <a:pPr lvl="2"/>
            <a:r>
              <a:rPr lang="en-US" dirty="0" smtClean="0"/>
              <a:t>Beta</a:t>
            </a:r>
          </a:p>
          <a:p>
            <a:pPr lvl="2"/>
            <a:r>
              <a:rPr lang="en-US" dirty="0" smtClean="0"/>
              <a:t>Theta</a:t>
            </a:r>
          </a:p>
          <a:p>
            <a:r>
              <a:rPr lang="en-US" dirty="0" err="1" smtClean="0"/>
              <a:t>Cathelicidins</a:t>
            </a:r>
            <a:endParaRPr lang="en-US" dirty="0" smtClean="0"/>
          </a:p>
          <a:p>
            <a:pPr lvl="1"/>
            <a:r>
              <a:rPr lang="en-US" dirty="0"/>
              <a:t>Peptide antibiotics of the </a:t>
            </a:r>
            <a:r>
              <a:rPr lang="en-US" dirty="0" err="1"/>
              <a:t>cathelicidin</a:t>
            </a:r>
            <a:r>
              <a:rPr lang="en-US" dirty="0"/>
              <a:t> (‘</a:t>
            </a:r>
            <a:r>
              <a:rPr lang="en-US" dirty="0" err="1"/>
              <a:t>cathe</a:t>
            </a:r>
            <a:r>
              <a:rPr lang="en-US" dirty="0"/>
              <a:t>‐L‐in’ = </a:t>
            </a:r>
            <a:r>
              <a:rPr lang="en-US" dirty="0" err="1"/>
              <a:t>cathepsin</a:t>
            </a:r>
            <a:r>
              <a:rPr lang="en-US" dirty="0"/>
              <a:t> L inhibitor) family contain a highly conserved signal sequence but show substantial heterogeneity in the C‐terminal domain encoding the mature peptide, which can range in size from 12 to 80 amino‐acid </a:t>
            </a:r>
            <a:r>
              <a:rPr lang="en-US" dirty="0" smtClean="0"/>
              <a:t>residues</a:t>
            </a:r>
          </a:p>
          <a:p>
            <a:pPr lvl="1"/>
            <a:r>
              <a:rPr lang="en-US" dirty="0" smtClean="0"/>
              <a:t>Only </a:t>
            </a:r>
            <a:r>
              <a:rPr lang="en-US" dirty="0"/>
              <a:t>human </a:t>
            </a:r>
            <a:r>
              <a:rPr lang="en-US" dirty="0" err="1"/>
              <a:t>cathelicidin</a:t>
            </a:r>
            <a:r>
              <a:rPr lang="en-US" dirty="0"/>
              <a:t>, LL‐37/ hCAP‐18, was originally isolated from human bone marrow  </a:t>
            </a:r>
            <a:r>
              <a:rPr lang="en-US" dirty="0" smtClean="0"/>
              <a:t>but </a:t>
            </a:r>
            <a:r>
              <a:rPr lang="en-US" dirty="0"/>
              <a:t>is also detectable in the inflamed skin</a:t>
            </a:r>
            <a:endParaRPr lang="en-US" dirty="0" smtClean="0"/>
          </a:p>
          <a:p>
            <a:r>
              <a:rPr lang="en-US" dirty="0" err="1" smtClean="0"/>
              <a:t>Histatins</a:t>
            </a:r>
            <a:endParaRPr lang="en-US" dirty="0" smtClean="0"/>
          </a:p>
          <a:p>
            <a:pPr lvl="1"/>
            <a:r>
              <a:rPr lang="en-US" dirty="0" smtClean="0"/>
              <a:t>Histidine‐rich </a:t>
            </a:r>
            <a:r>
              <a:rPr lang="en-US" dirty="0"/>
              <a:t>peptides present in human </a:t>
            </a:r>
            <a:r>
              <a:rPr lang="en-US" dirty="0" smtClean="0"/>
              <a:t>saliva. </a:t>
            </a:r>
            <a:r>
              <a:rPr lang="en-US" dirty="0"/>
              <a:t>They seem to play a role in the antiviral </a:t>
            </a:r>
            <a:r>
              <a:rPr lang="en-US" dirty="0" err="1"/>
              <a:t>defence</a:t>
            </a:r>
            <a:r>
              <a:rPr lang="en-US" dirty="0"/>
              <a:t> of human saliva and wound closure </a:t>
            </a:r>
            <a:endParaRPr lang="en-US" dirty="0" smtClean="0"/>
          </a:p>
          <a:p>
            <a:endParaRPr lang="en-US" dirty="0" smtClean="0"/>
          </a:p>
        </p:txBody>
      </p:sp>
    </p:spTree>
    <p:extLst>
      <p:ext uri="{BB962C8B-B14F-4D97-AF65-F5344CB8AC3E}">
        <p14:creationId xmlns:p14="http://schemas.microsoft.com/office/powerpoint/2010/main" val="3479745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971334" cy="6264998"/>
          </a:xfrm>
        </p:spPr>
      </p:pic>
    </p:spTree>
    <p:extLst>
      <p:ext uri="{BB962C8B-B14F-4D97-AF65-F5344CB8AC3E}">
        <p14:creationId xmlns:p14="http://schemas.microsoft.com/office/powerpoint/2010/main" val="1257998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6"/>
            <a:ext cx="10515600" cy="1325563"/>
          </a:xfrm>
        </p:spPr>
        <p:txBody>
          <a:bodyPr/>
          <a:lstStyle/>
          <a:p>
            <a:r>
              <a:rPr lang="en-US" dirty="0" err="1" smtClean="0"/>
              <a:t>Cathlicidens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10147"/>
            <a:ext cx="11821210" cy="5363209"/>
          </a:xfrm>
        </p:spPr>
      </p:pic>
    </p:spTree>
    <p:extLst>
      <p:ext uri="{BB962C8B-B14F-4D97-AF65-F5344CB8AC3E}">
        <p14:creationId xmlns:p14="http://schemas.microsoft.com/office/powerpoint/2010/main" val="504577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Histatin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800" y="1584236"/>
            <a:ext cx="7989911" cy="5273764"/>
          </a:xfrm>
        </p:spPr>
      </p:pic>
    </p:spTree>
    <p:extLst>
      <p:ext uri="{BB962C8B-B14F-4D97-AF65-F5344CB8AC3E}">
        <p14:creationId xmlns:p14="http://schemas.microsoft.com/office/powerpoint/2010/main" val="3189023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a:t>
            </a:r>
            <a:r>
              <a:rPr lang="en-US" dirty="0"/>
              <a:t>of antimicrobial peptides in immunity and inflammation </a:t>
            </a:r>
          </a:p>
        </p:txBody>
      </p:sp>
      <p:sp>
        <p:nvSpPr>
          <p:cNvPr id="3" name="Content Placeholder 2"/>
          <p:cNvSpPr>
            <a:spLocks noGrp="1"/>
          </p:cNvSpPr>
          <p:nvPr>
            <p:ph idx="1"/>
          </p:nvPr>
        </p:nvSpPr>
        <p:spPr/>
        <p:txBody>
          <a:bodyPr>
            <a:normAutofit fontScale="85000" lnSpcReduction="20000"/>
          </a:bodyPr>
          <a:lstStyle/>
          <a:p>
            <a:r>
              <a:rPr lang="en-US" dirty="0" smtClean="0"/>
              <a:t>Broad </a:t>
            </a:r>
            <a:r>
              <a:rPr lang="en-US" dirty="0"/>
              <a:t>spectrum of activity against Gram‐positive and Gram‐negative bacteria as well as against fungi and enveloped </a:t>
            </a:r>
            <a:r>
              <a:rPr lang="en-US" dirty="0" smtClean="0"/>
              <a:t>viruses</a:t>
            </a:r>
          </a:p>
          <a:p>
            <a:r>
              <a:rPr lang="en-US" b="1" dirty="0" smtClean="0"/>
              <a:t>α‐</a:t>
            </a:r>
            <a:r>
              <a:rPr lang="en-US" b="1" dirty="0" err="1" smtClean="0"/>
              <a:t>defensins</a:t>
            </a:r>
            <a:r>
              <a:rPr lang="en-US" dirty="0" smtClean="0"/>
              <a:t> </a:t>
            </a:r>
            <a:r>
              <a:rPr lang="en-US" dirty="0"/>
              <a:t>are also involved in the </a:t>
            </a:r>
            <a:r>
              <a:rPr lang="en-US" b="1" dirty="0"/>
              <a:t>chemotaxis of monocytes and T cells</a:t>
            </a:r>
            <a:r>
              <a:rPr lang="en-US" dirty="0"/>
              <a:t>, the modulation of cell proliferation and B‐cell production and the inhibition of complement activation and proteinase inhibitors </a:t>
            </a:r>
            <a:endParaRPr lang="en-US" dirty="0" smtClean="0"/>
          </a:p>
          <a:p>
            <a:r>
              <a:rPr lang="en-US" b="1" dirty="0"/>
              <a:t>β‐</a:t>
            </a:r>
            <a:r>
              <a:rPr lang="en-US" b="1" dirty="0" err="1"/>
              <a:t>defensins</a:t>
            </a:r>
            <a:r>
              <a:rPr lang="en-US" dirty="0"/>
              <a:t> have recently been identified as potent ligands for the chemokine receptor CCR6 that is present on dendritic and T cells indicating a role for </a:t>
            </a:r>
            <a:r>
              <a:rPr lang="en-US" b="1" dirty="0"/>
              <a:t>antimicrobial peptides in closely linking innate and adaptive immune responses </a:t>
            </a:r>
            <a:endParaRPr lang="en-US" b="1" dirty="0" smtClean="0"/>
          </a:p>
          <a:p>
            <a:r>
              <a:rPr lang="en-US" dirty="0" err="1" smtClean="0"/>
              <a:t>Relase</a:t>
            </a:r>
            <a:r>
              <a:rPr lang="en-US" dirty="0" smtClean="0"/>
              <a:t> Pro Inflammatory chemokines = </a:t>
            </a:r>
            <a:r>
              <a:rPr lang="en-US" b="1" dirty="0" smtClean="0"/>
              <a:t>IL‐8</a:t>
            </a:r>
            <a:r>
              <a:rPr lang="en-US" b="1" dirty="0"/>
              <a:t>, IFN‐γ, IL‐6, IL‐10 and </a:t>
            </a:r>
            <a:r>
              <a:rPr lang="en-US" b="1" dirty="0" smtClean="0"/>
              <a:t>LTB4</a:t>
            </a:r>
          </a:p>
          <a:p>
            <a:r>
              <a:rPr lang="en-US" dirty="0"/>
              <a:t>In the skin, </a:t>
            </a:r>
            <a:r>
              <a:rPr lang="en-US" dirty="0" err="1"/>
              <a:t>defensins</a:t>
            </a:r>
            <a:r>
              <a:rPr lang="en-US" dirty="0"/>
              <a:t> such as HBD‐2 are </a:t>
            </a:r>
            <a:r>
              <a:rPr lang="en-US" b="1" dirty="0"/>
              <a:t>up‐ regulated in psoriasis </a:t>
            </a:r>
            <a:r>
              <a:rPr lang="en-US" dirty="0" smtClean="0"/>
              <a:t>, </a:t>
            </a:r>
            <a:r>
              <a:rPr lang="en-US" b="1" dirty="0" smtClean="0"/>
              <a:t>acne</a:t>
            </a:r>
            <a:r>
              <a:rPr lang="en-US" dirty="0" smtClean="0"/>
              <a:t> </a:t>
            </a:r>
            <a:r>
              <a:rPr lang="en-US" dirty="0"/>
              <a:t>and </a:t>
            </a:r>
            <a:r>
              <a:rPr lang="en-US" b="1" dirty="0" smtClean="0"/>
              <a:t>folliculitis</a:t>
            </a:r>
            <a:endParaRPr lang="en-US" dirty="0" smtClean="0"/>
          </a:p>
          <a:p>
            <a:r>
              <a:rPr lang="en-US" b="1" dirty="0"/>
              <a:t>Down‐regulation</a:t>
            </a:r>
            <a:r>
              <a:rPr lang="en-US" dirty="0"/>
              <a:t> or inhibition of LL‐37 appears </a:t>
            </a:r>
            <a:r>
              <a:rPr lang="en-US" dirty="0" smtClean="0"/>
              <a:t>to </a:t>
            </a:r>
            <a:r>
              <a:rPr lang="en-US" dirty="0"/>
              <a:t>be an important principle for </a:t>
            </a:r>
            <a:r>
              <a:rPr lang="en-US" b="1" dirty="0"/>
              <a:t>sustained skin </a:t>
            </a:r>
            <a:r>
              <a:rPr lang="en-US" b="1" dirty="0" smtClean="0"/>
              <a:t>inflammation</a:t>
            </a:r>
          </a:p>
        </p:txBody>
      </p:sp>
    </p:spTree>
    <p:extLst>
      <p:ext uri="{BB962C8B-B14F-4D97-AF65-F5344CB8AC3E}">
        <p14:creationId xmlns:p14="http://schemas.microsoft.com/office/powerpoint/2010/main" val="1274748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Toll‐like </a:t>
            </a:r>
            <a:r>
              <a:rPr lang="en-US" dirty="0"/>
              <a:t>receptors </a:t>
            </a:r>
          </a:p>
        </p:txBody>
      </p:sp>
      <p:sp>
        <p:nvSpPr>
          <p:cNvPr id="3" name="Content Placeholder 2"/>
          <p:cNvSpPr>
            <a:spLocks noGrp="1"/>
          </p:cNvSpPr>
          <p:nvPr>
            <p:ph idx="1"/>
          </p:nvPr>
        </p:nvSpPr>
        <p:spPr/>
        <p:txBody>
          <a:bodyPr>
            <a:normAutofit fontScale="92500" lnSpcReduction="10000"/>
          </a:bodyPr>
          <a:lstStyle/>
          <a:p>
            <a:r>
              <a:rPr lang="en-US" dirty="0"/>
              <a:t>key receptor molecules critically involved in microbial recognition by the immune </a:t>
            </a:r>
            <a:r>
              <a:rPr lang="en-US" dirty="0" smtClean="0"/>
              <a:t>system</a:t>
            </a:r>
          </a:p>
          <a:p>
            <a:r>
              <a:rPr lang="en-US" dirty="0" smtClean="0"/>
              <a:t>Essential </a:t>
            </a:r>
            <a:r>
              <a:rPr lang="en-US" dirty="0"/>
              <a:t>role in many inflammatory skin diseases, infections or wound repair such as </a:t>
            </a:r>
            <a:r>
              <a:rPr lang="en-US" dirty="0" err="1"/>
              <a:t>mycobacteriosis</a:t>
            </a:r>
            <a:r>
              <a:rPr lang="en-US" dirty="0"/>
              <a:t>, granulomatosis with </a:t>
            </a:r>
            <a:r>
              <a:rPr lang="en-US" dirty="0" err="1" smtClean="0"/>
              <a:t>polyangiitis</a:t>
            </a:r>
            <a:r>
              <a:rPr lang="en-US" dirty="0" smtClean="0"/>
              <a:t>, </a:t>
            </a:r>
            <a:r>
              <a:rPr lang="en-US" dirty="0"/>
              <a:t>psoriasis, atopic </a:t>
            </a:r>
            <a:r>
              <a:rPr lang="en-US" dirty="0" smtClean="0"/>
              <a:t>eczema, </a:t>
            </a:r>
            <a:r>
              <a:rPr lang="en-US" dirty="0"/>
              <a:t>acne, rosacea, </a:t>
            </a:r>
            <a:r>
              <a:rPr lang="en-US" dirty="0" err="1"/>
              <a:t>pityriasis</a:t>
            </a:r>
            <a:r>
              <a:rPr lang="en-US" dirty="0"/>
              <a:t> </a:t>
            </a:r>
            <a:r>
              <a:rPr lang="en-US" dirty="0" err="1"/>
              <a:t>rubra</a:t>
            </a:r>
            <a:r>
              <a:rPr lang="en-US" dirty="0"/>
              <a:t> pilaris or skin fibrosis amongst </a:t>
            </a:r>
            <a:r>
              <a:rPr lang="en-US" dirty="0" smtClean="0"/>
              <a:t>others</a:t>
            </a:r>
          </a:p>
          <a:p>
            <a:r>
              <a:rPr lang="en-US" dirty="0"/>
              <a:t>TLRs activate common </a:t>
            </a:r>
            <a:r>
              <a:rPr lang="en-US" dirty="0" err="1"/>
              <a:t>signalling</a:t>
            </a:r>
            <a:r>
              <a:rPr lang="en-US" dirty="0"/>
              <a:t> </a:t>
            </a:r>
            <a:r>
              <a:rPr lang="en-US" dirty="0" smtClean="0"/>
              <a:t>pathways </a:t>
            </a:r>
            <a:r>
              <a:rPr lang="en-US" dirty="0"/>
              <a:t>leading to the activation of the transcription factor </a:t>
            </a:r>
            <a:r>
              <a:rPr lang="en-US" dirty="0" smtClean="0"/>
              <a:t>NF‐</a:t>
            </a:r>
            <a:r>
              <a:rPr lang="en-US" dirty="0" err="1" smtClean="0"/>
              <a:t>κB</a:t>
            </a:r>
            <a:r>
              <a:rPr lang="en-US" dirty="0" smtClean="0"/>
              <a:t> </a:t>
            </a:r>
            <a:r>
              <a:rPr lang="en-US" dirty="0"/>
              <a:t>as well as mitogen‐activated protein kinases (MAPKs) which results in the production of pro‐inflammatory cytokines and the modulation of inflammatory processes, apoptosis or cell growth </a:t>
            </a:r>
            <a:endParaRPr lang="en-US" dirty="0" smtClean="0"/>
          </a:p>
          <a:p>
            <a:r>
              <a:rPr lang="en-US" dirty="0"/>
              <a:t>TLRs are crucial components of both the innate and the adaptive immune </a:t>
            </a:r>
            <a:r>
              <a:rPr lang="en-US" dirty="0" smtClean="0"/>
              <a:t>response</a:t>
            </a:r>
          </a:p>
          <a:p>
            <a:endParaRPr lang="en-US" dirty="0"/>
          </a:p>
        </p:txBody>
      </p:sp>
    </p:spTree>
    <p:extLst>
      <p:ext uri="{BB962C8B-B14F-4D97-AF65-F5344CB8AC3E}">
        <p14:creationId xmlns:p14="http://schemas.microsoft.com/office/powerpoint/2010/main" val="143494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8362"/>
          </a:xfrm>
        </p:spPr>
      </p:pic>
    </p:spTree>
    <p:extLst>
      <p:ext uri="{BB962C8B-B14F-4D97-AF65-F5344CB8AC3E}">
        <p14:creationId xmlns:p14="http://schemas.microsoft.com/office/powerpoint/2010/main" val="97465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4107" y="107091"/>
            <a:ext cx="5482012" cy="6945149"/>
          </a:xfrm>
        </p:spPr>
      </p:pic>
    </p:spTree>
    <p:extLst>
      <p:ext uri="{BB962C8B-B14F-4D97-AF65-F5344CB8AC3E}">
        <p14:creationId xmlns:p14="http://schemas.microsoft.com/office/powerpoint/2010/main" val="86129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Nucleotide binding site and leucine‐rich repeat proteins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1239" y="1572993"/>
            <a:ext cx="6903585" cy="4985138"/>
          </a:xfrm>
        </p:spPr>
      </p:pic>
    </p:spTree>
    <p:extLst>
      <p:ext uri="{BB962C8B-B14F-4D97-AF65-F5344CB8AC3E}">
        <p14:creationId xmlns:p14="http://schemas.microsoft.com/office/powerpoint/2010/main" val="4209184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Nucleotide binding site and leucine‐rich repeat proteins </a:t>
            </a:r>
          </a:p>
        </p:txBody>
      </p:sp>
      <p:sp>
        <p:nvSpPr>
          <p:cNvPr id="3" name="Content Placeholder 2"/>
          <p:cNvSpPr>
            <a:spLocks noGrp="1"/>
          </p:cNvSpPr>
          <p:nvPr>
            <p:ph idx="1"/>
          </p:nvPr>
        </p:nvSpPr>
        <p:spPr/>
        <p:txBody>
          <a:bodyPr>
            <a:normAutofit fontScale="92500" lnSpcReduction="20000"/>
          </a:bodyPr>
          <a:lstStyle/>
          <a:p>
            <a:r>
              <a:rPr lang="en-US" dirty="0"/>
              <a:t>While </a:t>
            </a:r>
            <a:r>
              <a:rPr lang="en-US" b="1" dirty="0"/>
              <a:t>TLRs are involved in the detection of microbes in the extracellular </a:t>
            </a:r>
            <a:r>
              <a:rPr lang="en-US" dirty="0"/>
              <a:t>compartment, a newly discovered family of proteins, the NBS‐LRR proteins (for nucleotide binding site and leucine‐rich repeat) (e.g. Nods, </a:t>
            </a:r>
            <a:r>
              <a:rPr lang="en-US" dirty="0" err="1"/>
              <a:t>Nalps</a:t>
            </a:r>
            <a:r>
              <a:rPr lang="en-US" dirty="0"/>
              <a:t> and </a:t>
            </a:r>
            <a:r>
              <a:rPr lang="en-US" dirty="0" err="1"/>
              <a:t>Naip</a:t>
            </a:r>
            <a:r>
              <a:rPr lang="en-US" dirty="0"/>
              <a:t>) are involved in the </a:t>
            </a:r>
            <a:r>
              <a:rPr lang="en-US" b="1" dirty="0"/>
              <a:t>intracellular recognition of microbes </a:t>
            </a:r>
            <a:r>
              <a:rPr lang="en-US" dirty="0"/>
              <a:t>and their products, often structural components of </a:t>
            </a:r>
            <a:r>
              <a:rPr lang="en-US" dirty="0" smtClean="0"/>
              <a:t>micro‐organism</a:t>
            </a:r>
          </a:p>
          <a:p>
            <a:r>
              <a:rPr lang="en-US" dirty="0" smtClean="0"/>
              <a:t>Nod(</a:t>
            </a:r>
            <a:r>
              <a:rPr lang="en-US" dirty="0" err="1" smtClean="0"/>
              <a:t>Neuclotide</a:t>
            </a:r>
            <a:r>
              <a:rPr lang="en-US" dirty="0" smtClean="0"/>
              <a:t>-binding oligomerization domain)1 </a:t>
            </a:r>
            <a:r>
              <a:rPr lang="en-US" dirty="0"/>
              <a:t>and Nod2 play a role in the regulation of pro‐inflammatory pathways through </a:t>
            </a:r>
            <a:r>
              <a:rPr lang="en-US" b="1" dirty="0" smtClean="0"/>
              <a:t>NF‐</a:t>
            </a:r>
            <a:r>
              <a:rPr lang="en-US" b="1" dirty="0" err="1" smtClean="0"/>
              <a:t>κB</a:t>
            </a:r>
            <a:r>
              <a:rPr lang="en-US" b="1" dirty="0" smtClean="0"/>
              <a:t> induced by bacterial ligand</a:t>
            </a:r>
          </a:p>
          <a:p>
            <a:r>
              <a:rPr lang="en-US" dirty="0" smtClean="0"/>
              <a:t>Genetic variation in the genes encoding the NOD proteins NOD2, </a:t>
            </a:r>
            <a:r>
              <a:rPr lang="en-US" dirty="0" err="1" smtClean="0"/>
              <a:t>cryopyrin</a:t>
            </a:r>
            <a:r>
              <a:rPr lang="en-US" dirty="0" smtClean="0"/>
              <a:t> and CIITA (major histocompatibility complex (MHC) class II </a:t>
            </a:r>
            <a:r>
              <a:rPr lang="en-US" dirty="0" err="1" smtClean="0"/>
              <a:t>transactivator</a:t>
            </a:r>
            <a:r>
              <a:rPr lang="en-US" dirty="0" smtClean="0"/>
              <a:t>) in humans and Naip5 (neuronal apoptosis inhibitory protein 5) in mice is associated with inflammatory disease or increased susceptibility to bacterial infections</a:t>
            </a:r>
          </a:p>
          <a:p>
            <a:endParaRPr lang="en-US" dirty="0"/>
          </a:p>
        </p:txBody>
      </p:sp>
    </p:spTree>
    <p:extLst>
      <p:ext uri="{BB962C8B-B14F-4D97-AF65-F5344CB8AC3E}">
        <p14:creationId xmlns:p14="http://schemas.microsoft.com/office/powerpoint/2010/main" val="110082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Characteristics of Inflammation	</a:t>
            </a:r>
            <a:endParaRPr lang="en-US" dirty="0"/>
          </a:p>
        </p:txBody>
      </p:sp>
      <p:sp>
        <p:nvSpPr>
          <p:cNvPr id="3" name="Content Placeholder 2"/>
          <p:cNvSpPr>
            <a:spLocks noGrp="1"/>
          </p:cNvSpPr>
          <p:nvPr>
            <p:ph idx="1"/>
          </p:nvPr>
        </p:nvSpPr>
        <p:spPr/>
        <p:txBody>
          <a:bodyPr/>
          <a:lstStyle/>
          <a:p>
            <a:r>
              <a:rPr lang="en-US" dirty="0" smtClean="0"/>
              <a:t>redness, heat, pain, swelling and loss of function</a:t>
            </a:r>
          </a:p>
          <a:p>
            <a:r>
              <a:rPr lang="en-US" dirty="0" smtClean="0"/>
              <a:t>Addition to this Skin also has </a:t>
            </a:r>
            <a:r>
              <a:rPr lang="en-US" dirty="0" err="1" smtClean="0"/>
              <a:t>characterstics</a:t>
            </a:r>
            <a:r>
              <a:rPr lang="en-US" dirty="0" smtClean="0"/>
              <a:t> of</a:t>
            </a:r>
          </a:p>
          <a:p>
            <a:pPr lvl="1"/>
            <a:r>
              <a:rPr lang="en-US" dirty="0" smtClean="0"/>
              <a:t>pain (e.g. </a:t>
            </a:r>
            <a:r>
              <a:rPr lang="en-US" dirty="0" err="1" smtClean="0"/>
              <a:t>erythromelalgia</a:t>
            </a:r>
            <a:r>
              <a:rPr lang="en-US" dirty="0" smtClean="0"/>
              <a:t>)</a:t>
            </a:r>
          </a:p>
          <a:p>
            <a:pPr lvl="1"/>
            <a:r>
              <a:rPr lang="en-US" dirty="0" smtClean="0"/>
              <a:t>burning (e.g. sunburn, rosacea)</a:t>
            </a:r>
          </a:p>
          <a:p>
            <a:pPr lvl="1"/>
            <a:r>
              <a:rPr lang="en-US" dirty="0" smtClean="0"/>
              <a:t>stinging (e.g. bee sting, lupus erythematosus)</a:t>
            </a:r>
          </a:p>
          <a:p>
            <a:pPr lvl="1"/>
            <a:r>
              <a:rPr lang="en-US" dirty="0" smtClean="0"/>
              <a:t>itching (e.g. atopic eczema)</a:t>
            </a:r>
          </a:p>
          <a:p>
            <a:pPr lvl="1"/>
            <a:r>
              <a:rPr lang="en-US" dirty="0" smtClean="0"/>
              <a:t>mechanical tenderness</a:t>
            </a:r>
          </a:p>
          <a:p>
            <a:pPr lvl="1"/>
            <a:r>
              <a:rPr lang="en-US" dirty="0" err="1" smtClean="0"/>
              <a:t>dysaesthesia</a:t>
            </a:r>
            <a:r>
              <a:rPr lang="en-US" dirty="0" smtClean="0"/>
              <a:t> (e.g. post‐herpetic </a:t>
            </a:r>
            <a:r>
              <a:rPr lang="en-US" dirty="0" err="1" smtClean="0"/>
              <a:t>dysaesthesia</a:t>
            </a:r>
            <a:r>
              <a:rPr lang="en-US" dirty="0" smtClean="0"/>
              <a:t>)</a:t>
            </a:r>
            <a:endParaRPr lang="en-US" dirty="0"/>
          </a:p>
        </p:txBody>
      </p:sp>
    </p:spTree>
    <p:extLst>
      <p:ext uri="{BB962C8B-B14F-4D97-AF65-F5344CB8AC3E}">
        <p14:creationId xmlns:p14="http://schemas.microsoft.com/office/powerpoint/2010/main" val="674397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Mannose receptor and other C‐type lectins</a:t>
            </a:r>
          </a:p>
        </p:txBody>
      </p:sp>
      <p:sp>
        <p:nvSpPr>
          <p:cNvPr id="3" name="Content Placeholder 2"/>
          <p:cNvSpPr>
            <a:spLocks noGrp="1"/>
          </p:cNvSpPr>
          <p:nvPr>
            <p:ph idx="1"/>
          </p:nvPr>
        </p:nvSpPr>
        <p:spPr/>
        <p:txBody>
          <a:bodyPr>
            <a:normAutofit fontScale="92500" lnSpcReduction="10000"/>
          </a:bodyPr>
          <a:lstStyle/>
          <a:p>
            <a:r>
              <a:rPr lang="en-US" dirty="0"/>
              <a:t>MRs and C‐type lectins are expressed for example by </a:t>
            </a:r>
            <a:r>
              <a:rPr lang="en-US" b="1" dirty="0"/>
              <a:t>macrophages, dendritic cells and certain endothelial </a:t>
            </a:r>
            <a:r>
              <a:rPr lang="en-US" b="1" dirty="0" smtClean="0"/>
              <a:t>cells, </a:t>
            </a:r>
            <a:r>
              <a:rPr lang="en-US" b="1" dirty="0"/>
              <a:t>and are involved in innate </a:t>
            </a:r>
            <a:r>
              <a:rPr lang="en-US" b="1" dirty="0" smtClean="0"/>
              <a:t>immunity</a:t>
            </a:r>
          </a:p>
          <a:p>
            <a:r>
              <a:rPr lang="en-US" dirty="0"/>
              <a:t>The ligands are present on several bacteria, fungi, virus‐infected cells and parasites. Endogenous self‐ligands for carbohydrate recognition domain (CRD) include L‐selectin, implicated in cell migration and a number of mannose terminal lysosomal </a:t>
            </a:r>
            <a:r>
              <a:rPr lang="en-US" dirty="0" smtClean="0"/>
              <a:t>hydrolases</a:t>
            </a:r>
          </a:p>
          <a:p>
            <a:r>
              <a:rPr lang="en-US" dirty="0" smtClean="0"/>
              <a:t>Recent </a:t>
            </a:r>
            <a:r>
              <a:rPr lang="en-US" dirty="0"/>
              <a:t>data also suggest novel ligands for MR in peripheral lymphoid </a:t>
            </a:r>
            <a:r>
              <a:rPr lang="en-US" dirty="0" smtClean="0"/>
              <a:t>organs</a:t>
            </a:r>
          </a:p>
          <a:p>
            <a:r>
              <a:rPr lang="en-US" dirty="0" smtClean="0"/>
              <a:t>Macrophages </a:t>
            </a:r>
            <a:r>
              <a:rPr lang="en-US" dirty="0"/>
              <a:t>are capable of releasing a soluble form of MR into the plasma. Thus, </a:t>
            </a:r>
            <a:r>
              <a:rPr lang="en-US" b="1" dirty="0"/>
              <a:t>MR participates in complex functions related to monocyte/ macrophage function</a:t>
            </a:r>
            <a:r>
              <a:rPr lang="en-US" dirty="0"/>
              <a:t> during inflammation, wound repair and </a:t>
            </a:r>
            <a:r>
              <a:rPr lang="en-US" dirty="0" smtClean="0"/>
              <a:t>infection</a:t>
            </a:r>
          </a:p>
          <a:p>
            <a:endParaRPr lang="en-US" dirty="0"/>
          </a:p>
        </p:txBody>
      </p:sp>
    </p:spTree>
    <p:extLst>
      <p:ext uri="{BB962C8B-B14F-4D97-AF65-F5344CB8AC3E}">
        <p14:creationId xmlns:p14="http://schemas.microsoft.com/office/powerpoint/2010/main" val="2825481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Cells regulating innate </a:t>
            </a:r>
            <a:r>
              <a:rPr lang="en-US" dirty="0" smtClean="0"/>
              <a:t>immunity</a:t>
            </a:r>
            <a:endParaRPr lang="en-US" dirty="0"/>
          </a:p>
        </p:txBody>
      </p:sp>
      <p:sp>
        <p:nvSpPr>
          <p:cNvPr id="3" name="Content Placeholder 2"/>
          <p:cNvSpPr>
            <a:spLocks noGrp="1"/>
          </p:cNvSpPr>
          <p:nvPr>
            <p:ph idx="1"/>
          </p:nvPr>
        </p:nvSpPr>
        <p:spPr/>
        <p:txBody>
          <a:bodyPr/>
          <a:lstStyle/>
          <a:p>
            <a:r>
              <a:rPr lang="en-US" dirty="0"/>
              <a:t>Natural killer cells </a:t>
            </a:r>
            <a:endParaRPr lang="en-US" dirty="0" smtClean="0"/>
          </a:p>
          <a:p>
            <a:r>
              <a:rPr lang="en-US" dirty="0" err="1"/>
              <a:t>polymorphonuclear</a:t>
            </a:r>
            <a:r>
              <a:rPr lang="en-US" dirty="0"/>
              <a:t> </a:t>
            </a:r>
            <a:r>
              <a:rPr lang="en-US" dirty="0" smtClean="0"/>
              <a:t>granulocytes</a:t>
            </a:r>
          </a:p>
          <a:p>
            <a:pPr lvl="1"/>
            <a:r>
              <a:rPr lang="en-US" dirty="0" err="1" smtClean="0"/>
              <a:t>Neutrophills</a:t>
            </a:r>
            <a:endParaRPr lang="en-US" dirty="0" smtClean="0"/>
          </a:p>
          <a:p>
            <a:pPr lvl="1"/>
            <a:r>
              <a:rPr lang="en-US" dirty="0" smtClean="0"/>
              <a:t>Eosinophils</a:t>
            </a:r>
          </a:p>
          <a:p>
            <a:pPr lvl="1"/>
            <a:r>
              <a:rPr lang="en-US" dirty="0" smtClean="0"/>
              <a:t>Basophils </a:t>
            </a:r>
          </a:p>
          <a:p>
            <a:r>
              <a:rPr lang="en-US" dirty="0"/>
              <a:t>Mast </a:t>
            </a:r>
            <a:r>
              <a:rPr lang="en-US" dirty="0" smtClean="0"/>
              <a:t>cells</a:t>
            </a:r>
          </a:p>
          <a:p>
            <a:r>
              <a:rPr lang="en-US" dirty="0"/>
              <a:t>Monocytes and macrophages </a:t>
            </a:r>
            <a:endParaRPr lang="en-US" dirty="0" smtClean="0"/>
          </a:p>
          <a:p>
            <a:r>
              <a:rPr lang="en-US" dirty="0" smtClean="0"/>
              <a:t>Platelets</a:t>
            </a:r>
          </a:p>
          <a:p>
            <a:r>
              <a:rPr lang="en-US"/>
              <a:t>Innate lymphoid cells</a:t>
            </a:r>
            <a:endParaRPr lang="en-US" dirty="0"/>
          </a:p>
        </p:txBody>
      </p:sp>
    </p:spTree>
    <p:extLst>
      <p:ext uri="{BB962C8B-B14F-4D97-AF65-F5344CB8AC3E}">
        <p14:creationId xmlns:p14="http://schemas.microsoft.com/office/powerpoint/2010/main" val="3637230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NK CELLS</a:t>
            </a:r>
            <a:endParaRPr lang="en-US" dirty="0"/>
          </a:p>
        </p:txBody>
      </p:sp>
      <p:sp>
        <p:nvSpPr>
          <p:cNvPr id="3" name="Content Placeholder 2"/>
          <p:cNvSpPr>
            <a:spLocks noGrp="1"/>
          </p:cNvSpPr>
          <p:nvPr>
            <p:ph idx="1"/>
          </p:nvPr>
        </p:nvSpPr>
        <p:spPr/>
        <p:txBody>
          <a:bodyPr>
            <a:normAutofit fontScale="70000" lnSpcReduction="20000"/>
          </a:bodyPr>
          <a:lstStyle/>
          <a:p>
            <a:r>
              <a:rPr lang="en-US" dirty="0"/>
              <a:t>NK cells or large granular lymphocytes are bone marrow derived lymphocytes that are characterized by their </a:t>
            </a:r>
            <a:r>
              <a:rPr lang="en-US" b="1" dirty="0"/>
              <a:t>ability to lyse a variety of </a:t>
            </a:r>
            <a:r>
              <a:rPr lang="en-US" b="1" dirty="0" err="1"/>
              <a:t>tumour</a:t>
            </a:r>
            <a:r>
              <a:rPr lang="en-US" b="1" dirty="0"/>
              <a:t> targets and infected cells</a:t>
            </a:r>
            <a:r>
              <a:rPr lang="en-US" dirty="0"/>
              <a:t>, and which share a common progenitor with T lymphocytes and may now be considered to be part of the larger family of innate lymphoid cells </a:t>
            </a:r>
            <a:endParaRPr lang="en-US" dirty="0" smtClean="0"/>
          </a:p>
          <a:p>
            <a:r>
              <a:rPr lang="en-US" dirty="0"/>
              <a:t>They originally were referred to as </a:t>
            </a:r>
            <a:r>
              <a:rPr lang="en-US" b="1" dirty="0"/>
              <a:t>null cells</a:t>
            </a:r>
            <a:r>
              <a:rPr lang="en-US" dirty="0"/>
              <a:t>, because they display neither T‐ nor B‐cell specific characteristics. These cells typically express CD56, which is homologous to neural CAM, and sometimes express CD16, a low‐affinity receptor for the Fc portion of </a:t>
            </a:r>
            <a:r>
              <a:rPr lang="en-US" dirty="0" smtClean="0"/>
              <a:t>IgG</a:t>
            </a:r>
          </a:p>
          <a:p>
            <a:r>
              <a:rPr lang="en-US" dirty="0" smtClean="0"/>
              <a:t>NK </a:t>
            </a:r>
            <a:r>
              <a:rPr lang="en-US" dirty="0"/>
              <a:t>cells comprise </a:t>
            </a:r>
            <a:r>
              <a:rPr lang="en-US" b="1" dirty="0"/>
              <a:t>approximately 10% of peripheral blood </a:t>
            </a:r>
            <a:r>
              <a:rPr lang="en-US" b="1" dirty="0" smtClean="0"/>
              <a:t>lymphocytes</a:t>
            </a:r>
          </a:p>
          <a:p>
            <a:r>
              <a:rPr lang="en-US" dirty="0" smtClean="0"/>
              <a:t>As </a:t>
            </a:r>
            <a:r>
              <a:rPr lang="en-US" dirty="0"/>
              <a:t>other cells, NK cells express </a:t>
            </a:r>
            <a:r>
              <a:rPr lang="en-US" b="1" dirty="0" smtClean="0"/>
              <a:t>inhibitory </a:t>
            </a:r>
            <a:r>
              <a:rPr lang="en-US" b="1" dirty="0"/>
              <a:t>receptors specific for MHC class I</a:t>
            </a:r>
            <a:r>
              <a:rPr lang="en-US" dirty="0"/>
              <a:t> proteins and </a:t>
            </a:r>
            <a:r>
              <a:rPr lang="en-US" b="1" dirty="0"/>
              <a:t>stimulatory receptors with diverse specificities</a:t>
            </a:r>
            <a:r>
              <a:rPr lang="en-US" dirty="0"/>
              <a:t>. Thus, they do not require the specialized gene rearrangement machinery that assembles T‐ and B‐cell antigen receptor </a:t>
            </a:r>
            <a:r>
              <a:rPr lang="en-US" dirty="0" smtClean="0"/>
              <a:t>genes</a:t>
            </a:r>
          </a:p>
          <a:p>
            <a:r>
              <a:rPr lang="en-US" dirty="0"/>
              <a:t>NK cells preferentially </a:t>
            </a:r>
            <a:r>
              <a:rPr lang="en-US" b="1" dirty="0"/>
              <a:t>kill target cells that lack surface expression of MHC class I molecules</a:t>
            </a:r>
            <a:r>
              <a:rPr lang="en-US" dirty="0"/>
              <a:t>. This implies the existence of triggering receptors that recognize non‐MHC ligands on these target cells. </a:t>
            </a:r>
            <a:r>
              <a:rPr lang="en-US" b="1" dirty="0"/>
              <a:t>Unlike T lymphocytes that recognize MHC–peptide complexes using clonally distributed TCRs generated by gene rearrangement</a:t>
            </a:r>
            <a:r>
              <a:rPr lang="en-US" dirty="0"/>
              <a:t>, NK cells appear to </a:t>
            </a:r>
            <a:r>
              <a:rPr lang="en-US" b="1" dirty="0"/>
              <a:t>use triggering and inhibitory receptors that do not require this genetic process</a:t>
            </a:r>
            <a:r>
              <a:rPr lang="en-US" dirty="0"/>
              <a:t>. </a:t>
            </a:r>
          </a:p>
        </p:txBody>
      </p:sp>
    </p:spTree>
    <p:extLst>
      <p:ext uri="{BB962C8B-B14F-4D97-AF65-F5344CB8AC3E}">
        <p14:creationId xmlns:p14="http://schemas.microsoft.com/office/powerpoint/2010/main" val="2149602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39"/>
            <a:ext cx="10515600" cy="1325563"/>
          </a:xfrm>
        </p:spPr>
        <p:txBody>
          <a:bodyPr/>
          <a:lstStyle/>
          <a:p>
            <a:r>
              <a:rPr lang="en-US" dirty="0" smtClean="0"/>
              <a:t>NK Cells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44" y="603406"/>
            <a:ext cx="12272544" cy="6254593"/>
          </a:xfrm>
        </p:spPr>
      </p:pic>
    </p:spTree>
    <p:extLst>
      <p:ext uri="{BB962C8B-B14F-4D97-AF65-F5344CB8AC3E}">
        <p14:creationId xmlns:p14="http://schemas.microsoft.com/office/powerpoint/2010/main" val="2631469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NK Receptors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Three </a:t>
            </a:r>
            <a:r>
              <a:rPr lang="en-US" dirty="0"/>
              <a:t>distinct receptor families, </a:t>
            </a:r>
            <a:r>
              <a:rPr lang="en-US" b="1" dirty="0"/>
              <a:t>Ly49, CD94/NKG2 and KIR (killer cell inhibitory cell receptors</a:t>
            </a:r>
            <a:r>
              <a:rPr lang="en-US" dirty="0"/>
              <a:t>), are involved in NK cell recognition </a:t>
            </a:r>
            <a:endParaRPr lang="en-US" dirty="0" smtClean="0"/>
          </a:p>
          <a:p>
            <a:r>
              <a:rPr lang="en-US" dirty="0" smtClean="0"/>
              <a:t>NK </a:t>
            </a:r>
            <a:r>
              <a:rPr lang="en-US" dirty="0"/>
              <a:t>cells are regulated by a </a:t>
            </a:r>
            <a:r>
              <a:rPr lang="en-US" b="1" dirty="0"/>
              <a:t>balance of </a:t>
            </a:r>
            <a:r>
              <a:rPr lang="en-US" b="1" dirty="0" err="1"/>
              <a:t>signalling</a:t>
            </a:r>
            <a:r>
              <a:rPr lang="en-US" b="1" dirty="0"/>
              <a:t> via stimulatory receptors</a:t>
            </a:r>
            <a:r>
              <a:rPr lang="en-US" dirty="0"/>
              <a:t>, specific for diverse ligands, and </a:t>
            </a:r>
            <a:r>
              <a:rPr lang="en-US" b="1" dirty="0"/>
              <a:t>inhibitory receptors</a:t>
            </a:r>
            <a:r>
              <a:rPr lang="en-US" dirty="0"/>
              <a:t>, specific for MHC class I </a:t>
            </a:r>
            <a:r>
              <a:rPr lang="en-US" dirty="0" smtClean="0"/>
              <a:t>molecules</a:t>
            </a:r>
          </a:p>
          <a:p>
            <a:r>
              <a:rPr lang="en-US" dirty="0"/>
              <a:t>Unlike T or B cells, NK cells develop normally in </a:t>
            </a:r>
            <a:r>
              <a:rPr lang="en-US" dirty="0" err="1"/>
              <a:t>scid</a:t>
            </a:r>
            <a:r>
              <a:rPr lang="en-US" dirty="0"/>
              <a:t> mice or mice with disrupted rearrangement genes, indicating that </a:t>
            </a:r>
            <a:r>
              <a:rPr lang="en-US" b="1" dirty="0"/>
              <a:t>gene rearrangement is not required for their differentiation or </a:t>
            </a:r>
            <a:r>
              <a:rPr lang="en-US" b="1" dirty="0" smtClean="0"/>
              <a:t>function</a:t>
            </a:r>
          </a:p>
          <a:p>
            <a:r>
              <a:rPr lang="en-US" b="1" dirty="0" smtClean="0"/>
              <a:t>Receptors</a:t>
            </a:r>
            <a:r>
              <a:rPr lang="en-US" dirty="0" smtClean="0"/>
              <a:t> </a:t>
            </a:r>
            <a:r>
              <a:rPr lang="en-US" dirty="0"/>
              <a:t>which possess the consensus </a:t>
            </a:r>
            <a:r>
              <a:rPr lang="en-US" b="1" dirty="0"/>
              <a:t>ITIM (CD22, LAIR‐1, gp49, LIR1, gp91/PIR, ILT1/2, ILT3)</a:t>
            </a:r>
            <a:r>
              <a:rPr lang="en-US" dirty="0"/>
              <a:t> sequence seem to be crucial in this context</a:t>
            </a:r>
          </a:p>
        </p:txBody>
      </p:sp>
    </p:spTree>
    <p:extLst>
      <p:ext uri="{BB962C8B-B14F-4D97-AF65-F5344CB8AC3E}">
        <p14:creationId xmlns:p14="http://schemas.microsoft.com/office/powerpoint/2010/main" val="3594320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695831"/>
          </a:xfrm>
        </p:spPr>
      </p:pic>
    </p:spTree>
    <p:extLst>
      <p:ext uri="{BB962C8B-B14F-4D97-AF65-F5344CB8AC3E}">
        <p14:creationId xmlns:p14="http://schemas.microsoft.com/office/powerpoint/2010/main" val="3632498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Polymorphonuclear</a:t>
            </a:r>
            <a:r>
              <a:rPr lang="en-US" dirty="0" smtClean="0"/>
              <a:t> </a:t>
            </a:r>
            <a:r>
              <a:rPr lang="en-US" dirty="0"/>
              <a:t>granulocytes </a:t>
            </a:r>
          </a:p>
        </p:txBody>
      </p:sp>
      <p:sp>
        <p:nvSpPr>
          <p:cNvPr id="3" name="Content Placeholder 2"/>
          <p:cNvSpPr>
            <a:spLocks noGrp="1"/>
          </p:cNvSpPr>
          <p:nvPr>
            <p:ph idx="1"/>
          </p:nvPr>
        </p:nvSpPr>
        <p:spPr/>
        <p:txBody>
          <a:bodyPr>
            <a:normAutofit fontScale="92500" lnSpcReduction="10000"/>
          </a:bodyPr>
          <a:lstStyle/>
          <a:p>
            <a:r>
              <a:rPr lang="en-US" sz="5000" dirty="0"/>
              <a:t>The </a:t>
            </a:r>
            <a:r>
              <a:rPr lang="en-US" sz="5000" dirty="0" err="1"/>
              <a:t>polymorphonuclear</a:t>
            </a:r>
            <a:r>
              <a:rPr lang="en-US" sz="5000" dirty="0"/>
              <a:t> granulocytes, neutrophils, eosinophils and basophils, are the mobile attack forces of the human body </a:t>
            </a:r>
            <a:r>
              <a:rPr lang="en-US" sz="5000" dirty="0" err="1"/>
              <a:t>defence</a:t>
            </a:r>
            <a:r>
              <a:rPr lang="en-US" sz="5000" dirty="0"/>
              <a:t> system </a:t>
            </a:r>
            <a:endParaRPr lang="en-US" sz="5000" dirty="0" smtClean="0"/>
          </a:p>
          <a:p>
            <a:r>
              <a:rPr lang="en-US" sz="5000" dirty="0" smtClean="0"/>
              <a:t>Neutrophils</a:t>
            </a:r>
          </a:p>
          <a:p>
            <a:pPr lvl="1"/>
            <a:r>
              <a:rPr lang="en-US" sz="2900" dirty="0"/>
              <a:t>Neutrophils are approximately 7 </a:t>
            </a:r>
            <a:r>
              <a:rPr lang="en-US" sz="2900" dirty="0" err="1"/>
              <a:t>μm</a:t>
            </a:r>
            <a:r>
              <a:rPr lang="en-US" sz="2900" dirty="0"/>
              <a:t> in diameter and are easily recognized in conventional cytological preparations by their pinkish cytoplasm and distinctive polymorphic </a:t>
            </a:r>
            <a:r>
              <a:rPr lang="en-US" sz="2900" dirty="0" smtClean="0"/>
              <a:t>nuclei</a:t>
            </a:r>
          </a:p>
        </p:txBody>
      </p:sp>
    </p:spTree>
    <p:extLst>
      <p:ext uri="{BB962C8B-B14F-4D97-AF65-F5344CB8AC3E}">
        <p14:creationId xmlns:p14="http://schemas.microsoft.com/office/powerpoint/2010/main" val="1284930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eutrophill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1467339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Eosinophils</a:t>
            </a:r>
          </a:p>
        </p:txBody>
      </p:sp>
      <p:sp>
        <p:nvSpPr>
          <p:cNvPr id="3" name="Content Placeholder 2"/>
          <p:cNvSpPr>
            <a:spLocks noGrp="1"/>
          </p:cNvSpPr>
          <p:nvPr>
            <p:ph idx="1"/>
          </p:nvPr>
        </p:nvSpPr>
        <p:spPr/>
        <p:txBody>
          <a:bodyPr>
            <a:normAutofit fontScale="62500" lnSpcReduction="20000"/>
          </a:bodyPr>
          <a:lstStyle/>
          <a:p>
            <a:r>
              <a:rPr lang="en-US" dirty="0"/>
              <a:t>The idea of an association between eosinophils and allergic disease, particularly asthma, has long history. Until the 1980s, it was thought that eosinophils might be anti‐inflammatory. However, with the realization that eosinophil granule proteins are highly toxic, this view changed to one of eosinophils being considered as pro‐inflammatory </a:t>
            </a:r>
            <a:r>
              <a:rPr lang="en-US" dirty="0" smtClean="0"/>
              <a:t>cells</a:t>
            </a:r>
          </a:p>
          <a:p>
            <a:r>
              <a:rPr lang="en-US" dirty="0"/>
              <a:t>Recent studies with anti‐IL‐5 and IL‐12, which ablated eosinophils but failed to relieve </a:t>
            </a:r>
            <a:r>
              <a:rPr lang="en-US" dirty="0" smtClean="0"/>
              <a:t>asthma, </a:t>
            </a:r>
            <a:r>
              <a:rPr lang="en-US" dirty="0"/>
              <a:t>are now throwing doubt on the pivotal role ascribed to eosinophils in allergic diseases or at least of those cytokines. However, asthma subgroups may respond to anti‐IL‐5. Beside allergies, eosinophils play a role for instance in parasite infestation, eosinophilic elastosis and Shulman </a:t>
            </a:r>
            <a:r>
              <a:rPr lang="en-US" dirty="0" smtClean="0"/>
              <a:t>syndrome</a:t>
            </a:r>
          </a:p>
          <a:p>
            <a:r>
              <a:rPr lang="en-US" dirty="0"/>
              <a:t>The eosinophil membrane is particularly rich in receptors for adhesion proteins, chemokines and cytokines. For example, the coordinated action of IL‐5, CCR3‐binding chemokines and the adhesion molecules P‐selectin and VCAM‐1 cause selective </a:t>
            </a:r>
            <a:r>
              <a:rPr lang="en-US" dirty="0" smtClean="0"/>
              <a:t>recruitment</a:t>
            </a:r>
          </a:p>
          <a:p>
            <a:r>
              <a:rPr lang="en-US" dirty="0"/>
              <a:t> GM‐CSF, IL‐5 and </a:t>
            </a:r>
            <a:r>
              <a:rPr lang="en-US" dirty="0" err="1"/>
              <a:t>eotaxin</a:t>
            </a:r>
            <a:r>
              <a:rPr lang="en-US" dirty="0"/>
              <a:t> serve to prime eosinophils for chemotactic and </a:t>
            </a:r>
            <a:r>
              <a:rPr lang="en-US" dirty="0" err="1"/>
              <a:t>degranulatory</a:t>
            </a:r>
            <a:r>
              <a:rPr lang="en-US" dirty="0"/>
              <a:t> responses as well as cell adhesion or </a:t>
            </a:r>
            <a:r>
              <a:rPr lang="en-US" dirty="0" smtClean="0"/>
              <a:t>cytotoxicity</a:t>
            </a:r>
          </a:p>
          <a:p>
            <a:r>
              <a:rPr lang="en-US" dirty="0"/>
              <a:t>The major proteins of the eosinophil granule are </a:t>
            </a:r>
            <a:endParaRPr lang="en-US" dirty="0" smtClean="0"/>
          </a:p>
          <a:p>
            <a:pPr lvl="1"/>
            <a:r>
              <a:rPr lang="en-US" dirty="0" smtClean="0"/>
              <a:t>major </a:t>
            </a:r>
            <a:r>
              <a:rPr lang="en-US" dirty="0"/>
              <a:t>basic protein (</a:t>
            </a:r>
            <a:r>
              <a:rPr lang="en-US" dirty="0" smtClean="0"/>
              <a:t>MBP)</a:t>
            </a:r>
          </a:p>
          <a:p>
            <a:pPr lvl="1"/>
            <a:r>
              <a:rPr lang="en-US" dirty="0" smtClean="0"/>
              <a:t>Eosinophil </a:t>
            </a:r>
            <a:r>
              <a:rPr lang="en-US" dirty="0"/>
              <a:t>cationic protein (</a:t>
            </a:r>
            <a:r>
              <a:rPr lang="en-US" dirty="0" smtClean="0"/>
              <a:t>ECP)</a:t>
            </a:r>
          </a:p>
          <a:p>
            <a:pPr lvl="1"/>
            <a:r>
              <a:rPr lang="en-US" dirty="0"/>
              <a:t>E</a:t>
            </a:r>
            <a:r>
              <a:rPr lang="en-US" dirty="0" smtClean="0"/>
              <a:t>osinophil </a:t>
            </a:r>
            <a:r>
              <a:rPr lang="en-US" dirty="0"/>
              <a:t>peroxidase (EPO) </a:t>
            </a:r>
            <a:r>
              <a:rPr lang="en-US" dirty="0" smtClean="0"/>
              <a:t>and </a:t>
            </a:r>
          </a:p>
          <a:p>
            <a:pPr lvl="1"/>
            <a:r>
              <a:rPr lang="en-US" dirty="0" smtClean="0"/>
              <a:t>Eosinophil‐derived </a:t>
            </a:r>
            <a:r>
              <a:rPr lang="en-US" dirty="0"/>
              <a:t>neurotoxin (</a:t>
            </a:r>
            <a:r>
              <a:rPr lang="en-US" dirty="0" smtClean="0"/>
              <a:t>EDN)</a:t>
            </a:r>
          </a:p>
          <a:p>
            <a:endParaRPr lang="en-US" dirty="0"/>
          </a:p>
        </p:txBody>
      </p:sp>
    </p:spTree>
    <p:extLst>
      <p:ext uri="{BB962C8B-B14F-4D97-AF65-F5344CB8AC3E}">
        <p14:creationId xmlns:p14="http://schemas.microsoft.com/office/powerpoint/2010/main" val="47548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7809" y="283963"/>
            <a:ext cx="7405735" cy="6574037"/>
          </a:xfrm>
        </p:spPr>
      </p:pic>
    </p:spTree>
    <p:extLst>
      <p:ext uri="{BB962C8B-B14F-4D97-AF65-F5344CB8AC3E}">
        <p14:creationId xmlns:p14="http://schemas.microsoft.com/office/powerpoint/2010/main" val="383263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Inflammation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Early: Acute Phase (&lt;6 hours)</a:t>
            </a:r>
          </a:p>
          <a:p>
            <a:pPr lvl="1"/>
            <a:r>
              <a:rPr lang="en-US" dirty="0" smtClean="0"/>
              <a:t>activation of structural skin cells such as keratinocytes (e.g. atopic eczema, sunburn), Langerhans cells (e.g. allergy), endothelial cells (e.g. vasculitis), fibroblasts or mast cells (e.g. </a:t>
            </a:r>
            <a:r>
              <a:rPr lang="en-US" dirty="0" err="1" smtClean="0"/>
              <a:t>urticaria</a:t>
            </a:r>
            <a:r>
              <a:rPr lang="en-US" dirty="0" smtClean="0"/>
              <a:t>)</a:t>
            </a:r>
          </a:p>
          <a:p>
            <a:pPr lvl="1"/>
            <a:r>
              <a:rPr lang="en-US" dirty="0" smtClean="0"/>
              <a:t>via the activation of specific receptors for cytokines, chemokines, interferons (IFNs), prostaglandins, leukotrienes, radical oxygen species (ROS), </a:t>
            </a:r>
            <a:r>
              <a:rPr lang="en-US" dirty="0" err="1" smtClean="0"/>
              <a:t>kinins</a:t>
            </a:r>
            <a:r>
              <a:rPr lang="en-US" dirty="0" smtClean="0"/>
              <a:t>, proteases, amines or neuropeptides</a:t>
            </a:r>
          </a:p>
          <a:p>
            <a:r>
              <a:rPr lang="en-US" dirty="0" smtClean="0"/>
              <a:t>Late: Chronic Phase (&gt;6 hours)</a:t>
            </a:r>
          </a:p>
          <a:p>
            <a:pPr lvl="1"/>
            <a:r>
              <a:rPr lang="en-US" dirty="0" smtClean="0"/>
              <a:t>sustained dysregulation of the described controlled inflammatory–anti‐inflammatory machinery leading to a cellular phase with prolonged activation of inflammatory cells and/ or incapacity to induce the anti‐inflammatory clearance phase of inflammation (e.g. the release of anti‐inflammatory cytokines or protease inhibitors)</a:t>
            </a:r>
          </a:p>
          <a:p>
            <a:pPr lvl="1"/>
            <a:r>
              <a:rPr lang="en-US" dirty="0" smtClean="0"/>
              <a:t>Dendritic cells have been identified as key players</a:t>
            </a:r>
            <a:endParaRPr lang="en-US" dirty="0"/>
          </a:p>
        </p:txBody>
      </p:sp>
    </p:spTree>
    <p:extLst>
      <p:ext uri="{BB962C8B-B14F-4D97-AF65-F5344CB8AC3E}">
        <p14:creationId xmlns:p14="http://schemas.microsoft.com/office/powerpoint/2010/main" val="30214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Basophills</a:t>
            </a:r>
            <a:endParaRPr lang="en-US" dirty="0"/>
          </a:p>
        </p:txBody>
      </p:sp>
      <p:sp>
        <p:nvSpPr>
          <p:cNvPr id="3" name="Content Placeholder 2"/>
          <p:cNvSpPr>
            <a:spLocks noGrp="1"/>
          </p:cNvSpPr>
          <p:nvPr>
            <p:ph idx="1"/>
          </p:nvPr>
        </p:nvSpPr>
        <p:spPr/>
        <p:txBody>
          <a:bodyPr>
            <a:normAutofit fontScale="85000" lnSpcReduction="20000"/>
          </a:bodyPr>
          <a:lstStyle/>
          <a:p>
            <a:r>
              <a:rPr lang="en-US" dirty="0"/>
              <a:t>Although representing less than 1% of the circulating leukocytes, basophils have recently been demonstrated to be important players in the scene of acute as well as chronic inflammation. Like mast cells, </a:t>
            </a:r>
            <a:r>
              <a:rPr lang="en-US" b="1" dirty="0"/>
              <a:t>basophils stain </a:t>
            </a:r>
            <a:r>
              <a:rPr lang="en-US" b="1" dirty="0" err="1"/>
              <a:t>metachromatically</a:t>
            </a:r>
            <a:r>
              <a:rPr lang="en-US" b="1" dirty="0"/>
              <a:t> with aniline dyes but can be distinguished from mast cells by their </a:t>
            </a:r>
            <a:r>
              <a:rPr lang="en-US" b="1" dirty="0" err="1"/>
              <a:t>bilobed</a:t>
            </a:r>
            <a:r>
              <a:rPr lang="en-US" b="1" dirty="0"/>
              <a:t> </a:t>
            </a:r>
            <a:r>
              <a:rPr lang="en-US" b="1" dirty="0" smtClean="0"/>
              <a:t>nucleus</a:t>
            </a:r>
          </a:p>
          <a:p>
            <a:r>
              <a:rPr lang="en-US" dirty="0"/>
              <a:t>Structurally and functionally, basophils have a lot in common with mast cells. Perhaps the most important similarity is the presence of </a:t>
            </a:r>
            <a:r>
              <a:rPr lang="en-US" dirty="0" err="1"/>
              <a:t>FcεRI</a:t>
            </a:r>
            <a:r>
              <a:rPr lang="en-US" dirty="0"/>
              <a:t>, the high‐affinity receptor for </a:t>
            </a:r>
            <a:r>
              <a:rPr lang="en-US" dirty="0" err="1"/>
              <a:t>IgE</a:t>
            </a:r>
            <a:r>
              <a:rPr lang="en-US" dirty="0"/>
              <a:t>, on their </a:t>
            </a:r>
            <a:r>
              <a:rPr lang="en-US" dirty="0" smtClean="0"/>
              <a:t>surface</a:t>
            </a:r>
          </a:p>
          <a:p>
            <a:r>
              <a:rPr lang="en-US" dirty="0" smtClean="0"/>
              <a:t>histamine‐releasing factors, Furthermore</a:t>
            </a:r>
            <a:r>
              <a:rPr lang="en-US" dirty="0"/>
              <a:t>, like skin mast cells, basophils are activated by the complement fraction, </a:t>
            </a:r>
            <a:r>
              <a:rPr lang="en-US" dirty="0" smtClean="0"/>
              <a:t>C5a, </a:t>
            </a:r>
            <a:r>
              <a:rPr lang="en-US" dirty="0"/>
              <a:t>Other receptors on basophils are for IL‐4 and GM‐CSF, which prolong their survival, and a histamine H2 receptor, which regulates their </a:t>
            </a:r>
            <a:r>
              <a:rPr lang="en-US" dirty="0" smtClean="0"/>
              <a:t>function</a:t>
            </a:r>
          </a:p>
          <a:p>
            <a:r>
              <a:rPr lang="en-US" dirty="0"/>
              <a:t>In allergic diseases, basophils migrate from the bone marrow, enter the circulation as mature cells and infiltrate tissues in response to inflammatory stimuli</a:t>
            </a:r>
          </a:p>
        </p:txBody>
      </p:sp>
    </p:spTree>
    <p:extLst>
      <p:ext uri="{BB962C8B-B14F-4D97-AF65-F5344CB8AC3E}">
        <p14:creationId xmlns:p14="http://schemas.microsoft.com/office/powerpoint/2010/main" val="3931925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506" y="199176"/>
            <a:ext cx="5154017" cy="50091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503" y="1992439"/>
            <a:ext cx="5911422" cy="4315563"/>
          </a:xfrm>
          <a:prstGeom prst="rect">
            <a:avLst/>
          </a:prstGeom>
        </p:spPr>
      </p:pic>
    </p:spTree>
    <p:extLst>
      <p:ext uri="{BB962C8B-B14F-4D97-AF65-F5344CB8AC3E}">
        <p14:creationId xmlns:p14="http://schemas.microsoft.com/office/powerpoint/2010/main" val="1941001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CELLS</a:t>
            </a:r>
            <a:endParaRPr lang="en-US" dirty="0"/>
          </a:p>
        </p:txBody>
      </p:sp>
      <p:sp>
        <p:nvSpPr>
          <p:cNvPr id="3" name="Content Placeholder 2"/>
          <p:cNvSpPr>
            <a:spLocks noGrp="1"/>
          </p:cNvSpPr>
          <p:nvPr>
            <p:ph idx="1"/>
          </p:nvPr>
        </p:nvSpPr>
        <p:spPr/>
        <p:txBody>
          <a:bodyPr>
            <a:normAutofit fontScale="85000" lnSpcReduction="20000"/>
          </a:bodyPr>
          <a:lstStyle/>
          <a:p>
            <a:r>
              <a:rPr lang="en-US" dirty="0"/>
              <a:t>Mast cells are a heterogeneous group of multifunctional </a:t>
            </a:r>
            <a:r>
              <a:rPr lang="en-US" dirty="0" err="1"/>
              <a:t>tissuedwelling</a:t>
            </a:r>
            <a:r>
              <a:rPr lang="en-US" dirty="0"/>
              <a:t> cells with roles in conditions as diverse as allergy, parasite infestation, inflammation, angiogenesis and tissue </a:t>
            </a:r>
            <a:r>
              <a:rPr lang="en-US" dirty="0" smtClean="0"/>
              <a:t>remodeling</a:t>
            </a:r>
          </a:p>
          <a:p>
            <a:r>
              <a:rPr lang="en-US" dirty="0" smtClean="0"/>
              <a:t>The </a:t>
            </a:r>
            <a:r>
              <a:rPr lang="en-US" dirty="0"/>
              <a:t>cells were named ‘</a:t>
            </a:r>
            <a:r>
              <a:rPr lang="en-US" dirty="0" err="1"/>
              <a:t>Mastzellen</a:t>
            </a:r>
            <a:r>
              <a:rPr lang="en-US" dirty="0"/>
              <a:t>’ (Greek </a:t>
            </a:r>
            <a:r>
              <a:rPr lang="en-US" dirty="0" err="1"/>
              <a:t>mastos</a:t>
            </a:r>
            <a:r>
              <a:rPr lang="en-US" dirty="0"/>
              <a:t>, breast) in 1876 by Paul </a:t>
            </a:r>
            <a:r>
              <a:rPr lang="en-US" dirty="0" smtClean="0"/>
              <a:t>Ehrlich </a:t>
            </a:r>
            <a:r>
              <a:rPr lang="en-US" dirty="0"/>
              <a:t>because he believed that the intracellular granules, which appeared purple in </a:t>
            </a:r>
            <a:r>
              <a:rPr lang="en-US" dirty="0" err="1"/>
              <a:t>colour</a:t>
            </a:r>
            <a:r>
              <a:rPr lang="en-US" dirty="0"/>
              <a:t> when stained with aniline blue dyes, contained </a:t>
            </a:r>
            <a:r>
              <a:rPr lang="en-US" dirty="0" err="1"/>
              <a:t>phagacytosed</a:t>
            </a:r>
            <a:r>
              <a:rPr lang="en-US" dirty="0"/>
              <a:t> materials or nutrients </a:t>
            </a:r>
            <a:endParaRPr lang="en-US" dirty="0" smtClean="0"/>
          </a:p>
          <a:p>
            <a:r>
              <a:rPr lang="en-US" dirty="0"/>
              <a:t> Mast cells are </a:t>
            </a:r>
            <a:r>
              <a:rPr lang="en-US" dirty="0" err="1"/>
              <a:t>haematopoietic</a:t>
            </a:r>
            <a:r>
              <a:rPr lang="en-US" dirty="0"/>
              <a:t> in origin, entering the circulation from the bone marrow as mononuclear cell precursors that both express mRNA for stem cell factor (SCF) and have SCF receptors (SCFR, CD117) on their cell membranes </a:t>
            </a:r>
            <a:endParaRPr lang="en-US" dirty="0" smtClean="0"/>
          </a:p>
          <a:p>
            <a:r>
              <a:rPr lang="en-US" dirty="0"/>
              <a:t> It is pertinent at this stage to distinguish mast cells from basophils, which were originally thought to be circulating mast cells, but are actually related more closely to eosinophils, developing in the bone marrow from granulocyte precursors and entering the circulation only when fully </a:t>
            </a:r>
            <a:r>
              <a:rPr lang="en-US" dirty="0" smtClean="0"/>
              <a:t>mature</a:t>
            </a:r>
          </a:p>
          <a:p>
            <a:endParaRPr lang="en-US" dirty="0"/>
          </a:p>
        </p:txBody>
      </p:sp>
    </p:spTree>
    <p:extLst>
      <p:ext uri="{BB962C8B-B14F-4D97-AF65-F5344CB8AC3E}">
        <p14:creationId xmlns:p14="http://schemas.microsoft.com/office/powerpoint/2010/main" val="134846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657"/>
            <a:ext cx="5889028"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590" y="2482866"/>
            <a:ext cx="5677410" cy="4375134"/>
          </a:xfrm>
          <a:prstGeom prst="rect">
            <a:avLst/>
          </a:prstGeom>
        </p:spPr>
      </p:pic>
    </p:spTree>
    <p:extLst>
      <p:ext uri="{BB962C8B-B14F-4D97-AF65-F5344CB8AC3E}">
        <p14:creationId xmlns:p14="http://schemas.microsoft.com/office/powerpoint/2010/main" val="3747998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4904" y="-131095"/>
            <a:ext cx="6989095" cy="6989095"/>
          </a:xfrm>
        </p:spPr>
      </p:pic>
    </p:spTree>
    <p:extLst>
      <p:ext uri="{BB962C8B-B14F-4D97-AF65-F5344CB8AC3E}">
        <p14:creationId xmlns:p14="http://schemas.microsoft.com/office/powerpoint/2010/main" val="3288146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a:t>
            </a:r>
            <a:r>
              <a:rPr lang="en-US" dirty="0"/>
              <a:t>cells and basophils differ in their repertoire of mediators released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7286" y="1690688"/>
            <a:ext cx="4013450" cy="4351338"/>
          </a:xfr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199" y="1690688"/>
            <a:ext cx="3429796" cy="4351338"/>
          </a:xfrm>
          <a:prstGeom prst="rect">
            <a:avLst/>
          </a:prstGeom>
        </p:spPr>
      </p:pic>
    </p:spTree>
    <p:extLst>
      <p:ext uri="{BB962C8B-B14F-4D97-AF65-F5344CB8AC3E}">
        <p14:creationId xmlns:p14="http://schemas.microsoft.com/office/powerpoint/2010/main" val="4047488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Monocytes and </a:t>
            </a:r>
            <a:r>
              <a:rPr lang="en-US" dirty="0" smtClean="0"/>
              <a:t>Macrophages</a:t>
            </a:r>
            <a:endParaRPr lang="en-US" dirty="0"/>
          </a:p>
        </p:txBody>
      </p:sp>
      <p:sp>
        <p:nvSpPr>
          <p:cNvPr id="5" name="Content Placeholder 4"/>
          <p:cNvSpPr>
            <a:spLocks noGrp="1"/>
          </p:cNvSpPr>
          <p:nvPr>
            <p:ph idx="1"/>
          </p:nvPr>
        </p:nvSpPr>
        <p:spPr/>
        <p:txBody>
          <a:bodyPr>
            <a:normAutofit fontScale="85000" lnSpcReduction="20000"/>
          </a:bodyPr>
          <a:lstStyle/>
          <a:p>
            <a:r>
              <a:rPr lang="en-US" dirty="0"/>
              <a:t>The monocyte–macrophage system represents a heterogeneous family of cell types that vary within different </a:t>
            </a:r>
            <a:r>
              <a:rPr lang="en-US" dirty="0" smtClean="0"/>
              <a:t>tissues</a:t>
            </a:r>
          </a:p>
          <a:p>
            <a:r>
              <a:rPr lang="en-US" dirty="0"/>
              <a:t>They all derive from identical progenitors in the bone marrow, where they mature from </a:t>
            </a:r>
            <a:r>
              <a:rPr lang="en-US" dirty="0" err="1"/>
              <a:t>monoblasts</a:t>
            </a:r>
            <a:r>
              <a:rPr lang="en-US" dirty="0"/>
              <a:t> to pro‐ </a:t>
            </a:r>
            <a:r>
              <a:rPr lang="en-US" dirty="0" smtClean="0"/>
              <a:t>monocytes</a:t>
            </a:r>
          </a:p>
          <a:p>
            <a:r>
              <a:rPr lang="en-US" dirty="0"/>
              <a:t>The maturation time is approximately 19–25 h in </a:t>
            </a:r>
            <a:r>
              <a:rPr lang="en-US" dirty="0" smtClean="0"/>
              <a:t>humans</a:t>
            </a:r>
          </a:p>
          <a:p>
            <a:r>
              <a:rPr lang="en-US" dirty="0"/>
              <a:t>As mature cells, monocytes may remain in the blood for approximately </a:t>
            </a:r>
            <a:r>
              <a:rPr lang="en-US" dirty="0" smtClean="0"/>
              <a:t>2–5 days</a:t>
            </a:r>
          </a:p>
          <a:p>
            <a:r>
              <a:rPr lang="en-US" dirty="0"/>
              <a:t>Macrophages rapidly recognize pathogens and ‘danger signals’ in the connective tissue by means of cell surface receptors </a:t>
            </a:r>
            <a:r>
              <a:rPr lang="en-US" dirty="0" smtClean="0"/>
              <a:t>such </a:t>
            </a:r>
            <a:r>
              <a:rPr lang="en-US" dirty="0"/>
              <a:t>as CD14, the MR, the SR, RAGE, protease‐activated receptors </a:t>
            </a:r>
            <a:r>
              <a:rPr lang="en-US" dirty="0" smtClean="0"/>
              <a:t>and TLRs</a:t>
            </a:r>
          </a:p>
          <a:p>
            <a:r>
              <a:rPr lang="en-US" dirty="0"/>
              <a:t> Macrophages also represent an important link to the adaptive immune system by generating </a:t>
            </a:r>
            <a:r>
              <a:rPr lang="en-US" dirty="0" err="1"/>
              <a:t>immunomodulating</a:t>
            </a:r>
            <a:r>
              <a:rPr lang="en-US" dirty="0"/>
              <a:t> cytokines such as </a:t>
            </a:r>
            <a:r>
              <a:rPr lang="en-US" dirty="0" smtClean="0"/>
              <a:t>IFNs</a:t>
            </a:r>
          </a:p>
          <a:p>
            <a:r>
              <a:rPr lang="en-US" dirty="0" smtClean="0"/>
              <a:t>In Addition they </a:t>
            </a:r>
            <a:r>
              <a:rPr lang="en-US" dirty="0"/>
              <a:t>release  IFN‐</a:t>
            </a:r>
            <a:r>
              <a:rPr lang="el-GR" dirty="0"/>
              <a:t>γ </a:t>
            </a:r>
            <a:r>
              <a:rPr lang="en-US" dirty="0" smtClean="0"/>
              <a:t>, </a:t>
            </a:r>
            <a:r>
              <a:rPr lang="en-US" dirty="0"/>
              <a:t>express MHC class II antigen HLA‐DR and may thus stimulate </a:t>
            </a:r>
            <a:r>
              <a:rPr lang="en-US" dirty="0" smtClean="0"/>
              <a:t>lymphocyte</a:t>
            </a:r>
          </a:p>
          <a:p>
            <a:endParaRPr lang="en-US" dirty="0"/>
          </a:p>
        </p:txBody>
      </p:sp>
    </p:spTree>
    <p:extLst>
      <p:ext uri="{BB962C8B-B14F-4D97-AF65-F5344CB8AC3E}">
        <p14:creationId xmlns:p14="http://schemas.microsoft.com/office/powerpoint/2010/main" val="2088375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Major functions of Monocyte – Macrophages and </a:t>
            </a:r>
            <a:r>
              <a:rPr lang="en-US" dirty="0"/>
              <a:t>their receptors and secretory </a:t>
            </a:r>
            <a:r>
              <a:rPr lang="en-US" dirty="0" smtClean="0"/>
              <a:t>products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1309" y="1946469"/>
            <a:ext cx="6409038" cy="4076700"/>
          </a:xfrm>
        </p:spPr>
      </p:pic>
    </p:spTree>
    <p:extLst>
      <p:ext uri="{BB962C8B-B14F-4D97-AF65-F5344CB8AC3E}">
        <p14:creationId xmlns:p14="http://schemas.microsoft.com/office/powerpoint/2010/main" val="2200697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Role of macrophages for innate and acquired immune function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184" y="1224262"/>
            <a:ext cx="7855585" cy="5503892"/>
          </a:xfrm>
        </p:spPr>
      </p:pic>
    </p:spTree>
    <p:extLst>
      <p:ext uri="{BB962C8B-B14F-4D97-AF65-F5344CB8AC3E}">
        <p14:creationId xmlns:p14="http://schemas.microsoft.com/office/powerpoint/2010/main" val="604198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Platelets</a:t>
            </a:r>
            <a:endParaRPr lang="en-US" dirty="0"/>
          </a:p>
        </p:txBody>
      </p:sp>
      <p:sp>
        <p:nvSpPr>
          <p:cNvPr id="3" name="Content Placeholder 2"/>
          <p:cNvSpPr>
            <a:spLocks noGrp="1"/>
          </p:cNvSpPr>
          <p:nvPr>
            <p:ph idx="1"/>
          </p:nvPr>
        </p:nvSpPr>
        <p:spPr>
          <a:xfrm>
            <a:off x="838200" y="1306640"/>
            <a:ext cx="10515600" cy="5551360"/>
          </a:xfrm>
        </p:spPr>
        <p:txBody>
          <a:bodyPr>
            <a:noAutofit/>
          </a:bodyPr>
          <a:lstStyle/>
          <a:p>
            <a:r>
              <a:rPr lang="en-US" sz="2000" dirty="0"/>
              <a:t>Platelets are derived from megakaryocytes in the bone marrow and are the major components involved in blood clotting and </a:t>
            </a:r>
            <a:r>
              <a:rPr lang="en-US" sz="2000" dirty="0" smtClean="0"/>
              <a:t>homeostasis</a:t>
            </a:r>
          </a:p>
          <a:p>
            <a:r>
              <a:rPr lang="en-US" sz="2000" dirty="0" smtClean="0"/>
              <a:t>Accordingly</a:t>
            </a:r>
            <a:r>
              <a:rPr lang="en-US" sz="2000" dirty="0"/>
              <a:t>, platelets release mediators such as </a:t>
            </a:r>
            <a:r>
              <a:rPr lang="en-US" sz="2000" b="1" dirty="0"/>
              <a:t>eicosanoids, adenosine monophosphate (ADP), amines, proteolytic enzymes and cationic </a:t>
            </a:r>
            <a:r>
              <a:rPr lang="en-US" sz="2000" b="1" dirty="0" smtClean="0"/>
              <a:t>proteins</a:t>
            </a:r>
            <a:r>
              <a:rPr lang="en-US" sz="2000" dirty="0"/>
              <a:t>. They are also a source of serotonin (5‐HT</a:t>
            </a:r>
            <a:r>
              <a:rPr lang="en-US" sz="2000" dirty="0" smtClean="0"/>
              <a:t>)</a:t>
            </a:r>
          </a:p>
          <a:p>
            <a:r>
              <a:rPr lang="en-US" sz="2000" dirty="0" smtClean="0"/>
              <a:t>Platelets </a:t>
            </a:r>
            <a:r>
              <a:rPr lang="en-US" sz="2000" dirty="0"/>
              <a:t>become activated and interact with endothelial cells thereby stimulating the increase of inflammatory transcription factors and </a:t>
            </a:r>
            <a:r>
              <a:rPr lang="en-US" sz="2000" b="1" dirty="0"/>
              <a:t>mediators such as NF‐</a:t>
            </a:r>
            <a:r>
              <a:rPr lang="en-US" sz="2000" b="1" dirty="0" err="1"/>
              <a:t>κB</a:t>
            </a:r>
            <a:r>
              <a:rPr lang="en-US" sz="2000" b="1" dirty="0"/>
              <a:t> and IL‐6</a:t>
            </a:r>
            <a:r>
              <a:rPr lang="en-US" sz="2000" dirty="0"/>
              <a:t>. Thus, </a:t>
            </a:r>
            <a:r>
              <a:rPr lang="en-US" sz="2000" dirty="0" smtClean="0"/>
              <a:t>continuous </a:t>
            </a:r>
            <a:r>
              <a:rPr lang="en-US" sz="2000" dirty="0"/>
              <a:t>activation of platelets leads to the perpetuation of inflammatory </a:t>
            </a:r>
            <a:r>
              <a:rPr lang="en-US" sz="2000" dirty="0" err="1"/>
              <a:t>signalling</a:t>
            </a:r>
            <a:r>
              <a:rPr lang="en-US" sz="2000" dirty="0"/>
              <a:t> and thus amplification of an inflammatory response, as observed in </a:t>
            </a:r>
            <a:r>
              <a:rPr lang="en-US" sz="2000" dirty="0" smtClean="0"/>
              <a:t>vasculitis</a:t>
            </a:r>
          </a:p>
          <a:p>
            <a:r>
              <a:rPr lang="en-US" sz="2000" dirty="0" smtClean="0"/>
              <a:t>They </a:t>
            </a:r>
            <a:r>
              <a:rPr lang="en-US" sz="2000" dirty="0"/>
              <a:t>also express </a:t>
            </a:r>
            <a:r>
              <a:rPr lang="en-US" sz="2000" b="1" dirty="0"/>
              <a:t>PARs belonging to a novel subfamily of G protein</a:t>
            </a:r>
            <a:r>
              <a:rPr lang="en-US" sz="2000" dirty="0"/>
              <a:t> coupled receptors (GPCR) with seven transmembrane domains activated by serine proteases </a:t>
            </a:r>
            <a:endParaRPr lang="en-US" sz="2000" dirty="0" smtClean="0"/>
          </a:p>
          <a:p>
            <a:r>
              <a:rPr lang="en-US" sz="2000" b="1" dirty="0"/>
              <a:t>α11bβ3</a:t>
            </a:r>
            <a:r>
              <a:rPr lang="en-US" sz="2000" dirty="0"/>
              <a:t> (also designated glycoprotein 11b–111a or GP11b–111a) represents an important platelet‐specific </a:t>
            </a:r>
            <a:r>
              <a:rPr lang="en-US" sz="2000" dirty="0" smtClean="0"/>
              <a:t>integrin</a:t>
            </a:r>
          </a:p>
          <a:p>
            <a:r>
              <a:rPr lang="en-US" sz="2000" dirty="0"/>
              <a:t>The platelet integrin </a:t>
            </a:r>
            <a:r>
              <a:rPr lang="el-GR" sz="2000" dirty="0"/>
              <a:t>α2β1 (</a:t>
            </a:r>
            <a:r>
              <a:rPr lang="en-US" sz="2000" dirty="0"/>
              <a:t>GP1a–11a) binds </a:t>
            </a:r>
            <a:r>
              <a:rPr lang="en-US" sz="2000" dirty="0" smtClean="0"/>
              <a:t>collagen, </a:t>
            </a:r>
            <a:r>
              <a:rPr lang="el-GR" sz="2000" dirty="0"/>
              <a:t>α5β1 </a:t>
            </a:r>
            <a:r>
              <a:rPr lang="en-US" sz="2000" dirty="0"/>
              <a:t>and </a:t>
            </a:r>
            <a:r>
              <a:rPr lang="el-GR" sz="2000" dirty="0"/>
              <a:t>α6β1 (</a:t>
            </a:r>
            <a:r>
              <a:rPr lang="en-US" sz="2000" dirty="0"/>
              <a:t>GP1c–11a) bind to fibronectin, collagen and laminin, while CD36 (GPIV) binds thrombospondin and possibly </a:t>
            </a:r>
            <a:r>
              <a:rPr lang="en-US" sz="2000" dirty="0" smtClean="0"/>
              <a:t>collagen</a:t>
            </a:r>
          </a:p>
          <a:p>
            <a:endParaRPr lang="en-US" sz="1200" dirty="0" smtClean="0"/>
          </a:p>
        </p:txBody>
      </p:sp>
    </p:spTree>
    <p:extLst>
      <p:ext uri="{BB962C8B-B14F-4D97-AF65-F5344CB8AC3E}">
        <p14:creationId xmlns:p14="http://schemas.microsoft.com/office/powerpoint/2010/main" val="375721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Cellular components of cutaneous inflammation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Epidermis</a:t>
            </a:r>
          </a:p>
          <a:p>
            <a:pPr lvl="1"/>
            <a:r>
              <a:rPr lang="en-US" dirty="0" smtClean="0"/>
              <a:t>Keratinocytes</a:t>
            </a:r>
          </a:p>
          <a:p>
            <a:r>
              <a:rPr lang="en-US" dirty="0" smtClean="0"/>
              <a:t>Dermis</a:t>
            </a:r>
          </a:p>
          <a:p>
            <a:pPr lvl="1"/>
            <a:r>
              <a:rPr lang="en-US" dirty="0" smtClean="0"/>
              <a:t>Fibroblasts</a:t>
            </a:r>
          </a:p>
          <a:p>
            <a:pPr lvl="1"/>
            <a:r>
              <a:rPr lang="en-US" dirty="0" smtClean="0"/>
              <a:t>Endothelial Cells</a:t>
            </a:r>
          </a:p>
          <a:p>
            <a:pPr lvl="1"/>
            <a:r>
              <a:rPr lang="en-US" dirty="0" smtClean="0"/>
              <a:t>Selectins</a:t>
            </a:r>
          </a:p>
          <a:p>
            <a:pPr lvl="1"/>
            <a:r>
              <a:rPr lang="en-US" dirty="0" smtClean="0"/>
              <a:t>Endothelial Adhesion molecules regulating leukocyte migration</a:t>
            </a:r>
          </a:p>
          <a:p>
            <a:r>
              <a:rPr lang="en-US" dirty="0" smtClean="0"/>
              <a:t>Epi and Dermal Cell – Cell Communication during </a:t>
            </a:r>
            <a:r>
              <a:rPr lang="en-US" dirty="0" err="1" smtClean="0"/>
              <a:t>Inf</a:t>
            </a:r>
            <a:endParaRPr lang="en-US" dirty="0" smtClean="0"/>
          </a:p>
          <a:p>
            <a:pPr lvl="1"/>
            <a:r>
              <a:rPr lang="en-US" dirty="0" err="1" smtClean="0"/>
              <a:t>Integrins</a:t>
            </a:r>
            <a:endParaRPr lang="en-US" dirty="0" smtClean="0"/>
          </a:p>
          <a:p>
            <a:pPr lvl="1"/>
            <a:r>
              <a:rPr lang="en-US" dirty="0" smtClean="0"/>
              <a:t>Leukocyte Trafficking and </a:t>
            </a:r>
            <a:r>
              <a:rPr lang="en-US" dirty="0" err="1" smtClean="0"/>
              <a:t>Integrins</a:t>
            </a:r>
            <a:endParaRPr lang="en-US" dirty="0" smtClean="0"/>
          </a:p>
          <a:p>
            <a:pPr lvl="1"/>
            <a:r>
              <a:rPr lang="en-US" dirty="0" smtClean="0"/>
              <a:t>Cell adhesion molecules of Immunoglobulin family</a:t>
            </a:r>
          </a:p>
          <a:p>
            <a:pPr lvl="1"/>
            <a:r>
              <a:rPr lang="en-US" dirty="0" smtClean="0"/>
              <a:t>Adhesion molecules on activated Keratinocytes</a:t>
            </a:r>
          </a:p>
        </p:txBody>
      </p:sp>
    </p:spTree>
    <p:extLst>
      <p:ext uri="{BB962C8B-B14F-4D97-AF65-F5344CB8AC3E}">
        <p14:creationId xmlns:p14="http://schemas.microsoft.com/office/powerpoint/2010/main" val="3324750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ADAPTIVE IMMUNE SYSTEM</a:t>
            </a:r>
            <a:endParaRPr lang="en-US" dirty="0"/>
          </a:p>
        </p:txBody>
      </p:sp>
      <p:sp>
        <p:nvSpPr>
          <p:cNvPr id="3" name="Content Placeholder 2"/>
          <p:cNvSpPr>
            <a:spLocks noGrp="1"/>
          </p:cNvSpPr>
          <p:nvPr>
            <p:ph idx="1"/>
          </p:nvPr>
        </p:nvSpPr>
        <p:spPr/>
        <p:txBody>
          <a:bodyPr/>
          <a:lstStyle/>
          <a:p>
            <a:r>
              <a:rPr lang="en-US" dirty="0"/>
              <a:t>The adaptive immune system is believed to have developed after the innate immune system, and consists of T cells and B </a:t>
            </a:r>
            <a:r>
              <a:rPr lang="en-US" dirty="0" smtClean="0"/>
              <a:t>cells</a:t>
            </a:r>
          </a:p>
          <a:p>
            <a:r>
              <a:rPr lang="en-US" dirty="0" smtClean="0"/>
              <a:t>T </a:t>
            </a:r>
            <a:r>
              <a:rPr lang="en-US" dirty="0"/>
              <a:t>and B cells are responsible for the improved specific immune recognition of </a:t>
            </a:r>
            <a:r>
              <a:rPr lang="en-US" dirty="0" smtClean="0"/>
              <a:t>pathogens</a:t>
            </a:r>
          </a:p>
          <a:p>
            <a:r>
              <a:rPr lang="en-US" dirty="0" smtClean="0"/>
              <a:t>We </a:t>
            </a:r>
            <a:r>
              <a:rPr lang="en-US" dirty="0"/>
              <a:t>briefly have to focus on two immune mechanisms: MHC complex activation and antigen presentation</a:t>
            </a:r>
          </a:p>
        </p:txBody>
      </p:sp>
    </p:spTree>
    <p:extLst>
      <p:ext uri="{BB962C8B-B14F-4D97-AF65-F5344CB8AC3E}">
        <p14:creationId xmlns:p14="http://schemas.microsoft.com/office/powerpoint/2010/main" val="2794776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HISTOCOMPATIBILITY COMPLEX AND SKIN INFLAMMATION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genetic loci responsible for the rejection of non‐self tissues are located in a region known as the MHC on chromosome </a:t>
            </a:r>
            <a:r>
              <a:rPr lang="en-US" dirty="0" smtClean="0"/>
              <a:t>6</a:t>
            </a:r>
          </a:p>
          <a:p>
            <a:r>
              <a:rPr lang="en-US" dirty="0"/>
              <a:t>MHC genes encode for highly polymorphic cell surface structures termed MHC antigens or </a:t>
            </a:r>
            <a:r>
              <a:rPr lang="en-US" dirty="0" smtClean="0"/>
              <a:t>HLAs</a:t>
            </a:r>
          </a:p>
          <a:p>
            <a:r>
              <a:rPr lang="en-US" dirty="0" smtClean="0"/>
              <a:t>Involved </a:t>
            </a:r>
            <a:r>
              <a:rPr lang="en-US" dirty="0"/>
              <a:t>in many immune processes and skin diseases such as </a:t>
            </a:r>
            <a:r>
              <a:rPr lang="en-US" dirty="0" err="1"/>
              <a:t>genodermatoses</a:t>
            </a:r>
            <a:r>
              <a:rPr lang="en-US" dirty="0"/>
              <a:t>, psoriasis and various autoimmune diseases (e.g. </a:t>
            </a:r>
            <a:r>
              <a:rPr lang="en-US" dirty="0" err="1"/>
              <a:t>Behçet</a:t>
            </a:r>
            <a:r>
              <a:rPr lang="en-US" dirty="0"/>
              <a:t> disease</a:t>
            </a:r>
            <a:r>
              <a:rPr lang="en-US" dirty="0" smtClean="0"/>
              <a:t>)</a:t>
            </a:r>
          </a:p>
          <a:p>
            <a:r>
              <a:rPr lang="en-US" dirty="0"/>
              <a:t>Three classes of molecules (I–III) have been </a:t>
            </a:r>
            <a:r>
              <a:rPr lang="en-US" dirty="0" smtClean="0"/>
              <a:t>identified</a:t>
            </a:r>
          </a:p>
          <a:p>
            <a:r>
              <a:rPr lang="en-US" dirty="0"/>
              <a:t>The class I and II glycoproteins, which share a similar overall structure, are involved in antigen </a:t>
            </a:r>
            <a:r>
              <a:rPr lang="en-US" dirty="0" smtClean="0"/>
              <a:t>presentation</a:t>
            </a:r>
          </a:p>
          <a:p>
            <a:r>
              <a:rPr lang="en-US" dirty="0"/>
              <a:t>There are three main class I genes (HLA‐A, HLA‐B and HLA‐C) and three main class II genes (HLA‐DP, HLA‐DQ and HLA‐DR</a:t>
            </a:r>
            <a:r>
              <a:rPr lang="en-US" dirty="0" smtClean="0"/>
              <a:t>)</a:t>
            </a:r>
          </a:p>
          <a:p>
            <a:endParaRPr lang="en-US" dirty="0"/>
          </a:p>
        </p:txBody>
      </p:sp>
    </p:spTree>
    <p:extLst>
      <p:ext uri="{BB962C8B-B14F-4D97-AF65-F5344CB8AC3E}">
        <p14:creationId xmlns:p14="http://schemas.microsoft.com/office/powerpoint/2010/main" val="2850312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818" y="0"/>
            <a:ext cx="10664982" cy="6426335"/>
          </a:xfrm>
        </p:spPr>
      </p:pic>
    </p:spTree>
    <p:extLst>
      <p:ext uri="{BB962C8B-B14F-4D97-AF65-F5344CB8AC3E}">
        <p14:creationId xmlns:p14="http://schemas.microsoft.com/office/powerpoint/2010/main" val="2810017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Antigen‐presenting cells </a:t>
            </a:r>
          </a:p>
        </p:txBody>
      </p:sp>
      <p:sp>
        <p:nvSpPr>
          <p:cNvPr id="3" name="Content Placeholder 2"/>
          <p:cNvSpPr>
            <a:spLocks noGrp="1"/>
          </p:cNvSpPr>
          <p:nvPr>
            <p:ph idx="1"/>
          </p:nvPr>
        </p:nvSpPr>
        <p:spPr/>
        <p:txBody>
          <a:bodyPr/>
          <a:lstStyle/>
          <a:p>
            <a:r>
              <a:rPr lang="en-US" dirty="0"/>
              <a:t>Despite the fact that various cells can present antigens including keratinocytes, the classical (professional) APCs are specialized </a:t>
            </a:r>
            <a:r>
              <a:rPr lang="en-US" dirty="0">
                <a:solidFill>
                  <a:schemeClr val="accent1"/>
                </a:solidFill>
              </a:rPr>
              <a:t>dendritic cells </a:t>
            </a:r>
            <a:r>
              <a:rPr lang="en-US" dirty="0"/>
              <a:t>such as interdigitating dendritic cells in the lymph nodes or Langerhans cells in the epidermis</a:t>
            </a:r>
          </a:p>
        </p:txBody>
      </p:sp>
    </p:spTree>
    <p:extLst>
      <p:ext uri="{BB962C8B-B14F-4D97-AF65-F5344CB8AC3E}">
        <p14:creationId xmlns:p14="http://schemas.microsoft.com/office/powerpoint/2010/main" val="2248713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Langerhans cells</a:t>
            </a:r>
          </a:p>
        </p:txBody>
      </p:sp>
      <p:sp>
        <p:nvSpPr>
          <p:cNvPr id="3" name="Content Placeholder 2"/>
          <p:cNvSpPr>
            <a:spLocks noGrp="1"/>
          </p:cNvSpPr>
          <p:nvPr>
            <p:ph idx="1"/>
          </p:nvPr>
        </p:nvSpPr>
        <p:spPr/>
        <p:txBody>
          <a:bodyPr>
            <a:normAutofit fontScale="70000" lnSpcReduction="20000"/>
          </a:bodyPr>
          <a:lstStyle/>
          <a:p>
            <a:r>
              <a:rPr lang="en-US" dirty="0"/>
              <a:t>Langerhans cells represent the first line of professional antigen presentation in the </a:t>
            </a:r>
            <a:r>
              <a:rPr lang="en-US" dirty="0" smtClean="0"/>
              <a:t>skin</a:t>
            </a:r>
          </a:p>
          <a:p>
            <a:r>
              <a:rPr lang="en-US" dirty="0"/>
              <a:t>they can be identified by their dendritic protrusions and the </a:t>
            </a:r>
            <a:r>
              <a:rPr lang="en-US" dirty="0" err="1"/>
              <a:t>Birbeck</a:t>
            </a:r>
            <a:r>
              <a:rPr lang="en-US" dirty="0"/>
              <a:t> granules, containing </a:t>
            </a:r>
            <a:r>
              <a:rPr lang="en-US" dirty="0" err="1"/>
              <a:t>langerin</a:t>
            </a:r>
            <a:r>
              <a:rPr lang="en-US" dirty="0"/>
              <a:t> (C‐type lectin domain </a:t>
            </a:r>
            <a:r>
              <a:rPr lang="en-US" dirty="0" smtClean="0"/>
              <a:t>family </a:t>
            </a:r>
            <a:r>
              <a:rPr lang="en-US" dirty="0"/>
              <a:t>4 member K; CD207</a:t>
            </a:r>
            <a:r>
              <a:rPr lang="en-US" dirty="0" smtClean="0"/>
              <a:t>)</a:t>
            </a:r>
          </a:p>
          <a:p>
            <a:r>
              <a:rPr lang="en-US" dirty="0"/>
              <a:t>It is a </a:t>
            </a:r>
            <a:r>
              <a:rPr lang="en-US" b="1" dirty="0" smtClean="0"/>
              <a:t>mannose‐ binding C‐type lectin </a:t>
            </a:r>
            <a:r>
              <a:rPr lang="en-US" dirty="0" smtClean="0"/>
              <a:t>that </a:t>
            </a:r>
            <a:r>
              <a:rPr lang="en-US" dirty="0"/>
              <a:t>controls internalization and trafficking of antigen into </a:t>
            </a:r>
            <a:r>
              <a:rPr lang="en-US" dirty="0" err="1"/>
              <a:t>Birbeck</a:t>
            </a:r>
            <a:r>
              <a:rPr lang="en-US" dirty="0"/>
              <a:t> granules thereby inducing the non‐ classical antigen‐processing </a:t>
            </a:r>
            <a:r>
              <a:rPr lang="en-US" dirty="0" smtClean="0"/>
              <a:t>pathway</a:t>
            </a:r>
          </a:p>
          <a:p>
            <a:r>
              <a:rPr lang="en-US" dirty="0"/>
              <a:t>Langerhans cells also express CD1a, CD45, </a:t>
            </a:r>
            <a:r>
              <a:rPr lang="en-US" dirty="0" err="1"/>
              <a:t>FcεRI</a:t>
            </a:r>
            <a:r>
              <a:rPr lang="en-US" dirty="0"/>
              <a:t> receptor, HLA‐DR, CD1a, CD39 (ATPase), CLA, vimentin and certain S‐100 </a:t>
            </a:r>
            <a:r>
              <a:rPr lang="en-US" dirty="0" smtClean="0"/>
              <a:t>proteins</a:t>
            </a:r>
          </a:p>
          <a:p>
            <a:r>
              <a:rPr lang="en-US" dirty="0" smtClean="0"/>
              <a:t>In </a:t>
            </a:r>
            <a:r>
              <a:rPr lang="en-US" dirty="0"/>
              <a:t>contrast, GM‐CSF and IL‐4 help dendritic cell precursors to develop into non‐ Langerhans cell dendritic </a:t>
            </a:r>
            <a:r>
              <a:rPr lang="en-US" dirty="0" smtClean="0"/>
              <a:t>cells</a:t>
            </a:r>
          </a:p>
          <a:p>
            <a:r>
              <a:rPr lang="en-US" dirty="0" smtClean="0"/>
              <a:t>During </a:t>
            </a:r>
            <a:r>
              <a:rPr lang="en-US" dirty="0"/>
              <a:t>inflammation and chronic UV </a:t>
            </a:r>
            <a:r>
              <a:rPr lang="en-US" dirty="0" smtClean="0"/>
              <a:t>radiation</a:t>
            </a:r>
            <a:r>
              <a:rPr lang="en-US" dirty="0"/>
              <a:t>, </a:t>
            </a:r>
            <a:r>
              <a:rPr lang="en-US" b="1" dirty="0"/>
              <a:t>Langerhans cells emigrate from the epidermis</a:t>
            </a:r>
            <a:r>
              <a:rPr lang="en-US" dirty="0"/>
              <a:t>. Langerhans cell precursors can develop to monocyte–macrophage type dendritic cells after exposure to M‐CSF, while exposure to </a:t>
            </a:r>
            <a:r>
              <a:rPr lang="en-US" b="1" dirty="0"/>
              <a:t>GMCSF and TNF‐</a:t>
            </a:r>
            <a:r>
              <a:rPr lang="el-GR" b="1" dirty="0"/>
              <a:t>α</a:t>
            </a:r>
            <a:r>
              <a:rPr lang="el-GR" dirty="0"/>
              <a:t>, </a:t>
            </a:r>
            <a:r>
              <a:rPr lang="en-US" dirty="0"/>
              <a:t>dermal dendritic cell‐like cells </a:t>
            </a:r>
            <a:r>
              <a:rPr lang="en-US" dirty="0" smtClean="0"/>
              <a:t>develop</a:t>
            </a:r>
          </a:p>
          <a:p>
            <a:r>
              <a:rPr lang="en-US" b="1" dirty="0"/>
              <a:t>CCL5 and CCL20</a:t>
            </a:r>
            <a:r>
              <a:rPr lang="en-US" dirty="0"/>
              <a:t> may be important for the immigration of Langerhans cells into the </a:t>
            </a:r>
            <a:r>
              <a:rPr lang="en-US" dirty="0" smtClean="0"/>
              <a:t>skin</a:t>
            </a:r>
          </a:p>
          <a:p>
            <a:r>
              <a:rPr lang="en-US" dirty="0" smtClean="0"/>
              <a:t>Langerhans </a:t>
            </a:r>
            <a:r>
              <a:rPr lang="en-US" dirty="0"/>
              <a:t>cell‐depleted mice show decreased levels of Th17‐related cytokines indicating a role of Langerhans cells in Th17 regulation during </a:t>
            </a:r>
            <a:r>
              <a:rPr lang="en-US" dirty="0" smtClean="0"/>
              <a:t>psoriasis</a:t>
            </a:r>
          </a:p>
          <a:p>
            <a:endParaRPr lang="en-US" dirty="0"/>
          </a:p>
        </p:txBody>
      </p:sp>
    </p:spTree>
    <p:extLst>
      <p:ext uri="{BB962C8B-B14F-4D97-AF65-F5344CB8AC3E}">
        <p14:creationId xmlns:p14="http://schemas.microsoft.com/office/powerpoint/2010/main" val="3930998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0009" y="-250512"/>
            <a:ext cx="7479916" cy="6665899"/>
          </a:xfrm>
        </p:spPr>
      </p:pic>
    </p:spTree>
    <p:extLst>
      <p:ext uri="{BB962C8B-B14F-4D97-AF65-F5344CB8AC3E}">
        <p14:creationId xmlns:p14="http://schemas.microsoft.com/office/powerpoint/2010/main" val="2731441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T and B Cells</a:t>
            </a:r>
            <a:endParaRPr lang="en-US" b="1" dirty="0"/>
          </a:p>
        </p:txBody>
      </p:sp>
      <p:pic>
        <p:nvPicPr>
          <p:cNvPr id="4" name="B+Cells+vs+T+Cells+_+B+Lymphocytes+vs+T+Lymphocytes+-+Adaptive+Immunity+-+Mechanis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44735"/>
            <a:ext cx="12192000" cy="5830887"/>
          </a:xfrm>
        </p:spPr>
      </p:pic>
    </p:spTree>
    <p:extLst>
      <p:ext uri="{BB962C8B-B14F-4D97-AF65-F5344CB8AC3E}">
        <p14:creationId xmlns:p14="http://schemas.microsoft.com/office/powerpoint/2010/main" val="1924908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 CELLS</a:t>
            </a:r>
            <a:endParaRPr lang="en-US" dirty="0"/>
          </a:p>
        </p:txBody>
      </p:sp>
      <p:sp>
        <p:nvSpPr>
          <p:cNvPr id="3" name="Content Placeholder 2"/>
          <p:cNvSpPr>
            <a:spLocks noGrp="1"/>
          </p:cNvSpPr>
          <p:nvPr>
            <p:ph idx="1"/>
          </p:nvPr>
        </p:nvSpPr>
        <p:spPr/>
        <p:txBody>
          <a:bodyPr>
            <a:normAutofit fontScale="55000" lnSpcReduction="20000"/>
          </a:bodyPr>
          <a:lstStyle/>
          <a:p>
            <a:r>
              <a:rPr lang="en-US" dirty="0"/>
              <a:t>T lymphocytes </a:t>
            </a:r>
            <a:endParaRPr lang="en-US" dirty="0" smtClean="0"/>
          </a:p>
          <a:p>
            <a:pPr lvl="1"/>
            <a:r>
              <a:rPr lang="en-US" dirty="0"/>
              <a:t>T lymphocytes develop in the thymus by ‘negative selection’ and play a pivotal role in many inflammatory skin diseases, including psoriasis, atopic eczema, contact dermatitis, rosacea, acne or lichen planus for example</a:t>
            </a:r>
            <a:endParaRPr lang="en-US" dirty="0" smtClean="0"/>
          </a:p>
          <a:p>
            <a:r>
              <a:rPr lang="en-US" dirty="0" smtClean="0"/>
              <a:t>T </a:t>
            </a:r>
            <a:r>
              <a:rPr lang="en-US" dirty="0"/>
              <a:t>cells can be subdivided into several cell types based on development (CD4, CD8), their biological function (memory, effector cell) or function (cytokine profile</a:t>
            </a:r>
            <a:r>
              <a:rPr lang="en-US" dirty="0" smtClean="0"/>
              <a:t>)</a:t>
            </a:r>
          </a:p>
          <a:p>
            <a:r>
              <a:rPr lang="en-US" dirty="0"/>
              <a:t>While CD4+ cells were originally defined as ‘helper’ cells and CD8+ cells as ‘cytotoxic’ cells, we now know that this is no longer true, because both cells can act as ‘helper’ as well exert ‘cytotoxic’ </a:t>
            </a:r>
            <a:r>
              <a:rPr lang="en-US" dirty="0" err="1" smtClean="0"/>
              <a:t>capabilitie</a:t>
            </a:r>
            <a:endParaRPr lang="en-US" dirty="0" smtClean="0"/>
          </a:p>
          <a:p>
            <a:r>
              <a:rPr lang="en-US" dirty="0"/>
              <a:t>Type 1 helper T cells (Th1 cells) interact mainly with monocyte and dendritic cells to destroy intracellular </a:t>
            </a:r>
            <a:r>
              <a:rPr lang="en-US" dirty="0" smtClean="0"/>
              <a:t>pathogens</a:t>
            </a:r>
          </a:p>
          <a:p>
            <a:r>
              <a:rPr lang="en-US" dirty="0" smtClean="0"/>
              <a:t>While </a:t>
            </a:r>
            <a:r>
              <a:rPr lang="en-US" dirty="0"/>
              <a:t>type 2 helper T cells (Th2 cells) predominantly interact with B </a:t>
            </a:r>
            <a:r>
              <a:rPr lang="en-US" dirty="0" smtClean="0"/>
              <a:t>cells</a:t>
            </a:r>
          </a:p>
          <a:p>
            <a:r>
              <a:rPr lang="en-US" dirty="0" smtClean="0"/>
              <a:t>CTLs </a:t>
            </a:r>
            <a:r>
              <a:rPr lang="en-US" dirty="0"/>
              <a:t>destroy host cells after infection with intracellular </a:t>
            </a:r>
            <a:r>
              <a:rPr lang="en-US" dirty="0" smtClean="0"/>
              <a:t>pathogen</a:t>
            </a:r>
          </a:p>
          <a:p>
            <a:r>
              <a:rPr lang="en-US" dirty="0" smtClean="0"/>
              <a:t>Two </a:t>
            </a:r>
            <a:r>
              <a:rPr lang="en-US" dirty="0"/>
              <a:t>types of TCRs: the αβ and the </a:t>
            </a:r>
            <a:r>
              <a:rPr lang="en-US" dirty="0" err="1"/>
              <a:t>γδ</a:t>
            </a:r>
            <a:r>
              <a:rPr lang="en-US" dirty="0"/>
              <a:t> heterodimers. The former make about 90–95% out of the blood content, while the latter make about 5–10</a:t>
            </a:r>
            <a:r>
              <a:rPr lang="en-US" dirty="0" smtClean="0"/>
              <a:t>%</a:t>
            </a:r>
          </a:p>
          <a:p>
            <a:r>
              <a:rPr lang="en-US" dirty="0"/>
              <a:t>After activation of the TCR complex, the enzyme </a:t>
            </a:r>
            <a:r>
              <a:rPr lang="en-US" dirty="0" err="1"/>
              <a:t>Lck</a:t>
            </a:r>
            <a:r>
              <a:rPr lang="en-US" dirty="0"/>
              <a:t> and tyrosine kinases are activated which finally leads to the activation of transcription factors that act on genes required for T‐cell activation including IL‐2 production and IL‐2 receptor </a:t>
            </a:r>
            <a:r>
              <a:rPr lang="en-US" dirty="0" smtClean="0"/>
              <a:t>up‐regulation</a:t>
            </a:r>
          </a:p>
          <a:p>
            <a:r>
              <a:rPr lang="en-US" dirty="0"/>
              <a:t> Important intracellular </a:t>
            </a:r>
            <a:r>
              <a:rPr lang="en-US" dirty="0" err="1"/>
              <a:t>signalling</a:t>
            </a:r>
            <a:r>
              <a:rPr lang="en-US" dirty="0"/>
              <a:t> pathways for T‐cell activation include the </a:t>
            </a:r>
            <a:r>
              <a:rPr lang="en-US" dirty="0" err="1"/>
              <a:t>Ras</a:t>
            </a:r>
            <a:r>
              <a:rPr lang="en-US" dirty="0"/>
              <a:t>/MAP kinase/</a:t>
            </a:r>
            <a:r>
              <a:rPr lang="en-US" dirty="0" err="1"/>
              <a:t>Fos</a:t>
            </a:r>
            <a:r>
              <a:rPr lang="en-US" dirty="0"/>
              <a:t>/Jun pathway as well as NF‐</a:t>
            </a:r>
            <a:r>
              <a:rPr lang="en-US" dirty="0" err="1"/>
              <a:t>κB</a:t>
            </a:r>
            <a:r>
              <a:rPr lang="en-US" dirty="0"/>
              <a:t>/AP‐1 or NF‐AT (nuclear factor of activation of T cells) </a:t>
            </a:r>
            <a:r>
              <a:rPr lang="en-US" dirty="0" smtClean="0"/>
              <a:t>pathway</a:t>
            </a:r>
          </a:p>
          <a:p>
            <a:r>
              <a:rPr lang="en-US" dirty="0"/>
              <a:t>A crucial role of T cells in the pathogenesis of skin diseases is supported by the finding that deletion of T cells in vivo leads to a significant improvement of various inflammatory skin diseases including psoriasis, atopic eczema and certain autoimmune </a:t>
            </a:r>
            <a:r>
              <a:rPr lang="en-US" dirty="0" smtClean="0"/>
              <a:t>diseases</a:t>
            </a:r>
          </a:p>
          <a:p>
            <a:endParaRPr lang="en-US" dirty="0"/>
          </a:p>
        </p:txBody>
      </p:sp>
    </p:spTree>
    <p:extLst>
      <p:ext uri="{BB962C8B-B14F-4D97-AF65-F5344CB8AC3E}">
        <p14:creationId xmlns:p14="http://schemas.microsoft.com/office/powerpoint/2010/main" val="42573123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T‐helper </a:t>
            </a:r>
            <a:r>
              <a:rPr lang="en-US" dirty="0" smtClean="0"/>
              <a:t>cells</a:t>
            </a:r>
            <a:endParaRPr lang="en-US" dirty="0"/>
          </a:p>
        </p:txBody>
      </p:sp>
      <p:sp>
        <p:nvSpPr>
          <p:cNvPr id="3" name="Content Placeholder 2"/>
          <p:cNvSpPr>
            <a:spLocks noGrp="1"/>
          </p:cNvSpPr>
          <p:nvPr>
            <p:ph idx="1"/>
          </p:nvPr>
        </p:nvSpPr>
        <p:spPr/>
        <p:txBody>
          <a:bodyPr>
            <a:normAutofit fontScale="92500" lnSpcReduction="10000"/>
          </a:bodyPr>
          <a:lstStyle/>
          <a:p>
            <a:r>
              <a:rPr lang="en-US" dirty="0"/>
              <a:t>Aβ T cells can produce either CD4+ T cells or CD8+ T cells. CD4+ T cells can subsequently </a:t>
            </a:r>
            <a:r>
              <a:rPr lang="en-US" dirty="0" err="1"/>
              <a:t>devide</a:t>
            </a:r>
            <a:r>
              <a:rPr lang="en-US" dirty="0"/>
              <a:t> into Th1, Th2 or Th17 cells, or other </a:t>
            </a:r>
            <a:r>
              <a:rPr lang="en-US" dirty="0" smtClean="0"/>
              <a:t>subsets</a:t>
            </a:r>
          </a:p>
          <a:p>
            <a:r>
              <a:rPr lang="en-US" dirty="0"/>
              <a:t> IL‐12 is important for Th1 differentiation and IFN‐γ production, a cytokine involved in Th2 differentiation is </a:t>
            </a:r>
            <a:r>
              <a:rPr lang="en-US" dirty="0" smtClean="0"/>
              <a:t>IL‐4</a:t>
            </a:r>
          </a:p>
          <a:p>
            <a:pPr lvl="1"/>
            <a:r>
              <a:rPr lang="en-US" dirty="0" smtClean="0"/>
              <a:t>Th1 Cells (Intracellular Pathogens)</a:t>
            </a:r>
            <a:endParaRPr lang="en-US" dirty="0"/>
          </a:p>
          <a:p>
            <a:pPr lvl="2"/>
            <a:r>
              <a:rPr lang="en-US" dirty="0"/>
              <a:t>mainly secrete IFN‐γ, TNF‐α and IL‐2</a:t>
            </a:r>
          </a:p>
          <a:p>
            <a:pPr lvl="2"/>
            <a:r>
              <a:rPr lang="en-US" dirty="0"/>
              <a:t>Th1 cells interact with dendritic and monocyte‐derived cells to control infections </a:t>
            </a:r>
            <a:endParaRPr lang="en-US" dirty="0" smtClean="0"/>
          </a:p>
          <a:p>
            <a:pPr lvl="2"/>
            <a:r>
              <a:rPr lang="en-US" dirty="0"/>
              <a:t>IFN‐γ is critical for activation of macrophages</a:t>
            </a:r>
            <a:endParaRPr lang="en-US" dirty="0" smtClean="0"/>
          </a:p>
          <a:p>
            <a:pPr lvl="1"/>
            <a:r>
              <a:rPr lang="en-US" dirty="0"/>
              <a:t>Th2 </a:t>
            </a:r>
            <a:r>
              <a:rPr lang="en-US" dirty="0" smtClean="0"/>
              <a:t>cells (extracellular pathogens)</a:t>
            </a:r>
          </a:p>
          <a:p>
            <a:pPr lvl="2"/>
            <a:r>
              <a:rPr lang="en-US" dirty="0"/>
              <a:t>developed to control infections induced by extracellular pathogens including helminths, and communicate with B cells to produce specific antibodies to combat those pathogens (humoral immunity</a:t>
            </a:r>
            <a:r>
              <a:rPr lang="en-US" dirty="0" smtClean="0"/>
              <a:t>)</a:t>
            </a:r>
          </a:p>
          <a:p>
            <a:pPr lvl="2"/>
            <a:r>
              <a:rPr lang="en-US" dirty="0"/>
              <a:t>Th2 cells predominantly release IL‐4, IL5, IL‐13, IL‐6, IL‐15 and IL‐10, of which the latter suppresses the development of Th1 </a:t>
            </a:r>
            <a:r>
              <a:rPr lang="en-US" dirty="0" smtClean="0"/>
              <a:t>cells</a:t>
            </a:r>
          </a:p>
          <a:p>
            <a:pPr lvl="2"/>
            <a:endParaRPr lang="en-US" dirty="0"/>
          </a:p>
          <a:p>
            <a:pPr lvl="1"/>
            <a:endParaRPr lang="en-US" dirty="0"/>
          </a:p>
          <a:p>
            <a:pPr lvl="2"/>
            <a:endParaRPr lang="en-US" dirty="0"/>
          </a:p>
        </p:txBody>
      </p:sp>
    </p:spTree>
    <p:extLst>
      <p:ext uri="{BB962C8B-B14F-4D97-AF65-F5344CB8AC3E}">
        <p14:creationId xmlns:p14="http://schemas.microsoft.com/office/powerpoint/2010/main" val="20536018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Th17/IL‐22 </a:t>
            </a:r>
            <a:r>
              <a:rPr lang="en-US" dirty="0" smtClean="0"/>
              <a:t>cells</a:t>
            </a:r>
          </a:p>
          <a:p>
            <a:pPr lvl="1"/>
            <a:r>
              <a:rPr lang="en-US" dirty="0"/>
              <a:t>Recently, a subpopulation of IL‐17 or IL‐22 secreting </a:t>
            </a:r>
            <a:r>
              <a:rPr lang="en-US" dirty="0" err="1"/>
              <a:t>Th</a:t>
            </a:r>
            <a:r>
              <a:rPr lang="en-US" dirty="0"/>
              <a:t> cells have been described, defined as Th17 or Th22 cells, </a:t>
            </a:r>
            <a:r>
              <a:rPr lang="en-US" dirty="0" smtClean="0"/>
              <a:t>respectively</a:t>
            </a:r>
          </a:p>
          <a:p>
            <a:pPr lvl="1"/>
            <a:r>
              <a:rPr lang="en-US" dirty="0"/>
              <a:t>Th17 cells derive from naive Th0 cells and are mainly activated by IL‐23 which is released by </a:t>
            </a:r>
            <a:r>
              <a:rPr lang="en-US" dirty="0" err="1"/>
              <a:t>plasmacytoid</a:t>
            </a:r>
            <a:r>
              <a:rPr lang="en-US" dirty="0"/>
              <a:t> dendritic cells, for example. Upon stimulation by IL‐23, Th17 cells release IL‐17, an important </a:t>
            </a:r>
            <a:r>
              <a:rPr lang="en-US" dirty="0" err="1"/>
              <a:t>proinflammatory</a:t>
            </a:r>
            <a:r>
              <a:rPr lang="en-US" dirty="0"/>
              <a:t> cytokine involved in many inflammatory and autoimmune diseases including rheumatoid arthritis, inflammatory bowel disease or </a:t>
            </a:r>
            <a:r>
              <a:rPr lang="en-US" dirty="0" smtClean="0"/>
              <a:t>psoriasis</a:t>
            </a:r>
          </a:p>
          <a:p>
            <a:pPr lvl="1"/>
            <a:r>
              <a:rPr lang="en-US" dirty="0"/>
              <a:t>Based on its pro‐inflammatory role and the involvement in the early pathophysiology of these diseases, antibodies to IL‐17 and its receptor have been successfully developed that are now in clinical trials for the treatment of psoriasis.</a:t>
            </a:r>
          </a:p>
          <a:p>
            <a:pPr lvl="1"/>
            <a:endParaRPr lang="en-US" dirty="0"/>
          </a:p>
        </p:txBody>
      </p:sp>
    </p:spTree>
    <p:extLst>
      <p:ext uri="{BB962C8B-B14F-4D97-AF65-F5344CB8AC3E}">
        <p14:creationId xmlns:p14="http://schemas.microsoft.com/office/powerpoint/2010/main" val="345812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94" y="0"/>
            <a:ext cx="10074876" cy="6607138"/>
          </a:xfrm>
        </p:spPr>
      </p:pic>
    </p:spTree>
    <p:extLst>
      <p:ext uri="{BB962C8B-B14F-4D97-AF65-F5344CB8AC3E}">
        <p14:creationId xmlns:p14="http://schemas.microsoft.com/office/powerpoint/2010/main" val="1706520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l-GR" dirty="0"/>
              <a:t>Γδ </a:t>
            </a:r>
            <a:r>
              <a:rPr lang="en-US" dirty="0"/>
              <a:t>T </a:t>
            </a:r>
            <a:r>
              <a:rPr lang="en-US" dirty="0" smtClean="0"/>
              <a:t>cells</a:t>
            </a:r>
          </a:p>
          <a:p>
            <a:pPr lvl="1"/>
            <a:r>
              <a:rPr lang="en-US" dirty="0" err="1"/>
              <a:t>Γδ</a:t>
            </a:r>
            <a:r>
              <a:rPr lang="en-US" dirty="0"/>
              <a:t> T cells can be found in the skin and mucosa where they can respond to ‘danger signals’ such as UV exposure or pathogens</a:t>
            </a:r>
          </a:p>
          <a:p>
            <a:pPr lvl="1"/>
            <a:r>
              <a:rPr lang="en-US" dirty="0"/>
              <a:t> Of note, epidermal or intraepithelial </a:t>
            </a:r>
            <a:r>
              <a:rPr lang="en-US" dirty="0" err="1"/>
              <a:t>γδT</a:t>
            </a:r>
            <a:r>
              <a:rPr lang="en-US" dirty="0"/>
              <a:t> cells (IELs), in contrast to circulating </a:t>
            </a:r>
            <a:r>
              <a:rPr lang="en-US" dirty="0" err="1"/>
              <a:t>γδ</a:t>
            </a:r>
            <a:r>
              <a:rPr lang="en-US" dirty="0"/>
              <a:t> T cells, can express CD8 on their cell surface</a:t>
            </a:r>
          </a:p>
          <a:p>
            <a:pPr lvl="1"/>
            <a:r>
              <a:rPr lang="en-US" dirty="0"/>
              <a:t>They express a specific repertoire of TCRs that recognize pathogen‐derived antigens and endogenous antigens</a:t>
            </a:r>
          </a:p>
          <a:p>
            <a:pPr lvl="1"/>
            <a:endParaRPr lang="en-US" dirty="0" smtClean="0"/>
          </a:p>
          <a:p>
            <a:r>
              <a:rPr lang="en-US" dirty="0"/>
              <a:t>Regulatory T cells </a:t>
            </a:r>
            <a:endParaRPr lang="en-US" dirty="0" smtClean="0"/>
          </a:p>
          <a:p>
            <a:pPr lvl="1"/>
            <a:r>
              <a:rPr lang="en-US" dirty="0"/>
              <a:t>Originally, T‐</a:t>
            </a:r>
            <a:r>
              <a:rPr lang="en-US" dirty="0" err="1"/>
              <a:t>regs</a:t>
            </a:r>
            <a:r>
              <a:rPr lang="en-US" dirty="0"/>
              <a:t> have been defined as suppressor T cells. Recently, however, it was learned that T‐</a:t>
            </a:r>
            <a:r>
              <a:rPr lang="en-US" dirty="0" err="1"/>
              <a:t>regs</a:t>
            </a:r>
            <a:r>
              <a:rPr lang="en-US" dirty="0"/>
              <a:t> exert a broader function by maintaining immune tolerance to self‐antigens and by controlling and terminating the response of the immune system towards pathogens (microbes</a:t>
            </a:r>
            <a:r>
              <a:rPr lang="en-US" dirty="0" smtClean="0"/>
              <a:t>)</a:t>
            </a:r>
          </a:p>
          <a:p>
            <a:pPr lvl="1"/>
            <a:r>
              <a:rPr lang="en-US" dirty="0"/>
              <a:t>At a certain stage, T‐</a:t>
            </a:r>
            <a:r>
              <a:rPr lang="en-US" dirty="0" err="1"/>
              <a:t>regs</a:t>
            </a:r>
            <a:r>
              <a:rPr lang="en-US" dirty="0"/>
              <a:t> become activated and terminate the immune responses of pro‐inflammatory helper T cells thereby preventing tissue destruction. Accordingly, loss of function of T‐</a:t>
            </a:r>
            <a:r>
              <a:rPr lang="en-US" dirty="0" err="1"/>
              <a:t>regs</a:t>
            </a:r>
            <a:r>
              <a:rPr lang="en-US" dirty="0"/>
              <a:t> may result in chronic sustained inflammation or autoimmune disease.</a:t>
            </a:r>
          </a:p>
          <a:p>
            <a:endParaRPr lang="en-US" dirty="0" smtClean="0"/>
          </a:p>
          <a:p>
            <a:pPr lvl="1"/>
            <a:endParaRPr lang="en-US" dirty="0"/>
          </a:p>
        </p:txBody>
      </p:sp>
    </p:spTree>
    <p:extLst>
      <p:ext uri="{BB962C8B-B14F-4D97-AF65-F5344CB8AC3E}">
        <p14:creationId xmlns:p14="http://schemas.microsoft.com/office/powerpoint/2010/main" val="1397069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T‐cell mediated cytotoxicity </a:t>
            </a:r>
            <a:endParaRPr lang="en-US" dirty="0" smtClean="0"/>
          </a:p>
          <a:p>
            <a:pPr lvl="1"/>
            <a:r>
              <a:rPr lang="en-US" dirty="0"/>
              <a:t>CTL secrete the pore‐forming glycoproteins termed perforins, which are able to integrate into the cell membrane, thereby leading to disintegration of target </a:t>
            </a:r>
            <a:r>
              <a:rPr lang="en-US" dirty="0" smtClean="0"/>
              <a:t>cells</a:t>
            </a:r>
          </a:p>
          <a:p>
            <a:pPr lvl="1"/>
            <a:r>
              <a:rPr lang="en-US" dirty="0"/>
              <a:t>Perforins are markedly up‐regulated during infection and inflammatory skin diseases such as atopic </a:t>
            </a:r>
            <a:r>
              <a:rPr lang="en-US" dirty="0" smtClean="0"/>
              <a:t>eczema</a:t>
            </a:r>
          </a:p>
          <a:p>
            <a:pPr lvl="1"/>
            <a:r>
              <a:rPr lang="en-US" dirty="0"/>
              <a:t>CTL recognize target cells which present the processed antigen in the context of MHC class </a:t>
            </a:r>
            <a:r>
              <a:rPr lang="en-US" dirty="0" smtClean="0"/>
              <a:t>I</a:t>
            </a:r>
            <a:endParaRPr lang="en-US" dirty="0"/>
          </a:p>
          <a:p>
            <a:pPr lvl="1"/>
            <a:r>
              <a:rPr lang="en-US" dirty="0"/>
              <a:t>In contrast, NK cells exert their effects in part, by up‐regulating and releasing </a:t>
            </a:r>
            <a:r>
              <a:rPr lang="en-US" dirty="0" err="1"/>
              <a:t>Fas</a:t>
            </a:r>
            <a:r>
              <a:rPr lang="en-US" dirty="0"/>
              <a:t> ligand, which activates </a:t>
            </a:r>
            <a:r>
              <a:rPr lang="en-US" dirty="0" err="1"/>
              <a:t>Fas</a:t>
            </a:r>
            <a:r>
              <a:rPr lang="en-US" dirty="0"/>
              <a:t> on the target cell during </a:t>
            </a:r>
            <a:r>
              <a:rPr lang="en-US" dirty="0" smtClean="0"/>
              <a:t>inflammation</a:t>
            </a:r>
          </a:p>
          <a:p>
            <a:pPr lvl="1"/>
            <a:r>
              <a:rPr lang="en-US" dirty="0" smtClean="0"/>
              <a:t>Thus</a:t>
            </a:r>
            <a:r>
              <a:rPr lang="en-US" dirty="0"/>
              <a:t>, in different ways, CTL and NK cells are critically involved in tissue protection during inflammation, infection and </a:t>
            </a:r>
            <a:r>
              <a:rPr lang="en-US" dirty="0" err="1"/>
              <a:t>tumour</a:t>
            </a:r>
            <a:r>
              <a:rPr lang="en-US" dirty="0"/>
              <a:t> </a:t>
            </a:r>
            <a:r>
              <a:rPr lang="en-US" dirty="0" smtClean="0"/>
              <a:t>growth</a:t>
            </a:r>
            <a:endParaRPr lang="en-US" dirty="0"/>
          </a:p>
          <a:p>
            <a:pPr lvl="1"/>
            <a:r>
              <a:rPr lang="en-US" dirty="0"/>
              <a:t>There is evidence that CD4+ T cells are also capable of generating </a:t>
            </a:r>
            <a:r>
              <a:rPr lang="en-US" dirty="0" err="1"/>
              <a:t>cytolytic</a:t>
            </a:r>
            <a:r>
              <a:rPr lang="en-US" dirty="0"/>
              <a:t> activity. Whether they secrete a direct </a:t>
            </a:r>
            <a:r>
              <a:rPr lang="en-US" dirty="0" err="1"/>
              <a:t>cytolytic</a:t>
            </a:r>
            <a:r>
              <a:rPr lang="en-US" dirty="0"/>
              <a:t> factor or exert their effects via an </a:t>
            </a:r>
            <a:r>
              <a:rPr lang="en-US" dirty="0" err="1"/>
              <a:t>immunoregulatory</a:t>
            </a:r>
            <a:r>
              <a:rPr lang="en-US" dirty="0"/>
              <a:t> mechanism is still unclear. However, both </a:t>
            </a:r>
            <a:r>
              <a:rPr lang="en-US" dirty="0" err="1"/>
              <a:t>Fas</a:t>
            </a:r>
            <a:r>
              <a:rPr lang="en-US" dirty="0"/>
              <a:t>‐ and perforin‐dependent </a:t>
            </a:r>
            <a:r>
              <a:rPr lang="en-US" dirty="0" err="1"/>
              <a:t>cytolytic</a:t>
            </a:r>
            <a:r>
              <a:rPr lang="en-US" dirty="0"/>
              <a:t> pathways seem to be possible </a:t>
            </a:r>
          </a:p>
        </p:txBody>
      </p:sp>
    </p:spTree>
    <p:extLst>
      <p:ext uri="{BB962C8B-B14F-4D97-AF65-F5344CB8AC3E}">
        <p14:creationId xmlns:p14="http://schemas.microsoft.com/office/powerpoint/2010/main" val="3465189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killer </a:t>
            </a:r>
            <a:r>
              <a:rPr lang="en-US" dirty="0" smtClean="0"/>
              <a:t>T </a:t>
            </a:r>
            <a:r>
              <a:rPr lang="en-US" dirty="0"/>
              <a:t>cells </a:t>
            </a:r>
          </a:p>
        </p:txBody>
      </p:sp>
      <p:sp>
        <p:nvSpPr>
          <p:cNvPr id="3" name="Content Placeholder 2"/>
          <p:cNvSpPr>
            <a:spLocks noGrp="1"/>
          </p:cNvSpPr>
          <p:nvPr>
            <p:ph idx="1"/>
          </p:nvPr>
        </p:nvSpPr>
        <p:spPr/>
        <p:txBody>
          <a:bodyPr/>
          <a:lstStyle/>
          <a:p>
            <a:r>
              <a:rPr lang="en-US" dirty="0"/>
              <a:t>NK T cells </a:t>
            </a:r>
            <a:r>
              <a:rPr lang="en-US" dirty="0" err="1"/>
              <a:t>cells</a:t>
            </a:r>
            <a:r>
              <a:rPr lang="en-US" dirty="0"/>
              <a:t> express both TCRs and NK cell markers and therefore can be seen as communicators between the innate and adaptive immune </a:t>
            </a:r>
            <a:r>
              <a:rPr lang="en-US" dirty="0" smtClean="0"/>
              <a:t>system</a:t>
            </a:r>
          </a:p>
          <a:p>
            <a:r>
              <a:rPr lang="en-US" dirty="0" smtClean="0"/>
              <a:t>Interestingly</a:t>
            </a:r>
            <a:r>
              <a:rPr lang="en-US" dirty="0"/>
              <a:t>, NKT cells can release Th1 cytokines (e.g. IFN‐γ) as well as Th2 cytokines (IL‐4) and closely communicate with dendritic cells that also contribute to adaptive and innate </a:t>
            </a:r>
            <a:r>
              <a:rPr lang="en-US" dirty="0" smtClean="0"/>
              <a:t>immunity</a:t>
            </a:r>
          </a:p>
          <a:p>
            <a:r>
              <a:rPr lang="en-US" dirty="0" smtClean="0"/>
              <a:t>NKT </a:t>
            </a:r>
            <a:r>
              <a:rPr lang="en-US" dirty="0"/>
              <a:t>cells are believed to recognize lipid antigens presented by CD1d molecules</a:t>
            </a:r>
          </a:p>
        </p:txBody>
      </p:sp>
    </p:spTree>
    <p:extLst>
      <p:ext uri="{BB962C8B-B14F-4D97-AF65-F5344CB8AC3E}">
        <p14:creationId xmlns:p14="http://schemas.microsoft.com/office/powerpoint/2010/main" val="26293400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cells </a:t>
            </a:r>
          </a:p>
        </p:txBody>
      </p:sp>
      <p:sp>
        <p:nvSpPr>
          <p:cNvPr id="3" name="Content Placeholder 2"/>
          <p:cNvSpPr>
            <a:spLocks noGrp="1"/>
          </p:cNvSpPr>
          <p:nvPr>
            <p:ph idx="1"/>
          </p:nvPr>
        </p:nvSpPr>
        <p:spPr/>
        <p:txBody>
          <a:bodyPr>
            <a:normAutofit fontScale="55000" lnSpcReduction="20000"/>
          </a:bodyPr>
          <a:lstStyle/>
          <a:p>
            <a:r>
              <a:rPr lang="en-US" dirty="0"/>
              <a:t>B cells develop in the fetal liver and in the bone marrow of </a:t>
            </a:r>
            <a:r>
              <a:rPr lang="en-US" dirty="0" smtClean="0"/>
              <a:t>adults</a:t>
            </a:r>
          </a:p>
          <a:p>
            <a:r>
              <a:rPr lang="en-US" dirty="0"/>
              <a:t>There, each B cell will be programmed to express a specific receptor that is selective for a particular </a:t>
            </a:r>
            <a:r>
              <a:rPr lang="en-US" dirty="0" smtClean="0"/>
              <a:t>antigen</a:t>
            </a:r>
          </a:p>
          <a:p>
            <a:r>
              <a:rPr lang="en-US" dirty="0"/>
              <a:t>produces large amounts of a specific antibody, and develops into plasma cells which release these </a:t>
            </a:r>
            <a:r>
              <a:rPr lang="en-US" dirty="0" smtClean="0"/>
              <a:t>antibodies</a:t>
            </a:r>
          </a:p>
          <a:p>
            <a:r>
              <a:rPr lang="en-US" dirty="0"/>
              <a:t>B cells constitute 5–10% of circulating lymphocytes and constitutively produce antibodies that are expressed on the cell surface where they act as specific antigen </a:t>
            </a:r>
            <a:r>
              <a:rPr lang="en-US" dirty="0" smtClean="0"/>
              <a:t>receptors</a:t>
            </a:r>
          </a:p>
          <a:p>
            <a:r>
              <a:rPr lang="en-US" dirty="0" smtClean="0"/>
              <a:t>Five </a:t>
            </a:r>
            <a:r>
              <a:rPr lang="en-US" dirty="0"/>
              <a:t>isotypes exist (IgM, </a:t>
            </a:r>
            <a:r>
              <a:rPr lang="en-US" dirty="0" err="1"/>
              <a:t>IgD</a:t>
            </a:r>
            <a:r>
              <a:rPr lang="en-US" dirty="0"/>
              <a:t>, IgG, </a:t>
            </a:r>
            <a:r>
              <a:rPr lang="en-US" dirty="0" err="1"/>
              <a:t>IgE</a:t>
            </a:r>
            <a:r>
              <a:rPr lang="en-US" dirty="0"/>
              <a:t>, IgA</a:t>
            </a:r>
            <a:r>
              <a:rPr lang="en-US" dirty="0" smtClean="0"/>
              <a:t>)</a:t>
            </a:r>
          </a:p>
          <a:p>
            <a:r>
              <a:rPr lang="en-US" dirty="0"/>
              <a:t>More than 90% express IgM or </a:t>
            </a:r>
            <a:r>
              <a:rPr lang="en-US" dirty="0" err="1"/>
              <a:t>IgD</a:t>
            </a:r>
            <a:r>
              <a:rPr lang="en-US" dirty="0"/>
              <a:t>, and less than 10% IgG, </a:t>
            </a:r>
            <a:r>
              <a:rPr lang="en-US" dirty="0" err="1"/>
              <a:t>IgE</a:t>
            </a:r>
            <a:r>
              <a:rPr lang="en-US" dirty="0"/>
              <a:t> or IgA, which can vary in different </a:t>
            </a:r>
            <a:r>
              <a:rPr lang="en-US" dirty="0" smtClean="0"/>
              <a:t>tissues</a:t>
            </a:r>
          </a:p>
          <a:p>
            <a:r>
              <a:rPr lang="en-US" dirty="0"/>
              <a:t>Together with co‐stimulatory molecules (CD79a, CD79b), the </a:t>
            </a:r>
            <a:r>
              <a:rPr lang="en-US" dirty="0" err="1"/>
              <a:t>transmembrance</a:t>
            </a:r>
            <a:r>
              <a:rPr lang="en-US" dirty="0"/>
              <a:t> antibody builds the </a:t>
            </a:r>
            <a:r>
              <a:rPr lang="en-US" dirty="0" smtClean="0"/>
              <a:t>B‐cell </a:t>
            </a:r>
            <a:r>
              <a:rPr lang="en-US" dirty="0"/>
              <a:t>receptor (BCR</a:t>
            </a:r>
            <a:r>
              <a:rPr lang="en-US" dirty="0" smtClean="0"/>
              <a:t>)</a:t>
            </a:r>
          </a:p>
          <a:p>
            <a:r>
              <a:rPr lang="en-US" dirty="0"/>
              <a:t>B cells express MHCII, which in accordance with the BCR establishes communication with T </a:t>
            </a:r>
            <a:r>
              <a:rPr lang="en-US" dirty="0" smtClean="0"/>
              <a:t>cells</a:t>
            </a:r>
          </a:p>
          <a:p>
            <a:r>
              <a:rPr lang="en-US" dirty="0"/>
              <a:t>Another important co‐stimulatory molecule for B‐cell/</a:t>
            </a:r>
            <a:r>
              <a:rPr lang="en-US" dirty="0" err="1"/>
              <a:t>Tcell</a:t>
            </a:r>
            <a:r>
              <a:rPr lang="en-US" dirty="0"/>
              <a:t> communication is </a:t>
            </a:r>
            <a:r>
              <a:rPr lang="en-US" dirty="0" smtClean="0"/>
              <a:t>CD40</a:t>
            </a:r>
          </a:p>
          <a:p>
            <a:r>
              <a:rPr lang="en-US" dirty="0" smtClean="0"/>
              <a:t>B </a:t>
            </a:r>
            <a:r>
              <a:rPr lang="en-US" dirty="0"/>
              <a:t>cells also express other surface molecules with different biological function such as complement C3b (CD35) and C3d (CD21), associated with complement cytotoxicity, </a:t>
            </a:r>
            <a:r>
              <a:rPr lang="en-US" dirty="0" err="1"/>
              <a:t>FcγRII</a:t>
            </a:r>
            <a:r>
              <a:rPr lang="en-US" dirty="0"/>
              <a:t> (CD32) which negatively regulates cell </a:t>
            </a:r>
            <a:r>
              <a:rPr lang="en-US" dirty="0" err="1"/>
              <a:t>signalling</a:t>
            </a:r>
            <a:r>
              <a:rPr lang="en-US" dirty="0"/>
              <a:t> by IgG antibodies, and CD19/CD20 which are markers for human B </a:t>
            </a:r>
            <a:r>
              <a:rPr lang="en-US" dirty="0" smtClean="0"/>
              <a:t>cells</a:t>
            </a:r>
          </a:p>
          <a:p>
            <a:r>
              <a:rPr lang="en-US" dirty="0" smtClean="0"/>
              <a:t>Circulating </a:t>
            </a:r>
            <a:r>
              <a:rPr lang="en-US" dirty="0"/>
              <a:t>antibodies do not only recognize antigens with their Fab portion, but can also bind to cells via their Fc portion that binds to Fc receptors on monocytes, macrophages, dendritic cells, NK cells, neutrophils, eosinophils, mast cells and basophils and thereby modulate innate immune responses, phagocytosis, </a:t>
            </a:r>
            <a:r>
              <a:rPr lang="en-US" dirty="0" err="1"/>
              <a:t>tumour</a:t>
            </a:r>
            <a:r>
              <a:rPr lang="en-US" dirty="0"/>
              <a:t> killing, mediator release from eosinophils, basophils or mast </a:t>
            </a:r>
            <a:r>
              <a:rPr lang="en-US" dirty="0" smtClean="0"/>
              <a:t>cells</a:t>
            </a:r>
            <a:endParaRPr lang="en-US" dirty="0"/>
          </a:p>
        </p:txBody>
      </p:sp>
    </p:spTree>
    <p:extLst>
      <p:ext uri="{BB962C8B-B14F-4D97-AF65-F5344CB8AC3E}">
        <p14:creationId xmlns:p14="http://schemas.microsoft.com/office/powerpoint/2010/main" val="951102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274467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Keratinocytes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Previously, the keratinocyte was viewed as a ‘brick’ in the wall surrounding the body. However, beside their role in producing structural proteins and lipids, keratinocytes are capable of generating and releasing an armada of different inflammatory mediators that communicate with almost all cells and structures in the skin and of the immune system</a:t>
            </a:r>
          </a:p>
          <a:p>
            <a:r>
              <a:rPr lang="en-US" dirty="0" smtClean="0"/>
              <a:t>Keratinocytes respond to both external stimuli and endogenous trigger factors. External stimuli include parasites, mites, bacteria, viruses, fungi, </a:t>
            </a:r>
            <a:r>
              <a:rPr lang="en-US" dirty="0" err="1" smtClean="0"/>
              <a:t>haptens</a:t>
            </a:r>
            <a:r>
              <a:rPr lang="en-US" dirty="0" smtClean="0"/>
              <a:t>, antigens, physical, chemical or mechanical stress, UV radiation or temperature change. Moreover, endogenous inflammatory mediators such as cytokines, chemokines, neuropeptides, proteases, eicosanoids, NO or other free radicals may directly modulate keratinocyte function. Thus, keratinocytes are important mediators of cutaneous inflammation, orchestrating the communication between epidermal and dermal cells and immigrating immune cells, in order to re‐establish skin homeostasis</a:t>
            </a:r>
          </a:p>
          <a:p>
            <a:r>
              <a:rPr lang="en-US" dirty="0" smtClean="0"/>
              <a:t>In the first phase, they produce pro‐inflammatory mediators that contribute to the body’s </a:t>
            </a:r>
            <a:r>
              <a:rPr lang="en-US" dirty="0" err="1" smtClean="0"/>
              <a:t>defence</a:t>
            </a:r>
            <a:r>
              <a:rPr lang="en-US" dirty="0" smtClean="0"/>
              <a:t> mechanism by reacting to danger signals, and may lead, if dysregulated, to chronic inflammation</a:t>
            </a:r>
          </a:p>
          <a:p>
            <a:r>
              <a:rPr lang="en-US" dirty="0" smtClean="0"/>
              <a:t>In the second phase, keratinocytes release anti‐inflammatory mediators or down‐regulate their ‘pro‐inflammatory machinery’. The endogenous control of inflammation is less understood</a:t>
            </a:r>
            <a:endParaRPr lang="en-US" dirty="0"/>
          </a:p>
        </p:txBody>
      </p:sp>
    </p:spTree>
    <p:extLst>
      <p:ext uri="{BB962C8B-B14F-4D97-AF65-F5344CB8AC3E}">
        <p14:creationId xmlns:p14="http://schemas.microsoft.com/office/powerpoint/2010/main" val="7669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582226"/>
          </a:xfrm>
        </p:spPr>
        <p:txBody>
          <a:bodyPr>
            <a:normAutofit/>
          </a:bodyPr>
          <a:lstStyle/>
          <a:p>
            <a:r>
              <a:rPr lang="en-US" sz="1200" dirty="0" smtClean="0"/>
              <a:t>Cont..</a:t>
            </a:r>
            <a:endParaRPr lang="en-US" sz="1200" dirty="0"/>
          </a:p>
        </p:txBody>
      </p:sp>
      <p:sp>
        <p:nvSpPr>
          <p:cNvPr id="3" name="Content Placeholder 2"/>
          <p:cNvSpPr>
            <a:spLocks noGrp="1"/>
          </p:cNvSpPr>
          <p:nvPr>
            <p:ph idx="1"/>
          </p:nvPr>
        </p:nvSpPr>
        <p:spPr>
          <a:xfrm>
            <a:off x="170935" y="582226"/>
            <a:ext cx="10515600" cy="4351338"/>
          </a:xfrm>
        </p:spPr>
        <p:txBody>
          <a:bodyPr>
            <a:normAutofit lnSpcReduction="10000"/>
          </a:bodyPr>
          <a:lstStyle/>
          <a:p>
            <a:r>
              <a:rPr lang="en-US" dirty="0" smtClean="0"/>
              <a:t>Structure proteins</a:t>
            </a:r>
          </a:p>
          <a:p>
            <a:pPr lvl="1"/>
            <a:r>
              <a:rPr lang="en-US" dirty="0" smtClean="0"/>
              <a:t>physical barrier is mainly localized in the stratum </a:t>
            </a:r>
            <a:r>
              <a:rPr lang="en-US" dirty="0" err="1" smtClean="0"/>
              <a:t>corneum</a:t>
            </a:r>
            <a:r>
              <a:rPr lang="en-US" dirty="0" smtClean="0"/>
              <a:t> (SC) and consists of protein‐enriched cells (</a:t>
            </a:r>
            <a:r>
              <a:rPr lang="en-US" dirty="0" err="1" smtClean="0"/>
              <a:t>corneocytes</a:t>
            </a:r>
            <a:r>
              <a:rPr lang="en-US" dirty="0" smtClean="0"/>
              <a:t> with </a:t>
            </a:r>
            <a:r>
              <a:rPr lang="en-US" dirty="0" err="1" smtClean="0"/>
              <a:t>cornified</a:t>
            </a:r>
            <a:r>
              <a:rPr lang="en-US" dirty="0" smtClean="0"/>
              <a:t> envelope and cytoskeletal elements, as well as </a:t>
            </a:r>
            <a:r>
              <a:rPr lang="en-US" dirty="0" err="1" smtClean="0"/>
              <a:t>corneodesmosomes</a:t>
            </a:r>
            <a:r>
              <a:rPr lang="en-US" dirty="0" smtClean="0"/>
              <a:t>) and lipid‐enriched intercellular domains</a:t>
            </a:r>
          </a:p>
          <a:p>
            <a:pPr lvl="1"/>
            <a:r>
              <a:rPr lang="en-US" dirty="0" smtClean="0"/>
              <a:t>Ceramides A and B are covalently bound to </a:t>
            </a:r>
            <a:r>
              <a:rPr lang="en-US" dirty="0" err="1" smtClean="0"/>
              <a:t>cornified</a:t>
            </a:r>
            <a:r>
              <a:rPr lang="en-US" dirty="0" smtClean="0"/>
              <a:t> envelope proteins and form the backbone for the subsequent addition of free ceramides, free fatty acids and cholesterol in the SC</a:t>
            </a:r>
          </a:p>
          <a:p>
            <a:r>
              <a:rPr lang="en-US" dirty="0" smtClean="0"/>
              <a:t>Lipids and derivatives</a:t>
            </a:r>
          </a:p>
          <a:p>
            <a:pPr lvl="1"/>
            <a:r>
              <a:rPr lang="en-US" dirty="0" smtClean="0"/>
              <a:t>Activation of PPAR‐α, ‐β/δ or ‐γ or liver X receptors (LXRs) stimulate keratinocyte differentiation and induce an armada of transcription factors involved in inflammation and metabolic regulation of cells</a:t>
            </a:r>
          </a:p>
          <a:p>
            <a:pPr lvl="1"/>
            <a:endParaRPr lang="en-US" dirty="0" smtClean="0"/>
          </a:p>
        </p:txBody>
      </p:sp>
    </p:spTree>
    <p:extLst>
      <p:ext uri="{BB962C8B-B14F-4D97-AF65-F5344CB8AC3E}">
        <p14:creationId xmlns:p14="http://schemas.microsoft.com/office/powerpoint/2010/main" val="314920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5722</Words>
  <Application>Microsoft Office PowerPoint</Application>
  <PresentationFormat>Widescreen</PresentationFormat>
  <Paragraphs>314</Paragraphs>
  <Slides>74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PowerPoint Presentation</vt:lpstr>
      <vt:lpstr>INFLAMMATION, IMMUNOLOGY AND ALLERGY</vt:lpstr>
      <vt:lpstr>Things to Cover</vt:lpstr>
      <vt:lpstr>Clinical Characteristics of Inflammation </vt:lpstr>
      <vt:lpstr>Phases of Inflammation</vt:lpstr>
      <vt:lpstr>Cellular components of cutaneous inflammation</vt:lpstr>
      <vt:lpstr>PowerPoint Presentation</vt:lpstr>
      <vt:lpstr>Keratinocytes</vt:lpstr>
      <vt:lpstr>Cont..</vt:lpstr>
      <vt:lpstr>PowerPoint Presentation</vt:lpstr>
      <vt:lpstr>PowerPoint Presentation</vt:lpstr>
      <vt:lpstr>PowerPoint Presentation</vt:lpstr>
      <vt:lpstr>PowerPoint Presentation</vt:lpstr>
      <vt:lpstr>Dermis</vt:lpstr>
      <vt:lpstr>Epidermal and Dermal Cell to Cell communication during Inf</vt:lpstr>
      <vt:lpstr>Selectins</vt:lpstr>
      <vt:lpstr>PowerPoint Presentation</vt:lpstr>
      <vt:lpstr>Endothelial adhesion molecules regulating leukocyte migration </vt:lpstr>
      <vt:lpstr>PowerPoint Presentation</vt:lpstr>
      <vt:lpstr>Cell–cell adhesion in the epidermis and dermis during inflammation</vt:lpstr>
      <vt:lpstr>PowerPoint Presentation</vt:lpstr>
      <vt:lpstr>PowerPoint Presentation</vt:lpstr>
      <vt:lpstr>Cell adhesion molceules of the immunoglobulin superfamily </vt:lpstr>
      <vt:lpstr>PowerPoint Presentation</vt:lpstr>
      <vt:lpstr>Adhesion molecules on activated keratinocytes</vt:lpstr>
      <vt:lpstr>Endothelin 1 </vt:lpstr>
      <vt:lpstr>PowerPoint Presentation</vt:lpstr>
      <vt:lpstr>Innate immune defense mechanisms</vt:lpstr>
      <vt:lpstr>PowerPoint Presentation</vt:lpstr>
      <vt:lpstr>Antimicrobial peptides</vt:lpstr>
      <vt:lpstr>PowerPoint Presentation</vt:lpstr>
      <vt:lpstr>Cathlicidens</vt:lpstr>
      <vt:lpstr>Histatin</vt:lpstr>
      <vt:lpstr>Role of antimicrobial peptides in immunity and inflammation </vt:lpstr>
      <vt:lpstr>Toll‐like receptors </vt:lpstr>
      <vt:lpstr>PowerPoint Presentation</vt:lpstr>
      <vt:lpstr>PowerPoint Presentation</vt:lpstr>
      <vt:lpstr>Nucleotide binding site and leucine‐rich repeat proteins </vt:lpstr>
      <vt:lpstr>Nucleotide binding site and leucine‐rich repeat proteins </vt:lpstr>
      <vt:lpstr>Mannose receptor and other C‐type lectins</vt:lpstr>
      <vt:lpstr>Cells regulating innate immunity</vt:lpstr>
      <vt:lpstr>NK CELLS</vt:lpstr>
      <vt:lpstr>NK Cells</vt:lpstr>
      <vt:lpstr>NK Receptors </vt:lpstr>
      <vt:lpstr>PowerPoint Presentation</vt:lpstr>
      <vt:lpstr>Polymorphonuclear granulocytes </vt:lpstr>
      <vt:lpstr>PowerPoint Presentation</vt:lpstr>
      <vt:lpstr>Eosinophils</vt:lpstr>
      <vt:lpstr>PowerPoint Presentation</vt:lpstr>
      <vt:lpstr>Basophills</vt:lpstr>
      <vt:lpstr>PowerPoint Presentation</vt:lpstr>
      <vt:lpstr>MAST CELLS</vt:lpstr>
      <vt:lpstr>PowerPoint Presentation</vt:lpstr>
      <vt:lpstr>PowerPoint Presentation</vt:lpstr>
      <vt:lpstr>Mast cells and basophils differ in their repertoire of mediators released</vt:lpstr>
      <vt:lpstr>Monocytes and Macrophages</vt:lpstr>
      <vt:lpstr>Major functions of Monocyte – Macrophages and their receptors and secretory products</vt:lpstr>
      <vt:lpstr>Role of macrophages for innate and acquired immune function</vt:lpstr>
      <vt:lpstr>Platelets</vt:lpstr>
      <vt:lpstr>ADAPTIVE IMMUNE SYSTEM</vt:lpstr>
      <vt:lpstr>MAJOR HISTOCOMPATIBILITY COMPLEX AND SKIN INFLAMMATION </vt:lpstr>
      <vt:lpstr>PowerPoint Presentation</vt:lpstr>
      <vt:lpstr>Antigen‐presenting cells </vt:lpstr>
      <vt:lpstr>Langerhans cells</vt:lpstr>
      <vt:lpstr>PowerPoint Presentation</vt:lpstr>
      <vt:lpstr>T and B Cells</vt:lpstr>
      <vt:lpstr>T CELLS</vt:lpstr>
      <vt:lpstr>T‐helper cells</vt:lpstr>
      <vt:lpstr>PowerPoint Presentation</vt:lpstr>
      <vt:lpstr>PowerPoint Presentation</vt:lpstr>
      <vt:lpstr>PowerPoint Presentation</vt:lpstr>
      <vt:lpstr>Natural killer T cells </vt:lpstr>
      <vt:lpstr>B cells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INFLAMMATION, IMMUNOLOGY AND ALLERGY</dc:title>
  <dc:creator>6700K</dc:creator>
  <cp:lastModifiedBy>6700K</cp:lastModifiedBy>
  <cp:revision>91</cp:revision>
  <dcterms:created xsi:type="dcterms:W3CDTF">2020-06-02T05:51:49Z</dcterms:created>
  <dcterms:modified xsi:type="dcterms:W3CDTF">2020-08-12T09:30:19Z</dcterms:modified>
</cp:coreProperties>
</file>