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79" r:id="rId27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Administrator" initials="A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commentAuthors" Target="commentAuthor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anchor="t" wrap="none">
            <a:normAutofit fontScale="90000"/>
          </a:bodyPr>
          <a:lstStyle>
            <a:lvl1pPr algn="r">
              <a:defRPr b="0" sz="960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algn="r" lv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 bIns="45720" lIns="91440" rIns="91440" rtlCol="0" tIns="45720" vert="horz">
            <a:normAutofit/>
          </a:bodyPr>
          <a:lstStyle>
            <a:lvl1pPr algn="r" indent="0" marL="0">
              <a:buNone/>
              <a:defRPr b="0" sz="3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</a:lstStyle>
          <a:p>
            <a:pPr algn="r" indent="0" lvl="0" marL="0">
              <a:buNone/>
            </a:pPr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CD19FB2-3AAB-4D03-B13A-2960828C78E3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5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80C674-7DFC-42FE-B9CD-82963CDB1557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76456F-F47D-4F25-8053-2A695DA0CA7D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D6C7379-69CC-4837-9905-BEBA22830C8A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01" name="TextBox 8"/>
          <p:cNvSpPr txBox="1"/>
          <p:nvPr/>
        </p:nvSpPr>
        <p:spPr>
          <a:xfrm>
            <a:off x="1111044" y="786824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2" name="TextBox 9"/>
          <p:cNvSpPr txBox="1"/>
          <p:nvPr/>
        </p:nvSpPr>
        <p:spPr>
          <a:xfrm>
            <a:off x="10437812" y="274320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EB8B7E-8AEE-4F10-BFEE-C999AD004D36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anchor="b" bIns="45720" lIns="91440" rIns="91440" rtlCol="0" tIns="45720" vert="horz">
            <a:noAutofit/>
          </a:bodyPr>
          <a:lstStyle>
            <a:lvl1pPr>
              <a:buNone/>
              <a:defRPr b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anchor="b" bIns="45720" lIns="91440" rIns="91440" rtlCol="0" tIns="45720" vert="horz">
            <a:noAutofit/>
          </a:bodyPr>
          <a:lstStyle>
            <a:lvl1pPr>
              <a:buNone/>
              <a:defRPr b="0" dirty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68F3F9-58BC-440B-B37B-805B9055EF92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7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D5A53AF-48EA-489D-8260-9DCAB666386A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DED02AE-B9A4-47BD-AF8E-97E16144138B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0FD78B-DB02-4362-BCDC-98A55456977C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916976-5D93-46E4-A98A-FAD63E4D0EA8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anchor="t" wrap="none">
            <a:normAutofit fontScale="90000"/>
          </a:bodyPr>
          <a:lstStyle>
            <a:lvl1pPr algn="l">
              <a:defRPr b="0" sz="9600" spc="-300">
                <a:gradFill flip="none" rotWithShape="1">
                  <a:gsLst>
                    <a:gs pos="0">
                      <a:schemeClr val="bg1">
                        <a:lumMod val="32000"/>
                        <a:lumOff val="68000"/>
                      </a:schemeClr>
                    </a:gs>
                    <a:gs pos="32000">
                      <a:schemeClr val="tx1">
                        <a:lumMod val="8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5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algn="l" indent="0" marL="0">
              <a:buNone/>
              <a:defRPr b="0" sz="3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39F4F5-F4D2-4D2A-AB60-88D37ADCB869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0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1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23BC6CE-6D1E-47E5-8859-F31AC5380EB2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indent="0" marL="0">
              <a:buNone/>
              <a:defRPr b="0" sz="2400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83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B4E7C4-4DA4-404D-9965-B13F2DD7D8BF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76FB7AA-4A53-424F-AD41-70827B6504BA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7884882-FB12-4BC8-9960-9AD8104D7FAE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D1BD23-6E54-4D9D-AD88-A2813C73CC25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7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71A834-4F3C-4AF9-9C74-05EC35A0F292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pn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8">
            <a:lum/>
          </a:blip>
          <a:srcRect/>
          <a:stretch>
            <a:fillRect/>
          </a:stretch>
        </a:blip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51CF1133-3259-4C45-BABA-5B62D9C6F78D}" type="datetimeFigureOut">
              <a:rPr dirty="0" lang="en-US"/>
              <a:t>2/17/2021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sz="5400" kern="1200">
          <a:gradFill flip="none" rotWithShape="1">
            <a:gsLst>
              <a:gs pos="0">
                <a:schemeClr val="bg1">
                  <a:lumMod val="13000"/>
                  <a:lumOff val="87000"/>
                </a:schemeClr>
              </a:gs>
              <a:gs pos="28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0">
                <a:schemeClr val="bg1">
                  <a:lumMod val="13000"/>
                  <a:lumOff val="87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0">
                <a:schemeClr val="bg1">
                  <a:lumMod val="13000"/>
                  <a:lumOff val="87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0">
                <a:schemeClr val="bg1">
                  <a:lumMod val="13000"/>
                  <a:lumOff val="87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0">
                <a:schemeClr val="bg1">
                  <a:lumMod val="13000"/>
                  <a:lumOff val="87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0">
                <a:schemeClr val="bg1">
                  <a:lumMod val="13000"/>
                  <a:lumOff val="87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626704" y="2608255"/>
            <a:ext cx="9144000" cy="1641490"/>
          </a:xfrm>
        </p:spPr>
        <p:txBody>
          <a:bodyPr>
            <a:normAutofit fontScale="90000"/>
          </a:bodyPr>
          <a:p>
            <a:r>
              <a:rPr b="1" dirty="0" sz="7200" lang="en-US"/>
              <a:t>Hidradenitis suppurativa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2557669" y="5908084"/>
            <a:ext cx="9144000" cy="754025"/>
          </a:xfrm>
        </p:spPr>
        <p:txBody>
          <a:bodyPr/>
          <a:p>
            <a:r>
              <a:rPr dirty="0" lang="en-US"/>
              <a:t>DR JAVED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Pathophysiology</a:t>
            </a:r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4444" lnSpcReduction="10000"/>
          </a:bodyPr>
          <a:p>
            <a:pPr algn="l"/>
            <a:r>
              <a:rPr baseline="0" b="0" dirty="0" sz="2800" i="0" lang="en-US" strike="noStrike" u="none">
                <a:latin typeface="PalatinoLTStd-Roman"/>
              </a:rPr>
              <a:t>The following sequence of events has been suggested: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Infundibular hyperkeratosis</a:t>
            </a:r>
          </a:p>
          <a:p>
            <a:pPr algn="l"/>
            <a:r>
              <a:rPr dirty="0" lang="en-US">
                <a:latin typeface="PalatinoLTStd-Roman"/>
              </a:rPr>
              <a:t>F</a:t>
            </a:r>
            <a:r>
              <a:rPr baseline="0" b="0" dirty="0" sz="2800" i="0" lang="en-US" strike="noStrike" u="none">
                <a:latin typeface="PalatinoLTStd-Roman"/>
              </a:rPr>
              <a:t>ollicular dilatation/cyst formation,</a:t>
            </a:r>
          </a:p>
          <a:p>
            <a:pPr algn="l"/>
            <a:r>
              <a:rPr dirty="0" lang="en-US">
                <a:latin typeface="PalatinoLTStd-Roman"/>
              </a:rPr>
              <a:t>F</a:t>
            </a:r>
            <a:r>
              <a:rPr baseline="0" b="0" dirty="0" sz="2800" i="0" lang="en-US" strike="noStrike" u="none">
                <a:latin typeface="PalatinoLTStd-Roman"/>
              </a:rPr>
              <a:t>ollicular rupture with subsequent inflammation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Fistula formation by epidermal strands.</a:t>
            </a:r>
          </a:p>
          <a:p>
            <a:pPr algn="l"/>
            <a:r>
              <a:rPr b="1" dirty="0" lang="en-US"/>
              <a:t>Predisposing factors:</a:t>
            </a:r>
          </a:p>
          <a:p>
            <a:pPr algn="l"/>
            <a:r>
              <a:rPr baseline="0" b="1" dirty="0" sz="1800" i="0" lang="en-US" strike="noStrike" u="none">
                <a:solidFill>
                  <a:srgbClr val="005AFF"/>
                </a:solidFill>
                <a:latin typeface="FrutigerLTStd-Bold"/>
              </a:rPr>
              <a:t>Obesity and smoking</a:t>
            </a:r>
          </a:p>
          <a:p>
            <a:pPr algn="l"/>
            <a:r>
              <a:rPr baseline="0" b="1" dirty="0" sz="1800" i="0" lang="en-US" strike="noStrike" u="none">
                <a:solidFill>
                  <a:srgbClr val="005AFF"/>
                </a:solidFill>
                <a:latin typeface="FrutigerLTStd-Bold"/>
              </a:rPr>
              <a:t>Hormonal influences</a:t>
            </a:r>
          </a:p>
          <a:p>
            <a:pPr algn="l"/>
            <a:r>
              <a:rPr baseline="0" b="1" dirty="0" sz="1800" i="0" lang="en-US" strike="noStrike" u="none">
                <a:solidFill>
                  <a:srgbClr val="005AFF"/>
                </a:solidFill>
                <a:latin typeface="FrutigerLTStd-Bold"/>
              </a:rPr>
              <a:t>Host defense</a:t>
            </a:r>
          </a:p>
          <a:p>
            <a:pPr algn="l"/>
            <a:r>
              <a:rPr baseline="0" b="1" dirty="0" sz="1800" i="0" lang="en-US" strike="noStrike" u="none">
                <a:solidFill>
                  <a:srgbClr val="005AFF"/>
                </a:solidFill>
                <a:latin typeface="FrutigerLTStd-Bold"/>
              </a:rPr>
              <a:t> Medications </a:t>
            </a:r>
            <a:r>
              <a:rPr baseline="0" b="1" dirty="0" sz="1800" i="0" lang="en-US" strike="noStrike" u="none">
                <a:solidFill>
                  <a:schemeClr val="tx1"/>
                </a:solidFill>
                <a:latin typeface="FrutigerLTStd-Bold"/>
              </a:rPr>
              <a:t>(lithium and sirolimus)</a:t>
            </a:r>
          </a:p>
          <a:p>
            <a:pPr algn="l"/>
            <a:endParaRPr b="1"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latin typeface="FrutigerLTStd-Black"/>
              </a:rPr>
              <a:t>Pathology</a:t>
            </a:r>
            <a:endParaRPr dirty="0" lang="en-US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611256" y="1535112"/>
            <a:ext cx="10969487" cy="4957763"/>
          </a:xfrm>
        </p:spPr>
        <p:txBody>
          <a:bodyPr numCol="2">
            <a:normAutofit fontScale="64286" lnSpcReduction="20000"/>
          </a:bodyPr>
          <a:p>
            <a:pPr algn="l"/>
            <a:r>
              <a:rPr baseline="0" b="1" dirty="0" sz="2800" i="0" lang="en-US" strike="noStrike" u="none">
                <a:latin typeface="PalatinoLTStd-Roman"/>
              </a:rPr>
              <a:t>Early changes</a:t>
            </a:r>
          </a:p>
          <a:p>
            <a:pPr algn="l"/>
            <a:r>
              <a:rPr dirty="0" lang="en-US">
                <a:latin typeface="PalatinoLTStd-Roman"/>
              </a:rPr>
              <a:t>S</a:t>
            </a:r>
            <a:r>
              <a:rPr baseline="0" b="0" dirty="0" sz="2800" i="0" lang="en-US" strike="noStrike" u="none">
                <a:latin typeface="PalatinoLTStd-Roman"/>
              </a:rPr>
              <a:t>parse lymphocytic infiltrate of the terminal follicular unit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Sebaceous gland atrophy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Follicular hyperplasia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perifollicular lymphocytic inflammatory infiltration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Interfollicular psoriasiform hyperplasia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Dilatation of the follicular lumen follow in developed lesions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Cysts lined by stratified squamous epithelium containing </a:t>
            </a:r>
            <a:r>
              <a:rPr baseline="0" b="0" dirty="0" sz="2800" i="0" lang="en-US" err="1" strike="noStrike" u="none">
                <a:latin typeface="PalatinoLTStd-Roman"/>
              </a:rPr>
              <a:t>lammellated</a:t>
            </a:r>
            <a:r>
              <a:rPr baseline="0" b="0" dirty="0" sz="2800" i="0" lang="en-US" strike="noStrike" u="none">
                <a:latin typeface="PalatinoLTStd-Roman"/>
              </a:rPr>
              <a:t> keratin and free hair shafts appear </a:t>
            </a:r>
          </a:p>
          <a:p>
            <a:pPr algn="l"/>
            <a:r>
              <a:rPr baseline="0" b="1" dirty="0" sz="2800" i="0" lang="en-US" strike="noStrike" u="none">
                <a:latin typeface="PalatinoLTStd-Roman"/>
              </a:rPr>
              <a:t>During flares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Abscess formation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Ruptured follicular units are seen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Dense, </a:t>
            </a:r>
            <a:r>
              <a:rPr baseline="0" b="0" dirty="0" sz="2800" i="0" lang="en-US" err="1" strike="noStrike" u="none">
                <a:latin typeface="PalatinoLTStd-Roman"/>
              </a:rPr>
              <a:t>dermal,mixed</a:t>
            </a:r>
            <a:r>
              <a:rPr baseline="0" b="0" dirty="0" sz="2800" i="0" lang="en-US" strike="noStrike" u="none">
                <a:latin typeface="PalatinoLTStd-Roman"/>
              </a:rPr>
              <a:t>, inflammatory infiltrate including histiocytes and giant cells that extends to interfollicular apocrine and eccrine structures and deep into the subcutis.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Sinus tract formation </a:t>
            </a:r>
            <a:endParaRPr dirty="0" lang="en-US">
              <a:latin typeface="PalatinoLTStd-Roman"/>
            </a:endParaRP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Fibrosis</a:t>
            </a:r>
            <a:endParaRPr dirty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latin typeface="FrutigerLTStd-Black"/>
              </a:rPr>
              <a:t>Causative organisms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l"/>
            <a:r>
              <a:rPr baseline="0" b="0" dirty="0" sz="2800" i="0" lang="en-US" strike="noStrike" u="none">
                <a:latin typeface="PalatinoLTStd-Roman"/>
              </a:rPr>
              <a:t>HS is currently regarded as a primary inflammatory disorder without a defined infectious trigger.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Microbiology from superficial and deep sampling: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The most common bacterial isolates are </a:t>
            </a:r>
            <a:r>
              <a:rPr baseline="0" b="0" dirty="0" sz="2800" i="1" lang="en-US" err="1" strike="noStrike" u="none">
                <a:latin typeface="PalatinoLTStd-Italic"/>
              </a:rPr>
              <a:t>Staphylococcusepidermidis</a:t>
            </a:r>
            <a:r>
              <a:rPr dirty="0" i="1" lang="en-US">
                <a:latin typeface="PalatinoLTStd-Italic"/>
              </a:rPr>
              <a:t> </a:t>
            </a:r>
            <a:endParaRPr dirty="0" lang="en-US">
              <a:latin typeface="PalatinoLTStd-Roman"/>
            </a:endParaRPr>
          </a:p>
          <a:p>
            <a:pPr algn="l"/>
            <a:r>
              <a:rPr baseline="0" b="0" dirty="0" sz="2800" i="1" lang="en-US" strike="noStrike" u="none">
                <a:latin typeface="PalatinoLTStd-Italic"/>
              </a:rPr>
              <a:t>S. aureus</a:t>
            </a:r>
          </a:p>
          <a:p>
            <a:pPr algn="l"/>
            <a:r>
              <a:rPr baseline="0" b="0" dirty="0" sz="2800" i="1" lang="en-US" err="1" strike="noStrike" u="none">
                <a:latin typeface="PalatinoLTStd-Italic"/>
              </a:rPr>
              <a:t>Peptostreptococcus</a:t>
            </a:r>
            <a:r>
              <a:rPr baseline="0" b="0" dirty="0" sz="2800" i="1" lang="en-US" strike="noStrike" u="none">
                <a:latin typeface="PalatinoLTStd-Italic"/>
              </a:rPr>
              <a:t> </a:t>
            </a:r>
            <a:r>
              <a:rPr baseline="0" b="0" dirty="0" sz="2800" i="0" lang="en-US" strike="noStrike" u="none">
                <a:latin typeface="PalatinoLTStd-Roman"/>
              </a:rPr>
              <a:t>species </a:t>
            </a:r>
          </a:p>
          <a:p>
            <a:pPr algn="l"/>
            <a:r>
              <a:rPr baseline="0" b="0" dirty="0" sz="2800" i="1" lang="en-US" strike="noStrike" u="none">
                <a:latin typeface="PalatinoLTStd-Italic"/>
              </a:rPr>
              <a:t>Propionibacterium acnes</a:t>
            </a:r>
            <a:endParaRPr baseline="0" b="0" dirty="0" sz="2800" i="0" lang="en-US" strike="noStrike" u="none">
              <a:latin typeface="PalatinoLTStd-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 dirty="0" lang="en-US">
                <a:latin typeface="FrutigerLTStd-Black"/>
              </a:rPr>
              <a:t>Genetics</a:t>
            </a:r>
          </a:p>
          <a:p>
            <a:r>
              <a:rPr baseline="0" b="0" dirty="0" sz="2800" i="0" lang="en-US" strike="noStrike" u="none">
                <a:latin typeface="PalatinoLTStd-Roman"/>
              </a:rPr>
              <a:t>Approximately one‐third of patients have a family member with HS</a:t>
            </a:r>
          </a:p>
          <a:p>
            <a:r>
              <a:rPr b="1" dirty="0" lang="en-US"/>
              <a:t>Environmental factors</a:t>
            </a:r>
          </a:p>
          <a:p>
            <a:r>
              <a:rPr dirty="0" lang="en-US"/>
              <a:t>Mechanical irritation and shear forces are potential contributory</a:t>
            </a:r>
          </a:p>
          <a:p>
            <a:pPr indent="0" marL="0">
              <a:buNone/>
            </a:pPr>
            <a:r>
              <a:rPr dirty="0" lang="en-US"/>
              <a:t>factors.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en-US"/>
              <a:t>Criteria for a diagnosis of</a:t>
            </a:r>
            <a:br>
              <a:rPr b="1" dirty="0" lang="en-US"/>
            </a:br>
            <a:r>
              <a:rPr b="1" dirty="0" lang="en-US"/>
              <a:t>hidradenitis suppurativa</a:t>
            </a:r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8571" lnSpcReduction="20000"/>
          </a:bodyPr>
          <a:p>
            <a:pPr algn="l" indent="-514350" marL="514350">
              <a:buFont typeface="+mj-lt"/>
              <a:buAutoNum type="arabicPeriod"/>
            </a:pPr>
            <a:r>
              <a:rPr dirty="0" lang="en-US"/>
              <a:t> </a:t>
            </a:r>
            <a:r>
              <a:rPr b="1" dirty="0" lang="en-US"/>
              <a:t>Typical Lesions </a:t>
            </a:r>
          </a:p>
          <a:p>
            <a:pPr algn="l" indent="0" marL="0">
              <a:buNone/>
            </a:pPr>
            <a:r>
              <a:rPr dirty="0" lang="en-US"/>
              <a:t>Deep‐seated Painful Nodules,</a:t>
            </a:r>
          </a:p>
          <a:p>
            <a:pPr algn="l" indent="0" marL="0">
              <a:buNone/>
            </a:pPr>
            <a:r>
              <a:rPr dirty="0" lang="en-US"/>
              <a:t>Abscesses, </a:t>
            </a:r>
          </a:p>
          <a:p>
            <a:pPr algn="l" indent="0" marL="0">
              <a:buNone/>
            </a:pPr>
            <a:r>
              <a:rPr dirty="0" lang="en-US"/>
              <a:t>Draining Sinuses,</a:t>
            </a:r>
          </a:p>
          <a:p>
            <a:pPr algn="l" indent="0" marL="0">
              <a:buNone/>
            </a:pPr>
            <a:r>
              <a:rPr dirty="0" lang="en-US"/>
              <a:t>Bridged Scars </a:t>
            </a:r>
          </a:p>
          <a:p>
            <a:pPr algn="l" indent="0" marL="0">
              <a:buNone/>
            </a:pPr>
            <a:r>
              <a:rPr dirty="0" lang="en-US"/>
              <a:t>Paired Or Multiheaded Open </a:t>
            </a:r>
            <a:r>
              <a:rPr dirty="0" lang="en-US" err="1"/>
              <a:t>Pseudocomedones</a:t>
            </a:r>
            <a:endParaRPr dirty="0" lang="en-US"/>
          </a:p>
          <a:p>
            <a:pPr algn="l" indent="0" marL="0">
              <a:buNone/>
            </a:pPr>
            <a:r>
              <a:rPr b="1" dirty="0" lang="en-US"/>
              <a:t>2.   Typical Topography</a:t>
            </a:r>
          </a:p>
          <a:p>
            <a:pPr algn="l" indent="0" marL="0">
              <a:buNone/>
            </a:pPr>
            <a:r>
              <a:rPr dirty="0" lang="en-US"/>
              <a:t> Axillae, Groin, Perineal And</a:t>
            </a:r>
          </a:p>
          <a:p>
            <a:pPr algn="l" indent="0" marL="0">
              <a:buNone/>
            </a:pPr>
            <a:r>
              <a:rPr dirty="0" lang="en-US"/>
              <a:t>Perianal Region, Buttocks,</a:t>
            </a:r>
          </a:p>
          <a:p>
            <a:pPr algn="l" indent="0" marL="0">
              <a:buNone/>
            </a:pPr>
            <a:r>
              <a:rPr dirty="0" lang="en-US"/>
              <a:t>Infra‐ And Intermammary Folds</a:t>
            </a:r>
          </a:p>
          <a:p>
            <a:pPr algn="l" indent="0" marL="0">
              <a:buNone/>
            </a:pPr>
            <a:r>
              <a:rPr b="1" dirty="0" lang="en-US"/>
              <a:t>3.  Presence And Recurrence Of Lesions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>
                <a:latin typeface="FrutigerLTStd-Black"/>
              </a:rPr>
              <a:t>Classification of severity</a:t>
            </a:r>
            <a:br>
              <a:rPr dirty="0" lang="en-US">
                <a:latin typeface="FrutigerLTStd-Black"/>
              </a:rPr>
            </a:br>
            <a:endParaRPr dirty="0" lang="en-US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2143" lnSpcReduction="20000"/>
          </a:bodyPr>
          <a:p>
            <a:pPr algn="l"/>
            <a:r>
              <a:rPr baseline="0" b="0" dirty="0" sz="3200" i="0" lang="en-US" strike="noStrike" u="none">
                <a:latin typeface="FrutigerLTStd-Black"/>
              </a:rPr>
              <a:t>Classification of severity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The Hurley staging system refers to three stages based on the presence and extent of sinus tracts and scarring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I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Recurrent abscess formation without sinus tracts and </a:t>
            </a:r>
            <a:r>
              <a:rPr baseline="0" b="0" dirty="0" sz="2800" i="0" lang="en-US" err="1" strike="noStrike" u="none">
                <a:latin typeface="PalatinoLTStd-Roman"/>
              </a:rPr>
              <a:t>cicatrization</a:t>
            </a:r>
            <a:endParaRPr baseline="0" b="0" dirty="0" sz="2800" i="0" lang="en-US" strike="noStrike" u="none">
              <a:latin typeface="PalatinoLTStd-Roman"/>
            </a:endParaRP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II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Recurrent abscesses with widely separated sinus tracts and </a:t>
            </a:r>
            <a:r>
              <a:rPr baseline="0" b="0" dirty="0" sz="2800" i="0" lang="en-US" err="1" strike="noStrike" u="none">
                <a:latin typeface="PalatinoLTStd-Roman"/>
              </a:rPr>
              <a:t>cicatrization</a:t>
            </a:r>
            <a:endParaRPr baseline="0" b="0" dirty="0" sz="2800" i="0" lang="en-US" strike="noStrike" u="none">
              <a:latin typeface="PalatinoLTStd-Roman"/>
            </a:endParaRP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III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Multiple interconnected abscesses, sinus tracts </a:t>
            </a:r>
            <a:r>
              <a:rPr baseline="0" b="0" dirty="0" sz="2800" i="0" lang="en-US" err="1" strike="noStrike" u="none">
                <a:latin typeface="PalatinoLTStd-Roman"/>
              </a:rPr>
              <a:t>andcicatrization</a:t>
            </a:r>
            <a:r>
              <a:rPr baseline="0" b="0" dirty="0" sz="2800" i="0" lang="en-US" strike="noStrike" u="none">
                <a:latin typeface="PalatinoLTStd-Roman"/>
              </a:rPr>
              <a:t> diffusely involving an entire region</a:t>
            </a:r>
            <a:endParaRPr dirty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4000334" cy="2673834"/>
          </a:xfrm>
        </p:spPr>
      </p:pic>
      <p:sp>
        <p:nvSpPr>
          <p:cNvPr id="1048626" name="TextBox 6"/>
          <p:cNvSpPr txBox="1"/>
          <p:nvPr/>
        </p:nvSpPr>
        <p:spPr>
          <a:xfrm>
            <a:off x="164875" y="2607201"/>
            <a:ext cx="6142382" cy="369332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stage I disease</a:t>
            </a:r>
          </a:p>
        </p:txBody>
      </p:sp>
      <p:pic>
        <p:nvPicPr>
          <p:cNvPr id="2097161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26845" y="0"/>
            <a:ext cx="4147457" cy="2800350"/>
          </a:xfrm>
          <a:prstGeom prst="rect"/>
        </p:spPr>
      </p:pic>
      <p:pic>
        <p:nvPicPr>
          <p:cNvPr id="2097162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055726" y="22759"/>
            <a:ext cx="4180546" cy="2773315"/>
          </a:xfrm>
          <a:prstGeom prst="rect"/>
        </p:spPr>
      </p:pic>
      <p:sp>
        <p:nvSpPr>
          <p:cNvPr id="1048627" name="TextBox 12"/>
          <p:cNvSpPr txBox="1"/>
          <p:nvPr/>
        </p:nvSpPr>
        <p:spPr>
          <a:xfrm>
            <a:off x="5216363" y="2791867"/>
            <a:ext cx="6115878" cy="369332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Hurley stage II disease of the </a:t>
            </a:r>
            <a:r>
              <a:rPr dirty="0" lang="en-US" err="1"/>
              <a:t>genito</a:t>
            </a:r>
            <a:r>
              <a:rPr dirty="0" lang="en-US"/>
              <a:t>‐femoral area</a:t>
            </a:r>
          </a:p>
        </p:txBody>
      </p:sp>
      <p:pic>
        <p:nvPicPr>
          <p:cNvPr id="2097163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0" y="3066854"/>
            <a:ext cx="3633253" cy="3891869"/>
          </a:xfrm>
          <a:prstGeom prst="rect"/>
        </p:spPr>
      </p:pic>
      <p:pic>
        <p:nvPicPr>
          <p:cNvPr id="2097164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633253" y="3157178"/>
            <a:ext cx="2462747" cy="3711223"/>
          </a:xfrm>
          <a:prstGeom prst="rect"/>
        </p:spPr>
      </p:pic>
      <p:sp>
        <p:nvSpPr>
          <p:cNvPr id="1048628" name="TextBox 18"/>
          <p:cNvSpPr txBox="1"/>
          <p:nvPr/>
        </p:nvSpPr>
        <p:spPr>
          <a:xfrm>
            <a:off x="6200573" y="6449045"/>
            <a:ext cx="6162260" cy="369332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Hurley stage III disease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aseline="0" b="0" dirty="0" sz="5400" i="0" lang="en-US" strike="noStrike" u="none">
                <a:latin typeface="FrutigerLTStd-Black"/>
              </a:rPr>
              <a:t>Differential diagnosis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l"/>
            <a:r>
              <a:rPr baseline="0" b="0" dirty="0" sz="2800" i="0" lang="en-US" strike="noStrike" u="none">
                <a:latin typeface="PalatinoLTStd-Roman"/>
              </a:rPr>
              <a:t>Abscesses, carbuncles or furunculosis associated with primary cutaneous bacterial infection (typically staphylococcal or streptococcal) or secondary infection of cystic structures (e.g. epidermoid cysts and Bartholin glands).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Crohn disease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Rare infections, including tuberculosis, sporotrichosis, actinomycosis and lymphogranuloma venereum, can present with both abscesses and sinus tracts.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Steatocystoma multiplex and neoplastic diseases such as Langerhans cell histiocytosis.</a:t>
            </a:r>
            <a:endParaRPr dirty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Investigations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endParaRPr dirty="0" lang="en-US"/>
          </a:p>
          <a:p>
            <a:r>
              <a:rPr dirty="0" lang="en-US"/>
              <a:t>Microbiology (swabs, purulent exudate and tissue) and histopathology</a:t>
            </a:r>
          </a:p>
          <a:p>
            <a:r>
              <a:rPr dirty="0" lang="en-US"/>
              <a:t>Imaging (both ultrasound and magnetic resonance imaging) defines subclinical extension, complications of severe disease and informs preoperative planning. </a:t>
            </a:r>
          </a:p>
          <a:p>
            <a:r>
              <a:rPr dirty="0" lang="en-US"/>
              <a:t>Routine bloods in severe disease (Hurley stage III) may reveal </a:t>
            </a:r>
            <a:r>
              <a:rPr dirty="0" lang="en-US" err="1"/>
              <a:t>anaemia</a:t>
            </a:r>
            <a:r>
              <a:rPr dirty="0" lang="en-US"/>
              <a:t> (multifactorial), </a:t>
            </a:r>
            <a:r>
              <a:rPr dirty="0" lang="en-US" err="1"/>
              <a:t>hypoalbuminaemia</a:t>
            </a:r>
            <a:r>
              <a:rPr dirty="0" lang="en-US"/>
              <a:t>, polyclonal </a:t>
            </a:r>
            <a:r>
              <a:rPr dirty="0" lang="en-US" err="1"/>
              <a:t>hypergammaglobulinaemia</a:t>
            </a:r>
            <a:r>
              <a:rPr dirty="0" lang="en-US"/>
              <a:t> and elevated C‐reactive protein or other less commonly used inflammatory markers that can serve as an adjunct for monitoring severe disease.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/>
              <a:t>Management</a:t>
            </a: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20000"/>
          </a:bodyPr>
          <a:p>
            <a:r>
              <a:rPr dirty="0" lang="en-US"/>
              <a:t>Treatment strategy should be individually based and take the following into account:</a:t>
            </a:r>
          </a:p>
          <a:p>
            <a:pPr indent="0" marL="0">
              <a:buNone/>
            </a:pPr>
            <a:r>
              <a:rPr dirty="0" lang="en-US"/>
              <a:t>1.   The need for patient empowerment.</a:t>
            </a:r>
          </a:p>
          <a:p>
            <a:pPr indent="0" marL="0">
              <a:buNone/>
            </a:pPr>
            <a:r>
              <a:rPr dirty="0" lang="en-US"/>
              <a:t>2 .  The recognition that the disease is multifocal from the onset and</a:t>
            </a:r>
          </a:p>
          <a:p>
            <a:pPr indent="0" marL="0">
              <a:buNone/>
            </a:pPr>
            <a:r>
              <a:rPr dirty="0" lang="en-US"/>
              <a:t>that generalized medical treatment is therefore as appropriate as</a:t>
            </a:r>
          </a:p>
          <a:p>
            <a:pPr indent="0" marL="0">
              <a:buNone/>
            </a:pPr>
            <a:r>
              <a:rPr dirty="0" lang="en-US"/>
              <a:t>in other inflammatory dermatoses.</a:t>
            </a:r>
          </a:p>
          <a:p>
            <a:pPr indent="0" marL="0">
              <a:buNone/>
            </a:pPr>
            <a:r>
              <a:rPr dirty="0" lang="en-US"/>
              <a:t>3.   The recognition that once scarring occurs, surgical removal of affected areas is the only curative therapeutic option.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aseline="0" b="0" dirty="0" sz="5400" i="0" lang="en-US" strike="noStrike" u="none">
                <a:solidFill>
                  <a:srgbClr val="005AFF"/>
                </a:solidFill>
                <a:latin typeface="FrutigerLTStd-Black"/>
              </a:rPr>
              <a:t>Definition</a:t>
            </a:r>
            <a:endParaRPr dirty="0"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dirty="0" sz="1800" lang="en-US">
                <a:latin typeface="PalatinoLTStd-Roman"/>
              </a:rPr>
              <a:t>A</a:t>
            </a:r>
            <a:r>
              <a:rPr baseline="0" b="0" dirty="0" sz="1800" i="0" lang="en-US" strike="noStrike" u="none">
                <a:latin typeface="PalatinoLTStd-Roman"/>
              </a:rPr>
              <a:t> chronic, inflammatory, recurrent, debilitating, follicular disease that usually presents after puberty There are painful, deep‐seated inflamed lesions in the apocrine gland‐bearing areas of the body, most commonly the axillary, inguinal and </a:t>
            </a:r>
            <a:r>
              <a:rPr baseline="0" b="0" dirty="0" sz="1800" i="0" lang="en-US" err="1" strike="noStrike" u="none">
                <a:latin typeface="PalatinoLTStd-Roman"/>
              </a:rPr>
              <a:t>ano</a:t>
            </a:r>
            <a:r>
              <a:rPr baseline="0" b="0" dirty="0" sz="1800" i="0" lang="en-US" strike="noStrike" u="none">
                <a:latin typeface="PalatinoLTStd-Roman"/>
              </a:rPr>
              <a:t>‐genital regions.</a:t>
            </a:r>
            <a:r>
              <a:rPr baseline="0" b="0" dirty="0" sz="1800" i="0" lang="en-US" strike="noStrike" u="none">
                <a:latin typeface="FrutigerLTStd-Black"/>
              </a:rPr>
              <a:t> </a:t>
            </a:r>
          </a:p>
          <a:p>
            <a:pPr algn="l"/>
            <a:r>
              <a:rPr baseline="0" b="1" dirty="0" sz="1800" i="0" lang="en-US" strike="noStrike" u="none">
                <a:latin typeface="FrutigerLTStd-Black"/>
              </a:rPr>
              <a:t>Synonyms and inclusions</a:t>
            </a:r>
          </a:p>
          <a:p>
            <a:pPr algn="l"/>
            <a:r>
              <a:rPr baseline="0" b="0" dirty="0" sz="1800" i="0" lang="en-US" strike="noStrike" u="none">
                <a:latin typeface="FrutigerLTStd-Light"/>
              </a:rPr>
              <a:t>• Acne </a:t>
            </a:r>
            <a:r>
              <a:rPr baseline="0" b="0" dirty="0" sz="1800" i="0" lang="en-US" err="1" strike="noStrike" u="none">
                <a:latin typeface="FrutigerLTStd-Light"/>
              </a:rPr>
              <a:t>inversa</a:t>
            </a:r>
            <a:endParaRPr baseline="0" b="0" dirty="0" sz="1800" i="0" lang="en-US" strike="noStrike" u="none">
              <a:latin typeface="FrutigerLTStd-Light"/>
            </a:endParaRPr>
          </a:p>
          <a:p>
            <a:pPr algn="l"/>
            <a:r>
              <a:rPr baseline="0" b="0" dirty="0" sz="1800" i="0" lang="en-US" strike="noStrike" u="none">
                <a:latin typeface="FrutigerLTStd-Light"/>
              </a:rPr>
              <a:t>• </a:t>
            </a:r>
            <a:r>
              <a:rPr baseline="0" b="0" dirty="0" sz="1800" i="0" lang="en-US" err="1" strike="noStrike" u="none">
                <a:latin typeface="FrutigerLTStd-Light"/>
              </a:rPr>
              <a:t>Verneuil</a:t>
            </a:r>
            <a:r>
              <a:rPr baseline="0" b="0" dirty="0" sz="1800" i="0" lang="en-US" strike="noStrike" u="none">
                <a:latin typeface="FrutigerLTStd-Light"/>
              </a:rPr>
              <a:t> disease</a:t>
            </a:r>
          </a:p>
          <a:p>
            <a:pPr algn="l"/>
            <a:r>
              <a:rPr baseline="0" b="0" dirty="0" sz="1800" i="0" lang="en-US" strike="noStrike" u="none">
                <a:latin typeface="FrutigerLTStd-Light"/>
              </a:rPr>
              <a:t>• </a:t>
            </a:r>
            <a:r>
              <a:rPr baseline="0" b="0" dirty="0" sz="1800" i="0" lang="en-US" err="1" strike="noStrike" u="none">
                <a:latin typeface="FrutigerLTStd-Light"/>
              </a:rPr>
              <a:t>Velpeau</a:t>
            </a:r>
            <a:r>
              <a:rPr baseline="0" b="0" dirty="0" sz="1800" i="0" lang="en-US" strike="noStrike" u="none">
                <a:latin typeface="FrutigerLTStd-Light"/>
              </a:rPr>
              <a:t> disease</a:t>
            </a:r>
          </a:p>
          <a:p>
            <a:pPr algn="l"/>
            <a:r>
              <a:rPr baseline="0" b="0" dirty="0" sz="1800" i="0" lang="en-US" strike="noStrike" u="none">
                <a:latin typeface="FrutigerLTStd-Light"/>
              </a:rPr>
              <a:t>• Pyoderma </a:t>
            </a:r>
            <a:r>
              <a:rPr baseline="0" b="0" dirty="0" sz="1800" i="0" lang="en-US" err="1" strike="noStrike" u="none">
                <a:latin typeface="FrutigerLTStd-Light"/>
              </a:rPr>
              <a:t>fistulans</a:t>
            </a:r>
            <a:r>
              <a:rPr baseline="0" b="0" dirty="0" sz="1800" i="0" lang="en-US" strike="noStrike" u="none">
                <a:latin typeface="FrutigerLTStd-Light"/>
              </a:rPr>
              <a:t> </a:t>
            </a:r>
            <a:r>
              <a:rPr baseline="0" b="0" dirty="0" sz="1800" i="0" lang="en-US" err="1" strike="noStrike" u="none">
                <a:latin typeface="FrutigerLTStd-Light"/>
              </a:rPr>
              <a:t>significa</a:t>
            </a:r>
            <a:endParaRPr baseline="0" b="0" dirty="0" sz="1800" i="0" lang="en-US" strike="noStrike" u="none">
              <a:latin typeface="FrutigerLTStd-Light"/>
            </a:endParaRPr>
          </a:p>
          <a:p>
            <a:pPr algn="l"/>
            <a:r>
              <a:rPr baseline="0" b="0" dirty="0" sz="1800" i="0" lang="en-US" strike="noStrike" u="none">
                <a:latin typeface="FrutigerLTStd-Light"/>
              </a:rPr>
              <a:t>• Ectopic acne</a:t>
            </a:r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82335" y="570532"/>
            <a:ext cx="8500970" cy="5716934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179094" y="129346"/>
            <a:ext cx="11708105" cy="6728653"/>
          </a:xfrm>
        </p:spPr>
        <p:txBody>
          <a:bodyPr>
            <a:normAutofit fontScale="78571" lnSpcReduction="20000"/>
          </a:bodyPr>
          <a:p>
            <a:r>
              <a:rPr b="1" dirty="0" sz="3800" lang="en-US"/>
              <a:t>Adjuvant treatment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Patients should be encouraged and supported to lose weight. Tobacco abstinence should be encouraged.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Patients should also be shown how to bandage suppurating lesions and recommended to wear loose Fitting clothes</a:t>
            </a:r>
          </a:p>
          <a:p>
            <a:pPr algn="l"/>
            <a:r>
              <a:rPr baseline="0" b="1" dirty="0" sz="3800" i="0" lang="en-US" strike="noStrike" u="none">
                <a:latin typeface="PalatinoLTStd-Roman"/>
              </a:rPr>
              <a:t>Analgesics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Hidradenitis suppurativa is painful and patients should be offered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appropriate analgesic therapy</a:t>
            </a:r>
          </a:p>
          <a:p>
            <a:pPr algn="l"/>
            <a:r>
              <a:rPr baseline="0" b="1" dirty="0" sz="3400" i="0" lang="en-US" strike="noStrike" u="none">
                <a:latin typeface="PalatinoLTStd-Roman"/>
              </a:rPr>
              <a:t>Topical therapy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Topical clindamycin lotion 0.1% may be beneficial and appears to offer control of milder lesions.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patients with </a:t>
            </a:r>
            <a:r>
              <a:rPr baseline="0" b="0" dirty="0" sz="2800" i="0" lang="en-US" err="1" strike="noStrike" u="none">
                <a:latin typeface="PalatinoLTStd-Roman"/>
              </a:rPr>
              <a:t>localized,recalcitrant</a:t>
            </a:r>
            <a:r>
              <a:rPr baseline="0" b="0" dirty="0" sz="2800" i="0" lang="en-US" strike="noStrike" u="none">
                <a:latin typeface="PalatinoLTStd-Roman"/>
              </a:rPr>
              <a:t>, established lesions (Hurley stage II), topical resorcinol15%.</a:t>
            </a:r>
          </a:p>
          <a:p>
            <a:pPr algn="l"/>
            <a:r>
              <a:rPr baseline="0" b="1" dirty="0" sz="3100" i="0" lang="en-US" strike="noStrike" u="none">
                <a:latin typeface="PalatinoLTStd-Roman"/>
              </a:rPr>
              <a:t> Systemic antibiotics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Tetracycline and the combination of clindamycin and rifampicin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Oral tetracycline 500 mg </a:t>
            </a:r>
            <a:r>
              <a:rPr baseline="0" b="0" dirty="0" sz="2800" i="0" lang="en-US" err="1" strike="noStrike" u="none">
                <a:latin typeface="PalatinoLTStd-Roman"/>
              </a:rPr>
              <a:t>b.d.</a:t>
            </a:r>
            <a:r>
              <a:rPr baseline="0" b="0" dirty="0" sz="2800" i="0" lang="en-US" strike="noStrike" u="none">
                <a:latin typeface="PalatinoLTStd-Roman"/>
              </a:rPr>
              <a:t> for 3 months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For more advanced cases, combined treatment with clindamycin 300 mg </a:t>
            </a:r>
            <a:r>
              <a:rPr baseline="0" b="0" dirty="0" sz="2800" i="0" lang="en-US" err="1" strike="noStrike" u="none">
                <a:latin typeface="PalatinoLTStd-Roman"/>
              </a:rPr>
              <a:t>b.d.</a:t>
            </a:r>
            <a:r>
              <a:rPr baseline="0" b="0" dirty="0" sz="2800" i="0" lang="en-US" strike="noStrike" u="none">
                <a:latin typeface="PalatinoLTStd-Roman"/>
              </a:rPr>
              <a:t> and rifampicin 300 mg </a:t>
            </a:r>
            <a:r>
              <a:rPr baseline="0" b="0" dirty="0" sz="2800" i="0" lang="en-US" err="1" strike="noStrike" u="none">
                <a:latin typeface="PalatinoLTStd-Roman"/>
              </a:rPr>
              <a:t>b.d.</a:t>
            </a:r>
            <a:r>
              <a:rPr baseline="0" b="0" dirty="0" sz="2800" i="0" lang="en-US" strike="noStrike" u="none">
                <a:latin typeface="PalatinoLTStd-Roman"/>
              </a:rPr>
              <a:t> given for 10 weeks appears to be effective in a large proportion of cases</a:t>
            </a:r>
          </a:p>
          <a:p>
            <a:pPr algn="l"/>
            <a:endParaRPr baseline="0" b="0" dirty="0" sz="2800" i="0" lang="en-US" strike="noStrike" u="none">
              <a:latin typeface="PalatinoLTStd-Roman"/>
            </a:endParaRPr>
          </a:p>
          <a:p>
            <a:pPr algn="l"/>
            <a:endParaRPr dirty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251791" y="212034"/>
            <a:ext cx="11820939" cy="6645965"/>
          </a:xfrm>
        </p:spPr>
        <p:txBody>
          <a:bodyPr>
            <a:normAutofit lnSpcReduction="10000"/>
          </a:bodyPr>
          <a:p>
            <a:r>
              <a:rPr b="1" dirty="0" lang="en-US"/>
              <a:t>Anti‐inflammatory treatment</a:t>
            </a:r>
          </a:p>
          <a:p>
            <a:r>
              <a:rPr dirty="0" lang="en-US"/>
              <a:t>For single lesions, intralesional triamcinolone (3–5 mg)</a:t>
            </a:r>
          </a:p>
          <a:p>
            <a:r>
              <a:rPr dirty="0" lang="en-US"/>
              <a:t>Systemic prednisolone (0.5–1.0 mg/kg body weight)</a:t>
            </a:r>
          </a:p>
          <a:p>
            <a:r>
              <a:rPr dirty="0" lang="en-US"/>
              <a:t>Ciclosporin (3–5 mg/kg body weight)</a:t>
            </a:r>
          </a:p>
          <a:p>
            <a:r>
              <a:rPr dirty="0" lang="en-US"/>
              <a:t>Dapsone (100 mg daily)</a:t>
            </a:r>
          </a:p>
          <a:p>
            <a:r>
              <a:rPr b="1" dirty="0" lang="en-US"/>
              <a:t>Biological agents</a:t>
            </a:r>
          </a:p>
          <a:p>
            <a:r>
              <a:rPr baseline="0" b="0" dirty="0" sz="2800" i="0" lang="en-US" err="1" strike="noStrike" u="none">
                <a:latin typeface="PalatinoLTStd-Roman"/>
              </a:rPr>
              <a:t>Tumour</a:t>
            </a:r>
            <a:r>
              <a:rPr baseline="0" b="0" dirty="0" sz="2800" i="0" lang="en-US" strike="noStrike" u="none">
                <a:latin typeface="PalatinoLTStd-Roman"/>
              </a:rPr>
              <a:t> necrosis factor-</a:t>
            </a:r>
            <a:r>
              <a:rPr baseline="0" b="0" dirty="0" sz="2800" i="0" lang="el-GR" strike="noStrike" u="none">
                <a:latin typeface="SymbolStd"/>
              </a:rPr>
              <a:t>α</a:t>
            </a:r>
            <a:endParaRPr baseline="0" b="0" dirty="0" sz="2800" i="0" lang="en-US" strike="noStrike" u="none">
              <a:latin typeface="SymbolStd"/>
            </a:endParaRPr>
          </a:p>
          <a:p>
            <a:r>
              <a:rPr baseline="0" b="0" dirty="0" sz="2800" i="0" lang="en-US" strike="noStrike" u="none">
                <a:latin typeface="PalatinoLTStd-Roman"/>
              </a:rPr>
              <a:t>Ustekinumab</a:t>
            </a:r>
            <a:endParaRPr dirty="0" lang="en-US">
              <a:latin typeface="PalatinoLTStd-Roman"/>
            </a:endParaRPr>
          </a:p>
          <a:p>
            <a:r>
              <a:rPr baseline="0" b="0" dirty="0" sz="2800" i="0" lang="en-US" strike="noStrike" u="none">
                <a:latin typeface="PalatinoLTStd-Roman"/>
              </a:rPr>
              <a:t>Anti-IL-1 agents</a:t>
            </a:r>
          </a:p>
          <a:p>
            <a:r>
              <a:rPr baseline="0" b="1" dirty="0" sz="2800" i="0" lang="en-US" strike="noStrike" u="none">
                <a:latin typeface="PalatinoLTStd-Roman"/>
              </a:rPr>
              <a:t>Retinoids</a:t>
            </a:r>
          </a:p>
          <a:p>
            <a:r>
              <a:rPr baseline="0" b="0" dirty="0" sz="2800" i="0" lang="en-US" strike="noStrike" u="none">
                <a:latin typeface="PalatinoLTStd-Roman"/>
              </a:rPr>
              <a:t>Isotretinoin is rarely effective</a:t>
            </a:r>
          </a:p>
          <a:p>
            <a:r>
              <a:rPr baseline="0" b="1" dirty="0" sz="3200" i="0" lang="en-US" strike="noStrike" u="none">
                <a:latin typeface="PalatinoLTStd-Roman"/>
              </a:rPr>
              <a:t>Experimental therapies</a:t>
            </a:r>
          </a:p>
          <a:p>
            <a:r>
              <a:rPr baseline="0" b="0" dirty="0" sz="2800" i="0" lang="en-US" strike="noStrike" u="none">
                <a:latin typeface="PalatinoLTStd-Roman"/>
              </a:rPr>
              <a:t>Zinc gluconate (90 mg/day)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11617" y="367886"/>
            <a:ext cx="11973148" cy="6490114"/>
          </a:xfrm>
        </p:spPr>
        <p:txBody>
          <a:bodyPr>
            <a:normAutofit/>
          </a:bodyPr>
          <a:p>
            <a:r>
              <a:rPr b="1" dirty="0" sz="3300" lang="en-US"/>
              <a:t>Surgery.</a:t>
            </a:r>
          </a:p>
          <a:p>
            <a:r>
              <a:rPr b="1" dirty="0" lang="en-US"/>
              <a:t>Incision and drainage</a:t>
            </a:r>
            <a:r>
              <a:rPr dirty="0" lang="en-US"/>
              <a:t>. </a:t>
            </a:r>
          </a:p>
          <a:p>
            <a:r>
              <a:rPr dirty="0" lang="en-US"/>
              <a:t>Classical incision and drainage is useful only when frank fluctuating abscesses appear</a:t>
            </a:r>
          </a:p>
          <a:p>
            <a:r>
              <a:rPr b="1" dirty="0" lang="en-US"/>
              <a:t>Deroofing. </a:t>
            </a:r>
          </a:p>
          <a:p>
            <a:r>
              <a:rPr dirty="0" lang="en-US"/>
              <a:t>Deroofing is a tissue‐saving technique, whereby the ‘roof’ of an abscess or sinus tract is surgically removed either through electrosurgery (using a loop) or conventional surgery. </a:t>
            </a:r>
          </a:p>
          <a:p>
            <a:r>
              <a:rPr b="1" dirty="0" lang="en-US"/>
              <a:t>Ablative lasers and electrosurgery.</a:t>
            </a:r>
          </a:p>
          <a:p>
            <a:r>
              <a:rPr baseline="0" b="0" dirty="0" sz="2800" i="0" lang="en-US" strike="noStrike" u="none">
                <a:latin typeface="PalatinoLTStd-Roman"/>
              </a:rPr>
              <a:t>CO</a:t>
            </a:r>
            <a:r>
              <a:rPr baseline="0" b="0" dirty="0" sz="800" i="0" lang="en-US" strike="noStrike" u="none">
                <a:latin typeface="PalatinoLTStd-Roman"/>
              </a:rPr>
              <a:t>2 </a:t>
            </a:r>
            <a:r>
              <a:rPr baseline="0" b="0" dirty="0" sz="2800" i="0" lang="en-US" strike="noStrike" u="none">
                <a:latin typeface="PalatinoLTStd-Roman"/>
              </a:rPr>
              <a:t>laser</a:t>
            </a:r>
          </a:p>
          <a:p>
            <a:r>
              <a:rPr b="1" dirty="0" sz="3500" lang="en-US"/>
              <a:t>Macroscopic </a:t>
            </a:r>
            <a:r>
              <a:rPr b="1" dirty="0" sz="3500" lang="en-US" err="1"/>
              <a:t>Mohs’</a:t>
            </a:r>
            <a:r>
              <a:rPr b="1" dirty="0" sz="3500" lang="en-US"/>
              <a:t> surgery.</a:t>
            </a:r>
          </a:p>
          <a:p>
            <a:r>
              <a:rPr b="1" dirty="0" sz="3500" lang="en-US"/>
              <a:t>Extensive surgery.</a:t>
            </a:r>
          </a:p>
          <a:p>
            <a:endParaRPr b="1" dirty="0" sz="350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aseline="0" b="0" dirty="0" sz="5400" i="0" lang="en-US" strike="noStrike" u="none">
                <a:latin typeface="FrutigerLTStd-Black"/>
              </a:rPr>
              <a:t>Complications and co‐morbidities</a:t>
            </a:r>
            <a:endParaRPr dirty="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l"/>
            <a:r>
              <a:rPr baseline="0" b="0" dirty="0" sz="2800" i="0" lang="en-US" strike="noStrike" u="none">
                <a:latin typeface="PalatinoLTStd-Roman"/>
              </a:rPr>
              <a:t>Superinfection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Stinging or smarting pain or associated with the development of pustules and other superficial lesions.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Lymphatic obstruction leading to clinical lymphoedema.</a:t>
            </a:r>
          </a:p>
          <a:p>
            <a:pPr algn="l"/>
            <a:r>
              <a:rPr dirty="0" lang="en-US">
                <a:latin typeface="PalatinoLTStd-Roman"/>
              </a:rPr>
              <a:t>S</a:t>
            </a:r>
            <a:r>
              <a:rPr baseline="0" b="0" dirty="0" sz="2800" i="0" lang="en-US" strike="noStrike" u="none">
                <a:latin typeface="PalatinoLTStd-Roman"/>
              </a:rPr>
              <a:t>crotal elephantiasis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Fistula formation to the gastrointestinal tract (anal canal and rectum), </a:t>
            </a:r>
            <a:r>
              <a:rPr baseline="0" b="0" dirty="0" sz="2800" i="0" lang="en-US" err="1" strike="noStrike" u="none">
                <a:latin typeface="PalatinoLTStd-Roman"/>
              </a:rPr>
              <a:t>genito</a:t>
            </a:r>
            <a:r>
              <a:rPr baseline="0" b="0" dirty="0" sz="2800" i="0" lang="en-US" strike="noStrike" u="none">
                <a:latin typeface="PalatinoLTStd-Roman"/>
              </a:rPr>
              <a:t>‐urinary tract (urethra, bladder and vagina) and peritoneum are extremely rarely described, and when seen should trigger examination for Crohn disease.</a:t>
            </a:r>
            <a:endParaRPr dirty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2787857" y="1705968"/>
            <a:ext cx="10515600" cy="3534344"/>
          </a:xfrm>
        </p:spPr>
        <p:txBody>
          <a:bodyPr>
            <a:normAutofit/>
          </a:bodyPr>
          <a:p>
            <a:r>
              <a:rPr b="1" dirty="0" sz="9600" lang="en-US">
                <a:solidFill>
                  <a:srgbClr val="FF99CC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aseline="0" b="0" dirty="0" sz="5400" i="0" lang="en-US" strike="noStrike" u="none">
                <a:solidFill>
                  <a:srgbClr val="005AFF"/>
                </a:solidFill>
                <a:latin typeface="FrutigerLTStd-Black"/>
              </a:rPr>
              <a:t>Introduction and General description</a:t>
            </a:r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baseline="0" b="0" dirty="0" sz="1800" i="0" lang="en-US" strike="noStrike" u="none">
                <a:latin typeface="PalatinoLTStd-Roman"/>
              </a:rPr>
              <a:t>HS is a primary disorder of the hair follicle. HS is a chronic, inflammatory, follicular disorder characterized by recurrent painful nodules, abscesses, draining sinus tracts and scarring. It localizes to areas of apocrine gland‐bearing skin, predominantly the axillae, groin and </a:t>
            </a:r>
            <a:r>
              <a:rPr baseline="0" b="0" dirty="0" sz="1800" i="0" lang="en-US" err="1" strike="noStrike" u="none">
                <a:latin typeface="PalatinoLTStd-Roman"/>
              </a:rPr>
              <a:t>ano</a:t>
            </a:r>
            <a:r>
              <a:rPr baseline="0" b="0" dirty="0" sz="1800" i="0" lang="en-US" strike="noStrike" u="none">
                <a:latin typeface="PalatinoLTStd-Roman"/>
              </a:rPr>
              <a:t>‐genital sites.</a:t>
            </a:r>
          </a:p>
          <a:p>
            <a:pPr algn="l"/>
            <a:endParaRPr dirty="0" lang="en-US"/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86740" y="2609437"/>
            <a:ext cx="2823660" cy="424856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>
                <a:solidFill>
                  <a:srgbClr val="005AFF"/>
                </a:solidFill>
                <a:latin typeface="FrutigerLTStd-Black"/>
              </a:rPr>
              <a:t>Epidemiology</a:t>
            </a:r>
            <a:br>
              <a:rPr dirty="0" lang="en-US">
                <a:solidFill>
                  <a:srgbClr val="005AFF"/>
                </a:solidFill>
                <a:latin typeface="FrutigerLTStd-Black"/>
              </a:rPr>
            </a:b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1667" lnSpcReduction="10000"/>
          </a:bodyPr>
          <a:p>
            <a:pPr algn="l"/>
            <a:r>
              <a:rPr baseline="0" b="0" dirty="0" sz="2800" i="0" lang="en-US" strike="noStrike" u="none">
                <a:solidFill>
                  <a:srgbClr val="000000"/>
                </a:solidFill>
                <a:latin typeface="FrutigerLTStd-Black"/>
              </a:rPr>
              <a:t>Incidence and prevalence</a:t>
            </a:r>
          </a:p>
          <a:p>
            <a:pPr algn="l"/>
            <a:r>
              <a:rPr dirty="0" lang="en-US">
                <a:latin typeface="PalatinoLTStd-Roman"/>
              </a:rPr>
              <a:t>I</a:t>
            </a:r>
            <a:r>
              <a:rPr baseline="0" b="0" dirty="0" sz="2800" i="0" lang="en-US" strike="noStrike" u="none">
                <a:latin typeface="PalatinoLTStd-Roman"/>
              </a:rPr>
              <a:t>ncidence of 6 per 100 000 person/years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prevalence 1-2%</a:t>
            </a:r>
          </a:p>
          <a:p>
            <a:pPr algn="l"/>
            <a:r>
              <a:rPr baseline="0" b="0" dirty="0" sz="2800" i="0" lang="en-US" strike="noStrike" u="none">
                <a:latin typeface="FrutigerLTStd-Black"/>
              </a:rPr>
              <a:t>Age</a:t>
            </a:r>
          </a:p>
          <a:p>
            <a:pPr algn="l"/>
            <a:r>
              <a:rPr baseline="0" b="0" dirty="0" sz="2400" i="0" lang="en-US" strike="noStrike" u="none">
                <a:latin typeface="PalatinoLTStd-Roman"/>
              </a:rPr>
              <a:t>The average age of sufferers is 24.2 years (―</a:t>
            </a:r>
            <a:r>
              <a:rPr baseline="0" b="0" dirty="0" sz="2800" i="0" lang="en-US" strike="noStrike" u="none">
                <a:latin typeface="FrutigerLTStd-Black"/>
              </a:rPr>
              <a:t> 12 years) [12]. HS Typically presents after puberty; the average age of onset is between the second and third decade, with a sharp decline after the fifth decade.</a:t>
            </a:r>
          </a:p>
          <a:p>
            <a:pPr algn="l"/>
            <a:r>
              <a:rPr baseline="0" b="0" dirty="0" sz="2800" i="0" lang="en-US" strike="noStrike" u="none">
                <a:latin typeface="FrutigerLTStd-Black"/>
              </a:rPr>
              <a:t>Onset after menopause is uncommon.</a:t>
            </a:r>
          </a:p>
          <a:p>
            <a:pPr algn="l"/>
            <a:r>
              <a:rPr baseline="0" b="0" dirty="0" sz="3200" i="0" lang="en-US" strike="noStrike" u="none">
                <a:latin typeface="FrutigerLTStd-Black"/>
              </a:rPr>
              <a:t>Sex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Women are more frequently affected than men.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>
                <a:latin typeface="FrutigerLTStd-Black"/>
              </a:rPr>
              <a:t>Presentation</a:t>
            </a:r>
            <a:br>
              <a:rPr dirty="0" lang="en-US">
                <a:latin typeface="FrutigerLTStd-Black"/>
              </a:rPr>
            </a:br>
            <a:endParaRPr dirty="0"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0233800" cy="4351338"/>
          </a:xfrm>
        </p:spPr>
        <p:txBody>
          <a:bodyPr/>
          <a:p>
            <a:pPr algn="l"/>
            <a:r>
              <a:rPr baseline="0" b="0" dirty="0" sz="2800" i="0" lang="en-US" strike="noStrike" u="none">
                <a:latin typeface="PalatinoLTStd-Roman"/>
              </a:rPr>
              <a:t>Index lesions include inflamed and non‐inflamed dermal and subcutaneous nodules which may be evident on palpation… alone; rounded (as opposed to ‘pointing’) abscesses</a:t>
            </a:r>
            <a:r>
              <a:rPr dirty="0" lang="en-US">
                <a:latin typeface="PalatinoLTStd-Roman"/>
              </a:rPr>
              <a:t> </a:t>
            </a:r>
            <a:r>
              <a:rPr baseline="0" b="0" dirty="0" sz="2800" i="0" lang="en-US" strike="noStrike" u="none">
                <a:latin typeface="PalatinoLTStd-Roman"/>
              </a:rPr>
              <a:t>and draining or non‐draining sinus tracts.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Scarring is typically bridged or ‘rope‐like’, atrophic, producing depressions especially on the buttocks, and may be associated with contractures.</a:t>
            </a:r>
            <a:endParaRPr dirty="0" lang="en-US"/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635" y="4686300"/>
            <a:ext cx="4702629" cy="2171700"/>
          </a:xfrm>
          <a:prstGeom prst="rect"/>
        </p:spPr>
      </p:pic>
      <p:sp>
        <p:nvSpPr>
          <p:cNvPr id="1048601" name="TextBox 6"/>
          <p:cNvSpPr txBox="1"/>
          <p:nvPr/>
        </p:nvSpPr>
        <p:spPr>
          <a:xfrm>
            <a:off x="225287" y="4686300"/>
            <a:ext cx="7023651" cy="461665"/>
          </a:xfrm>
          <a:prstGeom prst="rect"/>
          <a:noFill/>
        </p:spPr>
        <p:txBody>
          <a:bodyPr wrap="square">
            <a:spAutoFit/>
          </a:bodyPr>
          <a:p>
            <a:pPr algn="l"/>
            <a:r>
              <a:rPr baseline="0" b="0" dirty="0" sz="1200" i="0" lang="en-US" strike="noStrike" u="none">
                <a:latin typeface="FrutigerLTStd-Light"/>
              </a:rPr>
              <a:t>Multiple inflamed nodules and draining sinuses in active Hurley stage II</a:t>
            </a:r>
          </a:p>
          <a:p>
            <a:pPr algn="l"/>
            <a:r>
              <a:rPr baseline="0" b="0" dirty="0" sz="1200" i="0" lang="en-US" strike="noStrike" u="none">
                <a:latin typeface="FrutigerLTStd-Light"/>
              </a:rPr>
              <a:t>disease of the mons pubis</a:t>
            </a:r>
            <a:endParaRPr dirty="0" sz="1200" lang="en-US"/>
          </a:p>
        </p:txBody>
      </p:sp>
      <p:pic>
        <p:nvPicPr>
          <p:cNvPr id="209715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96122" y="4152877"/>
            <a:ext cx="1814514" cy="2705124"/>
          </a:xfrm>
          <a:prstGeom prst="rect"/>
        </p:spPr>
      </p:pic>
      <p:sp>
        <p:nvSpPr>
          <p:cNvPr id="1048602" name="TextBox 10"/>
          <p:cNvSpPr txBox="1"/>
          <p:nvPr/>
        </p:nvSpPr>
        <p:spPr>
          <a:xfrm>
            <a:off x="5496122" y="6460407"/>
            <a:ext cx="6096000" cy="369332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axillary abscess</a:t>
            </a:r>
          </a:p>
        </p:txBody>
      </p:sp>
      <p:pic>
        <p:nvPicPr>
          <p:cNvPr id="2097155" name="Picture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-2" b="35212"/>
          <a:stretch>
            <a:fillRect/>
          </a:stretch>
        </p:blipFill>
        <p:spPr>
          <a:xfrm>
            <a:off x="7437590" y="4152876"/>
            <a:ext cx="2796210" cy="2705123"/>
          </a:xfrm>
          <a:prstGeom prst="rect"/>
        </p:spPr>
      </p:pic>
      <p:sp>
        <p:nvSpPr>
          <p:cNvPr id="1048603" name="TextBox 14"/>
          <p:cNvSpPr txBox="1"/>
          <p:nvPr/>
        </p:nvSpPr>
        <p:spPr>
          <a:xfrm>
            <a:off x="7437590" y="6343670"/>
            <a:ext cx="6096000" cy="369332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Scar/ rope‐like band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94276" y="703128"/>
            <a:ext cx="2497725" cy="3469801"/>
          </a:xfrm>
        </p:spPr>
      </p:pic>
      <p:sp>
        <p:nvSpPr>
          <p:cNvPr id="1048604" name="TextBox 6"/>
          <p:cNvSpPr txBox="1"/>
          <p:nvPr/>
        </p:nvSpPr>
        <p:spPr>
          <a:xfrm>
            <a:off x="0" y="4129847"/>
            <a:ext cx="6096000" cy="646331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Tombstone </a:t>
            </a:r>
            <a:r>
              <a:rPr dirty="0" lang="en-US" err="1"/>
              <a:t>comedones</a:t>
            </a:r>
            <a:endParaRPr dirty="0" lang="en-US"/>
          </a:p>
          <a:p>
            <a:r>
              <a:rPr dirty="0" lang="en-US"/>
              <a:t> in the axilla.</a:t>
            </a:r>
          </a:p>
        </p:txBody>
      </p:sp>
      <p:pic>
        <p:nvPicPr>
          <p:cNvPr id="209715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992001" y="703128"/>
            <a:ext cx="4854238" cy="3571247"/>
          </a:xfrm>
          <a:prstGeom prst="rect"/>
        </p:spPr>
      </p:pic>
      <p:sp>
        <p:nvSpPr>
          <p:cNvPr id="1048605" name="TextBox 10"/>
          <p:cNvSpPr txBox="1"/>
          <p:nvPr/>
        </p:nvSpPr>
        <p:spPr>
          <a:xfrm>
            <a:off x="2925418" y="877427"/>
            <a:ext cx="6149008" cy="369332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Nodules and sinus tracts involving the buttocks</a:t>
            </a:r>
          </a:p>
        </p:txBody>
      </p:sp>
      <p:pic>
        <p:nvPicPr>
          <p:cNvPr id="2097158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846239" y="743890"/>
            <a:ext cx="2718079" cy="3489722"/>
          </a:xfrm>
          <a:prstGeom prst="rect"/>
        </p:spPr>
      </p:pic>
      <p:sp>
        <p:nvSpPr>
          <p:cNvPr id="1048606" name="TextBox 14"/>
          <p:cNvSpPr txBox="1"/>
          <p:nvPr/>
        </p:nvSpPr>
        <p:spPr>
          <a:xfrm>
            <a:off x="9074426" y="4129847"/>
            <a:ext cx="6235148" cy="646331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Ectopic disease with</a:t>
            </a:r>
          </a:p>
          <a:p>
            <a:r>
              <a:rPr dirty="0" lang="en-US"/>
              <a:t> </a:t>
            </a:r>
            <a:r>
              <a:rPr dirty="0" lang="en-US" err="1"/>
              <a:t>retroauricular</a:t>
            </a:r>
            <a:r>
              <a:rPr dirty="0" lang="en-US"/>
              <a:t>  involvement.</a:t>
            </a:r>
          </a:p>
        </p:txBody>
      </p:sp>
      <p:pic>
        <p:nvPicPr>
          <p:cNvPr id="2097159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992002" y="4171199"/>
            <a:ext cx="4091622" cy="2678023"/>
          </a:xfrm>
          <a:prstGeom prst="rect"/>
        </p:spPr>
      </p:pic>
      <p:sp>
        <p:nvSpPr>
          <p:cNvPr id="1048607" name="TextBox 18"/>
          <p:cNvSpPr txBox="1"/>
          <p:nvPr/>
        </p:nvSpPr>
        <p:spPr>
          <a:xfrm>
            <a:off x="0" y="6195183"/>
            <a:ext cx="7683688" cy="646331"/>
          </a:xfrm>
          <a:prstGeom prst="rect"/>
          <a:noFill/>
        </p:spPr>
        <p:txBody>
          <a:bodyPr wrap="square">
            <a:spAutoFit/>
          </a:bodyPr>
          <a:p>
            <a:r>
              <a:rPr dirty="0" lang="en-US"/>
              <a:t>Ectopic plaque on the chest of a patient.</a:t>
            </a:r>
          </a:p>
          <a:p>
            <a:r>
              <a:rPr dirty="0" lang="en-US"/>
              <a:t> Notice the </a:t>
            </a:r>
            <a:r>
              <a:rPr dirty="0" lang="en-US" err="1"/>
              <a:t>classicalinvolvement</a:t>
            </a:r>
            <a:r>
              <a:rPr dirty="0" lang="en-US"/>
              <a:t> seen in the axillae.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/>
              <a:t>Clinical features</a:t>
            </a: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719026" y="1560580"/>
            <a:ext cx="10753948" cy="5032375"/>
          </a:xfrm>
        </p:spPr>
        <p:txBody>
          <a:bodyPr>
            <a:normAutofit fontScale="78571" lnSpcReduction="20000"/>
          </a:bodyPr>
          <a:p>
            <a:pPr algn="l"/>
            <a:r>
              <a:rPr baseline="0" b="0" dirty="0" sz="3200" i="0" lang="en-US" strike="noStrike" u="none">
                <a:latin typeface="FrutigerLTStd-Black"/>
              </a:rPr>
              <a:t>History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A history of typical lesions at typical sites with recurrence and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chronicity </a:t>
            </a:r>
          </a:p>
          <a:p>
            <a:pPr algn="l"/>
            <a:r>
              <a:rPr baseline="0" b="1" dirty="0" sz="2800" i="0" lang="en-US" strike="noStrike" u="none">
                <a:latin typeface="PalatinoLTStd-Roman"/>
              </a:rPr>
              <a:t>Typical index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lesions consist of painful subcutaneous nodules or abscesses that persist for a mean duration of 7–15 days. 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This is followed by spontaneous regression, partial regression (to form non‐inflammatory, asymptomatic nodules) or progression to abscess formation with the rupture and release of purulent malodorous discharges.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</a:t>
            </a:r>
            <a:r>
              <a:rPr baseline="0" b="1" dirty="0" sz="2800" i="0" lang="en-US" strike="noStrike" u="none">
                <a:latin typeface="PalatinoLTStd-Roman"/>
              </a:rPr>
              <a:t>Typical sites:</a:t>
            </a:r>
            <a:endParaRPr dirty="0" lang="en-US">
              <a:latin typeface="PalatinoLTStd-Roman"/>
            </a:endParaRP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Axillae,</a:t>
            </a:r>
          </a:p>
          <a:p>
            <a:pPr algn="l"/>
            <a:r>
              <a:rPr baseline="0" b="0" dirty="0" sz="2800" i="0" lang="en-US" err="1" strike="noStrike" u="none">
                <a:latin typeface="PalatinoLTStd-Roman"/>
              </a:rPr>
              <a:t>Inguino</a:t>
            </a:r>
            <a:r>
              <a:rPr baseline="0" b="0" dirty="0" sz="2800" i="0" lang="en-US" strike="noStrike" u="none">
                <a:latin typeface="PalatinoLTStd-Roman"/>
              </a:rPr>
              <a:t>‐genital,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Perineal, perianal and gluteal areas,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Infra‐ and inter‐mammary skin.</a:t>
            </a:r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aseline="0" b="0" dirty="0" sz="5400" i="0" lang="en-US" strike="noStrike" u="none">
                <a:latin typeface="FrutigerLTStd-Black"/>
              </a:rPr>
              <a:t>Clinical variants</a:t>
            </a:r>
            <a:endParaRPr dirty="0" lang="en-US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9286" lnSpcReduction="20000"/>
          </a:bodyPr>
          <a:p>
            <a:pPr algn="l"/>
            <a:r>
              <a:rPr baseline="0" b="1" dirty="0" sz="2800" i="0" lang="en-US" strike="noStrike" u="none">
                <a:latin typeface="PalatinoLTStd-Roman"/>
              </a:rPr>
              <a:t>The classical variant</a:t>
            </a:r>
            <a:r>
              <a:rPr baseline="0" b="0" dirty="0" sz="2800" i="0" lang="en-US" strike="noStrike" u="none">
                <a:latin typeface="PalatinoLTStd-Roman"/>
              </a:rPr>
              <a:t>,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 characterized by scarring lesions in the axillae and under the breasts, occurs most often in women and often includes lesions in the </a:t>
            </a:r>
            <a:r>
              <a:rPr baseline="0" b="0" dirty="0" sz="2800" i="0" lang="en-US" err="1" strike="noStrike" u="none">
                <a:latin typeface="PalatinoLTStd-Roman"/>
              </a:rPr>
              <a:t>ano</a:t>
            </a:r>
            <a:r>
              <a:rPr baseline="0" b="0" dirty="0" sz="2800" i="0" lang="en-US" strike="noStrike" u="none">
                <a:latin typeface="PalatinoLTStd-Roman"/>
              </a:rPr>
              <a:t>‐genital area.</a:t>
            </a:r>
          </a:p>
          <a:p>
            <a:pPr algn="l"/>
            <a:r>
              <a:rPr baseline="0" b="1" dirty="0" sz="2800" i="0" lang="en-US" strike="noStrike" u="none">
                <a:latin typeface="PalatinoLTStd-Roman"/>
              </a:rPr>
              <a:t>A second variant</a:t>
            </a: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characterized by the additional involvement of the ears, chest, back or legs, with pilonidal sinuses, </a:t>
            </a:r>
            <a:r>
              <a:rPr baseline="0" b="0" dirty="0" sz="2800" i="0" lang="en-US" err="1" strike="noStrike" u="none">
                <a:latin typeface="PalatinoLTStd-Roman"/>
              </a:rPr>
              <a:t>comedones</a:t>
            </a:r>
            <a:r>
              <a:rPr baseline="0" b="0" dirty="0" sz="2800" i="0" lang="en-US" strike="noStrike" u="none">
                <a:latin typeface="PalatinoLTStd-Roman"/>
              </a:rPr>
              <a:t>, severe acne and a family history of HS, which may be a part of the follicular occlusion triad</a:t>
            </a:r>
          </a:p>
          <a:p>
            <a:pPr algn="l"/>
            <a:r>
              <a:rPr baseline="0" b="1" dirty="0" sz="2800" i="0" lang="en-US" strike="noStrike" u="none">
                <a:latin typeface="PalatinoLTStd-Roman"/>
              </a:rPr>
              <a:t>A third variant</a:t>
            </a:r>
            <a:endParaRPr dirty="0" lang="en-US">
              <a:latin typeface="PalatinoLTStd-Roman"/>
            </a:endParaRPr>
          </a:p>
          <a:p>
            <a:pPr algn="l"/>
            <a:r>
              <a:rPr baseline="0" b="0" dirty="0" sz="2800" i="0" lang="en-US" strike="noStrike" u="none">
                <a:latin typeface="PalatinoLTStd-Roman"/>
              </a:rPr>
              <a:t>characterized by gluteal involvement, papules and folliculitis and may be more common in men.</a:t>
            </a:r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>
                <a:latin typeface="FrutigerLTStd-Black"/>
              </a:rPr>
              <a:t>Associated diseases</a:t>
            </a:r>
            <a:endParaRPr dirty="0" lang="en-US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491987" y="1586396"/>
            <a:ext cx="11208026" cy="4906479"/>
          </a:xfrm>
        </p:spPr>
        <p:txBody>
          <a:bodyPr numCol="2">
            <a:normAutofit fontScale="50000" lnSpcReduction="20000"/>
          </a:bodyPr>
          <a:p>
            <a:pPr algn="l" indent="0" marL="0">
              <a:buNone/>
            </a:pPr>
            <a:r>
              <a:rPr baseline="0" b="0" dirty="0" sz="2800" i="0" lang="en-US" strike="noStrike" u="none">
                <a:latin typeface="PalatinoLTStd-Roman"/>
              </a:rPr>
              <a:t>Diseases associated with HS include disorders of the </a:t>
            </a:r>
          </a:p>
          <a:p>
            <a:pPr algn="l" indent="-514350" marL="514350">
              <a:buFont typeface="+mj-lt"/>
              <a:buAutoNum type="arabicPeriod"/>
            </a:pPr>
            <a:r>
              <a:rPr baseline="0" b="1" dirty="0" sz="2800" i="0" lang="en-US" strike="noStrike" u="none">
                <a:latin typeface="PalatinoLTStd-Roman"/>
              </a:rPr>
              <a:t>Follicular</a:t>
            </a:r>
            <a:r>
              <a:rPr b="1" dirty="0" lang="en-US">
                <a:latin typeface="PalatinoLTStd-Roman"/>
              </a:rPr>
              <a:t> </a:t>
            </a:r>
            <a:r>
              <a:rPr baseline="0" b="1" dirty="0" sz="2800" i="0" lang="en-US" strike="noStrike" u="none">
                <a:latin typeface="PalatinoLTStd-Roman"/>
              </a:rPr>
              <a:t>occlusion </a:t>
            </a:r>
            <a:r>
              <a:rPr baseline="0" b="1" dirty="0" sz="2800" i="0" lang="en-US" err="1" strike="noStrike" u="none">
                <a:latin typeface="PalatinoLTStd-Roman"/>
              </a:rPr>
              <a:t>tetradtetrad</a:t>
            </a:r>
            <a:r>
              <a:rPr baseline="0" b="0" dirty="0" sz="2800" i="0" lang="en-US" strike="noStrike" u="none">
                <a:latin typeface="PalatinoLTStd-Roman"/>
              </a:rPr>
              <a:t>. 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Acne </a:t>
            </a:r>
            <a:r>
              <a:rPr baseline="0" b="0" dirty="0" sz="2800" i="0" lang="en-US" err="1" strike="noStrike" u="none">
                <a:latin typeface="PalatinoLTStd-Roman"/>
              </a:rPr>
              <a:t>conglobata</a:t>
            </a:r>
            <a:endParaRPr baseline="0" b="0" dirty="0" sz="2800" i="0" lang="en-US" strike="noStrike" u="none">
              <a:latin typeface="PalatinoLTStd-Roman"/>
            </a:endParaRP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Dissecting cellulitis of the scalp </a:t>
            </a:r>
            <a:endParaRPr dirty="0" lang="en-US">
              <a:latin typeface="PalatinoLTStd-Roman"/>
            </a:endParaRP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Pilonidal sinus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Acne vulgaris.</a:t>
            </a:r>
          </a:p>
          <a:p>
            <a:pPr algn="l" indent="0" marL="0">
              <a:buNone/>
            </a:pPr>
            <a:r>
              <a:rPr baseline="0" b="0" dirty="0" sz="2800" i="0" lang="en-US" strike="noStrike" u="none">
                <a:latin typeface="PalatinoLTStd-Roman"/>
              </a:rPr>
              <a:t>2. </a:t>
            </a:r>
            <a:r>
              <a:rPr baseline="0" b="1" dirty="0" sz="2800" i="0" lang="en-US" strike="noStrike" u="none">
                <a:latin typeface="PalatinoLTStd-Roman"/>
              </a:rPr>
              <a:t>Systemic inflammatory disorders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Crohn disease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Spondyloarthropathy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Pyoderma gangrenosum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The syndrome SAPHO (</a:t>
            </a:r>
            <a:r>
              <a:rPr baseline="0" b="0" dirty="0" sz="2800" i="1" lang="en-US" strike="noStrike" u="none">
                <a:latin typeface="PalatinoLTStd-Italic"/>
              </a:rPr>
              <a:t>s</a:t>
            </a:r>
            <a:r>
              <a:rPr baseline="0" b="0" dirty="0" sz="2800" i="0" lang="en-US" strike="noStrike" u="none">
                <a:latin typeface="PalatinoLTStd-Roman"/>
              </a:rPr>
              <a:t>ynovitis, </a:t>
            </a:r>
            <a:r>
              <a:rPr baseline="0" b="0" dirty="0" sz="2800" i="1" lang="en-US" strike="noStrike" u="none">
                <a:latin typeface="PalatinoLTStd-Italic"/>
              </a:rPr>
              <a:t>a</a:t>
            </a:r>
            <a:r>
              <a:rPr baseline="0" b="0" dirty="0" sz="2800" i="0" lang="en-US" strike="noStrike" u="none">
                <a:latin typeface="PalatinoLTStd-Roman"/>
              </a:rPr>
              <a:t>cne, </a:t>
            </a:r>
            <a:r>
              <a:rPr baseline="0" b="0" dirty="0" sz="2800" i="1" lang="en-US" err="1" strike="noStrike" u="none">
                <a:latin typeface="PalatinoLTStd-Italic"/>
              </a:rPr>
              <a:t>p</a:t>
            </a:r>
            <a:r>
              <a:rPr baseline="0" b="0" dirty="0" sz="2800" i="0" lang="en-US" err="1" strike="noStrike" u="none">
                <a:latin typeface="PalatinoLTStd-Roman"/>
              </a:rPr>
              <a:t>ustulosis,</a:t>
            </a:r>
            <a:r>
              <a:rPr baseline="0" b="0" dirty="0" sz="2800" i="1" lang="en-US" err="1" strike="noStrike" u="none">
                <a:latin typeface="PalatinoLTStd-Italic"/>
              </a:rPr>
              <a:t>h</a:t>
            </a:r>
            <a:r>
              <a:rPr baseline="0" b="0" dirty="0" sz="2800" i="0" lang="en-US" err="1" strike="noStrike" u="none">
                <a:latin typeface="PalatinoLTStd-Roman"/>
              </a:rPr>
              <a:t>yperostosis</a:t>
            </a:r>
            <a:r>
              <a:rPr baseline="0" b="0" dirty="0" sz="2800" i="0" lang="en-US" strike="noStrike" u="none">
                <a:latin typeface="PalatinoLTStd-Roman"/>
              </a:rPr>
              <a:t> and </a:t>
            </a:r>
            <a:r>
              <a:rPr baseline="0" b="0" dirty="0" sz="2800" i="1" lang="en-US" strike="noStrike" u="none">
                <a:latin typeface="PalatinoLTStd-Italic"/>
              </a:rPr>
              <a:t>o</a:t>
            </a:r>
            <a:r>
              <a:rPr baseline="0" b="0" dirty="0" sz="2800" i="0" lang="en-US" strike="noStrike" u="none">
                <a:latin typeface="PalatinoLTStd-Roman"/>
              </a:rPr>
              <a:t>steitis)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PAPA (</a:t>
            </a:r>
            <a:r>
              <a:rPr baseline="0" b="0" dirty="0" sz="2800" i="1" lang="en-US" strike="noStrike" u="none">
                <a:latin typeface="PalatinoLTStd-Italic"/>
              </a:rPr>
              <a:t>p</a:t>
            </a:r>
            <a:r>
              <a:rPr baseline="0" b="0" dirty="0" sz="2800" i="0" lang="en-US" strike="noStrike" u="none">
                <a:latin typeface="PalatinoLTStd-Roman"/>
              </a:rPr>
              <a:t>yogenic </a:t>
            </a:r>
            <a:r>
              <a:rPr baseline="0" b="0" dirty="0" sz="2800" i="1" lang="en-US" strike="noStrike" u="none">
                <a:latin typeface="PalatinoLTStd-Italic"/>
              </a:rPr>
              <a:t>a</a:t>
            </a:r>
            <a:r>
              <a:rPr baseline="0" b="0" dirty="0" sz="2800" i="0" lang="en-US" strike="noStrike" u="none">
                <a:latin typeface="PalatinoLTStd-Roman"/>
              </a:rPr>
              <a:t>rthritis, </a:t>
            </a:r>
            <a:r>
              <a:rPr baseline="0" b="0" dirty="0" sz="2800" i="1" lang="en-US" strike="noStrike" u="none">
                <a:latin typeface="PalatinoLTStd-Italic"/>
              </a:rPr>
              <a:t>p</a:t>
            </a:r>
            <a:r>
              <a:rPr baseline="0" b="0" dirty="0" sz="2800" i="0" lang="en-US" strike="noStrike" u="none">
                <a:latin typeface="PalatinoLTStd-Roman"/>
              </a:rPr>
              <a:t>yoderma gangrenosum and </a:t>
            </a:r>
            <a:r>
              <a:rPr baseline="0" b="0" dirty="0" sz="2800" i="1" lang="en-US" strike="noStrike" u="none">
                <a:latin typeface="PalatinoLTStd-Italic"/>
              </a:rPr>
              <a:t>a</a:t>
            </a:r>
            <a:r>
              <a:rPr baseline="0" b="0" dirty="0" sz="2800" i="0" lang="en-US" strike="noStrike" u="none">
                <a:latin typeface="PalatinoLTStd-Roman"/>
              </a:rPr>
              <a:t>cne), 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PASH (</a:t>
            </a:r>
            <a:r>
              <a:rPr baseline="0" b="0" dirty="0" sz="2800" i="1" lang="en-US" strike="noStrike" u="none">
                <a:latin typeface="PalatinoLTStd-Italic"/>
              </a:rPr>
              <a:t>p</a:t>
            </a:r>
            <a:r>
              <a:rPr baseline="0" b="0" dirty="0" sz="2800" i="0" lang="en-US" strike="noStrike" u="none">
                <a:latin typeface="PalatinoLTStd-Roman"/>
              </a:rPr>
              <a:t>yoderma gangrenosum, </a:t>
            </a:r>
            <a:r>
              <a:rPr baseline="0" b="0" dirty="0" sz="2800" i="1" lang="en-US" strike="noStrike" u="none">
                <a:latin typeface="PalatinoLTStd-Italic"/>
              </a:rPr>
              <a:t>a</a:t>
            </a:r>
            <a:r>
              <a:rPr baseline="0" b="0" dirty="0" sz="2800" i="0" lang="en-US" strike="noStrike" u="none">
                <a:latin typeface="PalatinoLTStd-Roman"/>
              </a:rPr>
              <a:t>cne </a:t>
            </a:r>
            <a:r>
              <a:rPr baseline="0" b="0" dirty="0" sz="2800" i="0" lang="en-US" err="1" strike="noStrike" u="none">
                <a:latin typeface="PalatinoLTStd-Roman"/>
              </a:rPr>
              <a:t>conglobata</a:t>
            </a:r>
            <a:r>
              <a:rPr baseline="0" b="0" dirty="0" sz="2800" i="0" lang="en-US" strike="noStrike" u="none">
                <a:latin typeface="PalatinoLTStd-Roman"/>
              </a:rPr>
              <a:t> and </a:t>
            </a:r>
            <a:r>
              <a:rPr baseline="0" b="0" dirty="0" sz="2800" i="1" lang="en-US" strike="noStrike" u="none">
                <a:latin typeface="PalatinoLTStd-Italic"/>
              </a:rPr>
              <a:t>s</a:t>
            </a:r>
            <a:r>
              <a:rPr baseline="0" b="0" dirty="0" sz="2800" i="0" lang="en-US" strike="noStrike" u="none">
                <a:latin typeface="PalatinoLTStd-Roman"/>
              </a:rPr>
              <a:t>uppurative </a:t>
            </a:r>
            <a:r>
              <a:rPr baseline="0" b="0" dirty="0" sz="2800" i="1" lang="en-US" strike="noStrike" u="none">
                <a:latin typeface="PalatinoLTStd-Italic"/>
              </a:rPr>
              <a:t>h</a:t>
            </a:r>
            <a:r>
              <a:rPr baseline="0" b="0" dirty="0" sz="2800" i="0" lang="en-US" strike="noStrike" u="none">
                <a:latin typeface="PalatinoLTStd-Roman"/>
              </a:rPr>
              <a:t>idradenitis)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 PAPASH (</a:t>
            </a:r>
            <a:r>
              <a:rPr baseline="0" b="0" dirty="0" sz="2800" i="1" lang="en-US" strike="noStrike" u="none">
                <a:latin typeface="PalatinoLTStd-Italic"/>
              </a:rPr>
              <a:t>p</a:t>
            </a:r>
            <a:r>
              <a:rPr baseline="0" b="0" dirty="0" sz="2800" i="0" lang="en-US" strike="noStrike" u="none">
                <a:latin typeface="PalatinoLTStd-Roman"/>
              </a:rPr>
              <a:t>yogenic </a:t>
            </a:r>
            <a:r>
              <a:rPr baseline="0" b="0" dirty="0" sz="2800" i="1" lang="en-US" strike="noStrike" u="none">
                <a:latin typeface="PalatinoLTStd-Italic"/>
              </a:rPr>
              <a:t>a</a:t>
            </a:r>
            <a:r>
              <a:rPr baseline="0" b="0" dirty="0" sz="2800" i="0" lang="en-US" strike="noStrike" u="none">
                <a:latin typeface="PalatinoLTStd-Roman"/>
              </a:rPr>
              <a:t>rthritis, </a:t>
            </a:r>
            <a:r>
              <a:rPr baseline="0" b="0" dirty="0" sz="2800" i="1" lang="en-US" strike="noStrike" u="none">
                <a:latin typeface="PalatinoLTStd-Italic"/>
              </a:rPr>
              <a:t>p</a:t>
            </a:r>
            <a:r>
              <a:rPr baseline="0" b="0" dirty="0" sz="2800" i="0" lang="en-US" strike="noStrike" u="none">
                <a:latin typeface="PalatinoLTStd-Roman"/>
              </a:rPr>
              <a:t>yoderma gangrenosum, </a:t>
            </a:r>
            <a:r>
              <a:rPr baseline="0" b="0" dirty="0" sz="2800" i="1" lang="en-US" strike="noStrike" u="none">
                <a:latin typeface="PalatinoLTStd-Italic"/>
              </a:rPr>
              <a:t>a</a:t>
            </a:r>
            <a:r>
              <a:rPr baseline="0" b="0" dirty="0" sz="2800" i="0" lang="en-US" strike="noStrike" u="none">
                <a:latin typeface="PalatinoLTStd-Roman"/>
              </a:rPr>
              <a:t>cne and </a:t>
            </a:r>
            <a:r>
              <a:rPr baseline="0" b="0" dirty="0" sz="2800" i="1" lang="en-US" strike="noStrike" u="none">
                <a:latin typeface="PalatinoLTStd-Italic"/>
              </a:rPr>
              <a:t>s</a:t>
            </a:r>
            <a:r>
              <a:rPr baseline="0" b="0" dirty="0" sz="2800" i="0" lang="en-US" strike="noStrike" u="none">
                <a:latin typeface="PalatinoLTStd-Roman"/>
              </a:rPr>
              <a:t>uppurative </a:t>
            </a:r>
            <a:r>
              <a:rPr baseline="0" b="0" dirty="0" sz="2800" i="1" lang="en-US" strike="noStrike" u="none">
                <a:latin typeface="PalatinoLTStd-Italic"/>
              </a:rPr>
              <a:t>h</a:t>
            </a:r>
            <a:r>
              <a:rPr baseline="0" b="0" dirty="0" sz="2800" i="0" lang="en-US" strike="noStrike" u="none">
                <a:latin typeface="PalatinoLTStd-Roman"/>
              </a:rPr>
              <a:t>idradenitis)</a:t>
            </a:r>
          </a:p>
          <a:p>
            <a:pPr algn="l" indent="0" marL="0">
              <a:buNone/>
            </a:pPr>
            <a:r>
              <a:rPr dirty="0" lang="en-US">
                <a:latin typeface="PalatinoLTStd-Roman"/>
              </a:rPr>
              <a:t>3. </a:t>
            </a:r>
            <a:r>
              <a:rPr b="1" dirty="0" lang="en-US" err="1">
                <a:latin typeface="PalatinoLTStd-Roman"/>
              </a:rPr>
              <a:t>G</a:t>
            </a:r>
            <a:r>
              <a:rPr baseline="0" b="1" dirty="0" sz="2800" i="0" lang="en-US" err="1" strike="noStrike" u="none">
                <a:latin typeface="PalatinoLTStd-Roman"/>
              </a:rPr>
              <a:t>enodermatoses</a:t>
            </a:r>
            <a:endParaRPr baseline="0" b="1" dirty="0" sz="2800" i="0" lang="en-US" strike="noStrike" u="none">
              <a:latin typeface="PalatinoLTStd-Roman"/>
            </a:endParaRPr>
          </a:p>
          <a:p>
            <a:pPr algn="l" indent="-514350" marL="514350">
              <a:buFont typeface="+mj-lt"/>
              <a:buAutoNum type="alphaLcParenR"/>
            </a:pPr>
            <a:r>
              <a:rPr dirty="0" lang="en-US">
                <a:latin typeface="PalatinoLTStd-Roman"/>
              </a:rPr>
              <a:t>K</a:t>
            </a:r>
            <a:r>
              <a:rPr baseline="0" b="0" dirty="0" sz="2800" i="0" lang="en-US" strike="noStrike" u="none">
                <a:latin typeface="PalatinoLTStd-Roman"/>
              </a:rPr>
              <a:t>eratosis ichthyosis deafness </a:t>
            </a:r>
            <a:r>
              <a:rPr baseline="0" b="0" dirty="0" sz="2800" i="0" lang="en-US" err="1" strike="noStrike" u="none">
                <a:latin typeface="PalatinoLTStd-Roman"/>
              </a:rPr>
              <a:t>syndromeKID</a:t>
            </a:r>
            <a:endParaRPr baseline="0" b="0" dirty="0" sz="2800" i="0" lang="en-US" strike="noStrike" u="none">
              <a:latin typeface="PalatinoLTStd-Roman"/>
            </a:endParaRP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Pachyonychia congenita 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Steatocystoma multiplex </a:t>
            </a:r>
          </a:p>
          <a:p>
            <a:pPr algn="l" indent="-514350" marL="514350">
              <a:buFont typeface="+mj-lt"/>
              <a:buAutoNum type="alphaLcParenR"/>
            </a:pPr>
            <a:r>
              <a:rPr baseline="0" b="0" dirty="0" sz="2800" i="0" lang="en-US" strike="noStrike" u="none">
                <a:latin typeface="PalatinoLTStd-Roman"/>
              </a:rPr>
              <a:t> Dowling–</a:t>
            </a:r>
            <a:r>
              <a:rPr baseline="0" b="0" dirty="0" sz="2800" i="0" lang="en-US" err="1" strike="noStrike" u="none">
                <a:latin typeface="PalatinoLTStd-Roman"/>
              </a:rPr>
              <a:t>Degos</a:t>
            </a:r>
            <a:r>
              <a:rPr baseline="0" b="0" dirty="0" sz="2800" i="0" lang="en-US" strike="noStrike" u="none">
                <a:latin typeface="PalatinoLTStd-Roman"/>
              </a:rPr>
              <a:t> disease</a:t>
            </a:r>
            <a:endParaRPr b="1"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lastClr="000000" val="windowText"/>
      </a:dk1>
      <a:lt1>
        <a:sysClr lastClr="FFFFFF" val="window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Hidradenitis suppurativa</dc:title>
  <dc:creator>Administrator</dc:creator>
  <cp:lastModifiedBy>Administrator</cp:lastModifiedBy>
  <dcterms:created xsi:type="dcterms:W3CDTF">2021-02-17T20:22:30Z</dcterms:created>
  <dcterms:modified xsi:type="dcterms:W3CDTF">2021-02-18T20:38:31Z</dcterms:modified>
</cp:coreProperties>
</file>