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9" r:id="rId8"/>
    <p:sldId id="282" r:id="rId9"/>
    <p:sldId id="263" r:id="rId10"/>
    <p:sldId id="281" r:id="rId11"/>
    <p:sldId id="265" r:id="rId12"/>
    <p:sldId id="266" r:id="rId13"/>
    <p:sldId id="267" r:id="rId14"/>
    <p:sldId id="268" r:id="rId15"/>
    <p:sldId id="270" r:id="rId16"/>
    <p:sldId id="271" r:id="rId17"/>
    <p:sldId id="273" r:id="rId18"/>
    <p:sldId id="274" r:id="rId19"/>
    <p:sldId id="275" r:id="rId20"/>
    <p:sldId id="287" r:id="rId21"/>
    <p:sldId id="283" r:id="rId22"/>
    <p:sldId id="284" r:id="rId23"/>
    <p:sldId id="276" r:id="rId24"/>
    <p:sldId id="277" r:id="rId25"/>
    <p:sldId id="272" r:id="rId26"/>
    <p:sldId id="278" r:id="rId27"/>
    <p:sldId id="279" r:id="rId28"/>
    <p:sldId id="280"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5" d="100"/>
          <a:sy n="65" d="100"/>
        </p:scale>
        <p:origin x="-1452" y="-1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486"/>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1D8BD707-D9CF-40AE-B4C6-C98DA3205C09}" type="datetimeFigureOut">
              <a:rPr lang="en-US" smtClean="0"/>
              <a:pPr/>
              <a:t>4/17/2018</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1D8BD707-D9CF-40AE-B4C6-C98DA3205C09}" type="datetimeFigureOut">
              <a:rPr lang="en-US" smtClean="0"/>
              <a:pPr/>
              <a:t>4/17/2018</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1D8BD707-D9CF-40AE-B4C6-C98DA3205C09}" type="datetimeFigureOut">
              <a:rPr lang="en-US" smtClean="0"/>
              <a:pPr/>
              <a:t>4/17/2018</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1D8BD707-D9CF-40AE-B4C6-C98DA3205C09}" type="datetimeFigureOut">
              <a:rPr lang="en-US" smtClean="0"/>
              <a:pPr/>
              <a:t>4/17/2018</a:t>
            </a:fld>
            <a:endParaRPr lang="en-US"/>
          </a:p>
        </p:txBody>
      </p:sp>
      <p:sp>
        <p:nvSpPr>
          <p:cNvPr id="10" name="Slide Number Placeholder 9"/>
          <p:cNvSpPr>
            <a:spLocks noGrp="1"/>
          </p:cNvSpPr>
          <p:nvPr>
            <p:ph type="sldNum" sz="quarter" idx="16"/>
          </p:nvPr>
        </p:nvSpPr>
        <p:spPr/>
        <p:txBody>
          <a:bodyPr rtlCol="0"/>
          <a:lstStyle/>
          <a:p>
            <a:fld id="{B6F15528-21DE-4FAA-801E-634DDDAF4B2B}"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1D8BD707-D9CF-40AE-B4C6-C98DA3205C09}" type="datetimeFigureOut">
              <a:rPr lang="en-US" smtClean="0"/>
              <a:pPr/>
              <a:t>4/17/2018</a:t>
            </a:fld>
            <a:endParaRPr lang="en-US"/>
          </a:p>
        </p:txBody>
      </p:sp>
      <p:sp>
        <p:nvSpPr>
          <p:cNvPr id="12" name="Slide Number Placeholder 11"/>
          <p:cNvSpPr>
            <a:spLocks noGrp="1"/>
          </p:cNvSpPr>
          <p:nvPr>
            <p:ph type="sldNum" sz="quarter" idx="16"/>
          </p:nvPr>
        </p:nvSpPr>
        <p:spPr/>
        <p:txBody>
          <a:bodyPr rtlCol="0"/>
          <a:lstStyle/>
          <a:p>
            <a:fld id="{B6F15528-21DE-4FAA-801E-634DDDAF4B2B}"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4/17/2018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1D8BD707-D9CF-40AE-B4C6-C98DA3205C09}" type="datetimeFigureOut">
              <a:rPr lang="en-US" smtClean="0"/>
              <a:pPr/>
              <a:t>4/17/2018</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1D8BD707-D9CF-40AE-B4C6-C98DA3205C09}" type="datetimeFigureOut">
              <a:rPr lang="en-US" smtClean="0"/>
              <a:pPr/>
              <a:t>4/17/2018</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4038600"/>
            <a:ext cx="8839200" cy="1828800"/>
          </a:xfrm>
        </p:spPr>
        <p:txBody>
          <a:bodyPr>
            <a:normAutofit/>
          </a:bodyPr>
          <a:lstStyle/>
          <a:p>
            <a:r>
              <a:rPr lang="en-US" b="1" dirty="0" smtClean="0"/>
              <a:t>			  HAMARTONEOPLASTIC 						SYNDROMES</a:t>
            </a:r>
            <a:endParaRPr lang="en-US" b="1"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NEUROFIBROMATOSIS TYPE 1</a:t>
            </a:r>
            <a:endParaRPr lang="en-US" sz="4000" dirty="0"/>
          </a:p>
        </p:txBody>
      </p:sp>
      <p:sp>
        <p:nvSpPr>
          <p:cNvPr id="3" name="Content Placeholder 2"/>
          <p:cNvSpPr>
            <a:spLocks noGrp="1"/>
          </p:cNvSpPr>
          <p:nvPr>
            <p:ph sz="quarter" idx="1"/>
          </p:nvPr>
        </p:nvSpPr>
        <p:spPr/>
        <p:txBody>
          <a:bodyPr>
            <a:noAutofit/>
          </a:bodyPr>
          <a:lstStyle/>
          <a:p>
            <a:r>
              <a:rPr lang="en-US" sz="2400" b="1" dirty="0" err="1" smtClean="0"/>
              <a:t>Plexiform</a:t>
            </a:r>
            <a:r>
              <a:rPr lang="en-US" sz="2400" b="1" dirty="0" smtClean="0"/>
              <a:t> </a:t>
            </a:r>
            <a:r>
              <a:rPr lang="en-US" sz="2400" b="1" dirty="0" err="1" smtClean="0"/>
              <a:t>neurofibroma</a:t>
            </a:r>
            <a:r>
              <a:rPr lang="en-US" sz="2400" b="1" dirty="0" smtClean="0"/>
              <a:t> </a:t>
            </a:r>
            <a:r>
              <a:rPr lang="en-US" sz="2400" dirty="0" smtClean="0"/>
              <a:t>is a diffuse, elongated </a:t>
            </a:r>
            <a:r>
              <a:rPr lang="en-US" sz="2400" dirty="0" err="1" smtClean="0"/>
              <a:t>fibroma</a:t>
            </a:r>
            <a:r>
              <a:rPr lang="en-US" sz="2400" dirty="0" smtClean="0"/>
              <a:t> along the course of a nerve, usually noticeable within the first 2 years of life. These have a distinctive ‘bag of worms’ feeling on palpation. Generally present at birth or apparent during first several years of life. May lead to disfigurement, blindness (secondary to </a:t>
            </a:r>
            <a:r>
              <a:rPr lang="en-US" sz="2400" dirty="0" err="1" smtClean="0"/>
              <a:t>amblyopia</a:t>
            </a:r>
            <a:r>
              <a:rPr lang="en-US" sz="2400" dirty="0" smtClean="0"/>
              <a:t>, glaucoma, or </a:t>
            </a:r>
            <a:r>
              <a:rPr lang="en-US" sz="2400" dirty="0" err="1" smtClean="0"/>
              <a:t>proptosis</a:t>
            </a:r>
            <a:r>
              <a:rPr lang="en-US" sz="2400" dirty="0" smtClean="0"/>
              <a:t>), loss of limb function, or organ dysfunction by compression of vital structures</a:t>
            </a:r>
          </a:p>
          <a:p>
            <a:r>
              <a:rPr lang="en-US" sz="2400" b="1" dirty="0" smtClean="0"/>
              <a:t>Elephantiasis </a:t>
            </a:r>
            <a:r>
              <a:rPr lang="en-US" sz="2400" b="1" dirty="0" err="1" smtClean="0"/>
              <a:t>neurofibromatosa</a:t>
            </a:r>
            <a:r>
              <a:rPr lang="en-US" sz="2400" b="1" dirty="0" smtClean="0"/>
              <a:t> </a:t>
            </a:r>
            <a:r>
              <a:rPr lang="en-US" sz="2400" dirty="0" smtClean="0"/>
              <a:t>is a similar diffuse neurofibromatosis of the nerve trunks associated with overgrowth of the subcutaneous tissue and of the skin, which is wrinkled and pendulous and may produce gross disfigurement</a:t>
            </a:r>
          </a:p>
          <a:p>
            <a:endParaRPr lang="en-US"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NEUROFIBROMATOSIS TYPE 1</a:t>
            </a:r>
            <a:endParaRPr lang="en-US" sz="4000" dirty="0"/>
          </a:p>
        </p:txBody>
      </p:sp>
      <p:sp>
        <p:nvSpPr>
          <p:cNvPr id="3" name="Content Placeholder 2"/>
          <p:cNvSpPr>
            <a:spLocks noGrp="1"/>
          </p:cNvSpPr>
          <p:nvPr>
            <p:ph sz="quarter" idx="1"/>
          </p:nvPr>
        </p:nvSpPr>
        <p:spPr/>
        <p:txBody>
          <a:bodyPr>
            <a:noAutofit/>
          </a:bodyPr>
          <a:lstStyle/>
          <a:p>
            <a:r>
              <a:rPr lang="en-US" sz="2400" dirty="0" smtClean="0"/>
              <a:t>Skeletal abnormalities occur possibly due to a defect in </a:t>
            </a:r>
            <a:r>
              <a:rPr lang="en-US" sz="2400" dirty="0" err="1" smtClean="0"/>
              <a:t>osteoblast</a:t>
            </a:r>
            <a:r>
              <a:rPr lang="en-US" sz="2400" dirty="0" smtClean="0"/>
              <a:t> differentiation secondary to NF1 </a:t>
            </a:r>
            <a:r>
              <a:rPr lang="en-US" sz="2400" dirty="0" err="1" smtClean="0"/>
              <a:t>haplo</a:t>
            </a:r>
            <a:r>
              <a:rPr lang="en-US" sz="2400" dirty="0" smtClean="0"/>
              <a:t>-insufficiency</a:t>
            </a:r>
          </a:p>
          <a:p>
            <a:r>
              <a:rPr lang="en-US" sz="2400" dirty="0" err="1" smtClean="0"/>
              <a:t>Kyphoscoliosis</a:t>
            </a:r>
            <a:r>
              <a:rPr lang="en-US" sz="2400" dirty="0" smtClean="0"/>
              <a:t> occurs in 2% of cases. Early‐onset, high‐level lesions may progress leading to cardio-respiratory disease, unless aggressive surgery is performed</a:t>
            </a:r>
          </a:p>
          <a:p>
            <a:r>
              <a:rPr lang="en-US" sz="2400" dirty="0" err="1" smtClean="0"/>
              <a:t>Pseudoarthrosis</a:t>
            </a:r>
            <a:r>
              <a:rPr lang="en-US" sz="2400" dirty="0" smtClean="0"/>
              <a:t> involving tibia or radius may be asymptomatic</a:t>
            </a:r>
          </a:p>
          <a:p>
            <a:r>
              <a:rPr lang="en-US" sz="2400" dirty="0" smtClean="0"/>
              <a:t>Sphenoid wing dysplasia is a characteristic abnormality</a:t>
            </a:r>
          </a:p>
          <a:p>
            <a:r>
              <a:rPr lang="en-US" sz="2400" dirty="0" smtClean="0"/>
              <a:t>A generalized bone metabolic defect (osteoporosis) due to loss of function of </a:t>
            </a:r>
            <a:r>
              <a:rPr lang="en-US" sz="2400" dirty="0" err="1" smtClean="0"/>
              <a:t>neurofibromin</a:t>
            </a:r>
            <a:r>
              <a:rPr lang="en-US" sz="2400" dirty="0" smtClean="0"/>
              <a:t> has been identified </a:t>
            </a:r>
          </a:p>
          <a:p>
            <a:r>
              <a:rPr lang="en-US" sz="2400" dirty="0" smtClean="0"/>
              <a:t>Short stature and </a:t>
            </a:r>
            <a:r>
              <a:rPr lang="en-US" sz="2400" dirty="0" err="1" smtClean="0"/>
              <a:t>macrocephaly</a:t>
            </a:r>
            <a:r>
              <a:rPr lang="en-US" sz="2400" dirty="0" smtClean="0"/>
              <a:t> are uncommon features</a:t>
            </a:r>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NEUROFIBROMATOSIS TYPE 1</a:t>
            </a:r>
            <a:endParaRPr lang="en-US" sz="4000" dirty="0"/>
          </a:p>
        </p:txBody>
      </p:sp>
      <p:sp>
        <p:nvSpPr>
          <p:cNvPr id="3" name="Content Placeholder 2"/>
          <p:cNvSpPr>
            <a:spLocks noGrp="1"/>
          </p:cNvSpPr>
          <p:nvPr>
            <p:ph sz="quarter" idx="1"/>
          </p:nvPr>
        </p:nvSpPr>
        <p:spPr/>
        <p:txBody>
          <a:bodyPr>
            <a:noAutofit/>
          </a:bodyPr>
          <a:lstStyle/>
          <a:p>
            <a:r>
              <a:rPr lang="en-US" sz="2400" dirty="0" smtClean="0"/>
              <a:t>Learning difficulties, Speech impediments</a:t>
            </a:r>
          </a:p>
          <a:p>
            <a:r>
              <a:rPr lang="en-US" sz="2400" smtClean="0"/>
              <a:t>Impaired </a:t>
            </a:r>
            <a:r>
              <a:rPr lang="en-US" sz="2400" dirty="0" smtClean="0"/>
              <a:t>physical development</a:t>
            </a:r>
          </a:p>
          <a:p>
            <a:r>
              <a:rPr lang="en-US" sz="2400" dirty="0" err="1" smtClean="0"/>
              <a:t>Hypertelorism</a:t>
            </a:r>
            <a:endParaRPr lang="en-US" sz="2400" dirty="0" smtClean="0"/>
          </a:p>
          <a:p>
            <a:r>
              <a:rPr lang="en-US" sz="2400" dirty="0" smtClean="0"/>
              <a:t>Headaches</a:t>
            </a:r>
          </a:p>
          <a:p>
            <a:r>
              <a:rPr lang="en-US" sz="2400" dirty="0" smtClean="0"/>
              <a:t>Endocrine disturbances (precocious puberty, </a:t>
            </a:r>
            <a:r>
              <a:rPr lang="en-US" sz="2400" dirty="0" err="1" smtClean="0"/>
              <a:t>acromegaly</a:t>
            </a:r>
            <a:r>
              <a:rPr lang="en-US" sz="2400" dirty="0" smtClean="0"/>
              <a:t>, Addison disease, hyperparathyroidism, </a:t>
            </a:r>
            <a:r>
              <a:rPr lang="en-US" sz="2400" dirty="0" err="1" smtClean="0"/>
              <a:t>gynaecomastia</a:t>
            </a:r>
            <a:r>
              <a:rPr lang="en-US" sz="2400" dirty="0" smtClean="0"/>
              <a:t>, </a:t>
            </a:r>
            <a:r>
              <a:rPr lang="en-US" sz="2400" dirty="0" err="1" smtClean="0"/>
              <a:t>phaeochromocytoma</a:t>
            </a:r>
            <a:r>
              <a:rPr lang="en-US" sz="2400" dirty="0" smtClean="0"/>
              <a:t>)</a:t>
            </a:r>
          </a:p>
          <a:p>
            <a:r>
              <a:rPr lang="en-US" sz="2400" dirty="0" err="1" smtClean="0"/>
              <a:t>Renovascular</a:t>
            </a:r>
            <a:r>
              <a:rPr lang="en-US" sz="2400" dirty="0" smtClean="0"/>
              <a:t> hypertension &amp; </a:t>
            </a:r>
            <a:r>
              <a:rPr lang="en-US" sz="2400" dirty="0" err="1" smtClean="0"/>
              <a:t>osteomalacia</a:t>
            </a:r>
            <a:r>
              <a:rPr lang="en-US" sz="2400" dirty="0" smtClean="0"/>
              <a:t>, urinary symptoms</a:t>
            </a:r>
          </a:p>
          <a:p>
            <a:r>
              <a:rPr lang="en-US" sz="2400" dirty="0" smtClean="0"/>
              <a:t>Gastrointestinal lesions </a:t>
            </a:r>
          </a:p>
          <a:p>
            <a:r>
              <a:rPr lang="en-US" sz="2400" dirty="0" smtClean="0"/>
              <a:t>Cardiovascular abnormalities &amp; pulmonary hypertension</a:t>
            </a:r>
            <a:endParaRPr 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NEUROFIBROMATOSIS TYPE 1</a:t>
            </a:r>
            <a:endParaRPr lang="en-US" sz="4000" dirty="0"/>
          </a:p>
        </p:txBody>
      </p:sp>
      <p:sp>
        <p:nvSpPr>
          <p:cNvPr id="3" name="Content Placeholder 2"/>
          <p:cNvSpPr>
            <a:spLocks noGrp="1"/>
          </p:cNvSpPr>
          <p:nvPr>
            <p:ph sz="quarter" idx="1"/>
          </p:nvPr>
        </p:nvSpPr>
        <p:spPr/>
        <p:txBody>
          <a:bodyPr>
            <a:noAutofit/>
          </a:bodyPr>
          <a:lstStyle/>
          <a:p>
            <a:r>
              <a:rPr lang="en-US" sz="2400" dirty="0" smtClean="0"/>
              <a:t>Although early onset and rapid progression before puberty usually indicate a poor prognosis, minimal </a:t>
            </a:r>
            <a:r>
              <a:rPr lang="en-US" sz="2400" dirty="0" err="1" smtClean="0"/>
              <a:t>cutaneous</a:t>
            </a:r>
            <a:r>
              <a:rPr lang="en-US" sz="2400" dirty="0" smtClean="0"/>
              <a:t> involvement in the young child does not necessarily imply a </a:t>
            </a:r>
            <a:r>
              <a:rPr lang="en-US" sz="2400" dirty="0" err="1" smtClean="0"/>
              <a:t>favourable</a:t>
            </a:r>
            <a:r>
              <a:rPr lang="en-US" sz="2400" dirty="0" smtClean="0"/>
              <a:t> course</a:t>
            </a:r>
          </a:p>
          <a:p>
            <a:r>
              <a:rPr lang="en-US" sz="2400" dirty="0" smtClean="0"/>
              <a:t>Extensive involvement of the urinary or gastrointestinal tract or the central nervous system carries a poor prognosis</a:t>
            </a:r>
          </a:p>
          <a:p>
            <a:r>
              <a:rPr lang="en-US" sz="2400" dirty="0" smtClean="0"/>
              <a:t>Pregnancy sometimes appears to induce rapid progression of existing lesions and the development of new ones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NEUROFIBROMATOSIS TYPE 1</a:t>
            </a:r>
            <a:endParaRPr lang="en-US" sz="4000" dirty="0"/>
          </a:p>
        </p:txBody>
      </p:sp>
      <p:sp>
        <p:nvSpPr>
          <p:cNvPr id="3" name="Content Placeholder 2"/>
          <p:cNvSpPr>
            <a:spLocks noGrp="1"/>
          </p:cNvSpPr>
          <p:nvPr>
            <p:ph sz="quarter" idx="1"/>
          </p:nvPr>
        </p:nvSpPr>
        <p:spPr/>
        <p:txBody>
          <a:bodyPr>
            <a:noAutofit/>
          </a:bodyPr>
          <a:lstStyle/>
          <a:p>
            <a:r>
              <a:rPr lang="en-US" sz="2400" dirty="0" smtClean="0"/>
              <a:t>At presentation, a detailed clinical assessment is essential and must include examination of all other members of the family</a:t>
            </a:r>
          </a:p>
          <a:p>
            <a:r>
              <a:rPr lang="en-US" sz="2400" dirty="0" smtClean="0"/>
              <a:t>Suggested investigations should include a </a:t>
            </a:r>
            <a:r>
              <a:rPr lang="en-US" sz="2400" b="1" dirty="0" err="1" smtClean="0"/>
              <a:t>neurophysiological</a:t>
            </a:r>
            <a:r>
              <a:rPr lang="en-US" sz="2400" dirty="0" smtClean="0"/>
              <a:t> assessment, a </a:t>
            </a:r>
            <a:r>
              <a:rPr lang="en-US" sz="2400" b="1" dirty="0" smtClean="0"/>
              <a:t>skeletal survey</a:t>
            </a:r>
            <a:r>
              <a:rPr lang="en-US" sz="2400" dirty="0" smtClean="0"/>
              <a:t>, </a:t>
            </a:r>
            <a:r>
              <a:rPr lang="en-US" sz="2400" b="1" dirty="0" err="1" smtClean="0"/>
              <a:t>audiography</a:t>
            </a:r>
            <a:r>
              <a:rPr lang="en-US" sz="2400" dirty="0" smtClean="0"/>
              <a:t>, </a:t>
            </a:r>
            <a:r>
              <a:rPr lang="en-US" sz="2400" b="1" dirty="0" smtClean="0"/>
              <a:t>slit lamp ocular</a:t>
            </a:r>
            <a:r>
              <a:rPr lang="en-US" sz="2400" dirty="0" smtClean="0"/>
              <a:t> examination and measurement of </a:t>
            </a:r>
            <a:r>
              <a:rPr lang="en-US" sz="2400" b="1" dirty="0" smtClean="0"/>
              <a:t>blood pressure</a:t>
            </a:r>
          </a:p>
          <a:p>
            <a:r>
              <a:rPr lang="en-US" sz="2400" dirty="0" smtClean="0"/>
              <a:t>Further investigations depend upon detection of complications</a:t>
            </a:r>
          </a:p>
          <a:p>
            <a:r>
              <a:rPr lang="en-US" sz="2400" b="1" dirty="0" smtClean="0"/>
              <a:t>MRI</a:t>
            </a:r>
            <a:r>
              <a:rPr lang="en-US" sz="2400" dirty="0" smtClean="0"/>
              <a:t> should be performed in children who have </a:t>
            </a:r>
            <a:r>
              <a:rPr lang="en-US" sz="2400" dirty="0" err="1" smtClean="0"/>
              <a:t>macrocephaly</a:t>
            </a:r>
            <a:r>
              <a:rPr lang="en-US" sz="2400" dirty="0" smtClean="0"/>
              <a:t> or who demonstrate focal neurological signs or symptoms</a:t>
            </a:r>
          </a:p>
          <a:p>
            <a:r>
              <a:rPr lang="en-US" sz="2400" dirty="0" smtClean="0"/>
              <a:t>Reduced life expectancy is related to the development of malignancy and other complications, such as hypertension due to renal artery </a:t>
            </a:r>
            <a:r>
              <a:rPr lang="en-US" sz="2400" dirty="0" err="1" smtClean="0"/>
              <a:t>stenosis</a:t>
            </a:r>
            <a:r>
              <a:rPr lang="en-US" sz="2400" dirty="0" smtClean="0"/>
              <a:t> or </a:t>
            </a:r>
            <a:r>
              <a:rPr lang="en-US" sz="2400" dirty="0" err="1" smtClean="0"/>
              <a:t>phaeochromocytoma</a:t>
            </a:r>
            <a:endParaRPr lang="en-US" sz="2400" dirty="0" smtClean="0"/>
          </a:p>
          <a:p>
            <a:endParaRPr lang="en-US"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TUBEROUS SCLEROSIS COMPLEX</a:t>
            </a:r>
            <a:endParaRPr lang="en-US" sz="4000" b="1" dirty="0"/>
          </a:p>
        </p:txBody>
      </p:sp>
      <p:sp>
        <p:nvSpPr>
          <p:cNvPr id="3" name="Content Placeholder 2"/>
          <p:cNvSpPr>
            <a:spLocks noGrp="1"/>
          </p:cNvSpPr>
          <p:nvPr>
            <p:ph sz="quarter" idx="1"/>
          </p:nvPr>
        </p:nvSpPr>
        <p:spPr/>
        <p:txBody>
          <a:bodyPr>
            <a:noAutofit/>
          </a:bodyPr>
          <a:lstStyle/>
          <a:p>
            <a:r>
              <a:rPr lang="en-US" sz="2400" dirty="0" smtClean="0"/>
              <a:t>A genetic disorder of </a:t>
            </a:r>
            <a:r>
              <a:rPr lang="en-US" sz="2400" dirty="0" err="1" smtClean="0"/>
              <a:t>hamartoma</a:t>
            </a:r>
            <a:r>
              <a:rPr lang="en-US" sz="2400" dirty="0" smtClean="0"/>
              <a:t> formation in many organs, particularly the skin, brain, eye, kidney and heart </a:t>
            </a:r>
          </a:p>
          <a:p>
            <a:r>
              <a:rPr lang="en-US" sz="2400" dirty="0" smtClean="0"/>
              <a:t>TSC is caused by mutations in a tumor suppressor gene, either TSC1 or TSC2</a:t>
            </a:r>
          </a:p>
          <a:p>
            <a:r>
              <a:rPr lang="en-US" sz="2400" dirty="0" smtClean="0"/>
              <a:t>Inheritance of TSC is determined by a single AD gene, showing great variability of expression, even within a single family</a:t>
            </a:r>
          </a:p>
          <a:p>
            <a:r>
              <a:rPr lang="en-US" sz="2400" dirty="0" smtClean="0"/>
              <a:t>The characteristic features of the syndrome are skin lesions, intellectual impairment and epilepsy, but these show very wide variation in age of onset and severity</a:t>
            </a:r>
          </a:p>
          <a:p>
            <a:r>
              <a:rPr lang="en-US" sz="2400" dirty="0" smtClean="0"/>
              <a:t>Onset before the age of 5 years with </a:t>
            </a:r>
            <a:r>
              <a:rPr lang="en-US" sz="2400" dirty="0" err="1" smtClean="0"/>
              <a:t>cutaneous</a:t>
            </a:r>
            <a:r>
              <a:rPr lang="en-US" sz="2400" dirty="0" smtClean="0"/>
              <a:t> changes or with epilepsy is usual, although the disease may remain latent until adolescence or adult life</a:t>
            </a:r>
            <a:endParaRPr lang="en-US"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DIAGNOSTIC CRITERIA FOR TSC</a:t>
            </a:r>
            <a:endParaRPr lang="en-US" sz="4000" b="1" dirty="0"/>
          </a:p>
        </p:txBody>
      </p:sp>
      <p:sp>
        <p:nvSpPr>
          <p:cNvPr id="3" name="Content Placeholder 2"/>
          <p:cNvSpPr>
            <a:spLocks noGrp="1"/>
          </p:cNvSpPr>
          <p:nvPr>
            <p:ph sz="quarter" idx="1"/>
          </p:nvPr>
        </p:nvSpPr>
        <p:spPr/>
        <p:txBody>
          <a:bodyPr>
            <a:normAutofit/>
          </a:bodyPr>
          <a:lstStyle/>
          <a:p>
            <a:r>
              <a:rPr lang="en-US" sz="2400" dirty="0" smtClean="0"/>
              <a:t>DEFINITE TSC: either two major features or one major feature with two minor features</a:t>
            </a:r>
          </a:p>
          <a:p>
            <a:r>
              <a:rPr lang="en-US" sz="2400" dirty="0" smtClean="0"/>
              <a:t>PROBABLE  TSC: one major feature and one minor feature</a:t>
            </a:r>
          </a:p>
          <a:p>
            <a:r>
              <a:rPr lang="en-US" sz="2400" dirty="0" smtClean="0"/>
              <a:t>POSSIBLE TSC: either one major feature or two or more minor features</a:t>
            </a:r>
            <a:endParaRPr lang="en-US"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smtClean="0"/>
              <a:t/>
            </a:r>
            <a:br>
              <a:rPr lang="en-US" sz="4000" b="1" dirty="0" smtClean="0"/>
            </a:br>
            <a:r>
              <a:rPr lang="en-US" b="1" dirty="0" smtClean="0"/>
              <a:t>DIAGNOSTIC CRITERIA </a:t>
            </a:r>
            <a:r>
              <a:rPr lang="en-US" sz="3600" b="1" dirty="0" smtClean="0"/>
              <a:t>(Major features)</a:t>
            </a:r>
            <a:r>
              <a:rPr lang="en-US" sz="4000" b="1" dirty="0" smtClean="0"/>
              <a:t/>
            </a:r>
            <a:br>
              <a:rPr lang="en-US" sz="4000" b="1" dirty="0" smtClean="0"/>
            </a:br>
            <a:endParaRPr lang="en-US" sz="4000" dirty="0"/>
          </a:p>
        </p:txBody>
      </p:sp>
      <p:sp>
        <p:nvSpPr>
          <p:cNvPr id="3" name="Content Placeholder 2"/>
          <p:cNvSpPr>
            <a:spLocks noGrp="1"/>
          </p:cNvSpPr>
          <p:nvPr>
            <p:ph sz="quarter" idx="1"/>
          </p:nvPr>
        </p:nvSpPr>
        <p:spPr>
          <a:xfrm>
            <a:off x="612648" y="1447800"/>
            <a:ext cx="8153400" cy="4648200"/>
          </a:xfrm>
        </p:spPr>
        <p:txBody>
          <a:bodyPr>
            <a:noAutofit/>
          </a:bodyPr>
          <a:lstStyle/>
          <a:p>
            <a:pPr>
              <a:buNone/>
            </a:pPr>
            <a:r>
              <a:rPr lang="en-US" sz="2400" dirty="0" smtClean="0"/>
              <a:t>• Facial </a:t>
            </a:r>
            <a:r>
              <a:rPr lang="en-US" sz="2400" dirty="0" err="1" smtClean="0"/>
              <a:t>angiofibromas</a:t>
            </a:r>
            <a:r>
              <a:rPr lang="en-US" sz="2400" dirty="0" smtClean="0"/>
              <a:t> or forehead plaque</a:t>
            </a:r>
          </a:p>
          <a:p>
            <a:pPr>
              <a:buNone/>
            </a:pPr>
            <a:r>
              <a:rPr lang="en-US" sz="2400" dirty="0" smtClean="0"/>
              <a:t>• Non‐traumatic </a:t>
            </a:r>
            <a:r>
              <a:rPr lang="en-US" sz="2400" dirty="0" err="1" smtClean="0"/>
              <a:t>ungual</a:t>
            </a:r>
            <a:r>
              <a:rPr lang="en-US" sz="2400" dirty="0" smtClean="0"/>
              <a:t> or </a:t>
            </a:r>
            <a:r>
              <a:rPr lang="en-US" sz="2400" dirty="0" err="1" smtClean="0"/>
              <a:t>periungual</a:t>
            </a:r>
            <a:r>
              <a:rPr lang="en-US" sz="2400" dirty="0" smtClean="0"/>
              <a:t> </a:t>
            </a:r>
            <a:r>
              <a:rPr lang="en-US" sz="2400" dirty="0" err="1" smtClean="0"/>
              <a:t>fibroma</a:t>
            </a:r>
            <a:endParaRPr lang="en-US" sz="2400" dirty="0" smtClean="0"/>
          </a:p>
          <a:p>
            <a:pPr>
              <a:buNone/>
            </a:pPr>
            <a:r>
              <a:rPr lang="en-US" sz="2400" dirty="0" smtClean="0"/>
              <a:t>• </a:t>
            </a:r>
            <a:r>
              <a:rPr lang="en-US" sz="2400" dirty="0" err="1" smtClean="0"/>
              <a:t>Hypomelanotic</a:t>
            </a:r>
            <a:r>
              <a:rPr lang="en-US" sz="2400" dirty="0" smtClean="0"/>
              <a:t> </a:t>
            </a:r>
            <a:r>
              <a:rPr lang="en-US" sz="2400" dirty="0" err="1" smtClean="0"/>
              <a:t>macules</a:t>
            </a:r>
            <a:r>
              <a:rPr lang="en-US" sz="2400" dirty="0" smtClean="0"/>
              <a:t> (more than three)</a:t>
            </a:r>
          </a:p>
          <a:p>
            <a:pPr>
              <a:buNone/>
            </a:pPr>
            <a:r>
              <a:rPr lang="en-US" sz="2400" dirty="0" smtClean="0"/>
              <a:t>• </a:t>
            </a:r>
            <a:r>
              <a:rPr lang="en-US" sz="2400" dirty="0" err="1" smtClean="0"/>
              <a:t>Shagreen</a:t>
            </a:r>
            <a:r>
              <a:rPr lang="en-US" sz="2400" dirty="0" smtClean="0"/>
              <a:t> patch (connective tissue </a:t>
            </a:r>
            <a:r>
              <a:rPr lang="en-US" sz="2400" dirty="0" err="1" smtClean="0"/>
              <a:t>naevus</a:t>
            </a:r>
            <a:r>
              <a:rPr lang="en-US" sz="2400" dirty="0" smtClean="0"/>
              <a:t>)</a:t>
            </a:r>
          </a:p>
          <a:p>
            <a:pPr>
              <a:buNone/>
            </a:pPr>
            <a:r>
              <a:rPr lang="en-US" sz="2400" dirty="0" smtClean="0"/>
              <a:t>• Multiple retinal nodular </a:t>
            </a:r>
            <a:r>
              <a:rPr lang="en-US" sz="2400" dirty="0" err="1" smtClean="0"/>
              <a:t>hamartomas</a:t>
            </a:r>
            <a:endParaRPr lang="en-US" sz="2400" dirty="0" smtClean="0"/>
          </a:p>
          <a:p>
            <a:pPr>
              <a:buNone/>
            </a:pPr>
            <a:r>
              <a:rPr lang="en-US" sz="2400" dirty="0" smtClean="0"/>
              <a:t>• Cortical tuber</a:t>
            </a:r>
          </a:p>
          <a:p>
            <a:pPr>
              <a:buNone/>
            </a:pPr>
            <a:r>
              <a:rPr lang="en-US" sz="2400" dirty="0" smtClean="0"/>
              <a:t>• </a:t>
            </a:r>
            <a:r>
              <a:rPr lang="en-US" sz="2400" dirty="0" err="1" smtClean="0"/>
              <a:t>Subependymal</a:t>
            </a:r>
            <a:r>
              <a:rPr lang="en-US" sz="2400" dirty="0" smtClean="0"/>
              <a:t> nodule</a:t>
            </a:r>
          </a:p>
          <a:p>
            <a:pPr>
              <a:buNone/>
            </a:pPr>
            <a:r>
              <a:rPr lang="en-US" sz="2400" dirty="0" smtClean="0"/>
              <a:t>• </a:t>
            </a:r>
            <a:r>
              <a:rPr lang="en-US" sz="2400" dirty="0" err="1" smtClean="0"/>
              <a:t>Subependymal</a:t>
            </a:r>
            <a:r>
              <a:rPr lang="en-US" sz="2400" dirty="0" smtClean="0"/>
              <a:t> giant cell </a:t>
            </a:r>
            <a:r>
              <a:rPr lang="en-US" sz="2400" dirty="0" err="1" smtClean="0"/>
              <a:t>astrocytoma</a:t>
            </a:r>
            <a:endParaRPr lang="en-US" sz="2400" dirty="0" smtClean="0"/>
          </a:p>
          <a:p>
            <a:pPr>
              <a:buNone/>
            </a:pPr>
            <a:r>
              <a:rPr lang="en-US" sz="2400" dirty="0" smtClean="0"/>
              <a:t>• Cardiac </a:t>
            </a:r>
            <a:r>
              <a:rPr lang="en-US" sz="2400" dirty="0" err="1" smtClean="0"/>
              <a:t>rhabdomyoma</a:t>
            </a:r>
            <a:r>
              <a:rPr lang="en-US" sz="2400" dirty="0" smtClean="0"/>
              <a:t>, single or multiple</a:t>
            </a:r>
          </a:p>
          <a:p>
            <a:pPr>
              <a:buNone/>
            </a:pPr>
            <a:r>
              <a:rPr lang="en-US" sz="2400" dirty="0" smtClean="0"/>
              <a:t>• </a:t>
            </a:r>
            <a:r>
              <a:rPr lang="en-US" sz="2400" dirty="0" err="1" smtClean="0"/>
              <a:t>Lymphangiomyomatosis</a:t>
            </a:r>
            <a:endParaRPr lang="en-US" sz="2400" dirty="0" smtClean="0"/>
          </a:p>
          <a:p>
            <a:pPr>
              <a:buNone/>
            </a:pPr>
            <a:r>
              <a:rPr lang="en-US" sz="2400" dirty="0" smtClean="0"/>
              <a:t>• Renal </a:t>
            </a:r>
            <a:r>
              <a:rPr lang="en-US" sz="2400" dirty="0" err="1" smtClean="0"/>
              <a:t>angiomyolipoma</a:t>
            </a:r>
            <a:endParaRPr lang="en-US"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smtClean="0"/>
              <a:t/>
            </a:r>
            <a:br>
              <a:rPr lang="en-US" sz="4000" b="1" dirty="0" smtClean="0"/>
            </a:br>
            <a:r>
              <a:rPr lang="en-US" b="1" dirty="0" smtClean="0"/>
              <a:t>DIAGNOSTIC CRITERIA</a:t>
            </a:r>
            <a:r>
              <a:rPr lang="en-US" sz="4000" b="1" dirty="0" smtClean="0"/>
              <a:t> (</a:t>
            </a:r>
            <a:r>
              <a:rPr lang="en-US" sz="3600" b="1" dirty="0" smtClean="0"/>
              <a:t>Minor features)</a:t>
            </a:r>
            <a:br>
              <a:rPr lang="en-US" sz="3600" b="1" dirty="0" smtClean="0"/>
            </a:br>
            <a:endParaRPr lang="en-US" sz="3600" dirty="0"/>
          </a:p>
        </p:txBody>
      </p:sp>
      <p:sp>
        <p:nvSpPr>
          <p:cNvPr id="3" name="Content Placeholder 2"/>
          <p:cNvSpPr>
            <a:spLocks noGrp="1"/>
          </p:cNvSpPr>
          <p:nvPr>
            <p:ph sz="quarter" idx="1"/>
          </p:nvPr>
        </p:nvSpPr>
        <p:spPr/>
        <p:txBody>
          <a:bodyPr>
            <a:noAutofit/>
          </a:bodyPr>
          <a:lstStyle/>
          <a:p>
            <a:pPr>
              <a:buNone/>
            </a:pPr>
            <a:r>
              <a:rPr lang="en-US" sz="2400" dirty="0" smtClean="0"/>
              <a:t>• Multiple randomly distributed pits in dental enamel</a:t>
            </a:r>
          </a:p>
          <a:p>
            <a:pPr>
              <a:buNone/>
            </a:pPr>
            <a:r>
              <a:rPr lang="en-US" sz="2400" dirty="0" smtClean="0"/>
              <a:t>• </a:t>
            </a:r>
            <a:r>
              <a:rPr lang="en-US" sz="2400" dirty="0" err="1" smtClean="0"/>
              <a:t>Hamartomatous</a:t>
            </a:r>
            <a:r>
              <a:rPr lang="en-US" sz="2400" dirty="0" smtClean="0"/>
              <a:t> rectal polyps</a:t>
            </a:r>
          </a:p>
          <a:p>
            <a:pPr>
              <a:buNone/>
            </a:pPr>
            <a:r>
              <a:rPr lang="en-US" sz="2400" dirty="0" smtClean="0"/>
              <a:t>• Bone cysts</a:t>
            </a:r>
          </a:p>
          <a:p>
            <a:pPr>
              <a:buNone/>
            </a:pPr>
            <a:r>
              <a:rPr lang="en-US" sz="2400" dirty="0" smtClean="0"/>
              <a:t>• Cerebral white matter migration lines</a:t>
            </a:r>
          </a:p>
          <a:p>
            <a:pPr>
              <a:buNone/>
            </a:pPr>
            <a:r>
              <a:rPr lang="en-US" sz="2400" dirty="0" smtClean="0"/>
              <a:t>• Gingival </a:t>
            </a:r>
            <a:r>
              <a:rPr lang="en-US" sz="2400" dirty="0" err="1" smtClean="0"/>
              <a:t>fibromas</a:t>
            </a:r>
            <a:endParaRPr lang="en-US" sz="2400" dirty="0" smtClean="0"/>
          </a:p>
          <a:p>
            <a:pPr>
              <a:buNone/>
            </a:pPr>
            <a:r>
              <a:rPr lang="en-US" sz="2400" dirty="0" smtClean="0"/>
              <a:t>• Non‐renal </a:t>
            </a:r>
            <a:r>
              <a:rPr lang="en-US" sz="2400" dirty="0" err="1" smtClean="0"/>
              <a:t>hamartoma</a:t>
            </a:r>
            <a:endParaRPr lang="en-US" sz="2400" dirty="0" smtClean="0"/>
          </a:p>
          <a:p>
            <a:pPr>
              <a:buNone/>
            </a:pPr>
            <a:r>
              <a:rPr lang="en-US" sz="2400" dirty="0" smtClean="0"/>
              <a:t>• Retinal </a:t>
            </a:r>
            <a:r>
              <a:rPr lang="en-US" sz="2400" dirty="0" err="1" smtClean="0"/>
              <a:t>achromic</a:t>
            </a:r>
            <a:r>
              <a:rPr lang="en-US" sz="2400" dirty="0" smtClean="0"/>
              <a:t> patch</a:t>
            </a:r>
          </a:p>
          <a:p>
            <a:pPr>
              <a:buNone/>
            </a:pPr>
            <a:r>
              <a:rPr lang="en-US" sz="2400" dirty="0" smtClean="0"/>
              <a:t>• ‘Confetti’ skin lesions</a:t>
            </a:r>
          </a:p>
          <a:p>
            <a:pPr>
              <a:buNone/>
            </a:pPr>
            <a:r>
              <a:rPr lang="en-US" sz="2400" dirty="0" smtClean="0"/>
              <a:t>• Multiple renal cysts</a:t>
            </a:r>
            <a:endParaRPr lang="en-US"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TSC: CUTANEOUS LESIONS</a:t>
            </a:r>
            <a:endParaRPr lang="en-US" sz="4000" b="1" dirty="0"/>
          </a:p>
        </p:txBody>
      </p:sp>
      <p:sp>
        <p:nvSpPr>
          <p:cNvPr id="3" name="Content Placeholder 2"/>
          <p:cNvSpPr>
            <a:spLocks noGrp="1"/>
          </p:cNvSpPr>
          <p:nvPr>
            <p:ph sz="quarter" idx="1"/>
          </p:nvPr>
        </p:nvSpPr>
        <p:spPr/>
        <p:txBody>
          <a:bodyPr>
            <a:normAutofit lnSpcReduction="10000"/>
          </a:bodyPr>
          <a:lstStyle/>
          <a:p>
            <a:r>
              <a:rPr lang="en-US" sz="2400" dirty="0" smtClean="0"/>
              <a:t>Lesions of four types are </a:t>
            </a:r>
            <a:r>
              <a:rPr lang="en-US" sz="2400" dirty="0" err="1" smtClean="0"/>
              <a:t>pathognomonic</a:t>
            </a:r>
            <a:endParaRPr lang="en-US" sz="2400" dirty="0" smtClean="0"/>
          </a:p>
          <a:p>
            <a:r>
              <a:rPr lang="en-US" sz="2400" b="1" dirty="0" err="1" smtClean="0"/>
              <a:t>Angiofibromas</a:t>
            </a:r>
            <a:r>
              <a:rPr lang="en-US" sz="2400" dirty="0" smtClean="0"/>
              <a:t> usually appear between the ages of 3 and 10 years, and sometimes later. They often become more extensive at puberty and then remain unchanged</a:t>
            </a:r>
          </a:p>
          <a:p>
            <a:r>
              <a:rPr lang="en-US" sz="2400" dirty="0" smtClean="0"/>
              <a:t>Multiple </a:t>
            </a:r>
            <a:r>
              <a:rPr lang="en-US" sz="2400" dirty="0" err="1" smtClean="0"/>
              <a:t>angiofibromas</a:t>
            </a:r>
            <a:r>
              <a:rPr lang="en-US" sz="2400" dirty="0" smtClean="0"/>
              <a:t> are also observed in multiple endocrine </a:t>
            </a:r>
            <a:r>
              <a:rPr lang="en-US" sz="2400" dirty="0" err="1" smtClean="0"/>
              <a:t>neoplasia</a:t>
            </a:r>
            <a:r>
              <a:rPr lang="en-US" sz="2400" dirty="0" smtClean="0"/>
              <a:t> type 1 and as an unusual finding in </a:t>
            </a:r>
            <a:r>
              <a:rPr lang="en-US" sz="2400" dirty="0" err="1" smtClean="0"/>
              <a:t>Birt</a:t>
            </a:r>
            <a:r>
              <a:rPr lang="en-US" sz="2400" dirty="0" smtClean="0"/>
              <a:t>–Hogg–</a:t>
            </a:r>
            <a:r>
              <a:rPr lang="en-US" sz="2400" dirty="0" err="1" smtClean="0"/>
              <a:t>Dubé</a:t>
            </a:r>
            <a:r>
              <a:rPr lang="en-US" sz="2400" dirty="0" smtClean="0"/>
              <a:t> syndrome</a:t>
            </a:r>
          </a:p>
          <a:p>
            <a:r>
              <a:rPr lang="en-US" sz="2400" b="1" dirty="0" err="1" smtClean="0"/>
              <a:t>Shagreen</a:t>
            </a:r>
            <a:r>
              <a:rPr lang="en-US" sz="2400" b="1" dirty="0" smtClean="0"/>
              <a:t> patch</a:t>
            </a:r>
            <a:r>
              <a:rPr lang="en-US" sz="2400" dirty="0" smtClean="0"/>
              <a:t> is a firm or rubbery irregular plaque ranging in size from 1 to 10 cm. The surface may appear bumpy with coalescing papules and nodules, or the patch may have the surface appearance of an orange peel usually present in the </a:t>
            </a:r>
            <a:r>
              <a:rPr lang="en-US" sz="2400" dirty="0" err="1" smtClean="0"/>
              <a:t>lumbosacral</a:t>
            </a:r>
            <a:r>
              <a:rPr lang="en-US" sz="2400" dirty="0" smtClean="0"/>
              <a:t> region</a:t>
            </a:r>
          </a:p>
          <a:p>
            <a:endParaRPr lang="en-US" sz="2400"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INTRODUCTION</a:t>
            </a:r>
            <a:endParaRPr lang="en-US" sz="4000" b="1" dirty="0"/>
          </a:p>
        </p:txBody>
      </p:sp>
      <p:sp>
        <p:nvSpPr>
          <p:cNvPr id="3" name="Content Placeholder 2"/>
          <p:cNvSpPr>
            <a:spLocks noGrp="1"/>
          </p:cNvSpPr>
          <p:nvPr>
            <p:ph sz="quarter" idx="1"/>
          </p:nvPr>
        </p:nvSpPr>
        <p:spPr/>
        <p:txBody>
          <a:bodyPr>
            <a:normAutofit/>
          </a:bodyPr>
          <a:lstStyle/>
          <a:p>
            <a:r>
              <a:rPr lang="en-US" sz="2400" dirty="0" smtClean="0"/>
              <a:t>A </a:t>
            </a:r>
            <a:r>
              <a:rPr lang="en-US" sz="2400" b="1" dirty="0" err="1" smtClean="0"/>
              <a:t>hamartoma</a:t>
            </a:r>
            <a:r>
              <a:rPr lang="en-US" sz="2400" dirty="0" smtClean="0"/>
              <a:t> is a benign tumor like malformation made up of an abnormal mixture of cells and tissues normally found in the area of the body where the growth occurs</a:t>
            </a:r>
          </a:p>
          <a:p>
            <a:r>
              <a:rPr lang="en-US" sz="2400" b="1" dirty="0" err="1" smtClean="0"/>
              <a:t>Hamartomas</a:t>
            </a:r>
            <a:r>
              <a:rPr lang="en-US" sz="2400" dirty="0" smtClean="0"/>
              <a:t> can grow on any part of the body, including the neck, face, and head. In some cases, </a:t>
            </a:r>
            <a:r>
              <a:rPr lang="en-US" sz="2400" b="1" dirty="0" err="1" smtClean="0"/>
              <a:t>hamartomas</a:t>
            </a:r>
            <a:r>
              <a:rPr lang="en-US" sz="2400" dirty="0" smtClean="0"/>
              <a:t> grow internally in places such as the heart, brain and lungs</a:t>
            </a:r>
          </a:p>
          <a:p>
            <a:r>
              <a:rPr lang="en-US" sz="2400" dirty="0" err="1" smtClean="0"/>
              <a:t>Hamartoneoplastic</a:t>
            </a:r>
            <a:r>
              <a:rPr lang="en-US" sz="2400" dirty="0" smtClean="0"/>
              <a:t> syndromes have features of extensive and diverse skin manifestations along with somatic </a:t>
            </a:r>
            <a:r>
              <a:rPr lang="en-US" sz="2400" dirty="0" err="1" smtClean="0"/>
              <a:t>hamartomas</a:t>
            </a:r>
            <a:r>
              <a:rPr lang="en-US" sz="2400" dirty="0" smtClean="0"/>
              <a:t> and a significant risk of </a:t>
            </a:r>
            <a:r>
              <a:rPr lang="en-US" sz="2400" dirty="0" err="1" smtClean="0"/>
              <a:t>cutaneous</a:t>
            </a:r>
            <a:r>
              <a:rPr lang="en-US" sz="2400" dirty="0" smtClean="0"/>
              <a:t> and non </a:t>
            </a:r>
            <a:r>
              <a:rPr lang="en-US" sz="2400" dirty="0" err="1" smtClean="0"/>
              <a:t>cutaneous</a:t>
            </a:r>
            <a:r>
              <a:rPr lang="en-US" sz="2400" dirty="0" smtClean="0"/>
              <a:t> </a:t>
            </a:r>
            <a:r>
              <a:rPr lang="en-US" sz="2400" dirty="0" err="1" smtClean="0"/>
              <a:t>neoplasia</a:t>
            </a:r>
            <a:endParaRPr lang="en-US"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D/D OF ANGIOFIBROMAS</a:t>
            </a:r>
            <a:endParaRPr lang="en-US" sz="4000" b="1" dirty="0"/>
          </a:p>
        </p:txBody>
      </p:sp>
      <p:sp>
        <p:nvSpPr>
          <p:cNvPr id="3" name="Content Placeholder 2"/>
          <p:cNvSpPr>
            <a:spLocks noGrp="1"/>
          </p:cNvSpPr>
          <p:nvPr>
            <p:ph sz="quarter" idx="1"/>
          </p:nvPr>
        </p:nvSpPr>
        <p:spPr/>
        <p:txBody>
          <a:bodyPr>
            <a:noAutofit/>
          </a:bodyPr>
          <a:lstStyle/>
          <a:p>
            <a:r>
              <a:rPr lang="en-US" sz="2400" dirty="0" smtClean="0"/>
              <a:t>Fibrous papules</a:t>
            </a:r>
          </a:p>
          <a:p>
            <a:r>
              <a:rPr lang="en-US" sz="2400" dirty="0" smtClean="0"/>
              <a:t>Multiple endocrine </a:t>
            </a:r>
            <a:r>
              <a:rPr lang="en-US" sz="2400" dirty="0" err="1" smtClean="0"/>
              <a:t>neoplasia</a:t>
            </a:r>
            <a:r>
              <a:rPr lang="en-US" sz="2400" dirty="0" smtClean="0"/>
              <a:t> type 1 </a:t>
            </a:r>
            <a:r>
              <a:rPr lang="en-US" sz="2400" dirty="0" err="1" smtClean="0"/>
              <a:t>angiofibromas</a:t>
            </a:r>
            <a:endParaRPr lang="en-US" sz="2400" dirty="0" smtClean="0"/>
          </a:p>
          <a:p>
            <a:r>
              <a:rPr lang="en-US" sz="2400" dirty="0" err="1" smtClean="0"/>
              <a:t>Birt</a:t>
            </a:r>
            <a:r>
              <a:rPr lang="en-US" sz="2400" dirty="0" smtClean="0"/>
              <a:t>–Hogg–</a:t>
            </a:r>
            <a:r>
              <a:rPr lang="en-US" sz="2400" dirty="0" err="1" smtClean="0"/>
              <a:t>Dubé</a:t>
            </a:r>
            <a:r>
              <a:rPr lang="en-US" sz="2400" dirty="0" smtClean="0"/>
              <a:t> </a:t>
            </a:r>
            <a:r>
              <a:rPr lang="en-US" sz="2400" dirty="0" err="1" smtClean="0"/>
              <a:t>angiofibromas</a:t>
            </a:r>
            <a:endParaRPr lang="en-US" sz="2400" dirty="0" smtClean="0"/>
          </a:p>
          <a:p>
            <a:r>
              <a:rPr lang="en-US" sz="2400" dirty="0" err="1" smtClean="0"/>
              <a:t>Trichoepitheliomas</a:t>
            </a:r>
            <a:endParaRPr lang="en-US" sz="2400" dirty="0" smtClean="0"/>
          </a:p>
          <a:p>
            <a:r>
              <a:rPr lang="en-US" sz="2400" dirty="0" err="1" smtClean="0"/>
              <a:t>Fibrofolliculomas</a:t>
            </a:r>
            <a:r>
              <a:rPr lang="en-US" sz="2400" dirty="0" smtClean="0"/>
              <a:t>/</a:t>
            </a:r>
            <a:r>
              <a:rPr lang="en-US" sz="2400" dirty="0" err="1" smtClean="0"/>
              <a:t>trichodiscomas</a:t>
            </a:r>
            <a:endParaRPr lang="en-US" sz="2400" dirty="0" smtClean="0"/>
          </a:p>
          <a:p>
            <a:r>
              <a:rPr lang="en-US" sz="2400" dirty="0" err="1" smtClean="0"/>
              <a:t>Tricholemmomas</a:t>
            </a:r>
            <a:endParaRPr lang="en-US" sz="2400" dirty="0" smtClean="0"/>
          </a:p>
          <a:p>
            <a:r>
              <a:rPr lang="en-US" sz="2400" dirty="0" err="1" smtClean="0"/>
              <a:t>Syringomas</a:t>
            </a:r>
            <a:endParaRPr lang="en-US" sz="2400" dirty="0" smtClean="0"/>
          </a:p>
          <a:p>
            <a:r>
              <a:rPr lang="en-US" sz="2400" dirty="0" smtClean="0"/>
              <a:t>Dermal </a:t>
            </a:r>
            <a:r>
              <a:rPr lang="en-US" sz="2400" dirty="0" err="1" smtClean="0"/>
              <a:t>melanocytic</a:t>
            </a:r>
            <a:r>
              <a:rPr lang="en-US" sz="2400" dirty="0" smtClean="0"/>
              <a:t> nevi</a:t>
            </a:r>
          </a:p>
          <a:p>
            <a:r>
              <a:rPr lang="en-US" sz="2400" dirty="0" smtClean="0"/>
              <a:t>Acne </a:t>
            </a:r>
            <a:r>
              <a:rPr lang="en-US" sz="2400" dirty="0" err="1" smtClean="0"/>
              <a:t>vulgaris</a:t>
            </a:r>
            <a:endParaRPr lang="en-US" sz="2400" dirty="0" smtClean="0"/>
          </a:p>
          <a:p>
            <a:r>
              <a:rPr lang="en-US" sz="2400" dirty="0" err="1" smtClean="0"/>
              <a:t>Rosacea</a:t>
            </a:r>
            <a:endParaRPr lang="en-US"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TSC: CUTANEOUS LESIONS</a:t>
            </a:r>
            <a:endParaRPr lang="en-US" sz="4000" dirty="0"/>
          </a:p>
        </p:txBody>
      </p:sp>
      <p:sp>
        <p:nvSpPr>
          <p:cNvPr id="3" name="Content Placeholder 2"/>
          <p:cNvSpPr>
            <a:spLocks noGrp="1"/>
          </p:cNvSpPr>
          <p:nvPr>
            <p:ph sz="quarter" idx="1"/>
          </p:nvPr>
        </p:nvSpPr>
        <p:spPr/>
        <p:txBody>
          <a:bodyPr>
            <a:normAutofit/>
          </a:bodyPr>
          <a:lstStyle/>
          <a:p>
            <a:r>
              <a:rPr lang="en-US" sz="2400" b="1" dirty="0" err="1" smtClean="0"/>
              <a:t>Periungual</a:t>
            </a:r>
            <a:r>
              <a:rPr lang="en-US" sz="2400" b="1" dirty="0" smtClean="0"/>
              <a:t>/ </a:t>
            </a:r>
            <a:r>
              <a:rPr lang="en-US" sz="2400" b="1" dirty="0" err="1" smtClean="0"/>
              <a:t>Ungual</a:t>
            </a:r>
            <a:r>
              <a:rPr lang="en-US" sz="2400" b="1" dirty="0" smtClean="0"/>
              <a:t>/ </a:t>
            </a:r>
            <a:r>
              <a:rPr lang="en-US" sz="2400" b="1" dirty="0" err="1" smtClean="0"/>
              <a:t>Subungual</a:t>
            </a:r>
            <a:r>
              <a:rPr lang="en-US" sz="2400" b="1" dirty="0" smtClean="0"/>
              <a:t> </a:t>
            </a:r>
            <a:r>
              <a:rPr lang="en-US" sz="2400" b="1" dirty="0" err="1" smtClean="0"/>
              <a:t>fibromas</a:t>
            </a:r>
            <a:r>
              <a:rPr lang="en-US" sz="2400" dirty="0" smtClean="0"/>
              <a:t> (</a:t>
            </a:r>
            <a:r>
              <a:rPr lang="en-US" sz="2400" dirty="0" err="1" smtClean="0"/>
              <a:t>Koenen</a:t>
            </a:r>
            <a:r>
              <a:rPr lang="en-US" sz="2400" dirty="0" smtClean="0"/>
              <a:t> </a:t>
            </a:r>
            <a:r>
              <a:rPr lang="en-US" sz="2400" dirty="0" err="1" smtClean="0"/>
              <a:t>tumours</a:t>
            </a:r>
            <a:r>
              <a:rPr lang="en-US" sz="2400" dirty="0" smtClean="0"/>
              <a:t>) appear at or after puberty. They are more common on the toes than on the fingers</a:t>
            </a:r>
          </a:p>
          <a:p>
            <a:r>
              <a:rPr lang="en-US" sz="2400" b="1" dirty="0" smtClean="0"/>
              <a:t>Ash‐leaf‐shaped </a:t>
            </a:r>
            <a:r>
              <a:rPr lang="en-US" sz="2400" b="1" dirty="0" err="1" smtClean="0"/>
              <a:t>macules</a:t>
            </a:r>
            <a:r>
              <a:rPr lang="en-US" sz="2400" dirty="0" smtClean="0"/>
              <a:t> are frequently present on the trunk or limbs. They may be found at birth or in early infancy, some years before other signs of the disease develop, and may suggest the correct diagnosis in infants with convulsions</a:t>
            </a:r>
          </a:p>
          <a:p>
            <a:endParaRPr lang="en-US" sz="2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D/D OF HYPOMELANOTIC MACULES</a:t>
            </a:r>
            <a:endParaRPr lang="en-US" b="1" dirty="0"/>
          </a:p>
        </p:txBody>
      </p:sp>
      <p:sp>
        <p:nvSpPr>
          <p:cNvPr id="3" name="Content Placeholder 2"/>
          <p:cNvSpPr>
            <a:spLocks noGrp="1"/>
          </p:cNvSpPr>
          <p:nvPr>
            <p:ph sz="quarter" idx="1"/>
          </p:nvPr>
        </p:nvSpPr>
        <p:spPr/>
        <p:txBody>
          <a:bodyPr>
            <a:noAutofit/>
          </a:bodyPr>
          <a:lstStyle/>
          <a:p>
            <a:r>
              <a:rPr lang="en-US" sz="2400" b="1" dirty="0" smtClean="0"/>
              <a:t>Ash leaf </a:t>
            </a:r>
            <a:r>
              <a:rPr lang="en-US" sz="2400" b="1" dirty="0" err="1" smtClean="0"/>
              <a:t>macules</a:t>
            </a:r>
            <a:r>
              <a:rPr lang="en-US" sz="2400" b="1" dirty="0" smtClean="0"/>
              <a:t>:</a:t>
            </a:r>
          </a:p>
          <a:p>
            <a:pPr>
              <a:buNone/>
            </a:pPr>
            <a:r>
              <a:rPr lang="en-US" sz="2400" dirty="0" smtClean="0"/>
              <a:t>	</a:t>
            </a:r>
            <a:r>
              <a:rPr lang="en-US" sz="2200" dirty="0" smtClean="0"/>
              <a:t>Nevus </a:t>
            </a:r>
            <a:r>
              <a:rPr lang="en-US" sz="2200" dirty="0" err="1" smtClean="0"/>
              <a:t>depigmentosus</a:t>
            </a:r>
            <a:endParaRPr lang="en-US" sz="2200" dirty="0" smtClean="0"/>
          </a:p>
          <a:p>
            <a:pPr>
              <a:buNone/>
            </a:pPr>
            <a:r>
              <a:rPr lang="en-US" sz="2200" dirty="0" smtClean="0"/>
              <a:t>	</a:t>
            </a:r>
            <a:r>
              <a:rPr lang="en-US" sz="2200" dirty="0" err="1" smtClean="0"/>
              <a:t>Piebaldism</a:t>
            </a:r>
            <a:endParaRPr lang="en-US" sz="2200" dirty="0" smtClean="0"/>
          </a:p>
          <a:p>
            <a:pPr>
              <a:buNone/>
            </a:pPr>
            <a:r>
              <a:rPr lang="en-US" sz="2200" dirty="0" smtClean="0"/>
              <a:t>	</a:t>
            </a:r>
            <a:r>
              <a:rPr lang="en-US" sz="2200" dirty="0" err="1" smtClean="0"/>
              <a:t>Vitiligo</a:t>
            </a:r>
            <a:endParaRPr lang="en-US" sz="2200" dirty="0" smtClean="0"/>
          </a:p>
          <a:p>
            <a:pPr>
              <a:buNone/>
            </a:pPr>
            <a:r>
              <a:rPr lang="en-US" sz="2200" dirty="0" smtClean="0"/>
              <a:t>	MEN1 </a:t>
            </a:r>
            <a:r>
              <a:rPr lang="en-US" sz="2200" dirty="0" err="1" smtClean="0"/>
              <a:t>hypomelanotic</a:t>
            </a:r>
            <a:r>
              <a:rPr lang="en-US" sz="2200" dirty="0" smtClean="0"/>
              <a:t> </a:t>
            </a:r>
            <a:r>
              <a:rPr lang="en-US" sz="2200" dirty="0" err="1" smtClean="0"/>
              <a:t>macules</a:t>
            </a:r>
            <a:endParaRPr lang="en-US" sz="2200" dirty="0" smtClean="0"/>
          </a:p>
          <a:p>
            <a:pPr>
              <a:buNone/>
            </a:pPr>
            <a:r>
              <a:rPr lang="en-US" sz="2200" dirty="0" smtClean="0"/>
              <a:t>	Nevus </a:t>
            </a:r>
            <a:r>
              <a:rPr lang="en-US" sz="2200" dirty="0" err="1" smtClean="0"/>
              <a:t>anemicus</a:t>
            </a:r>
            <a:endParaRPr lang="en-US" sz="2200" dirty="0" smtClean="0"/>
          </a:p>
          <a:p>
            <a:r>
              <a:rPr lang="en-US" sz="2400" b="1" dirty="0" smtClean="0"/>
              <a:t>Confetti</a:t>
            </a:r>
          </a:p>
          <a:p>
            <a:pPr>
              <a:buNone/>
            </a:pPr>
            <a:r>
              <a:rPr lang="en-US" sz="2200" dirty="0" smtClean="0"/>
              <a:t>	Idiopathic </a:t>
            </a:r>
            <a:r>
              <a:rPr lang="en-US" sz="2200" dirty="0" err="1" smtClean="0"/>
              <a:t>guttate</a:t>
            </a:r>
            <a:r>
              <a:rPr lang="en-US" sz="2200" dirty="0" smtClean="0"/>
              <a:t> </a:t>
            </a:r>
            <a:r>
              <a:rPr lang="en-US" sz="2200" dirty="0" err="1" smtClean="0"/>
              <a:t>hypomelanosis</a:t>
            </a:r>
            <a:r>
              <a:rPr lang="en-US" sz="2200" dirty="0" smtClean="0"/>
              <a:t> (adults)</a:t>
            </a:r>
          </a:p>
          <a:p>
            <a:pPr>
              <a:buNone/>
            </a:pPr>
            <a:r>
              <a:rPr lang="en-US" sz="2200" dirty="0" smtClean="0"/>
              <a:t>	MEN1 confetti lesions</a:t>
            </a:r>
          </a:p>
          <a:p>
            <a:pPr>
              <a:buNone/>
            </a:pPr>
            <a:r>
              <a:rPr lang="en-US" sz="2200" dirty="0" smtClean="0"/>
              <a:t>	</a:t>
            </a:r>
            <a:r>
              <a:rPr lang="en-US" sz="2200" dirty="0" err="1" smtClean="0"/>
              <a:t>Pityriasis</a:t>
            </a:r>
            <a:r>
              <a:rPr lang="en-US" sz="2200" dirty="0" smtClean="0"/>
              <a:t> alba</a:t>
            </a:r>
          </a:p>
          <a:p>
            <a:pPr>
              <a:buNone/>
            </a:pPr>
            <a:r>
              <a:rPr lang="en-US" sz="2200" dirty="0" smtClean="0"/>
              <a:t>	</a:t>
            </a:r>
            <a:r>
              <a:rPr lang="en-US" sz="2200" dirty="0" err="1" smtClean="0"/>
              <a:t>Pityriasis</a:t>
            </a:r>
            <a:r>
              <a:rPr lang="en-US" sz="2200" dirty="0" smtClean="0"/>
              <a:t> </a:t>
            </a:r>
            <a:r>
              <a:rPr lang="en-US" sz="2200" dirty="0" err="1" smtClean="0"/>
              <a:t>lichenoides</a:t>
            </a:r>
            <a:r>
              <a:rPr lang="en-US" sz="2200" dirty="0" smtClean="0"/>
              <a:t> </a:t>
            </a:r>
            <a:r>
              <a:rPr lang="en-US" sz="2200" dirty="0" err="1" smtClean="0"/>
              <a:t>chronica</a:t>
            </a:r>
            <a:endParaRPr lang="en-US" sz="2200"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700" b="1" dirty="0" smtClean="0"/>
              <a:t>TSC: LEARNING DIFFICULTY &amp; EPILEPSY  </a:t>
            </a:r>
            <a:endParaRPr lang="en-US" sz="3700" b="1" dirty="0"/>
          </a:p>
        </p:txBody>
      </p:sp>
      <p:sp>
        <p:nvSpPr>
          <p:cNvPr id="3" name="Content Placeholder 2"/>
          <p:cNvSpPr>
            <a:spLocks noGrp="1"/>
          </p:cNvSpPr>
          <p:nvPr>
            <p:ph sz="quarter" idx="1"/>
          </p:nvPr>
        </p:nvSpPr>
        <p:spPr/>
        <p:txBody>
          <a:bodyPr>
            <a:normAutofit/>
          </a:bodyPr>
          <a:lstStyle/>
          <a:p>
            <a:r>
              <a:rPr lang="en-US" sz="2400" dirty="0" smtClean="0"/>
              <a:t>Learning difficulties are present in 60–70% of cases and may be progressive, but if intellectual development has been normal throughout childhood subsequent deterioration is uncommon</a:t>
            </a:r>
          </a:p>
          <a:p>
            <a:r>
              <a:rPr lang="en-US" sz="2400" dirty="0" smtClean="0"/>
              <a:t>Epilepsy is seen in almost all intellectually impaired patients and in some 70% of those with average intelligence. It usually begins in infancy or early childhood, thus often preceding the skin lesions by many years. Less frequently, the onset of epilepsy is delayed until puberty or adult life</a:t>
            </a:r>
            <a:endParaRPr lang="en-US" sz="24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TSC: SYSTEMIC FEATURES</a:t>
            </a:r>
            <a:endParaRPr lang="en-US" sz="4000" b="1" dirty="0"/>
          </a:p>
        </p:txBody>
      </p:sp>
      <p:sp>
        <p:nvSpPr>
          <p:cNvPr id="3" name="Content Placeholder 2"/>
          <p:cNvSpPr>
            <a:spLocks noGrp="1"/>
          </p:cNvSpPr>
          <p:nvPr>
            <p:ph sz="quarter" idx="1"/>
          </p:nvPr>
        </p:nvSpPr>
        <p:spPr/>
        <p:txBody>
          <a:bodyPr>
            <a:normAutofit/>
          </a:bodyPr>
          <a:lstStyle/>
          <a:p>
            <a:r>
              <a:rPr lang="en-US" sz="2400" dirty="0" smtClean="0"/>
              <a:t>Ocular signs: Retinal </a:t>
            </a:r>
            <a:r>
              <a:rPr lang="en-US" sz="2400" dirty="0" err="1" smtClean="0"/>
              <a:t>phacomas</a:t>
            </a:r>
            <a:r>
              <a:rPr lang="en-US" sz="2400" dirty="0" smtClean="0"/>
              <a:t>, </a:t>
            </a:r>
            <a:r>
              <a:rPr lang="en-US" sz="2400" dirty="0" err="1" smtClean="0"/>
              <a:t>scotomas</a:t>
            </a:r>
            <a:r>
              <a:rPr lang="en-US" sz="2400" dirty="0" smtClean="0"/>
              <a:t>, </a:t>
            </a:r>
            <a:r>
              <a:rPr lang="en-US" sz="2400" dirty="0" err="1" smtClean="0"/>
              <a:t>amaurosis</a:t>
            </a:r>
            <a:endParaRPr lang="en-US" sz="2400" dirty="0" smtClean="0"/>
          </a:p>
          <a:p>
            <a:r>
              <a:rPr lang="en-US" sz="2400" dirty="0" smtClean="0"/>
              <a:t>Cardiac </a:t>
            </a:r>
            <a:r>
              <a:rPr lang="en-US" sz="2400" dirty="0" err="1" smtClean="0"/>
              <a:t>rhabdomyomas</a:t>
            </a:r>
            <a:endParaRPr lang="en-US" sz="2400" dirty="0" smtClean="0"/>
          </a:p>
          <a:p>
            <a:r>
              <a:rPr lang="en-US" sz="2400" dirty="0" smtClean="0"/>
              <a:t>Renal involvement: </a:t>
            </a:r>
            <a:r>
              <a:rPr lang="en-US" sz="2400" dirty="0" err="1" smtClean="0"/>
              <a:t>angiomyolipoma</a:t>
            </a:r>
            <a:r>
              <a:rPr lang="en-US" sz="2400" dirty="0" smtClean="0"/>
              <a:t>, renal cysts, </a:t>
            </a:r>
            <a:r>
              <a:rPr lang="en-US" sz="2400" dirty="0" err="1" smtClean="0"/>
              <a:t>haematuria</a:t>
            </a:r>
            <a:endParaRPr lang="en-US" sz="2400" dirty="0" smtClean="0"/>
          </a:p>
          <a:p>
            <a:r>
              <a:rPr lang="en-US" sz="2400" dirty="0" smtClean="0"/>
              <a:t>Pulmonary </a:t>
            </a:r>
            <a:r>
              <a:rPr lang="en-US" sz="2400" dirty="0" err="1" smtClean="0"/>
              <a:t>lymphangio-leiomyomatosis</a:t>
            </a:r>
            <a:endParaRPr lang="en-US" sz="2400" dirty="0" smtClean="0"/>
          </a:p>
          <a:p>
            <a:r>
              <a:rPr lang="en-US" sz="2400" dirty="0" err="1" smtClean="0"/>
              <a:t>Hamartomatous</a:t>
            </a:r>
            <a:r>
              <a:rPr lang="en-US" sz="2400" dirty="0" smtClean="0"/>
              <a:t> colonic polyps</a:t>
            </a:r>
          </a:p>
          <a:p>
            <a:r>
              <a:rPr lang="en-US" sz="2400" dirty="0" smtClean="0"/>
              <a:t>Pit-adrenal dysfunction, thyroid disorder &amp; premature puberty</a:t>
            </a:r>
          </a:p>
          <a:p>
            <a:r>
              <a:rPr lang="en-US" sz="2400" dirty="0" smtClean="0"/>
              <a:t>Radiological findings</a:t>
            </a:r>
            <a:endParaRPr lang="en-US" sz="24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TSC: GENETIC COUNSELING</a:t>
            </a:r>
            <a:endParaRPr lang="en-US" sz="4000" b="1" dirty="0"/>
          </a:p>
        </p:txBody>
      </p:sp>
      <p:sp>
        <p:nvSpPr>
          <p:cNvPr id="3" name="Content Placeholder 2"/>
          <p:cNvSpPr>
            <a:spLocks noGrp="1"/>
          </p:cNvSpPr>
          <p:nvPr>
            <p:ph sz="quarter" idx="1"/>
          </p:nvPr>
        </p:nvSpPr>
        <p:spPr/>
        <p:txBody>
          <a:bodyPr>
            <a:noAutofit/>
          </a:bodyPr>
          <a:lstStyle/>
          <a:p>
            <a:r>
              <a:rPr lang="en-US" sz="2400" dirty="0" smtClean="0"/>
              <a:t>Approximately 60–70% of TSC cases are thought to be the result of new mutations, but before genetic counseling of unaffected parents of an affected child, both parents should be fully investigated, including a full skin examination using the Wood’s lamp, and possibly computed tomography (CT), renal ultrasound or intravenous </a:t>
            </a:r>
            <a:r>
              <a:rPr lang="en-US" sz="2400" dirty="0" err="1" smtClean="0"/>
              <a:t>pyelography</a:t>
            </a:r>
            <a:r>
              <a:rPr lang="en-US" sz="2400" dirty="0" smtClean="0"/>
              <a:t>, and expert ophthalmological examination</a:t>
            </a:r>
          </a:p>
          <a:p>
            <a:r>
              <a:rPr lang="en-US" sz="2400" dirty="0" smtClean="0"/>
              <a:t>A study using these investigations showed that about 30% of apparently unaffected parents had TSC</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GARDNER SYNDROME</a:t>
            </a:r>
            <a:endParaRPr lang="en-US" sz="4000" b="1" dirty="0"/>
          </a:p>
        </p:txBody>
      </p:sp>
      <p:sp>
        <p:nvSpPr>
          <p:cNvPr id="3" name="Content Placeholder 2"/>
          <p:cNvSpPr>
            <a:spLocks noGrp="1"/>
          </p:cNvSpPr>
          <p:nvPr>
            <p:ph sz="quarter" idx="1"/>
          </p:nvPr>
        </p:nvSpPr>
        <p:spPr/>
        <p:txBody>
          <a:bodyPr>
            <a:normAutofit/>
          </a:bodyPr>
          <a:lstStyle/>
          <a:p>
            <a:r>
              <a:rPr lang="en-US" sz="2400" dirty="0" smtClean="0"/>
              <a:t>Multiple </a:t>
            </a:r>
            <a:r>
              <a:rPr lang="en-US" sz="2400" dirty="0" err="1" smtClean="0"/>
              <a:t>epidermoid</a:t>
            </a:r>
            <a:r>
              <a:rPr lang="en-US" sz="2400" dirty="0" smtClean="0"/>
              <a:t> cysts, fibrous tissue </a:t>
            </a:r>
            <a:r>
              <a:rPr lang="en-US" sz="2400" dirty="0" err="1" smtClean="0"/>
              <a:t>tumours</a:t>
            </a:r>
            <a:r>
              <a:rPr lang="en-US" sz="2400" dirty="0" smtClean="0"/>
              <a:t>, </a:t>
            </a:r>
            <a:r>
              <a:rPr lang="en-US" sz="2400" dirty="0" err="1" smtClean="0"/>
              <a:t>osteomas</a:t>
            </a:r>
            <a:r>
              <a:rPr lang="en-US" sz="2400" dirty="0" smtClean="0"/>
              <a:t> and </a:t>
            </a:r>
            <a:r>
              <a:rPr lang="en-US" sz="2400" dirty="0" err="1" smtClean="0"/>
              <a:t>polyposis</a:t>
            </a:r>
            <a:r>
              <a:rPr lang="en-US" sz="2400" dirty="0" smtClean="0"/>
              <a:t> of the colon</a:t>
            </a:r>
          </a:p>
          <a:p>
            <a:r>
              <a:rPr lang="en-US" sz="2400" dirty="0" smtClean="0"/>
              <a:t>Malignant change develops in polyps some 15–20 years later in over 40% of reported cases</a:t>
            </a:r>
          </a:p>
          <a:p>
            <a:r>
              <a:rPr lang="en-US" sz="2400" dirty="0" smtClean="0"/>
              <a:t>Congenital hypertrophy of the retinal pigment epithelium is a frequent finding</a:t>
            </a:r>
            <a:endParaRPr lang="en-US" sz="24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COWDEN SYNDROME</a:t>
            </a:r>
            <a:endParaRPr lang="en-US" sz="4000" b="1" dirty="0"/>
          </a:p>
        </p:txBody>
      </p:sp>
      <p:sp>
        <p:nvSpPr>
          <p:cNvPr id="3" name="Content Placeholder 2"/>
          <p:cNvSpPr>
            <a:spLocks noGrp="1"/>
          </p:cNvSpPr>
          <p:nvPr>
            <p:ph sz="quarter" idx="1"/>
          </p:nvPr>
        </p:nvSpPr>
        <p:spPr/>
        <p:txBody>
          <a:bodyPr>
            <a:normAutofit/>
          </a:bodyPr>
          <a:lstStyle/>
          <a:p>
            <a:r>
              <a:rPr lang="en-US" sz="2400" dirty="0" smtClean="0"/>
              <a:t>In this rare disorder, multiple </a:t>
            </a:r>
            <a:r>
              <a:rPr lang="en-US" sz="2400" dirty="0" err="1" smtClean="0"/>
              <a:t>hamartomatous</a:t>
            </a:r>
            <a:r>
              <a:rPr lang="en-US" sz="2400" dirty="0" smtClean="0"/>
              <a:t> lesions of </a:t>
            </a:r>
            <a:r>
              <a:rPr lang="en-US" sz="2400" dirty="0" err="1" smtClean="0"/>
              <a:t>ectodermal</a:t>
            </a:r>
            <a:r>
              <a:rPr lang="en-US" sz="2400" dirty="0" smtClean="0"/>
              <a:t>, </a:t>
            </a:r>
            <a:r>
              <a:rPr lang="en-US" sz="2400" dirty="0" err="1" smtClean="0"/>
              <a:t>endodermal</a:t>
            </a:r>
            <a:r>
              <a:rPr lang="en-US" sz="2400" dirty="0" smtClean="0"/>
              <a:t> and </a:t>
            </a:r>
            <a:r>
              <a:rPr lang="en-US" sz="2400" dirty="0" err="1" smtClean="0"/>
              <a:t>mesodermal</a:t>
            </a:r>
            <a:r>
              <a:rPr lang="en-US" sz="2400" dirty="0" smtClean="0"/>
              <a:t> origins are associated with a predisposition to malignant </a:t>
            </a:r>
            <a:r>
              <a:rPr lang="en-US" sz="2400" dirty="0" err="1" smtClean="0"/>
              <a:t>tumours</a:t>
            </a:r>
            <a:r>
              <a:rPr lang="en-US" sz="2400" dirty="0" smtClean="0"/>
              <a:t>, particularly of the breast</a:t>
            </a:r>
          </a:p>
          <a:p>
            <a:r>
              <a:rPr lang="en-US" sz="2400" dirty="0" smtClean="0"/>
              <a:t>Cowden syndrome is characterized by mucosal and </a:t>
            </a:r>
            <a:r>
              <a:rPr lang="en-US" sz="2400" dirty="0" err="1" smtClean="0"/>
              <a:t>cutaneous</a:t>
            </a:r>
            <a:r>
              <a:rPr lang="en-US" sz="2400" dirty="0" smtClean="0"/>
              <a:t> </a:t>
            </a:r>
            <a:r>
              <a:rPr lang="en-US" sz="2400" dirty="0" err="1" smtClean="0"/>
              <a:t>papillomatosis</a:t>
            </a:r>
            <a:r>
              <a:rPr lang="en-US" sz="2400" dirty="0" smtClean="0"/>
              <a:t> and </a:t>
            </a:r>
            <a:r>
              <a:rPr lang="en-US" sz="2400" dirty="0" err="1" smtClean="0"/>
              <a:t>fibromatosis</a:t>
            </a:r>
            <a:r>
              <a:rPr lang="en-US" sz="2400" dirty="0" smtClean="0"/>
              <a:t>, with fibrocystic breast disease in women and a high risk for thyroid cancers/adenomas</a:t>
            </a:r>
          </a:p>
          <a:p>
            <a:r>
              <a:rPr lang="en-US" sz="2400" dirty="0" smtClean="0"/>
              <a:t>The risk for endometrial cancer may be as high as 28%</a:t>
            </a:r>
          </a:p>
          <a:p>
            <a:r>
              <a:rPr lang="en-US" sz="2400" dirty="0" smtClean="0"/>
              <a:t>Results from mutations in the PTEN (</a:t>
            </a:r>
            <a:r>
              <a:rPr lang="en-US" sz="2400" dirty="0" err="1" smtClean="0"/>
              <a:t>phosphatase</a:t>
            </a:r>
            <a:r>
              <a:rPr lang="en-US" sz="2400" dirty="0" smtClean="0"/>
              <a:t> and </a:t>
            </a:r>
            <a:r>
              <a:rPr lang="en-US" sz="2400" dirty="0" err="1" smtClean="0"/>
              <a:t>tensin</a:t>
            </a:r>
            <a:r>
              <a:rPr lang="en-US" sz="2400" dirty="0" smtClean="0"/>
              <a:t> homolog) gene</a:t>
            </a:r>
          </a:p>
          <a:p>
            <a:endParaRPr lang="en-US" sz="24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COWDEN SYNDROME</a:t>
            </a:r>
            <a:endParaRPr lang="en-US" sz="4000" dirty="0"/>
          </a:p>
        </p:txBody>
      </p:sp>
      <p:sp>
        <p:nvSpPr>
          <p:cNvPr id="3" name="Content Placeholder 2"/>
          <p:cNvSpPr>
            <a:spLocks noGrp="1"/>
          </p:cNvSpPr>
          <p:nvPr>
            <p:ph sz="quarter" idx="1"/>
          </p:nvPr>
        </p:nvSpPr>
        <p:spPr/>
        <p:txBody>
          <a:bodyPr>
            <a:noAutofit/>
          </a:bodyPr>
          <a:lstStyle/>
          <a:p>
            <a:r>
              <a:rPr lang="en-US" sz="2400" dirty="0" smtClean="0"/>
              <a:t>An operational diagnosis of Cowden syndrome is made if an individual meets any one of the following:</a:t>
            </a:r>
          </a:p>
          <a:p>
            <a:pPr>
              <a:buNone/>
            </a:pPr>
            <a:r>
              <a:rPr lang="en-US" sz="2400" dirty="0" smtClean="0"/>
              <a:t>1. </a:t>
            </a:r>
            <a:r>
              <a:rPr lang="en-US" sz="2400" dirty="0" err="1" smtClean="0"/>
              <a:t>Pathognomonic</a:t>
            </a:r>
            <a:r>
              <a:rPr lang="en-US" sz="2400" dirty="0" smtClean="0"/>
              <a:t> </a:t>
            </a:r>
            <a:r>
              <a:rPr lang="en-US" sz="2400" dirty="0" err="1" smtClean="0"/>
              <a:t>mucocutaneous</a:t>
            </a:r>
            <a:r>
              <a:rPr lang="en-US" sz="2400" dirty="0" smtClean="0"/>
              <a:t> lesions combined with one of:</a:t>
            </a:r>
          </a:p>
          <a:p>
            <a:pPr>
              <a:buNone/>
            </a:pPr>
            <a:r>
              <a:rPr lang="en-US" sz="2400" dirty="0" smtClean="0"/>
              <a:t>	• </a:t>
            </a:r>
            <a:r>
              <a:rPr lang="en-US" sz="2400" u="sng" dirty="0" smtClean="0"/>
              <a:t>&gt;</a:t>
            </a:r>
            <a:r>
              <a:rPr lang="en-US" sz="2400" dirty="0" smtClean="0"/>
              <a:t>6 facial papules, of which </a:t>
            </a:r>
            <a:r>
              <a:rPr lang="en-US" sz="2400" u="sng" dirty="0" smtClean="0"/>
              <a:t>&gt;</a:t>
            </a:r>
            <a:r>
              <a:rPr lang="en-US" sz="2400" dirty="0" smtClean="0"/>
              <a:t>3must be </a:t>
            </a:r>
            <a:r>
              <a:rPr lang="en-US" sz="2400" dirty="0" err="1" smtClean="0"/>
              <a:t>trichilemmomas</a:t>
            </a:r>
            <a:endParaRPr lang="en-US" sz="2400" dirty="0" smtClean="0"/>
          </a:p>
          <a:p>
            <a:pPr>
              <a:buNone/>
            </a:pPr>
            <a:r>
              <a:rPr lang="en-US" sz="2400" dirty="0" smtClean="0"/>
              <a:t>	• </a:t>
            </a:r>
            <a:r>
              <a:rPr lang="en-US" sz="2400" dirty="0" err="1" smtClean="0"/>
              <a:t>Cutaneous</a:t>
            </a:r>
            <a:r>
              <a:rPr lang="en-US" sz="2400" dirty="0" smtClean="0"/>
              <a:t> facial papules and oral mucosal </a:t>
            </a:r>
            <a:r>
              <a:rPr lang="en-US" sz="2400" dirty="0" err="1" smtClean="0"/>
              <a:t>papillomatosis</a:t>
            </a:r>
            <a:endParaRPr lang="en-US" sz="2400" dirty="0" smtClean="0"/>
          </a:p>
          <a:p>
            <a:pPr>
              <a:buNone/>
            </a:pPr>
            <a:r>
              <a:rPr lang="en-US" sz="2400" dirty="0" smtClean="0"/>
              <a:t>	• Oral mucosal </a:t>
            </a:r>
            <a:r>
              <a:rPr lang="en-US" sz="2400" dirty="0" err="1" smtClean="0"/>
              <a:t>papillomatosis</a:t>
            </a:r>
            <a:r>
              <a:rPr lang="en-US" sz="2400" dirty="0" smtClean="0"/>
              <a:t> and </a:t>
            </a:r>
            <a:r>
              <a:rPr lang="en-US" sz="2400" dirty="0" err="1" smtClean="0"/>
              <a:t>acral</a:t>
            </a:r>
            <a:r>
              <a:rPr lang="en-US" sz="2400" dirty="0" smtClean="0"/>
              <a:t> </a:t>
            </a:r>
            <a:r>
              <a:rPr lang="en-US" sz="2400" dirty="0" err="1" smtClean="0"/>
              <a:t>keratosis</a:t>
            </a:r>
            <a:endParaRPr lang="en-US" sz="2400" dirty="0" smtClean="0"/>
          </a:p>
          <a:p>
            <a:pPr>
              <a:buNone/>
            </a:pPr>
            <a:r>
              <a:rPr lang="en-US" sz="2400" dirty="0" smtClean="0"/>
              <a:t>	• </a:t>
            </a:r>
            <a:r>
              <a:rPr lang="en-US" sz="2400" u="sng" dirty="0" smtClean="0"/>
              <a:t>&gt;</a:t>
            </a:r>
            <a:r>
              <a:rPr lang="en-US" sz="2400" dirty="0" smtClean="0"/>
              <a:t>6 </a:t>
            </a:r>
            <a:r>
              <a:rPr lang="en-US" sz="2400" dirty="0" err="1" smtClean="0"/>
              <a:t>palmoplantar</a:t>
            </a:r>
            <a:r>
              <a:rPr lang="en-US" sz="2400" dirty="0" smtClean="0"/>
              <a:t> </a:t>
            </a:r>
            <a:r>
              <a:rPr lang="en-US" sz="2400" dirty="0" err="1" smtClean="0"/>
              <a:t>keratosis</a:t>
            </a:r>
            <a:endParaRPr lang="en-US" sz="2400" dirty="0" smtClean="0"/>
          </a:p>
          <a:p>
            <a:pPr>
              <a:buNone/>
            </a:pPr>
            <a:r>
              <a:rPr lang="en-US" sz="2400" dirty="0" smtClean="0"/>
              <a:t>2. Two or more major criteria</a:t>
            </a:r>
          </a:p>
          <a:p>
            <a:pPr>
              <a:buNone/>
            </a:pPr>
            <a:r>
              <a:rPr lang="en-US" sz="2400" dirty="0" smtClean="0"/>
              <a:t>3. One major and three or more minor criteria</a:t>
            </a:r>
          </a:p>
          <a:p>
            <a:pPr>
              <a:buNone/>
            </a:pPr>
            <a:r>
              <a:rPr lang="en-US" sz="2400" dirty="0" smtClean="0"/>
              <a:t>4. Four or more minor criteria</a:t>
            </a:r>
            <a:endParaRPr 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NEUROFIBROMATOSES</a:t>
            </a:r>
            <a:endParaRPr lang="en-US" sz="4000" b="1" dirty="0"/>
          </a:p>
        </p:txBody>
      </p:sp>
      <p:sp>
        <p:nvSpPr>
          <p:cNvPr id="3" name="Content Placeholder 2"/>
          <p:cNvSpPr>
            <a:spLocks noGrp="1"/>
          </p:cNvSpPr>
          <p:nvPr>
            <p:ph sz="quarter" idx="1"/>
          </p:nvPr>
        </p:nvSpPr>
        <p:spPr/>
        <p:txBody>
          <a:bodyPr>
            <a:noAutofit/>
          </a:bodyPr>
          <a:lstStyle/>
          <a:p>
            <a:r>
              <a:rPr lang="en-US" sz="2400" dirty="0" smtClean="0"/>
              <a:t>The </a:t>
            </a:r>
            <a:r>
              <a:rPr lang="en-US" sz="2400" dirty="0" err="1" smtClean="0"/>
              <a:t>neurofibromatoses</a:t>
            </a:r>
            <a:r>
              <a:rPr lang="en-US" sz="2400" dirty="0" smtClean="0"/>
              <a:t> comprise several distinct genetic disorders that lead to the formation of </a:t>
            </a:r>
            <a:r>
              <a:rPr lang="en-US" sz="2400" dirty="0" err="1" smtClean="0"/>
              <a:t>tumours</a:t>
            </a:r>
            <a:r>
              <a:rPr lang="en-US" sz="2400" dirty="0" smtClean="0"/>
              <a:t> surrounding nerves and many other pathological features</a:t>
            </a:r>
          </a:p>
          <a:p>
            <a:r>
              <a:rPr lang="en-US" sz="2400" dirty="0" smtClean="0"/>
              <a:t>With the availability of gene-based diagnosis, several distinct clinical syndromes have been identified:                                            1: neurofibromatosis </a:t>
            </a:r>
            <a:r>
              <a:rPr lang="de-DE" sz="2400" dirty="0" smtClean="0"/>
              <a:t>type 1 (NF-1, von Recklinghausen </a:t>
            </a:r>
            <a:r>
              <a:rPr lang="en-US" sz="2400" dirty="0" smtClean="0"/>
              <a:t>disease 2: neurofibromatosis type 2 (NF-2), whose cardinal feature is 	the development of bilateral vestibular </a:t>
            </a:r>
            <a:r>
              <a:rPr lang="en-US" sz="2400" dirty="0" err="1" smtClean="0"/>
              <a:t>schwannomas</a:t>
            </a:r>
            <a:r>
              <a:rPr lang="en-US" sz="2400" dirty="0" smtClean="0"/>
              <a:t>            3: segmental or mosaic NF-1;</a:t>
            </a:r>
          </a:p>
          <a:p>
            <a:pPr>
              <a:buNone/>
            </a:pPr>
            <a:r>
              <a:rPr lang="en-US" sz="2400" dirty="0" smtClean="0"/>
              <a:t>	4: </a:t>
            </a:r>
            <a:r>
              <a:rPr lang="en-US" sz="2400" dirty="0" err="1" smtClean="0"/>
              <a:t>Legius</a:t>
            </a:r>
            <a:r>
              <a:rPr lang="en-US" sz="2400" dirty="0" smtClean="0"/>
              <a:t> syndrome: </a:t>
            </a:r>
            <a:r>
              <a:rPr lang="fr-FR" sz="2400" dirty="0" smtClean="0"/>
              <a:t>café-au-lait spots, </a:t>
            </a:r>
            <a:r>
              <a:rPr lang="en-US" sz="2400" dirty="0" err="1" smtClean="0"/>
              <a:t>intertriginous</a:t>
            </a:r>
            <a:r>
              <a:rPr lang="en-US" sz="2400" dirty="0" smtClean="0"/>
              <a:t> freckling 	and </a:t>
            </a:r>
            <a:r>
              <a:rPr lang="en-US" sz="2400" dirty="0" err="1" smtClean="0"/>
              <a:t>macrocephaly</a:t>
            </a:r>
            <a:r>
              <a:rPr lang="en-US" sz="2400" dirty="0" smtClean="0"/>
              <a:t>                                                                      5: </a:t>
            </a:r>
            <a:r>
              <a:rPr lang="en-US" sz="2400" dirty="0" err="1" smtClean="0"/>
              <a:t>schwanomatosis</a:t>
            </a:r>
            <a:endParaRPr lang="en-US" sz="24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NEUROFIBROMATOSIS TYPE 1</a:t>
            </a:r>
            <a:endParaRPr lang="en-US" sz="4000" b="1" dirty="0"/>
          </a:p>
        </p:txBody>
      </p:sp>
      <p:sp>
        <p:nvSpPr>
          <p:cNvPr id="3" name="Content Placeholder 2"/>
          <p:cNvSpPr>
            <a:spLocks noGrp="1"/>
          </p:cNvSpPr>
          <p:nvPr>
            <p:ph sz="quarter" idx="1"/>
          </p:nvPr>
        </p:nvSpPr>
        <p:spPr/>
        <p:txBody>
          <a:bodyPr>
            <a:noAutofit/>
          </a:bodyPr>
          <a:lstStyle/>
          <a:p>
            <a:r>
              <a:rPr lang="en-US" sz="2400" dirty="0" smtClean="0"/>
              <a:t>NF1 is an inherited </a:t>
            </a:r>
            <a:r>
              <a:rPr lang="en-US" sz="2400" dirty="0" err="1" smtClean="0"/>
              <a:t>neuroectodermal</a:t>
            </a:r>
            <a:r>
              <a:rPr lang="en-US" sz="2400" dirty="0" smtClean="0"/>
              <a:t> abnormality (AD)</a:t>
            </a:r>
          </a:p>
          <a:p>
            <a:r>
              <a:rPr lang="en-US" sz="2400" dirty="0" smtClean="0"/>
              <a:t>Sporadic cases result from a high gene mutation rate and account for up to 50% of all cases</a:t>
            </a:r>
          </a:p>
          <a:p>
            <a:r>
              <a:rPr lang="en-US" sz="2400" dirty="0" smtClean="0"/>
              <a:t>Incomplete or </a:t>
            </a:r>
            <a:r>
              <a:rPr lang="en-US" sz="2400" dirty="0" err="1" smtClean="0"/>
              <a:t>monosymptomatic</a:t>
            </a:r>
            <a:r>
              <a:rPr lang="en-US" sz="2400" dirty="0" smtClean="0"/>
              <a:t> forms are frequent</a:t>
            </a:r>
          </a:p>
          <a:p>
            <a:r>
              <a:rPr lang="en-US" sz="2400" dirty="0" smtClean="0"/>
              <a:t>The gene for NF1 is located on chromosome 17</a:t>
            </a:r>
          </a:p>
          <a:p>
            <a:r>
              <a:rPr lang="en-US" sz="2400" dirty="0" smtClean="0"/>
              <a:t>The NF1 gene encodes a protein named </a:t>
            </a:r>
            <a:r>
              <a:rPr lang="en-US" sz="2400" dirty="0" err="1" smtClean="0"/>
              <a:t>neurofibromin</a:t>
            </a:r>
            <a:r>
              <a:rPr lang="en-US" sz="2400" dirty="0" smtClean="0"/>
              <a:t> </a:t>
            </a:r>
          </a:p>
          <a:p>
            <a:r>
              <a:rPr lang="en-US" sz="2400" dirty="0" smtClean="0"/>
              <a:t>It is widely expressed in a variety of human tissues</a:t>
            </a:r>
          </a:p>
          <a:p>
            <a:r>
              <a:rPr lang="en-US" sz="2400" dirty="0" smtClean="0"/>
              <a:t>The impact of these mutations is effective </a:t>
            </a:r>
            <a:r>
              <a:rPr lang="en-US" sz="2400" dirty="0" err="1" smtClean="0"/>
              <a:t>haplo</a:t>
            </a:r>
            <a:r>
              <a:rPr lang="en-US" sz="2400" dirty="0" smtClean="0"/>
              <a:t>-insufficiency for </a:t>
            </a:r>
            <a:r>
              <a:rPr lang="en-US" sz="2400" dirty="0" err="1" smtClean="0"/>
              <a:t>neurofibromin</a:t>
            </a:r>
            <a:r>
              <a:rPr lang="en-US" sz="2400" dirty="0" smtClean="0"/>
              <a:t>; that is only 50% of the normal protein is produced by cells</a:t>
            </a:r>
          </a:p>
          <a:p>
            <a:r>
              <a:rPr lang="en-US" sz="2400" dirty="0" smtClean="0"/>
              <a:t>NF1 gene is supposed to act as a suppressor of </a:t>
            </a:r>
            <a:r>
              <a:rPr lang="en-US" sz="2400" dirty="0" err="1" smtClean="0"/>
              <a:t>tumour</a:t>
            </a:r>
            <a:r>
              <a:rPr lang="en-US" sz="2400" dirty="0" smtClean="0"/>
              <a:t> activity</a:t>
            </a:r>
          </a:p>
          <a:p>
            <a:endParaRPr lang="en-US"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dirty="0" smtClean="0"/>
              <a:t>DIAGNOSTIC CRITERIA FOR NF-1</a:t>
            </a:r>
            <a:endParaRPr lang="en-US" sz="4000" dirty="0"/>
          </a:p>
        </p:txBody>
      </p:sp>
      <p:sp>
        <p:nvSpPr>
          <p:cNvPr id="3" name="Content Placeholder 2"/>
          <p:cNvSpPr>
            <a:spLocks noGrp="1"/>
          </p:cNvSpPr>
          <p:nvPr>
            <p:ph sz="quarter" idx="1"/>
          </p:nvPr>
        </p:nvSpPr>
        <p:spPr/>
        <p:txBody>
          <a:bodyPr>
            <a:noAutofit/>
          </a:bodyPr>
          <a:lstStyle/>
          <a:p>
            <a:r>
              <a:rPr lang="en-US" sz="2400" dirty="0" smtClean="0"/>
              <a:t>Six or more cafe‐au‐</a:t>
            </a:r>
            <a:r>
              <a:rPr lang="en-US" sz="2400" dirty="0" err="1" smtClean="0"/>
              <a:t>lait</a:t>
            </a:r>
            <a:r>
              <a:rPr lang="en-US" sz="2400" dirty="0" smtClean="0"/>
              <a:t> </a:t>
            </a:r>
            <a:r>
              <a:rPr lang="en-US" sz="2400" dirty="0" err="1" smtClean="0"/>
              <a:t>macules</a:t>
            </a:r>
            <a:r>
              <a:rPr lang="en-US" sz="2400" dirty="0" smtClean="0"/>
              <a:t> of &gt;5 mm in greatest diameter in </a:t>
            </a:r>
            <a:r>
              <a:rPr lang="en-US" sz="2400" dirty="0" err="1" smtClean="0"/>
              <a:t>prepubertal</a:t>
            </a:r>
            <a:r>
              <a:rPr lang="en-US" sz="2400" dirty="0" smtClean="0"/>
              <a:t> individuals and &gt;15 mm in greatest diameter in </a:t>
            </a:r>
            <a:r>
              <a:rPr lang="en-US" sz="2400" dirty="0" err="1" smtClean="0"/>
              <a:t>postpubertal</a:t>
            </a:r>
            <a:r>
              <a:rPr lang="en-US" sz="2400" dirty="0" smtClean="0"/>
              <a:t> individuals</a:t>
            </a:r>
          </a:p>
          <a:p>
            <a:r>
              <a:rPr lang="en-US" sz="2400" dirty="0" smtClean="0"/>
              <a:t>Two or more </a:t>
            </a:r>
            <a:r>
              <a:rPr lang="en-US" sz="2400" dirty="0" err="1" smtClean="0"/>
              <a:t>neurofibromas</a:t>
            </a:r>
            <a:r>
              <a:rPr lang="en-US" sz="2400" dirty="0" smtClean="0"/>
              <a:t> of any type or one </a:t>
            </a:r>
            <a:r>
              <a:rPr lang="en-US" sz="2400" dirty="0" err="1" smtClean="0"/>
              <a:t>plexiform</a:t>
            </a:r>
            <a:r>
              <a:rPr lang="en-US" sz="2400" dirty="0" smtClean="0"/>
              <a:t> </a:t>
            </a:r>
            <a:r>
              <a:rPr lang="en-US" sz="2400" dirty="0" err="1" smtClean="0"/>
              <a:t>neurofibroma</a:t>
            </a:r>
            <a:endParaRPr lang="en-US" sz="2400" dirty="0" smtClean="0"/>
          </a:p>
          <a:p>
            <a:r>
              <a:rPr lang="en-US" sz="2400" dirty="0" smtClean="0"/>
              <a:t>Freckling in the </a:t>
            </a:r>
            <a:r>
              <a:rPr lang="en-US" sz="2400" dirty="0" err="1" smtClean="0"/>
              <a:t>axillary</a:t>
            </a:r>
            <a:r>
              <a:rPr lang="en-US" sz="2400" dirty="0" smtClean="0"/>
              <a:t> or inguinal regions</a:t>
            </a:r>
          </a:p>
          <a:p>
            <a:r>
              <a:rPr lang="en-US" sz="2400" dirty="0" smtClean="0"/>
              <a:t>Optic </a:t>
            </a:r>
            <a:r>
              <a:rPr lang="en-US" sz="2400" dirty="0" err="1" smtClean="0"/>
              <a:t>glioma</a:t>
            </a:r>
            <a:endParaRPr lang="en-US" sz="2400" dirty="0" smtClean="0"/>
          </a:p>
          <a:p>
            <a:r>
              <a:rPr lang="en-US" sz="2400" dirty="0" smtClean="0"/>
              <a:t>Two or more </a:t>
            </a:r>
            <a:r>
              <a:rPr lang="en-US" sz="2400" dirty="0" err="1" smtClean="0"/>
              <a:t>Lisch</a:t>
            </a:r>
            <a:r>
              <a:rPr lang="en-US" sz="2400" dirty="0" smtClean="0"/>
              <a:t> nodules</a:t>
            </a:r>
          </a:p>
          <a:p>
            <a:r>
              <a:rPr lang="en-US" sz="2400" dirty="0" smtClean="0"/>
              <a:t>A distinctive osseous lesion like sphenoid dysplasia or thinning of the long bone cortex with or without </a:t>
            </a:r>
            <a:r>
              <a:rPr lang="en-US" sz="2400" dirty="0" err="1" smtClean="0"/>
              <a:t>pseudoarthrosis</a:t>
            </a:r>
            <a:endParaRPr lang="en-US" sz="2400" dirty="0" smtClean="0"/>
          </a:p>
          <a:p>
            <a:r>
              <a:rPr lang="en-US" sz="2400" dirty="0" smtClean="0"/>
              <a:t>A first‐degree relative with NF1 by the above criteria</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NEUROFIBROMATOSIS TYPE 1</a:t>
            </a:r>
            <a:endParaRPr lang="en-US" sz="4000" dirty="0"/>
          </a:p>
        </p:txBody>
      </p:sp>
      <p:sp>
        <p:nvSpPr>
          <p:cNvPr id="3" name="Content Placeholder 2"/>
          <p:cNvSpPr>
            <a:spLocks noGrp="1"/>
          </p:cNvSpPr>
          <p:nvPr>
            <p:ph sz="quarter" idx="1"/>
          </p:nvPr>
        </p:nvSpPr>
        <p:spPr/>
        <p:txBody>
          <a:bodyPr>
            <a:normAutofit/>
          </a:bodyPr>
          <a:lstStyle/>
          <a:p>
            <a:r>
              <a:rPr lang="en-US" sz="2400" dirty="0" smtClean="0"/>
              <a:t>Café-au-</a:t>
            </a:r>
            <a:r>
              <a:rPr lang="en-US" sz="2400" dirty="0" err="1" smtClean="0"/>
              <a:t>lait</a:t>
            </a:r>
            <a:r>
              <a:rPr lang="en-US" sz="2400" dirty="0" smtClean="0"/>
              <a:t> </a:t>
            </a:r>
            <a:r>
              <a:rPr lang="en-US" sz="2400" dirty="0" err="1" smtClean="0"/>
              <a:t>macules</a:t>
            </a:r>
            <a:r>
              <a:rPr lang="en-US" sz="2400" dirty="0" smtClean="0"/>
              <a:t> are often the first feature of the disease to appear in all children. The </a:t>
            </a:r>
            <a:r>
              <a:rPr lang="en-US" sz="2400" dirty="0" err="1" smtClean="0"/>
              <a:t>macules</a:t>
            </a:r>
            <a:r>
              <a:rPr lang="en-US" sz="2400" dirty="0" smtClean="0"/>
              <a:t> increase in size and number during the first decade</a:t>
            </a:r>
          </a:p>
          <a:p>
            <a:r>
              <a:rPr lang="en-US" sz="2400" dirty="0" smtClean="0"/>
              <a:t>Café-au-</a:t>
            </a:r>
            <a:r>
              <a:rPr lang="en-US" sz="2400" dirty="0" err="1" smtClean="0"/>
              <a:t>lait</a:t>
            </a:r>
            <a:r>
              <a:rPr lang="en-US" sz="2400" dirty="0" smtClean="0"/>
              <a:t> spots represent collections of heavily pigmented </a:t>
            </a:r>
            <a:r>
              <a:rPr lang="en-US" sz="2400" dirty="0" err="1" smtClean="0"/>
              <a:t>melanocytes</a:t>
            </a:r>
            <a:r>
              <a:rPr lang="en-US" sz="2400" dirty="0" smtClean="0"/>
              <a:t> of neural crest origin in the epidermis</a:t>
            </a:r>
          </a:p>
          <a:p>
            <a:r>
              <a:rPr lang="en-US" sz="2400" dirty="0" smtClean="0"/>
              <a:t>Although the cells may contain increased numbers of “giant” </a:t>
            </a:r>
            <a:r>
              <a:rPr lang="en-US" sz="2400" dirty="0" err="1" smtClean="0"/>
              <a:t>melanosomes</a:t>
            </a:r>
            <a:r>
              <a:rPr lang="en-US" sz="2400" dirty="0" smtClean="0"/>
              <a:t>, or melanin </a:t>
            </a:r>
            <a:r>
              <a:rPr lang="en-US" sz="2400" dirty="0" err="1" smtClean="0"/>
              <a:t>macroglobules</a:t>
            </a:r>
            <a:r>
              <a:rPr lang="en-US" sz="2400" dirty="0" smtClean="0"/>
              <a:t>, these are not unique to NF-1</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D/</a:t>
            </a:r>
            <a:r>
              <a:rPr lang="en-US" sz="4000" b="1" dirty="0" err="1" smtClean="0"/>
              <a:t>Dx</a:t>
            </a:r>
            <a:r>
              <a:rPr lang="en-US" sz="4000" b="1" dirty="0" smtClean="0"/>
              <a:t> OF CAFÉ-au-LAIT MACULES</a:t>
            </a:r>
            <a:endParaRPr lang="en-US" sz="4000" b="1" dirty="0"/>
          </a:p>
        </p:txBody>
      </p:sp>
      <p:sp>
        <p:nvSpPr>
          <p:cNvPr id="3" name="Content Placeholder 2"/>
          <p:cNvSpPr>
            <a:spLocks noGrp="1"/>
          </p:cNvSpPr>
          <p:nvPr>
            <p:ph sz="quarter" idx="1"/>
          </p:nvPr>
        </p:nvSpPr>
        <p:spPr/>
        <p:txBody>
          <a:bodyPr>
            <a:noAutofit/>
          </a:bodyPr>
          <a:lstStyle/>
          <a:p>
            <a:r>
              <a:rPr lang="en-US" sz="2400" dirty="0" smtClean="0"/>
              <a:t>Ataxia </a:t>
            </a:r>
            <a:r>
              <a:rPr lang="en-US" sz="2400" dirty="0" err="1" smtClean="0"/>
              <a:t>telangiectasia</a:t>
            </a:r>
            <a:endParaRPr lang="en-US" sz="2400" dirty="0" smtClean="0"/>
          </a:p>
          <a:p>
            <a:r>
              <a:rPr lang="en-US" sz="2400" dirty="0" smtClean="0"/>
              <a:t>Basal cell nevus syndrome </a:t>
            </a:r>
          </a:p>
          <a:p>
            <a:r>
              <a:rPr lang="en-US" sz="2400" dirty="0" smtClean="0"/>
              <a:t>Bloom syndrome </a:t>
            </a:r>
          </a:p>
          <a:p>
            <a:r>
              <a:rPr lang="en-US" sz="2400" dirty="0" err="1" smtClean="0"/>
              <a:t>Chediak</a:t>
            </a:r>
            <a:r>
              <a:rPr lang="en-US" sz="2400" dirty="0" smtClean="0"/>
              <a:t>–Higashi syndrome </a:t>
            </a:r>
          </a:p>
          <a:p>
            <a:r>
              <a:rPr lang="en-US" sz="2400" dirty="0" err="1" smtClean="0"/>
              <a:t>Fanconi</a:t>
            </a:r>
            <a:r>
              <a:rPr lang="en-US" sz="2400" dirty="0" smtClean="0"/>
              <a:t> </a:t>
            </a:r>
            <a:r>
              <a:rPr lang="en-US" sz="2400" dirty="0" err="1" smtClean="0"/>
              <a:t>anaemia</a:t>
            </a:r>
            <a:r>
              <a:rPr lang="en-US" sz="2400" dirty="0" smtClean="0"/>
              <a:t> </a:t>
            </a:r>
          </a:p>
          <a:p>
            <a:r>
              <a:rPr lang="en-US" sz="2400" dirty="0" err="1" smtClean="0"/>
              <a:t>Gaucher</a:t>
            </a:r>
            <a:r>
              <a:rPr lang="en-US" sz="2400" dirty="0" smtClean="0"/>
              <a:t> disease </a:t>
            </a:r>
          </a:p>
          <a:p>
            <a:r>
              <a:rPr lang="en-US" sz="2400" dirty="0" smtClean="0"/>
              <a:t>Hunter syndrome</a:t>
            </a:r>
          </a:p>
          <a:p>
            <a:r>
              <a:rPr lang="en-US" sz="2400" dirty="0" err="1" smtClean="0"/>
              <a:t>Legius</a:t>
            </a:r>
            <a:r>
              <a:rPr lang="en-US" sz="2400" dirty="0" smtClean="0"/>
              <a:t> syndrome </a:t>
            </a:r>
          </a:p>
          <a:p>
            <a:r>
              <a:rPr lang="en-US" sz="2400" dirty="0" smtClean="0"/>
              <a:t>McCune–Albright syndrome </a:t>
            </a:r>
          </a:p>
          <a:p>
            <a:r>
              <a:rPr lang="en-US" sz="2400" dirty="0" err="1" smtClean="0"/>
              <a:t>Maffucci</a:t>
            </a:r>
            <a:r>
              <a:rPr lang="en-US" sz="2400" dirty="0" smtClean="0"/>
              <a:t> syndrome, Silver–Russell syndrome, Tuberous sclerosis </a:t>
            </a:r>
            <a:endParaRPr lang="en-US"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NEUROFIBROMATOSIS TYPE 1</a:t>
            </a:r>
            <a:endParaRPr lang="en-US" sz="4000" dirty="0"/>
          </a:p>
        </p:txBody>
      </p:sp>
      <p:sp>
        <p:nvSpPr>
          <p:cNvPr id="3" name="Content Placeholder 2"/>
          <p:cNvSpPr>
            <a:spLocks noGrp="1"/>
          </p:cNvSpPr>
          <p:nvPr>
            <p:ph sz="quarter" idx="1"/>
          </p:nvPr>
        </p:nvSpPr>
        <p:spPr/>
        <p:txBody>
          <a:bodyPr>
            <a:noAutofit/>
          </a:bodyPr>
          <a:lstStyle/>
          <a:p>
            <a:r>
              <a:rPr lang="en-US" sz="2400" dirty="0" smtClean="0"/>
              <a:t>Café-au-</a:t>
            </a:r>
            <a:r>
              <a:rPr lang="en-US" sz="2400" dirty="0" err="1" smtClean="0"/>
              <a:t>lait</a:t>
            </a:r>
            <a:r>
              <a:rPr lang="en-US" sz="2400" dirty="0" smtClean="0"/>
              <a:t> spots smaller than 5 mm are referred to as freckles, and are commonly present in the </a:t>
            </a:r>
            <a:r>
              <a:rPr lang="en-US" sz="2400" dirty="0" err="1" smtClean="0"/>
              <a:t>axillae</a:t>
            </a:r>
            <a:r>
              <a:rPr lang="en-US" sz="2400" dirty="0" smtClean="0"/>
              <a:t>, inguinal region, and under the breasts</a:t>
            </a:r>
          </a:p>
          <a:p>
            <a:r>
              <a:rPr lang="en-US" sz="2400" dirty="0" smtClean="0"/>
              <a:t>Unlike ordinary freckles in these locations, these lesions are not related to sun exposure, and are considered virtually </a:t>
            </a:r>
            <a:r>
              <a:rPr lang="en-US" sz="2400" dirty="0" err="1" smtClean="0"/>
              <a:t>pathognomonic</a:t>
            </a:r>
            <a:r>
              <a:rPr lang="en-US" sz="2400" dirty="0" smtClean="0"/>
              <a:t> of NF-1 (Crowe’s sign)</a:t>
            </a:r>
          </a:p>
          <a:p>
            <a:r>
              <a:rPr lang="en-US" sz="2400" dirty="0" smtClean="0"/>
              <a:t>Of all children ultimately diagnosed with NF-1, 81% will have </a:t>
            </a:r>
            <a:r>
              <a:rPr lang="en-US" sz="2400" dirty="0" err="1" smtClean="0"/>
              <a:t>intertriginous</a:t>
            </a:r>
            <a:r>
              <a:rPr lang="en-US" sz="2400" dirty="0" smtClean="0"/>
              <a:t> freckling by age 6 years</a:t>
            </a:r>
            <a:endParaRPr lang="en-US"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NEUROFIBROMATOSIS TYPE 1</a:t>
            </a:r>
            <a:endParaRPr lang="en-US" sz="4000" dirty="0"/>
          </a:p>
        </p:txBody>
      </p:sp>
      <p:sp>
        <p:nvSpPr>
          <p:cNvPr id="3" name="Content Placeholder 2"/>
          <p:cNvSpPr>
            <a:spLocks noGrp="1"/>
          </p:cNvSpPr>
          <p:nvPr>
            <p:ph sz="quarter" idx="1"/>
          </p:nvPr>
        </p:nvSpPr>
        <p:spPr/>
        <p:txBody>
          <a:bodyPr>
            <a:noAutofit/>
          </a:bodyPr>
          <a:lstStyle/>
          <a:p>
            <a:r>
              <a:rPr lang="en-US" sz="2400" dirty="0" smtClean="0"/>
              <a:t>NFs may grow rapidly in response to hormonal changes</a:t>
            </a:r>
          </a:p>
          <a:p>
            <a:r>
              <a:rPr lang="en-US" sz="2400" b="1" dirty="0" err="1" smtClean="0"/>
              <a:t>Cutaneous</a:t>
            </a:r>
            <a:r>
              <a:rPr lang="en-US" sz="2400" b="1" dirty="0" smtClean="0"/>
              <a:t> </a:t>
            </a:r>
            <a:r>
              <a:rPr lang="en-US" sz="2400" b="1" dirty="0" err="1" smtClean="0"/>
              <a:t>neurofibromas</a:t>
            </a:r>
            <a:r>
              <a:rPr lang="en-US" sz="2400" dirty="0" smtClean="0"/>
              <a:t> are derived from peripheral nerves and their supporting structures, including </a:t>
            </a:r>
            <a:r>
              <a:rPr lang="en-US" sz="2400" dirty="0" err="1" smtClean="0"/>
              <a:t>neurilemmal</a:t>
            </a:r>
            <a:r>
              <a:rPr lang="en-US" sz="2400" dirty="0" smtClean="0"/>
              <a:t> cells.  Are softer than the surrounding connective tissue and protrude just above the skin surface or lie just under the skin with an overlying </a:t>
            </a:r>
            <a:r>
              <a:rPr lang="en-US" sz="2400" dirty="0" err="1" smtClean="0"/>
              <a:t>violaceous</a:t>
            </a:r>
            <a:r>
              <a:rPr lang="en-US" sz="2400" dirty="0" smtClean="0"/>
              <a:t> hue</a:t>
            </a:r>
          </a:p>
          <a:p>
            <a:r>
              <a:rPr lang="en-US" sz="2400" b="1" dirty="0" err="1" smtClean="0"/>
              <a:t>Subcut</a:t>
            </a:r>
            <a:r>
              <a:rPr lang="en-US" sz="2400" b="1" dirty="0" smtClean="0"/>
              <a:t> </a:t>
            </a:r>
            <a:r>
              <a:rPr lang="en-US" sz="2400" b="1" dirty="0" err="1" smtClean="0"/>
              <a:t>neurofibromas</a:t>
            </a:r>
            <a:r>
              <a:rPr lang="en-US" sz="2400" b="1" dirty="0" smtClean="0"/>
              <a:t> </a:t>
            </a:r>
            <a:r>
              <a:rPr lang="en-US" sz="2400" dirty="0" smtClean="0"/>
              <a:t>arise from peripheral nerves, both under the skin and deep in the viscera. Generally much harder</a:t>
            </a:r>
          </a:p>
          <a:p>
            <a:r>
              <a:rPr lang="en-US" sz="2400" b="1" dirty="0" smtClean="0"/>
              <a:t>Segmental neurofibromatosis type 1 </a:t>
            </a:r>
            <a:r>
              <a:rPr lang="en-US" sz="2400" dirty="0" smtClean="0"/>
              <a:t>is usually limited to one area of the body. Occurs as result of a post-</a:t>
            </a:r>
            <a:r>
              <a:rPr lang="en-US" sz="2400" dirty="0" err="1" smtClean="0"/>
              <a:t>conceptional</a:t>
            </a:r>
            <a:r>
              <a:rPr lang="en-US" sz="2400" dirty="0" smtClean="0"/>
              <a:t> mutation in the NF-1 gene, leading to somatic </a:t>
            </a:r>
            <a:r>
              <a:rPr lang="en-US" sz="2400" dirty="0" err="1" smtClean="0"/>
              <a:t>mosaicism</a:t>
            </a:r>
            <a:endParaRPr lang="en-US" sz="2400" dirty="0" smtClean="0"/>
          </a:p>
          <a:p>
            <a:endParaRPr lang="en-US" sz="2400" dirty="0" smtClean="0"/>
          </a:p>
          <a:p>
            <a:endParaRPr lang="en-US" sz="2400" dirty="0" smtClean="0"/>
          </a:p>
          <a:p>
            <a:endParaRPr lang="en-US" sz="2400" dirty="0" smtClean="0"/>
          </a:p>
          <a:p>
            <a:endParaRPr lang="en-US" sz="2400" dirty="0" smtClean="0"/>
          </a:p>
          <a:p>
            <a:endParaRPr lang="en-US" sz="2400"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1441</TotalTime>
  <Words>1742</Words>
  <Application>Microsoft Office PowerPoint</Application>
  <PresentationFormat>On-screen Show (4:3)</PresentationFormat>
  <Paragraphs>178</Paragraphs>
  <Slides>28</Slides>
  <Notes>0</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Median</vt:lpstr>
      <vt:lpstr>     HAMARTONEOPLASTIC       SYNDROMES</vt:lpstr>
      <vt:lpstr>INTRODUCTION</vt:lpstr>
      <vt:lpstr>NEUROFIBROMATOSES</vt:lpstr>
      <vt:lpstr>NEUROFIBROMATOSIS TYPE 1</vt:lpstr>
      <vt:lpstr>DIAGNOSTIC CRITERIA FOR NF-1</vt:lpstr>
      <vt:lpstr>NEUROFIBROMATOSIS TYPE 1</vt:lpstr>
      <vt:lpstr>D/Dx OF CAFÉ-au-LAIT MACULES</vt:lpstr>
      <vt:lpstr>NEUROFIBROMATOSIS TYPE 1</vt:lpstr>
      <vt:lpstr>NEUROFIBROMATOSIS TYPE 1</vt:lpstr>
      <vt:lpstr>NEUROFIBROMATOSIS TYPE 1</vt:lpstr>
      <vt:lpstr>NEUROFIBROMATOSIS TYPE 1</vt:lpstr>
      <vt:lpstr>NEUROFIBROMATOSIS TYPE 1</vt:lpstr>
      <vt:lpstr>NEUROFIBROMATOSIS TYPE 1</vt:lpstr>
      <vt:lpstr>NEUROFIBROMATOSIS TYPE 1</vt:lpstr>
      <vt:lpstr>TUBEROUS SCLEROSIS COMPLEX</vt:lpstr>
      <vt:lpstr>DIAGNOSTIC CRITERIA FOR TSC</vt:lpstr>
      <vt:lpstr> DIAGNOSTIC CRITERIA (Major features) </vt:lpstr>
      <vt:lpstr> DIAGNOSTIC CRITERIA (Minor features) </vt:lpstr>
      <vt:lpstr>TSC: CUTANEOUS LESIONS</vt:lpstr>
      <vt:lpstr>D/D OF ANGIOFIBROMAS</vt:lpstr>
      <vt:lpstr>TSC: CUTANEOUS LESIONS</vt:lpstr>
      <vt:lpstr>D/D OF HYPOMELANOTIC MACULES</vt:lpstr>
      <vt:lpstr>TSC: LEARNING DIFFICULTY &amp; EPILEPSY  </vt:lpstr>
      <vt:lpstr>TSC: SYSTEMIC FEATURES</vt:lpstr>
      <vt:lpstr>TSC: GENETIC COUNSELING</vt:lpstr>
      <vt:lpstr>GARDNER SYNDROME</vt:lpstr>
      <vt:lpstr>COWDEN SYNDROME</vt:lpstr>
      <vt:lpstr>COWDEN SYNDROME</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HAMARTONEOPLASTIC       SYNDROMES</dc:title>
  <dc:creator>Naeem Raza</dc:creator>
  <cp:lastModifiedBy>Naeem Raza</cp:lastModifiedBy>
  <cp:revision>113</cp:revision>
  <dcterms:created xsi:type="dcterms:W3CDTF">2006-08-16T00:00:00Z</dcterms:created>
  <dcterms:modified xsi:type="dcterms:W3CDTF">2018-04-17T04:39:11Z</dcterms:modified>
</cp:coreProperties>
</file>