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6"/>
  </p:notesMasterIdLst>
  <p:sldIdLst>
    <p:sldId id="258" r:id="rId2"/>
    <p:sldId id="259" r:id="rId3"/>
    <p:sldId id="262" r:id="rId4"/>
    <p:sldId id="263" r:id="rId5"/>
    <p:sldId id="266" r:id="rId6"/>
    <p:sldId id="269" r:id="rId7"/>
    <p:sldId id="279" r:id="rId8"/>
    <p:sldId id="280" r:id="rId9"/>
    <p:sldId id="281" r:id="rId10"/>
    <p:sldId id="285" r:id="rId11"/>
    <p:sldId id="288" r:id="rId12"/>
    <p:sldId id="454" r:id="rId13"/>
    <p:sldId id="292" r:id="rId14"/>
    <p:sldId id="441" r:id="rId15"/>
    <p:sldId id="335" r:id="rId16"/>
    <p:sldId id="353" r:id="rId17"/>
    <p:sldId id="302" r:id="rId18"/>
    <p:sldId id="293" r:id="rId19"/>
    <p:sldId id="300" r:id="rId20"/>
    <p:sldId id="442" r:id="rId21"/>
    <p:sldId id="294" r:id="rId22"/>
    <p:sldId id="295" r:id="rId23"/>
    <p:sldId id="443" r:id="rId24"/>
    <p:sldId id="303" r:id="rId25"/>
    <p:sldId id="296" r:id="rId26"/>
    <p:sldId id="297" r:id="rId27"/>
    <p:sldId id="305" r:id="rId28"/>
    <p:sldId id="298" r:id="rId29"/>
    <p:sldId id="306" r:id="rId30"/>
    <p:sldId id="455" r:id="rId31"/>
    <p:sldId id="311" r:id="rId32"/>
    <p:sldId id="312" r:id="rId33"/>
    <p:sldId id="456" r:id="rId34"/>
    <p:sldId id="449" r:id="rId35"/>
    <p:sldId id="457" r:id="rId36"/>
    <p:sldId id="448" r:id="rId37"/>
    <p:sldId id="445" r:id="rId38"/>
    <p:sldId id="450" r:id="rId39"/>
    <p:sldId id="319" r:id="rId40"/>
    <p:sldId id="345" r:id="rId41"/>
    <p:sldId id="321" r:id="rId42"/>
    <p:sldId id="446" r:id="rId43"/>
    <p:sldId id="447" r:id="rId44"/>
    <p:sldId id="323" r:id="rId45"/>
    <p:sldId id="324" r:id="rId46"/>
    <p:sldId id="344" r:id="rId47"/>
    <p:sldId id="328" r:id="rId48"/>
    <p:sldId id="451" r:id="rId49"/>
    <p:sldId id="452" r:id="rId50"/>
    <p:sldId id="453" r:id="rId51"/>
    <p:sldId id="330" r:id="rId52"/>
    <p:sldId id="349" r:id="rId53"/>
    <p:sldId id="331" r:id="rId54"/>
    <p:sldId id="439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39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85133-4383-42DB-9DA9-7BA4E787C7FE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FB844-58B8-4756-A031-3A49AB352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1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1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2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1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3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12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8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06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0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3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0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5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1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3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00D35F-2628-42C9-9840-1ADAEC14DC4F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3EE9331-4847-4452-828F-0E2C69BBC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1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A1632EC-0E38-4FAF-8353-FC488C17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311965"/>
            <a:ext cx="10131425" cy="132521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GB"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AND </a:t>
            </a:r>
            <a:r>
              <a:rPr lang="en-GB" sz="40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SKIN</a:t>
            </a: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CFC7-EA2E-CF43-8A20-D85938B5D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                         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Kiran Gul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Resident Dermatology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CMH Abbottabad</a:t>
            </a:r>
          </a:p>
        </p:txBody>
      </p:sp>
    </p:spTree>
    <p:extLst>
      <p:ext uri="{BB962C8B-B14F-4D97-AF65-F5344CB8AC3E}">
        <p14:creationId xmlns:p14="http://schemas.microsoft.com/office/powerpoint/2010/main" val="17023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60FA74-4C66-4DBB-B60C-4BFACA82D4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3"/>
          <a:stretch/>
        </p:blipFill>
        <p:spPr>
          <a:xfrm>
            <a:off x="715617" y="132522"/>
            <a:ext cx="10641496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41C17-5E4F-479D-9B6D-AF877CE6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45" y="1"/>
            <a:ext cx="12191999" cy="6871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PRESENTATION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primary HIV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 clinically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1-6 weeks after exposure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symptomatic illness = </a:t>
            </a:r>
            <a:r>
              <a:rPr lang="en-GB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myalgia, arthralgia, lymphadenopathy, weight loss, nausea, vomiting &amp; diarrhoea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Symptomatic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HIV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infection,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predictor of progression to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4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700" y="622301"/>
            <a:ext cx="876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D729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Dermatological manifestations of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seroconversion</a:t>
            </a:r>
          </a:p>
          <a:p>
            <a:r>
              <a:rPr lang="en-US" sz="2000" b="1" dirty="0">
                <a:solidFill>
                  <a:srgbClr val="D7293C"/>
                </a:solidFill>
                <a:latin typeface="FrutigerLTStd-Black"/>
              </a:rPr>
              <a:t/>
            </a:r>
            <a:br>
              <a:rPr lang="en-US" sz="2000" b="1" dirty="0">
                <a:solidFill>
                  <a:srgbClr val="D7293C"/>
                </a:solidFill>
                <a:latin typeface="FrutigerLTStd-Black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Exanthema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Enanthema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Urticaria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Toxic erythema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Erythema multiforme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Oro‐pharyngeal candidosis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Acute genito‐crural intertrigo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Oral ulceration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Genital ulceration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09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48492-984F-4449-9677-F8C536F5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803729"/>
            <a:ext cx="12191999" cy="4911634"/>
          </a:xfrm>
        </p:spPr>
        <p:txBody>
          <a:bodyPr>
            <a:normAutofit fontScale="25000" lnSpcReduction="20000"/>
          </a:bodyPr>
          <a:lstStyle/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COMPLICATIONS</a:t>
            </a:r>
            <a:endParaRPr lang="en-GB" sz="1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IRIS- </a:t>
            </a:r>
            <a:r>
              <a:rPr lang="en-GB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reconstitution inflammatory </a:t>
            </a: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syndrome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GB" sz="1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IRD- </a:t>
            </a:r>
            <a:r>
              <a:rPr lang="en-GB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restoration </a:t>
            </a: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GB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IRAD- immune reconstitution associated disease is the preferred </a:t>
            </a: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terminology</a:t>
            </a:r>
            <a:endParaRPr lang="en-GB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1435" y="1203907"/>
            <a:ext cx="97060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Immunoreconstitution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reactivates: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latent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nmask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 diseases 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ncrease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risk of Kaposi sarcoma and non-Hodgkin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lymphoma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Pediatric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IRIS/IRD/IRAD is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alf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 are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dermatological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4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DCD8-767C-4D4F-8CAB-134C1FCF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68300"/>
            <a:ext cx="1193800" cy="67378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26BC70-E595-401F-9C5B-4DE5C76B6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257" y="0"/>
            <a:ext cx="7843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F58C87-0CE4-4CAE-8E9D-0E9ECCB88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89" y="115956"/>
            <a:ext cx="6727371" cy="66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6EA53F-41A0-4A5E-8582-2E9652AE4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70" y="715617"/>
            <a:ext cx="9793355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F49E1-90AA-46A9-B147-3D6810C9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>
            <a:normAutofit/>
          </a:bodyPr>
          <a:lstStyle/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DISEASE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&amp;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apid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progressors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AIDS within 2-3 years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non progressors or long term </a:t>
            </a: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survivors’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AIDS more than 10-15 years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seroconversion to AIDS is </a:t>
            </a:r>
            <a:r>
              <a:rPr lang="en-GB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years 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40D55-515C-441C-834A-6F51689D9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209006"/>
            <a:ext cx="9444445" cy="6296297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 FOR HIV SEROCONVERSION TO AIDS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GB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in transfusion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recipients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for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haemophiliacs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for IV Drug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10-12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for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Homosexual men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4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7A32C-192A-49A0-9792-20E53E702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7" y="0"/>
            <a:ext cx="12191999" cy="68579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0" indent="0">
              <a:buNone/>
            </a:pPr>
            <a:endParaRPr lang="en-GB" sz="9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HIV &amp; </a:t>
            </a: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endParaRPr lang="en-GB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  <a:endParaRPr lang="en-GB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</a:t>
            </a: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en-GB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lang="en-GB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course &amp; </a:t>
            </a: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prognosis</a:t>
            </a:r>
            <a:endParaRPr lang="en-GB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endParaRPr lang="en-GB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Dermatological manifestations of </a:t>
            </a:r>
            <a:r>
              <a:rPr lang="en-GB" sz="1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endParaRPr lang="en-GB" sz="1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1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7827" y="535577"/>
            <a:ext cx="1050253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INDICATORS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thrush, oral hairy leukoplakia, herpes zoster, constitutional symptoms and weight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T-CELL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 T-cell count of less than 200 x 106 per L is diagnostic of AIDS and the median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 time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38-40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CD4 T-cell count for the most common AIDS-defining conditions is in the range of 20-100 x 106 per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</a:t>
            </a:r>
          </a:p>
        </p:txBody>
      </p:sp>
    </p:spTree>
    <p:extLst>
      <p:ext uri="{BB962C8B-B14F-4D97-AF65-F5344CB8AC3E}">
        <p14:creationId xmlns:p14="http://schemas.microsoft.com/office/powerpoint/2010/main" val="23820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7A8B1-D1F8-4F1F-A3C3-476FD4B07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C8485-F3B1-482A-BEA8-DA524CD40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26" y="848138"/>
            <a:ext cx="10098157" cy="557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0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EB0F-0A94-4E0B-81D0-292B64AEF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6" y="535577"/>
            <a:ext cx="12191999" cy="5055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HIV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PREVENTION</a:t>
            </a:r>
          </a:p>
          <a:p>
            <a:pPr marL="0" indent="0">
              <a:buNone/>
            </a:pP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ARV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: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reduction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Circumcision :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reduction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Newer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: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vaccines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microbicides,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topical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oral pre-exposure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prophylaxis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75" y="561703"/>
            <a:ext cx="10131425" cy="145626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ANTIRETROVIRAL TREATMENT</a:t>
            </a:r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5" y="1698171"/>
            <a:ext cx="10131425" cy="4001589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NRTI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NNRTI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PROTEASE INHIBITORS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INTEGERASE INHIBITORS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87C3F-A449-469E-AE8B-1A84E8085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476102"/>
            <a:ext cx="12191999" cy="8334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ANTIRETROVIRAL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3C818-E28E-4834-8581-D46A7B93B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0630"/>
            <a:ext cx="5852160" cy="5228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7571BC-DACD-41F9-8D59-62CE0FC1F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1" y="953590"/>
            <a:ext cx="6222274" cy="522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474EB-5E2A-41D0-9110-F46F310E6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514859"/>
            <a:ext cx="10254343" cy="653908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19349" y="43107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3642212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259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8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251D38-0DBB-47B3-B3D0-F3F97B4A4C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643" y="530086"/>
            <a:ext cx="10482470" cy="6162261"/>
          </a:xfrm>
        </p:spPr>
      </p:pic>
    </p:spTree>
    <p:extLst>
      <p:ext uri="{BB962C8B-B14F-4D97-AF65-F5344CB8AC3E}">
        <p14:creationId xmlns:p14="http://schemas.microsoft.com/office/powerpoint/2010/main" val="25411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9ED02-A8F3-4613-A72F-992E84DC5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" y="117567"/>
            <a:ext cx="11991703" cy="6740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Protease Inhibitors</a:t>
            </a: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 protease enzyme thus inhibit viral maturation process resulting in lack of functional virion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D5CE4-03E5-4C3C-8657-5735AF556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722783"/>
            <a:ext cx="8799443" cy="50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ED9674-87D3-47E6-9C01-C87FC8977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5" y="212035"/>
            <a:ext cx="10151165" cy="63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16102-96B5-4945-903E-20B6FF27A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192000" cy="6857999"/>
          </a:xfrm>
        </p:spPr>
        <p:txBody>
          <a:bodyPr>
            <a:normAutofit/>
          </a:bodyPr>
          <a:lstStyle/>
          <a:p>
            <a:r>
              <a:rPr lang="en-GB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Integrase </a:t>
            </a:r>
            <a:r>
              <a:rPr lang="en-GB" sz="32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Inhibitors</a:t>
            </a:r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B434D-C721-407D-B888-8D02D8A3E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808382"/>
            <a:ext cx="10258425" cy="582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1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C971-8C5C-42FB-8CE5-0A10BCBEE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332" y="209006"/>
            <a:ext cx="12085983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Sexually transmitted disease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blood or blood product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ertically from mother 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irth or breast feeding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irus infects immunocompetent cells  CD4+ T cells</a:t>
            </a:r>
          </a:p>
          <a:p>
            <a:pPr marL="0" indent="0">
              <a:buNone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207" y="1685110"/>
            <a:ext cx="11168742" cy="4423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Pruritus</a:t>
            </a:r>
            <a:r>
              <a:rPr lang="en-US" sz="28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xerosis /ichthyosis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Nodular prurigo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Folliculitis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Eosinophilic folliculitis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Pruritic papular eruption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Seborrhoeic dermatitis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Psoriasis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Granuloma annulare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Drug eruption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1761" y="1568673"/>
            <a:ext cx="6096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Herpes simplex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Herpes zoster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Viral warts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Mollusca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Oral and vaginal candidosis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Tinea (including onychomycosis)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Scabies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Basal cell carcinoma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Squamous cell carcinoma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Kaposi sarcoma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6207" y="214455"/>
            <a:ext cx="74414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en-US" sz="3200" b="1" dirty="0">
                <a:solidFill>
                  <a:schemeClr val="bg1"/>
                </a:solidFill>
                <a:latin typeface="FrutigerLTStd-Black"/>
              </a:rPr>
              <a:t> dermatological conditions in</a:t>
            </a:r>
            <a:br>
              <a:rPr lang="en-US" sz="3200" b="1" dirty="0">
                <a:solidFill>
                  <a:schemeClr val="bg1"/>
                </a:solidFill>
                <a:latin typeface="FrutigerLTStd-Black"/>
              </a:rPr>
            </a:br>
            <a:r>
              <a:rPr lang="en-US" sz="3200" b="1" dirty="0" smtClean="0">
                <a:solidFill>
                  <a:schemeClr val="bg1"/>
                </a:solidFill>
                <a:latin typeface="FrutigerLTStd-Black"/>
              </a:rPr>
              <a:t>HIV </a:t>
            </a:r>
            <a:r>
              <a:rPr lang="en-US" sz="3200" b="1" dirty="0">
                <a:solidFill>
                  <a:schemeClr val="bg1"/>
                </a:solidFill>
                <a:latin typeface="FrutigerLTStd-Black"/>
              </a:rPr>
              <a:t>infection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1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F7FEA-75B2-4089-9241-52835C499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862149"/>
            <a:ext cx="10424160" cy="57737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INFLAMMATORY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DERMATOSES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Seborrheic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dermatitis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arlier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onset in homosexual &amp;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bisexual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everity increased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CD4 T-cell counts below 100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x10</a:t>
            </a:r>
            <a:r>
              <a:rPr lang="en-GB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oexist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neurological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like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dementia and spinal cord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Atopic eczema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Granuloma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annulare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Porphyria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cutanea tarda</a:t>
            </a: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 reactions</a:t>
            </a:r>
          </a:p>
          <a:p>
            <a:pPr marL="0" indent="0">
              <a:buNone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D2469-0BAE-4FDA-954E-159B1BDF2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17" y="274320"/>
            <a:ext cx="8386355" cy="6583680"/>
          </a:xfrm>
        </p:spPr>
        <p:txBody>
          <a:bodyPr>
            <a:normAutofit/>
          </a:bodyPr>
          <a:lstStyle/>
          <a:p>
            <a:endParaRPr lang="en-GB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Psoriasis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prevalent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Paradoxical phenomena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  T cells decreases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Langerhan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decreases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orsen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appear for the first time in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florid, severe and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atypical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CD4 cells:IL17 are central to pathogenesis 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Psoriatic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arthritis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common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psoriasis: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cessation of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1" y="274320"/>
            <a:ext cx="3481250" cy="62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PATHOGENSIS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0181"/>
            <a:ext cx="10131425" cy="364913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Suppression of CD4 suppressor T cells result in unchecked proinflammatory pathways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HIV Nef proteins has superantigenic properties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Autoreactive T cells recognize autoantigens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Infections : drive via superantigen mediated autoimmunity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0"/>
            <a:ext cx="10131425" cy="1504164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03" y="1504164"/>
            <a:ext cx="12087497" cy="4831322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Psoralen</a:t>
            </a:r>
            <a:r>
              <a:rPr lang="en-US" sz="2800" dirty="0" smtClean="0">
                <a:solidFill>
                  <a:schemeClr val="bg1"/>
                </a:solidFill>
              </a:rPr>
              <a:t> and PUVA superior to UVB therapy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Retionids: etretinate, acitretin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Cautions with protease inhibitors with their retinoids like side effects (xerosis, chelitis, paronychia)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Methotrexate and ciclosporin causes serious complications in HIV patients (leukopenia and fulminant KS)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Methotrexate should be avoided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Treatment with zidovudine improves psoriasis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TNF alpha inhibitors are CI 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-95795"/>
            <a:ext cx="10131425" cy="145626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EOSINOPHILIC FOLLICULITIS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1556415"/>
            <a:ext cx="5910941" cy="5536716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 specific disorder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at CD4 T cell count of 250-300*106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TH2 cytokines( IL4,5)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Centripetal eruption of pruritic erythematous,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perifollicular papules and pustules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Subclinically photosensitive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Peripheral eosinophilia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Elevated levels of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lgE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269" y="862150"/>
            <a:ext cx="4541520" cy="51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83" y="548399"/>
            <a:ext cx="10131425" cy="56825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Phototherapy</a:t>
            </a:r>
            <a:r>
              <a:rPr lang="en-US" sz="2800" dirty="0" smtClean="0">
                <a:solidFill>
                  <a:schemeClr val="bg1"/>
                </a:solidFill>
              </a:rPr>
              <a:t>: most successful treatment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Other treatments: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Topical disodium cromoglycate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Potent topical steroids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Topical tacrolimus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Oral antihistamines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Oral antibiotics, oral Iitraconazole, oral dapsone, oral indomethacin, oral isotretinoin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" y="365760"/>
            <a:ext cx="6766560" cy="678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GB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PRURITIC PAPULAR </a:t>
            </a:r>
            <a:r>
              <a:rPr lang="en-GB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ERUPTION</a:t>
            </a:r>
            <a:endParaRPr lang="en-GB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an advanced degree of immunosuppression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 with </a:t>
            </a: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papular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eruption of pregnancy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irst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of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</a:p>
          <a:p>
            <a:pPr marL="285750" lvl="0" indent="-285750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ccurring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CD4 T-cell counts below 100-200 x 10</a:t>
            </a:r>
            <a:r>
              <a:rPr lang="en-GB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/L.</a:t>
            </a:r>
          </a:p>
          <a:p>
            <a:pPr marL="285750" lvl="0" indent="-285750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as excoriated, erythematous, urticarial papules</a:t>
            </a:r>
          </a:p>
          <a:p>
            <a:pPr marL="285750" lvl="0" indent="-285750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Eosinophilia</a:t>
            </a:r>
          </a:p>
          <a:p>
            <a:pPr marL="285750" lvl="0" indent="-285750">
              <a:spcAft>
                <a:spcPts val="1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Elevated IgE</a:t>
            </a:r>
          </a:p>
          <a:p>
            <a:pPr marL="285750" lvl="0" indent="-285750">
              <a:spcAft>
                <a:spcPts val="1000"/>
              </a:spcAft>
              <a:buClr>
                <a:prstClr val="white"/>
              </a:buClr>
              <a:buSzPct val="100000"/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6" y="255950"/>
            <a:ext cx="5130029" cy="660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1514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299" y="875212"/>
            <a:ext cx="5041987" cy="445443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Phototherapy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Thalidomide and </a:t>
            </a:r>
            <a:r>
              <a:rPr lang="en-US" sz="2800" dirty="0" err="1" smtClean="0">
                <a:solidFill>
                  <a:schemeClr val="bg1"/>
                </a:solidFill>
              </a:rPr>
              <a:t>pentoxifylline</a:t>
            </a:r>
            <a:endParaRPr lang="en-US" sz="2800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Oral antihistamines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Topical steroids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86" y="875212"/>
            <a:ext cx="5885089" cy="4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B4B1F-85AC-4E61-BF00-B64CF0E88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40" y="1449976"/>
            <a:ext cx="4830484" cy="54080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5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</a:p>
          <a:p>
            <a:pPr marL="0" indent="0">
              <a:buNone/>
            </a:pPr>
            <a:endParaRPr lang="en-GB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Viral Infections</a:t>
            </a:r>
          </a:p>
          <a:p>
            <a:pPr marL="0" indent="0">
              <a:buClrTx/>
              <a:buNone/>
            </a:pPr>
            <a:r>
              <a:rPr lang="en-GB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HSV</a:t>
            </a:r>
          </a:p>
          <a:p>
            <a:pPr marL="0" indent="0">
              <a:buClrTx/>
              <a:buNone/>
            </a:pPr>
            <a:r>
              <a:rPr lang="en-GB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VZV</a:t>
            </a:r>
          </a:p>
          <a:p>
            <a:pPr marL="0" indent="0">
              <a:buClrTx/>
              <a:buNone/>
            </a:pPr>
            <a:r>
              <a:rPr lang="en-GB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HPV</a:t>
            </a:r>
          </a:p>
          <a:p>
            <a:pPr marL="0" indent="0">
              <a:buClrTx/>
              <a:buNone/>
            </a:pPr>
            <a:r>
              <a:rPr lang="en-GB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CMV</a:t>
            </a:r>
          </a:p>
          <a:p>
            <a:pPr marL="0" indent="0">
              <a:buClrTx/>
              <a:buNone/>
            </a:pPr>
            <a:r>
              <a:rPr lang="en-GB" sz="5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Mollusca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Protozoal Infections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5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Scabies</a:t>
            </a:r>
          </a:p>
          <a:p>
            <a:pPr marL="0" indent="0">
              <a:buNone/>
            </a:pPr>
            <a:endParaRPr lang="en-GB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B5E2E-7222-4F9F-91B9-18D893AA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800" y="0"/>
            <a:ext cx="6476929" cy="3578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C9A2E8-6EB6-44BD-BB7E-6A1363762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800" y="3578939"/>
            <a:ext cx="6476929" cy="327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7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BA03D-1506-4335-8CF8-F416B16C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1"/>
            <a:ext cx="12192000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and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mucosa: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routes for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dermatoses or any skin disease presenting in an unusual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manner, HIV testing is must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1E2A5C-75CD-4D54-B114-93D65CA1A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4" y="437322"/>
            <a:ext cx="8401880" cy="598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F4303-3593-4E9C-A9C1-6FFA9728D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126479" cy="5930537"/>
          </a:xfrm>
        </p:spPr>
        <p:txBody>
          <a:bodyPr>
            <a:normAutofit fontScale="92500" lnSpcReduction="10000"/>
          </a:bodyPr>
          <a:lstStyle/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35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Cytomegalovirus</a:t>
            </a:r>
          </a:p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Reactivation of CMV in HIV infection occurs with a CD-4 count below 50 x 10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resent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purpura, papules, nodules , verrucous plaques and painful ulcers, coagulopathies and nodular 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prurigo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CCAEF-3012-4EC9-89AD-6B63653D5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3553097"/>
            <a:ext cx="6065520" cy="33049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6E3A0-3CC9-4A28-91D8-68476933B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-117565"/>
            <a:ext cx="6065520" cy="367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35132"/>
            <a:ext cx="10131425" cy="1456267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BACILLARY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ANGIAMATOSIS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561703"/>
            <a:ext cx="12004765" cy="5852159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 gram negative organism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Bartonella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henselae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Resemble KS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Purple, papular, nodular, vascular lesions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Diagnosis: skin biopsy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H/P: lobular vascular proliferation, abnormally enlarged epithelial cells are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epitheloid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spindle shaped in KS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Organisms can be demonstrated by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Warthin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Starry silver staining</a:t>
            </a:r>
          </a:p>
        </p:txBody>
      </p:sp>
    </p:spTree>
    <p:extLst>
      <p:ext uri="{BB962C8B-B14F-4D97-AF65-F5344CB8AC3E}">
        <p14:creationId xmlns:p14="http://schemas.microsoft.com/office/powerpoint/2010/main" val="33975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80" y="570412"/>
            <a:ext cx="10131425" cy="14562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80" y="1149531"/>
            <a:ext cx="8223068" cy="406690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ral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erythromycin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Isoniazid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Rifampicin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Ethambutol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lofazimine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30" y="570412"/>
            <a:ext cx="6509249" cy="56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2A43-A67E-4AAC-B0C0-6CB6F379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52252"/>
            <a:ext cx="4245429" cy="6257109"/>
          </a:xfrm>
        </p:spPr>
        <p:txBody>
          <a:bodyPr>
            <a:normAutofit/>
          </a:bodyPr>
          <a:lstStyle/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Mollusca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in homosexual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 are not typically domed in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lack central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umbilication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E2A8B-9F55-41C6-8DE5-817C5C7D9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1" y="627018"/>
            <a:ext cx="6417082" cy="489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C240-AA21-41F5-A38E-5AC430405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136468"/>
            <a:ext cx="12191999" cy="7994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FUNGAL INFECTIONS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Candidosis</a:t>
            </a:r>
            <a:endParaRPr lang="en-GB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Dermatophytosis</a:t>
            </a:r>
            <a:endParaRPr lang="en-GB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Histoplasmosis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ryptococcosis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9C17F1-ED0E-4AFE-AD5C-0861896B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201" y="0"/>
            <a:ext cx="6665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18B54-7C94-4A72-8CF6-AECF60FA4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4" y="184916"/>
            <a:ext cx="5045054" cy="6123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2070D1-739F-4E33-BCFB-8C1DF772C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618" y="556591"/>
            <a:ext cx="6781088" cy="50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F09EE-B497-489B-8F5B-055F0E9AD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5" y="-398418"/>
            <a:ext cx="6818811" cy="68579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Kaposi 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 is an AIDS defining diagnosis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CD-4 counts and high viral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aused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HHV-8 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homosexual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Cutaneous KS is multicentric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involves the face, oral mucosa , palate ad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genitalia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classic lesion in HIV is a purple patch plaque or nodule which may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ulcerate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 has reduced the incidence of KS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F4A14-21F8-49FE-BC55-9745BCAF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-1"/>
            <a:ext cx="4929051" cy="3030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67D9D-DAE3-49BA-82E8-D1E66906A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47" y="2926080"/>
            <a:ext cx="4929052" cy="393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32" y="-605247"/>
            <a:ext cx="10608220" cy="746324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Angiogenic and proinflammatory effects on endothelial cells that proliferate to form spindle </a:t>
            </a:r>
            <a:r>
              <a:rPr lang="en-US" sz="2800" dirty="0" smtClean="0">
                <a:solidFill>
                  <a:schemeClr val="bg1"/>
                </a:solidFill>
              </a:rPr>
              <a:t>shape </a:t>
            </a:r>
            <a:r>
              <a:rPr lang="en-US" sz="2800" dirty="0" smtClean="0">
                <a:solidFill>
                  <a:schemeClr val="bg1"/>
                </a:solidFill>
              </a:rPr>
              <a:t>cells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Follow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r>
              <a:rPr lang="en-US" sz="2800" dirty="0" smtClean="0">
                <a:solidFill>
                  <a:schemeClr val="bg1"/>
                </a:solidFill>
              </a:rPr>
              <a:t> creases may be grouped, linear or </a:t>
            </a:r>
            <a:r>
              <a:rPr lang="en-US" sz="2800" dirty="0" err="1" smtClean="0">
                <a:solidFill>
                  <a:schemeClr val="bg1"/>
                </a:solidFill>
              </a:rPr>
              <a:t>kobnerize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ClrTx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Y</a:t>
            </a:r>
            <a:r>
              <a:rPr lang="en-US" sz="2800" dirty="0" smtClean="0">
                <a:solidFill>
                  <a:schemeClr val="bg1"/>
                </a:solidFill>
              </a:rPr>
              <a:t>ellow </a:t>
            </a:r>
            <a:r>
              <a:rPr lang="en-US" sz="2800" dirty="0" smtClean="0">
                <a:solidFill>
                  <a:schemeClr val="bg1"/>
                </a:solidFill>
              </a:rPr>
              <a:t>green penile plaques reported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6570" y="613955"/>
            <a:ext cx="973182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diagnosis of Kaposi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sarcoma</a:t>
            </a:r>
          </a:p>
          <a:p>
            <a:r>
              <a:rPr lang="en-US" sz="2000" b="1" dirty="0">
                <a:solidFill>
                  <a:srgbClr val="D729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solidFill>
                  <a:srgbClr val="D729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Naevus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Histiocytoma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Cryptococcosis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Histoplasmosis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Leishmaniasis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i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Pneumocystis 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lesions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Dermatophytosis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Angioma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Bacillary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angiomatosis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Pyogenic granuloma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Melanoma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131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132ED-3ABF-47D3-BCBE-0B3E45EC1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" y="143692"/>
            <a:ext cx="8699863" cy="5839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PATHOPHYSIOLOGY</a:t>
            </a:r>
          </a:p>
          <a:p>
            <a:pPr marL="0" indent="0">
              <a:buNone/>
            </a:pPr>
            <a:endParaRPr lang="en-GB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VIROLOGY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types of HIV infect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HIV-1 &amp;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HIV-2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HIV-1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commonest cause of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AIDS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HIV-2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more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slowly than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HIV-1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9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632" y="431074"/>
            <a:ext cx="5905499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sz="32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r>
              <a:rPr lang="en-US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Cryotherapy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Radiotherapy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Topical retinoids: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alitretinoin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Topical antivirals: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cidofovir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docosanol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Intralesional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e.g. IFN‐</a:t>
            </a:r>
            <a:r>
              <a:rPr lang="el-GR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TNF‐</a:t>
            </a:r>
            <a:r>
              <a:rPr lang="el-GR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vinca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alkaloids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Surgery, e.g. curettage, cautery, infrared coagulation 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Laser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Photodynamic therapy 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17622" y="431074"/>
            <a:ext cx="54737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Systemic </a:t>
            </a:r>
            <a:r>
              <a:rPr lang="en-US" sz="3200" b="1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  <a:p>
            <a:r>
              <a:rPr lang="en-US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Isotretinoin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Cidofovir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Intravenous chemotherapy, e.g.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anthracyclines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such as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liposomal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daunorubicin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liposomal doxorubicin,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bleomycin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paclitaxel, 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vincristine, </a:t>
            </a:r>
            <a:r>
              <a:rPr lang="en-US" sz="2800" dirty="0" smtClean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etoposide 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Interleukin 4 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Imatinib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mesylate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Thalidomide, </a:t>
            </a:r>
            <a:r>
              <a:rPr lang="en-US" sz="2800" dirty="0" err="1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lenalidomide</a:t>
            </a:r>
            <a:r>
              <a:rPr lang="en-US" sz="2800" dirty="0">
                <a:solidFill>
                  <a:srgbClr val="242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A2853-832D-4AF5-BB14-7E667900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" y="-681162"/>
            <a:ext cx="5473337" cy="699052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Hair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Nails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 trichomegaly of the eyelashes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(zidovudine)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of HIV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have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nail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Grey nails and distal banded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nails, associated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low CD4 counts of less than 200 x 10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amilial eyelash trichomegaly: The case of a sister and a brother - Indian  Journal of Dermatology, Venereology and Lepr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18" y="926513"/>
            <a:ext cx="6049282" cy="538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9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63B96-D064-4977-9F0A-156F25BE3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227" y="106016"/>
            <a:ext cx="6321286" cy="657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3595C-196E-4A7C-B04A-552B66FF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33302"/>
            <a:ext cx="6106886" cy="21423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hairy leucoplakia</a:t>
            </a:r>
            <a:endParaRPr lang="en-GB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1A70DC-1DF3-4387-A78D-8769D3F2E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521" y="209006"/>
            <a:ext cx="6745044" cy="65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A1E1F-9F4B-4B8C-89FC-D64398006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69" y="609601"/>
            <a:ext cx="8719931" cy="56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6B0988-48E0-4A3B-9C46-C46221727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139" y="728870"/>
            <a:ext cx="7341704" cy="561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D84A41-7820-4FD4-AA54-81F3592CA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9" y="715617"/>
            <a:ext cx="8057322" cy="50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4EF26-3866-4F89-BF2E-640D15A39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60" y="384313"/>
            <a:ext cx="10230679" cy="610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1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740635-59D5-40F1-8FB9-9DE6A925D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238539"/>
            <a:ext cx="10906539" cy="63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988</Words>
  <Application>Microsoft Office PowerPoint</Application>
  <PresentationFormat>Widescreen</PresentationFormat>
  <Paragraphs>336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Calibri Light</vt:lpstr>
      <vt:lpstr>FrutigerLTStd-Black</vt:lpstr>
      <vt:lpstr>Times New Roman</vt:lpstr>
      <vt:lpstr>Wingdings</vt:lpstr>
      <vt:lpstr>Celestial</vt:lpstr>
      <vt:lpstr>                         HIV AND THE SKIN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ANTIRETROVIRAL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PATHOGENSIS</vt:lpstr>
      <vt:lpstr>treatment</vt:lpstr>
      <vt:lpstr> EOSINOPHILIC FOLLICULITIS</vt:lpstr>
      <vt:lpstr>TREATMENT</vt:lpstr>
      <vt:lpstr>PowerPoint Presentation</vt:lpstr>
      <vt:lpstr>treatment</vt:lpstr>
      <vt:lpstr>PowerPoint Presentation</vt:lpstr>
      <vt:lpstr>PowerPoint Presentation</vt:lpstr>
      <vt:lpstr>PowerPoint Presentation</vt:lpstr>
      <vt:lpstr>BACILLARY ANGIAMATOSIS</vt:lpstr>
      <vt:lpstr>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Mashal Osama</dc:creator>
  <cp:lastModifiedBy>923350940745</cp:lastModifiedBy>
  <cp:revision>290</cp:revision>
  <dcterms:created xsi:type="dcterms:W3CDTF">2020-12-13T11:11:59Z</dcterms:created>
  <dcterms:modified xsi:type="dcterms:W3CDTF">2022-01-10T17:39:59Z</dcterms:modified>
</cp:coreProperties>
</file>