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5/6/2021</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5/6/2021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5/6/2021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5/6/2021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5/6/2021</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C603-4FEE-4AB7-BAD5-0EBE1826449C}"/>
              </a:ext>
            </a:extLst>
          </p:cNvPr>
          <p:cNvSpPr>
            <a:spLocks noGrp="1"/>
          </p:cNvSpPr>
          <p:nvPr>
            <p:ph type="ctrTitle"/>
          </p:nvPr>
        </p:nvSpPr>
        <p:spPr/>
        <p:txBody>
          <a:bodyPr>
            <a:normAutofit/>
          </a:bodyPr>
          <a:lstStyle/>
          <a:p>
            <a:r>
              <a:rPr lang="en-US" sz="6600" b="1" i="0" u="none" strike="noStrike" baseline="0" dirty="0">
                <a:latin typeface="FrutigerLTStd-Bold"/>
              </a:rPr>
              <a:t>HERPESVIRUS INFECTIONS</a:t>
            </a:r>
            <a:endParaRPr lang="en-US" sz="6600" dirty="0"/>
          </a:p>
        </p:txBody>
      </p:sp>
      <p:sp>
        <p:nvSpPr>
          <p:cNvPr id="3" name="Subtitle 2">
            <a:extLst>
              <a:ext uri="{FF2B5EF4-FFF2-40B4-BE49-F238E27FC236}">
                <a16:creationId xmlns:a16="http://schemas.microsoft.com/office/drawing/2014/main" id="{2D44A18F-7F9B-4131-8FBE-6E410287A817}"/>
              </a:ext>
            </a:extLst>
          </p:cNvPr>
          <p:cNvSpPr>
            <a:spLocks noGrp="1"/>
          </p:cNvSpPr>
          <p:nvPr>
            <p:ph type="subTitle" idx="1"/>
          </p:nvPr>
        </p:nvSpPr>
        <p:spPr>
          <a:xfrm>
            <a:off x="5002598" y="5253228"/>
            <a:ext cx="9418320" cy="1691640"/>
          </a:xfrm>
        </p:spPr>
        <p:txBody>
          <a:bodyPr/>
          <a:lstStyle/>
          <a:p>
            <a:r>
              <a:rPr lang="en-US" dirty="0"/>
              <a:t>Dr Javid</a:t>
            </a:r>
          </a:p>
        </p:txBody>
      </p:sp>
    </p:spTree>
    <p:extLst>
      <p:ext uri="{BB962C8B-B14F-4D97-AF65-F5344CB8AC3E}">
        <p14:creationId xmlns:p14="http://schemas.microsoft.com/office/powerpoint/2010/main" val="2327044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FEE2F-E78E-4489-B21E-9B3E81803484}"/>
              </a:ext>
            </a:extLst>
          </p:cNvPr>
          <p:cNvSpPr>
            <a:spLocks noGrp="1"/>
          </p:cNvSpPr>
          <p:nvPr>
            <p:ph type="title"/>
          </p:nvPr>
        </p:nvSpPr>
        <p:spPr/>
        <p:txBody>
          <a:bodyPr/>
          <a:lstStyle/>
          <a:p>
            <a:r>
              <a:rPr lang="en-US" b="1" dirty="0">
                <a:solidFill>
                  <a:srgbClr val="E60026"/>
                </a:solidFill>
                <a:latin typeface="FrutigerLTStd-Bold"/>
              </a:rPr>
              <a:t>Investigations</a:t>
            </a:r>
            <a:br>
              <a:rPr lang="en-US" b="1" dirty="0">
                <a:solidFill>
                  <a:srgbClr val="E60026"/>
                </a:solidFill>
                <a:latin typeface="FrutigerLTStd-Bold"/>
              </a:rPr>
            </a:br>
            <a:endParaRPr lang="en-US" dirty="0"/>
          </a:p>
        </p:txBody>
      </p:sp>
      <p:sp>
        <p:nvSpPr>
          <p:cNvPr id="3" name="Content Placeholder 2">
            <a:extLst>
              <a:ext uri="{FF2B5EF4-FFF2-40B4-BE49-F238E27FC236}">
                <a16:creationId xmlns:a16="http://schemas.microsoft.com/office/drawing/2014/main" id="{9284DD33-DFB8-4E63-9879-4DD5111346EA}"/>
              </a:ext>
            </a:extLst>
          </p:cNvPr>
          <p:cNvSpPr>
            <a:spLocks noGrp="1"/>
          </p:cNvSpPr>
          <p:nvPr>
            <p:ph idx="1"/>
          </p:nvPr>
        </p:nvSpPr>
        <p:spPr/>
        <p:txBody>
          <a:bodyPr/>
          <a:lstStyle/>
          <a:p>
            <a:pPr algn="l"/>
            <a:r>
              <a:rPr lang="en-US" sz="1800" b="0" i="0" u="none" strike="noStrike" baseline="0" dirty="0">
                <a:solidFill>
                  <a:srgbClr val="000000"/>
                </a:solidFill>
                <a:latin typeface="PalatinoLTStd-Roman"/>
              </a:rPr>
              <a:t>Diagnosis of infection by culture of the virus from vesicle fluid usually requires only 1–5 days.</a:t>
            </a:r>
          </a:p>
          <a:p>
            <a:pPr algn="l"/>
            <a:r>
              <a:rPr lang="en-US" sz="1800" b="0" i="0" u="none" strike="noStrike" baseline="0" dirty="0">
                <a:latin typeface="PalatinoLTStd-Roman"/>
              </a:rPr>
              <a:t>viral antigen may be detectable by immunofluorescence in scrapings from lesions.</a:t>
            </a:r>
          </a:p>
          <a:p>
            <a:pPr algn="l"/>
            <a:r>
              <a:rPr lang="en-US" sz="1800" b="0" i="0" u="none" strike="noStrike" baseline="0" dirty="0">
                <a:latin typeface="PalatinoLTStd-Roman"/>
              </a:rPr>
              <a:t>The detection of HSV DNA in the cerebrospinal fluid by PCR is the diagnostic method of choice.</a:t>
            </a:r>
            <a:endParaRPr lang="en-US" dirty="0"/>
          </a:p>
        </p:txBody>
      </p:sp>
    </p:spTree>
    <p:extLst>
      <p:ext uri="{BB962C8B-B14F-4D97-AF65-F5344CB8AC3E}">
        <p14:creationId xmlns:p14="http://schemas.microsoft.com/office/powerpoint/2010/main" val="3356706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E572-9931-4ACF-923B-D7E90F7EE534}"/>
              </a:ext>
            </a:extLst>
          </p:cNvPr>
          <p:cNvSpPr>
            <a:spLocks noGrp="1"/>
          </p:cNvSpPr>
          <p:nvPr>
            <p:ph type="title"/>
          </p:nvPr>
        </p:nvSpPr>
        <p:spPr/>
        <p:txBody>
          <a:bodyPr/>
          <a:lstStyle/>
          <a:p>
            <a:r>
              <a:rPr lang="en-US" b="1" dirty="0">
                <a:solidFill>
                  <a:srgbClr val="E60026"/>
                </a:solidFill>
                <a:latin typeface="FrutigerLTStd-Bold"/>
              </a:rPr>
              <a:t>Management</a:t>
            </a:r>
            <a:endParaRPr lang="en-US" dirty="0"/>
          </a:p>
        </p:txBody>
      </p:sp>
      <p:sp>
        <p:nvSpPr>
          <p:cNvPr id="3" name="Content Placeholder 2">
            <a:extLst>
              <a:ext uri="{FF2B5EF4-FFF2-40B4-BE49-F238E27FC236}">
                <a16:creationId xmlns:a16="http://schemas.microsoft.com/office/drawing/2014/main" id="{A5ACFA6F-8E98-4A54-B533-D4EF39FEBBE6}"/>
              </a:ext>
            </a:extLst>
          </p:cNvPr>
          <p:cNvSpPr>
            <a:spLocks noGrp="1"/>
          </p:cNvSpPr>
          <p:nvPr>
            <p:ph idx="1"/>
          </p:nvPr>
        </p:nvSpPr>
        <p:spPr/>
        <p:txBody>
          <a:bodyPr>
            <a:normAutofit fontScale="92500" lnSpcReduction="20000"/>
          </a:bodyPr>
          <a:lstStyle/>
          <a:p>
            <a:pPr algn="l"/>
            <a:r>
              <a:rPr lang="en-US" sz="1800" b="0" i="0" u="none" strike="noStrike" baseline="0" dirty="0">
                <a:solidFill>
                  <a:srgbClr val="000000"/>
                </a:solidFill>
                <a:latin typeface="PalatinoLTStd-Roman"/>
              </a:rPr>
              <a:t>Mild uncomplicated eruptions of herpes simplex require no treatment.</a:t>
            </a:r>
          </a:p>
          <a:p>
            <a:pPr algn="l"/>
            <a:r>
              <a:rPr lang="en-US" sz="1800" b="0" i="0" u="none" strike="noStrike" baseline="0" dirty="0" err="1">
                <a:solidFill>
                  <a:srgbClr val="000000"/>
                </a:solidFill>
                <a:latin typeface="PalatinoLTStd-Roman"/>
              </a:rPr>
              <a:t>Anaesthetic</a:t>
            </a:r>
            <a:r>
              <a:rPr lang="en-US" sz="1800" b="0" i="0" u="none" strike="noStrike" baseline="0" dirty="0">
                <a:solidFill>
                  <a:srgbClr val="000000"/>
                </a:solidFill>
                <a:latin typeface="PalatinoLTStd-Roman"/>
              </a:rPr>
              <a:t> mouthwashes </a:t>
            </a:r>
          </a:p>
          <a:p>
            <a:pPr algn="l"/>
            <a:r>
              <a:rPr lang="en-US" sz="1800" b="0" i="0" u="none" strike="noStrike" baseline="0" dirty="0">
                <a:solidFill>
                  <a:srgbClr val="000000"/>
                </a:solidFill>
                <a:latin typeface="PalatinoLTStd-Roman"/>
              </a:rPr>
              <a:t>Topical antiseptic</a:t>
            </a:r>
          </a:p>
          <a:p>
            <a:pPr algn="l"/>
            <a:r>
              <a:rPr lang="en-US" sz="1800" b="0" i="0" u="none" strike="noStrike" baseline="0" dirty="0">
                <a:latin typeface="PalatinoLTStd-Roman"/>
              </a:rPr>
              <a:t>Antiviral therapy</a:t>
            </a:r>
          </a:p>
          <a:p>
            <a:pPr algn="l"/>
            <a:r>
              <a:rPr lang="en-US" sz="1800" b="1" i="0" u="none" strike="noStrike" baseline="0" dirty="0">
                <a:latin typeface="PalatinoLTStd-Bold"/>
              </a:rPr>
              <a:t>First line</a:t>
            </a:r>
          </a:p>
          <a:p>
            <a:pPr algn="l"/>
            <a:r>
              <a:rPr lang="en-US" sz="1800" b="0" i="0" u="none" strike="noStrike" baseline="0" dirty="0">
                <a:latin typeface="PalatinoLTStd-Roman"/>
              </a:rPr>
              <a:t>For less severe infections and when swallowing is not impaired, oral </a:t>
            </a:r>
            <a:r>
              <a:rPr lang="en-US" sz="1800" b="0" i="0" u="none" strike="noStrike" baseline="0" dirty="0" err="1">
                <a:latin typeface="PalatinoLTStd-Roman"/>
              </a:rPr>
              <a:t>aciclovir</a:t>
            </a:r>
            <a:r>
              <a:rPr lang="en-US" sz="1800" b="0" i="0" u="none" strike="noStrike" baseline="0" dirty="0">
                <a:latin typeface="PalatinoLTStd-Roman"/>
              </a:rPr>
              <a:t> treatment is adequate. </a:t>
            </a:r>
          </a:p>
          <a:p>
            <a:pPr algn="l"/>
            <a:r>
              <a:rPr lang="en-US" sz="1800" b="0" i="0" u="none" strike="noStrike" baseline="0" dirty="0">
                <a:latin typeface="PalatinoLTStd-Roman"/>
              </a:rPr>
              <a:t>Oral dose is 200 mg five times daily for 5 or more days, but 800 mg twice daily has been used with success.</a:t>
            </a:r>
          </a:p>
          <a:p>
            <a:pPr algn="l"/>
            <a:r>
              <a:rPr lang="en-US" sz="1800" b="0" i="0" u="none" strike="noStrike" baseline="0" dirty="0">
                <a:latin typeface="PalatinoLTStd-Roman"/>
              </a:rPr>
              <a:t>Valaciclovir, 1000 mg twice daily for 10 days, is of similar efficacy to acyclovir.</a:t>
            </a:r>
          </a:p>
          <a:p>
            <a:pPr algn="l"/>
            <a:r>
              <a:rPr lang="en-US" sz="1800" b="1" i="0" u="none" strike="noStrike" baseline="0" dirty="0">
                <a:latin typeface="PalatinoLTStd-Bold"/>
              </a:rPr>
              <a:t>Second line</a:t>
            </a:r>
          </a:p>
          <a:p>
            <a:pPr algn="l"/>
            <a:r>
              <a:rPr lang="en-US" sz="1800" b="0" i="0" u="none" strike="noStrike" baseline="0" dirty="0" err="1">
                <a:latin typeface="PalatinoLTStd-Roman"/>
              </a:rPr>
              <a:t>Aciclovir</a:t>
            </a:r>
            <a:r>
              <a:rPr lang="en-US" sz="1800" b="0" i="0" u="none" strike="noStrike" baseline="0" dirty="0">
                <a:latin typeface="PalatinoLTStd-Roman"/>
              </a:rPr>
              <a:t> systemically</a:t>
            </a:r>
          </a:p>
          <a:p>
            <a:pPr algn="l"/>
            <a:endParaRPr lang="en-US" sz="1800" b="0" i="0" u="none" strike="noStrike" baseline="0" dirty="0">
              <a:latin typeface="PalatinoLTStd-Roman"/>
            </a:endParaRPr>
          </a:p>
          <a:p>
            <a:pPr algn="l"/>
            <a:endParaRPr lang="en-US" sz="1800" b="0" i="0" u="none" strike="noStrike" baseline="0" dirty="0">
              <a:latin typeface="PalatinoLTStd-Roman"/>
            </a:endParaRPr>
          </a:p>
          <a:p>
            <a:pPr algn="l"/>
            <a:endParaRPr lang="en-US" dirty="0"/>
          </a:p>
        </p:txBody>
      </p:sp>
    </p:spTree>
    <p:extLst>
      <p:ext uri="{BB962C8B-B14F-4D97-AF65-F5344CB8AC3E}">
        <p14:creationId xmlns:p14="http://schemas.microsoft.com/office/powerpoint/2010/main" val="4255427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4B3B-D28A-4647-B038-727392990B1A}"/>
              </a:ext>
            </a:extLst>
          </p:cNvPr>
          <p:cNvSpPr>
            <a:spLocks noGrp="1"/>
          </p:cNvSpPr>
          <p:nvPr>
            <p:ph type="title"/>
          </p:nvPr>
        </p:nvSpPr>
        <p:spPr>
          <a:xfrm>
            <a:off x="15280" y="1335578"/>
            <a:ext cx="9692640" cy="1325562"/>
          </a:xfrm>
        </p:spPr>
        <p:txBody>
          <a:bodyPr>
            <a:normAutofit fontScale="90000"/>
          </a:bodyPr>
          <a:lstStyle/>
          <a:p>
            <a:r>
              <a:rPr lang="en-US" b="1" dirty="0">
                <a:solidFill>
                  <a:srgbClr val="C00000"/>
                </a:solidFill>
                <a:latin typeface="FrutigerLTStd-Black"/>
              </a:rPr>
              <a:t>Recurrent </a:t>
            </a:r>
            <a:r>
              <a:rPr lang="en-US" b="1" dirty="0" err="1">
                <a:solidFill>
                  <a:srgbClr val="C00000"/>
                </a:solidFill>
                <a:latin typeface="FrutigerLTStd-Black"/>
              </a:rPr>
              <a:t>oro</a:t>
            </a:r>
            <a:r>
              <a:rPr lang="en-US" b="1" dirty="0">
                <a:solidFill>
                  <a:srgbClr val="C00000"/>
                </a:solidFill>
                <a:latin typeface="FrutigerLTStd-Black"/>
              </a:rPr>
              <a:t>‐facial and cutaneous</a:t>
            </a:r>
            <a:br>
              <a:rPr lang="en-US" b="1" dirty="0">
                <a:solidFill>
                  <a:srgbClr val="C00000"/>
                </a:solidFill>
                <a:latin typeface="FrutigerLTStd-Black"/>
              </a:rPr>
            </a:br>
            <a:r>
              <a:rPr lang="en-US" b="1" dirty="0">
                <a:solidFill>
                  <a:srgbClr val="C00000"/>
                </a:solidFill>
                <a:latin typeface="FrutigerLTStd-Black"/>
              </a:rPr>
              <a:t>herpes</a:t>
            </a:r>
            <a:br>
              <a:rPr lang="en-US" b="1" dirty="0">
                <a:solidFill>
                  <a:srgbClr val="C00000"/>
                </a:solidFill>
                <a:latin typeface="FrutigerLTStd-Black"/>
              </a:rPr>
            </a:br>
            <a:endParaRPr lang="en-US" b="1" dirty="0">
              <a:solidFill>
                <a:srgbClr val="C00000"/>
              </a:solidFill>
            </a:endParaRPr>
          </a:p>
        </p:txBody>
      </p:sp>
      <p:sp>
        <p:nvSpPr>
          <p:cNvPr id="3" name="Content Placeholder 2">
            <a:extLst>
              <a:ext uri="{FF2B5EF4-FFF2-40B4-BE49-F238E27FC236}">
                <a16:creationId xmlns:a16="http://schemas.microsoft.com/office/drawing/2014/main" id="{9A97EB32-BE82-4C80-B392-295299E01CC5}"/>
              </a:ext>
            </a:extLst>
          </p:cNvPr>
          <p:cNvSpPr>
            <a:spLocks noGrp="1"/>
          </p:cNvSpPr>
          <p:nvPr>
            <p:ph idx="1"/>
          </p:nvPr>
        </p:nvSpPr>
        <p:spPr>
          <a:xfrm>
            <a:off x="15280" y="2464538"/>
            <a:ext cx="8595360" cy="4351337"/>
          </a:xfrm>
        </p:spPr>
        <p:txBody>
          <a:bodyPr>
            <a:normAutofit fontScale="92500" lnSpcReduction="10000"/>
          </a:bodyPr>
          <a:lstStyle/>
          <a:p>
            <a:pPr algn="l"/>
            <a:r>
              <a:rPr lang="en-US" sz="2000" b="1" i="0" u="none" strike="noStrike" baseline="0" dirty="0">
                <a:solidFill>
                  <a:srgbClr val="E60026"/>
                </a:solidFill>
                <a:latin typeface="FrutigerLTStd-Bold"/>
              </a:rPr>
              <a:t>Introduction and general description</a:t>
            </a:r>
          </a:p>
          <a:p>
            <a:pPr algn="l"/>
            <a:r>
              <a:rPr lang="en-US" sz="1800" b="0" i="0" u="none" strike="noStrike" baseline="0" dirty="0">
                <a:solidFill>
                  <a:srgbClr val="000000"/>
                </a:solidFill>
                <a:latin typeface="PalatinoLTStd-Roman"/>
              </a:rPr>
              <a:t>Reactivation of the latent virus can cause asymptomatic </a:t>
            </a:r>
          </a:p>
          <a:p>
            <a:pPr marL="0" indent="0" algn="l">
              <a:buNone/>
            </a:pPr>
            <a:r>
              <a:rPr lang="en-US" sz="1800" b="0" i="0" u="none" strike="noStrike" baseline="0" dirty="0">
                <a:solidFill>
                  <a:srgbClr val="000000"/>
                </a:solidFill>
                <a:latin typeface="PalatinoLTStd-Roman"/>
              </a:rPr>
              <a:t>shedding or clinically evident recurrent disease.</a:t>
            </a:r>
            <a:r>
              <a:rPr lang="en-US" sz="2000" b="1" i="0" u="none" strike="noStrike" baseline="0" dirty="0">
                <a:solidFill>
                  <a:srgbClr val="E60026"/>
                </a:solidFill>
                <a:latin typeface="FrutigerLTStd-Bold"/>
              </a:rPr>
              <a:t> </a:t>
            </a:r>
          </a:p>
          <a:p>
            <a:pPr algn="l"/>
            <a:r>
              <a:rPr lang="en-US" sz="2000" b="1" i="0" u="none" strike="noStrike" baseline="0" dirty="0">
                <a:solidFill>
                  <a:srgbClr val="E60026"/>
                </a:solidFill>
                <a:latin typeface="FrutigerLTStd-Bold"/>
              </a:rPr>
              <a:t>Clinical features</a:t>
            </a:r>
          </a:p>
          <a:p>
            <a:pPr algn="l"/>
            <a:r>
              <a:rPr lang="en-US" sz="2000" b="1" i="0" u="none" strike="noStrike" baseline="0" dirty="0">
                <a:solidFill>
                  <a:srgbClr val="000000"/>
                </a:solidFill>
                <a:latin typeface="PalatinoLTStd-Bold"/>
              </a:rPr>
              <a:t>Presentation</a:t>
            </a:r>
          </a:p>
          <a:p>
            <a:pPr algn="l"/>
            <a:r>
              <a:rPr lang="en-US" sz="1800" b="0" i="0" u="none" strike="noStrike" baseline="0" dirty="0">
                <a:solidFill>
                  <a:srgbClr val="000000"/>
                </a:solidFill>
                <a:latin typeface="PalatinoLTStd-Roman"/>
              </a:rPr>
              <a:t>Itching or burning precedes by an hour or two the development of small closely grouped vesicles on an inflamed base. </a:t>
            </a:r>
          </a:p>
          <a:p>
            <a:pPr algn="l"/>
            <a:r>
              <a:rPr lang="en-US" sz="1800" b="0" i="0" u="none" strike="noStrike" baseline="0" dirty="0">
                <a:solidFill>
                  <a:srgbClr val="000000"/>
                </a:solidFill>
                <a:latin typeface="PalatinoLTStd-Roman"/>
              </a:rPr>
              <a:t>The </a:t>
            </a:r>
            <a:r>
              <a:rPr lang="en-US" sz="1800" b="0" i="0" u="none" strike="noStrike" baseline="0" dirty="0" err="1">
                <a:solidFill>
                  <a:srgbClr val="000000"/>
                </a:solidFill>
                <a:latin typeface="PalatinoLTStd-Roman"/>
              </a:rPr>
              <a:t>eruption</a:t>
            </a:r>
            <a:r>
              <a:rPr lang="en-US" sz="1800" b="0" i="0" u="none" strike="noStrike" baseline="0" dirty="0" err="1">
                <a:latin typeface="PalatinoLTStd-Roman"/>
              </a:rPr>
              <a:t>may</a:t>
            </a:r>
            <a:r>
              <a:rPr lang="en-US" sz="1800" b="0" i="0" u="none" strike="noStrike" baseline="0" dirty="0">
                <a:latin typeface="PalatinoLTStd-Roman"/>
              </a:rPr>
              <a:t> be painful just at the onset or pain may last for a few days.</a:t>
            </a:r>
          </a:p>
          <a:p>
            <a:pPr algn="l"/>
            <a:r>
              <a:rPr lang="en-US" sz="1800" b="0" i="0" u="none" strike="noStrike" baseline="0" dirty="0" err="1">
                <a:latin typeface="PalatinoLTStd-Roman"/>
              </a:rPr>
              <a:t>Theyoccur</a:t>
            </a:r>
            <a:r>
              <a:rPr lang="en-US" sz="1800" b="0" i="0" u="none" strike="noStrike" baseline="0" dirty="0">
                <a:latin typeface="PalatinoLTStd-Roman"/>
              </a:rPr>
              <a:t> most frequently on the face, particularly around the mouth but can be situated anywhere on the body.</a:t>
            </a:r>
          </a:p>
          <a:p>
            <a:pPr algn="l"/>
            <a:r>
              <a:rPr lang="en-US" sz="1800" b="0" i="0" u="none" strike="noStrike" baseline="0" dirty="0">
                <a:latin typeface="PalatinoLTStd-Roman"/>
              </a:rPr>
              <a:t>In such cases, there may be considerable deep pain and regional lymphadenopathy.</a:t>
            </a:r>
            <a:endParaRPr lang="en-US" sz="1800" b="0" i="0" u="none" strike="noStrike" baseline="0" dirty="0">
              <a:solidFill>
                <a:srgbClr val="000000"/>
              </a:solidFill>
              <a:latin typeface="PalatinoLTStd-Roman"/>
            </a:endParaRPr>
          </a:p>
          <a:p>
            <a:pPr algn="l"/>
            <a:endParaRPr lang="en-US" dirty="0"/>
          </a:p>
        </p:txBody>
      </p:sp>
      <p:pic>
        <p:nvPicPr>
          <p:cNvPr id="5" name="Picture 4">
            <a:extLst>
              <a:ext uri="{FF2B5EF4-FFF2-40B4-BE49-F238E27FC236}">
                <a16:creationId xmlns:a16="http://schemas.microsoft.com/office/drawing/2014/main" id="{BBBBE2AC-A2AC-47AC-A0AD-4F7938BA4B93}"/>
              </a:ext>
            </a:extLst>
          </p:cNvPr>
          <p:cNvPicPr>
            <a:picLocks noChangeAspect="1"/>
          </p:cNvPicPr>
          <p:nvPr/>
        </p:nvPicPr>
        <p:blipFill>
          <a:blip r:embed="rId2"/>
          <a:stretch>
            <a:fillRect/>
          </a:stretch>
        </p:blipFill>
        <p:spPr>
          <a:xfrm>
            <a:off x="7388431" y="975359"/>
            <a:ext cx="3870864" cy="2594016"/>
          </a:xfrm>
          <a:prstGeom prst="rect">
            <a:avLst/>
          </a:prstGeom>
        </p:spPr>
      </p:pic>
    </p:spTree>
    <p:extLst>
      <p:ext uri="{BB962C8B-B14F-4D97-AF65-F5344CB8AC3E}">
        <p14:creationId xmlns:p14="http://schemas.microsoft.com/office/powerpoint/2010/main" val="3247338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43537-941A-4898-8A0F-FDCB16A7A4DA}"/>
              </a:ext>
            </a:extLst>
          </p:cNvPr>
          <p:cNvSpPr>
            <a:spLocks noGrp="1"/>
          </p:cNvSpPr>
          <p:nvPr>
            <p:ph type="title"/>
          </p:nvPr>
        </p:nvSpPr>
        <p:spPr/>
        <p:txBody>
          <a:bodyPr/>
          <a:lstStyle/>
          <a:p>
            <a:r>
              <a:rPr lang="en-US" sz="4400" b="1" i="0" u="none" strike="noStrike" baseline="0" dirty="0">
                <a:latin typeface="PalatinoLTStd-Bold"/>
              </a:rPr>
              <a:t>Complications and co‐morbidities</a:t>
            </a:r>
            <a:endParaRPr lang="en-US" dirty="0"/>
          </a:p>
        </p:txBody>
      </p:sp>
      <p:sp>
        <p:nvSpPr>
          <p:cNvPr id="3" name="Content Placeholder 2">
            <a:extLst>
              <a:ext uri="{FF2B5EF4-FFF2-40B4-BE49-F238E27FC236}">
                <a16:creationId xmlns:a16="http://schemas.microsoft.com/office/drawing/2014/main" id="{2BBFA362-817E-4C09-9D6F-FB013C5FFF5E}"/>
              </a:ext>
            </a:extLst>
          </p:cNvPr>
          <p:cNvSpPr>
            <a:spLocks noGrp="1"/>
          </p:cNvSpPr>
          <p:nvPr>
            <p:ph idx="1"/>
          </p:nvPr>
        </p:nvSpPr>
        <p:spPr/>
        <p:txBody>
          <a:bodyPr/>
          <a:lstStyle/>
          <a:p>
            <a:pPr algn="l"/>
            <a:r>
              <a:rPr lang="en-US" sz="1800" b="0" i="0" u="none" strike="noStrike" baseline="0" dirty="0">
                <a:latin typeface="PalatinoLTStd-Roman"/>
              </a:rPr>
              <a:t>Temperature disturbance, tiredness and general malaise</a:t>
            </a:r>
          </a:p>
          <a:p>
            <a:pPr algn="l"/>
            <a:r>
              <a:rPr lang="en-US" sz="1800" b="0" i="0" u="none" strike="noStrike" baseline="0" dirty="0">
                <a:latin typeface="PalatinoLTStd-Roman"/>
              </a:rPr>
              <a:t>Eczema </a:t>
            </a:r>
            <a:r>
              <a:rPr lang="en-US" sz="1800" b="0" i="0" u="none" strike="noStrike" baseline="0" dirty="0" err="1">
                <a:latin typeface="PalatinoLTStd-Roman"/>
              </a:rPr>
              <a:t>herpeticum</a:t>
            </a:r>
            <a:endParaRPr lang="en-US" dirty="0">
              <a:latin typeface="PalatinoLTStd-Roman"/>
            </a:endParaRPr>
          </a:p>
          <a:p>
            <a:pPr algn="l"/>
            <a:r>
              <a:rPr lang="en-US" sz="1800" b="0" i="0" u="none" strike="noStrike" baseline="0" dirty="0">
                <a:latin typeface="PalatinoLTStd-Roman"/>
              </a:rPr>
              <a:t>Keratoconjunctivitis,</a:t>
            </a:r>
          </a:p>
          <a:p>
            <a:pPr algn="l"/>
            <a:r>
              <a:rPr lang="en-US" sz="1800" b="0" i="0" u="none" strike="noStrike" baseline="0" dirty="0">
                <a:latin typeface="PalatinoLTStd-Roman"/>
              </a:rPr>
              <a:t>Dendritic ulcers</a:t>
            </a:r>
          </a:p>
          <a:p>
            <a:pPr algn="l"/>
            <a:r>
              <a:rPr lang="en-US" sz="1800" b="0" i="0" u="none" strike="noStrike" baseline="0" dirty="0">
                <a:latin typeface="PalatinoLTStd-Roman"/>
              </a:rPr>
              <a:t>Disciform or hypopyon keratitis and iridocyclitis</a:t>
            </a:r>
          </a:p>
          <a:p>
            <a:pPr algn="l"/>
            <a:r>
              <a:rPr lang="en-US" sz="1800" b="1" i="1" u="none" strike="noStrike" baseline="0" dirty="0">
                <a:latin typeface="PalatinoLTStd-BoldItalic"/>
              </a:rPr>
              <a:t>Erythema multiforme (herpes‐associated erythema multiforme)</a:t>
            </a:r>
          </a:p>
          <a:p>
            <a:pPr algn="l"/>
            <a:r>
              <a:rPr lang="en-US" sz="1800" b="1" i="1" u="none" strike="noStrike" baseline="0" dirty="0">
                <a:latin typeface="PalatinoLTStd-BoldItalic"/>
              </a:rPr>
              <a:t> Bell palsy</a:t>
            </a:r>
          </a:p>
          <a:p>
            <a:pPr algn="l"/>
            <a:endParaRPr lang="en-US" sz="1800" b="0" i="0" u="none" strike="noStrike" baseline="0" dirty="0">
              <a:latin typeface="PalatinoLTStd-Roman"/>
            </a:endParaRPr>
          </a:p>
          <a:p>
            <a:pPr algn="l"/>
            <a:endParaRPr lang="en-US" sz="1800" b="0" i="0" u="none" strike="noStrike" baseline="0" dirty="0">
              <a:latin typeface="PalatinoLTStd-Roman"/>
            </a:endParaRPr>
          </a:p>
          <a:p>
            <a:pPr algn="l"/>
            <a:endParaRPr lang="en-US" sz="1800" b="0" i="0" u="none" strike="noStrike" baseline="0" dirty="0">
              <a:latin typeface="PalatinoLTStd-Roman"/>
            </a:endParaRPr>
          </a:p>
          <a:p>
            <a:pPr algn="l"/>
            <a:endParaRPr lang="en-US" dirty="0"/>
          </a:p>
        </p:txBody>
      </p:sp>
    </p:spTree>
    <p:extLst>
      <p:ext uri="{BB962C8B-B14F-4D97-AF65-F5344CB8AC3E}">
        <p14:creationId xmlns:p14="http://schemas.microsoft.com/office/powerpoint/2010/main" val="3803201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60B5C-8AD7-4ADC-88A8-FEEC0251EED8}"/>
              </a:ext>
            </a:extLst>
          </p:cNvPr>
          <p:cNvSpPr>
            <a:spLocks noGrp="1"/>
          </p:cNvSpPr>
          <p:nvPr>
            <p:ph type="title"/>
          </p:nvPr>
        </p:nvSpPr>
        <p:spPr/>
        <p:txBody>
          <a:bodyPr/>
          <a:lstStyle/>
          <a:p>
            <a:r>
              <a:rPr lang="en-US" dirty="0">
                <a:solidFill>
                  <a:srgbClr val="5A00FF"/>
                </a:solidFill>
                <a:latin typeface="FrutigerLTStd-Black"/>
              </a:rPr>
              <a:t>Treatment ladder</a:t>
            </a:r>
            <a:endParaRPr lang="en-US" dirty="0"/>
          </a:p>
        </p:txBody>
      </p:sp>
      <p:sp>
        <p:nvSpPr>
          <p:cNvPr id="3" name="Content Placeholder 2">
            <a:extLst>
              <a:ext uri="{FF2B5EF4-FFF2-40B4-BE49-F238E27FC236}">
                <a16:creationId xmlns:a16="http://schemas.microsoft.com/office/drawing/2014/main" id="{5FB40988-4BC3-4EBE-B86D-B8267D4EF68E}"/>
              </a:ext>
            </a:extLst>
          </p:cNvPr>
          <p:cNvSpPr>
            <a:spLocks noGrp="1"/>
          </p:cNvSpPr>
          <p:nvPr>
            <p:ph idx="1"/>
          </p:nvPr>
        </p:nvSpPr>
        <p:spPr/>
        <p:txBody>
          <a:bodyPr numCol="3">
            <a:normAutofit/>
          </a:bodyPr>
          <a:lstStyle/>
          <a:p>
            <a:r>
              <a:rPr lang="en-US" sz="2000" b="1" i="0" u="none" strike="noStrike" baseline="0" dirty="0">
                <a:solidFill>
                  <a:srgbClr val="5A00FF"/>
                </a:solidFill>
                <a:latin typeface="FrutigerLTStd-Bold"/>
              </a:rPr>
              <a:t>First line</a:t>
            </a:r>
          </a:p>
          <a:p>
            <a:pPr algn="l"/>
            <a:r>
              <a:rPr lang="en-US" sz="1800" b="0" i="0" u="none" strike="noStrike" baseline="0" dirty="0">
                <a:solidFill>
                  <a:srgbClr val="000000"/>
                </a:solidFill>
                <a:latin typeface="PalatinoLTStd-Roman"/>
              </a:rPr>
              <a:t>• </a:t>
            </a:r>
            <a:r>
              <a:rPr lang="en-US" sz="1800" b="0" i="0" u="none" strike="noStrike" baseline="0" dirty="0" err="1">
                <a:solidFill>
                  <a:srgbClr val="000000"/>
                </a:solidFill>
                <a:latin typeface="PalatinoLTStd-Roman"/>
              </a:rPr>
              <a:t>Aciclovir</a:t>
            </a:r>
            <a:r>
              <a:rPr lang="en-US" sz="1800" b="0" i="0" u="none" strike="noStrike" baseline="0" dirty="0">
                <a:solidFill>
                  <a:srgbClr val="000000"/>
                </a:solidFill>
                <a:latin typeface="PalatinoLTStd-Roman"/>
              </a:rPr>
              <a:t>, topical</a:t>
            </a:r>
          </a:p>
          <a:p>
            <a:pPr algn="l"/>
            <a:r>
              <a:rPr lang="en-US" sz="1800" b="0" i="0" u="none" strike="noStrike" baseline="0" dirty="0">
                <a:solidFill>
                  <a:srgbClr val="000000"/>
                </a:solidFill>
                <a:latin typeface="PalatinoLTStd-Roman"/>
              </a:rPr>
              <a:t>• Hydrocolloid dressing</a:t>
            </a:r>
          </a:p>
          <a:p>
            <a:pPr algn="l"/>
            <a:r>
              <a:rPr lang="en-US" sz="1800" b="0" i="0" u="none" strike="noStrike" baseline="0" dirty="0">
                <a:solidFill>
                  <a:srgbClr val="000000"/>
                </a:solidFill>
                <a:latin typeface="PalatinoLTStd-Roman"/>
              </a:rPr>
              <a:t>• Penciclovir, topical</a:t>
            </a:r>
          </a:p>
          <a:p>
            <a:pPr algn="l"/>
            <a:r>
              <a:rPr lang="en-US" sz="1800" b="0" i="0" u="none" strike="noStrike" baseline="0" dirty="0">
                <a:solidFill>
                  <a:srgbClr val="000000"/>
                </a:solidFill>
                <a:latin typeface="PalatinoLTStd-Roman"/>
              </a:rPr>
              <a:t>• </a:t>
            </a:r>
            <a:r>
              <a:rPr lang="en-US" sz="1800" b="0" i="0" u="none" strike="noStrike" baseline="0" dirty="0" err="1">
                <a:solidFill>
                  <a:srgbClr val="000000"/>
                </a:solidFill>
                <a:latin typeface="PalatinoLTStd-Roman"/>
              </a:rPr>
              <a:t>Aciclovir</a:t>
            </a:r>
            <a:r>
              <a:rPr lang="en-US" sz="1800" b="0" i="0" u="none" strike="noStrike" baseline="0" dirty="0">
                <a:solidFill>
                  <a:srgbClr val="000000"/>
                </a:solidFill>
                <a:latin typeface="PalatinoLTStd-Roman"/>
              </a:rPr>
              <a:t>, oral</a:t>
            </a:r>
          </a:p>
          <a:p>
            <a:pPr algn="l"/>
            <a:endParaRPr lang="en-US" sz="1800" b="0" i="0" u="none" strike="noStrike" baseline="0" dirty="0">
              <a:solidFill>
                <a:srgbClr val="000000"/>
              </a:solidFill>
              <a:latin typeface="PalatinoLTStd-Roman"/>
            </a:endParaRPr>
          </a:p>
          <a:p>
            <a:pPr algn="l"/>
            <a:endParaRPr lang="en-US" dirty="0">
              <a:solidFill>
                <a:srgbClr val="000000"/>
              </a:solidFill>
              <a:latin typeface="PalatinoLTStd-Roman"/>
            </a:endParaRPr>
          </a:p>
          <a:p>
            <a:pPr algn="l"/>
            <a:endParaRPr lang="en-US" sz="1800" b="0" i="0" u="none" strike="noStrike" baseline="0" dirty="0">
              <a:solidFill>
                <a:srgbClr val="000000"/>
              </a:solidFill>
              <a:latin typeface="PalatinoLTStd-Roman"/>
            </a:endParaRPr>
          </a:p>
          <a:p>
            <a:pPr marL="0" indent="0" algn="l">
              <a:buNone/>
            </a:pPr>
            <a:endParaRPr lang="en-US" sz="1800" b="0" i="0" u="none" strike="noStrike" baseline="0" dirty="0">
              <a:solidFill>
                <a:srgbClr val="000000"/>
              </a:solidFill>
              <a:latin typeface="PalatinoLTStd-Roman"/>
            </a:endParaRPr>
          </a:p>
          <a:p>
            <a:pPr algn="l"/>
            <a:r>
              <a:rPr lang="en-US" sz="2000" b="1" i="0" u="none" strike="noStrike" baseline="0" dirty="0">
                <a:solidFill>
                  <a:srgbClr val="5A00FF"/>
                </a:solidFill>
                <a:latin typeface="FrutigerLTStd-Bold"/>
              </a:rPr>
              <a:t>Second line</a:t>
            </a:r>
          </a:p>
          <a:p>
            <a:pPr algn="l"/>
            <a:r>
              <a:rPr lang="en-US" sz="1800" b="0" i="0" u="none" strike="noStrike" baseline="0" dirty="0">
                <a:solidFill>
                  <a:srgbClr val="000000"/>
                </a:solidFill>
                <a:latin typeface="PalatinoLTStd-Roman"/>
              </a:rPr>
              <a:t>• </a:t>
            </a:r>
            <a:r>
              <a:rPr lang="en-US" sz="1800" b="0" i="0" u="none" strike="noStrike" baseline="0" dirty="0" err="1">
                <a:solidFill>
                  <a:srgbClr val="000000"/>
                </a:solidFill>
                <a:latin typeface="PalatinoLTStd-Roman"/>
              </a:rPr>
              <a:t>Aciclovir</a:t>
            </a:r>
            <a:r>
              <a:rPr lang="en-US" sz="1800" b="0" i="0" u="none" strike="noStrike" baseline="0" dirty="0">
                <a:solidFill>
                  <a:srgbClr val="000000"/>
                </a:solidFill>
                <a:latin typeface="PalatinoLTStd-Roman"/>
              </a:rPr>
              <a:t>, long-term, prophylactic</a:t>
            </a:r>
          </a:p>
          <a:p>
            <a:pPr algn="l"/>
            <a:endParaRPr lang="en-US" dirty="0">
              <a:solidFill>
                <a:srgbClr val="000000"/>
              </a:solidFill>
              <a:latin typeface="PalatinoLTStd-Roman"/>
            </a:endParaRPr>
          </a:p>
          <a:p>
            <a:pPr algn="l"/>
            <a:endParaRPr lang="en-US" sz="1800" b="0" i="0" u="none" strike="noStrike" baseline="0" dirty="0">
              <a:solidFill>
                <a:srgbClr val="000000"/>
              </a:solidFill>
              <a:latin typeface="PalatinoLTStd-Roman"/>
            </a:endParaRPr>
          </a:p>
          <a:p>
            <a:pPr algn="l"/>
            <a:endParaRPr lang="en-US" dirty="0">
              <a:solidFill>
                <a:srgbClr val="000000"/>
              </a:solidFill>
              <a:latin typeface="PalatinoLTStd-Roman"/>
            </a:endParaRPr>
          </a:p>
          <a:p>
            <a:pPr algn="l"/>
            <a:endParaRPr lang="en-US" sz="1800" b="0" i="0" u="none" strike="noStrike" baseline="0" dirty="0">
              <a:solidFill>
                <a:srgbClr val="000000"/>
              </a:solidFill>
              <a:latin typeface="PalatinoLTStd-Roman"/>
            </a:endParaRPr>
          </a:p>
          <a:p>
            <a:pPr algn="l"/>
            <a:endParaRPr lang="en-US" dirty="0">
              <a:solidFill>
                <a:srgbClr val="000000"/>
              </a:solidFill>
              <a:latin typeface="PalatinoLTStd-Roman"/>
            </a:endParaRPr>
          </a:p>
          <a:p>
            <a:pPr marL="0" indent="0" algn="l">
              <a:buNone/>
            </a:pPr>
            <a:endParaRPr lang="en-US" sz="1800" b="0" i="0" u="none" strike="noStrike" baseline="0" dirty="0">
              <a:solidFill>
                <a:srgbClr val="000000"/>
              </a:solidFill>
              <a:latin typeface="PalatinoLTStd-Roman"/>
            </a:endParaRPr>
          </a:p>
          <a:p>
            <a:pPr algn="l"/>
            <a:r>
              <a:rPr lang="en-US" sz="2000" b="1" i="0" u="none" strike="noStrike" baseline="0" dirty="0">
                <a:solidFill>
                  <a:srgbClr val="5A00FF"/>
                </a:solidFill>
                <a:latin typeface="FrutigerLTStd-Bold"/>
              </a:rPr>
              <a:t>Third line</a:t>
            </a:r>
          </a:p>
          <a:p>
            <a:pPr algn="l"/>
            <a:r>
              <a:rPr lang="en-US" sz="1800" b="0" i="0" u="none" strike="noStrike" baseline="0" dirty="0">
                <a:solidFill>
                  <a:srgbClr val="000000"/>
                </a:solidFill>
                <a:latin typeface="PalatinoLTStd-Roman"/>
              </a:rPr>
              <a:t>• </a:t>
            </a:r>
            <a:r>
              <a:rPr lang="en-US" sz="1800" b="0" i="0" u="none" strike="noStrike" baseline="0" dirty="0" err="1">
                <a:solidFill>
                  <a:srgbClr val="000000"/>
                </a:solidFill>
                <a:latin typeface="PalatinoLTStd-Roman"/>
              </a:rPr>
              <a:t>Aciclovir</a:t>
            </a:r>
            <a:r>
              <a:rPr lang="en-US" sz="1800" b="0" i="0" u="none" strike="noStrike" baseline="0" dirty="0">
                <a:solidFill>
                  <a:srgbClr val="000000"/>
                </a:solidFill>
                <a:latin typeface="PalatinoLTStd-Roman"/>
              </a:rPr>
              <a:t>, iv</a:t>
            </a:r>
          </a:p>
          <a:p>
            <a:pPr algn="l"/>
            <a:r>
              <a:rPr lang="en-US" sz="1800" b="0" i="0" u="none" strike="noStrike" baseline="0" dirty="0">
                <a:solidFill>
                  <a:srgbClr val="000000"/>
                </a:solidFill>
                <a:latin typeface="PalatinoLTStd-Roman"/>
              </a:rPr>
              <a:t>• Penciclovir</a:t>
            </a:r>
          </a:p>
          <a:p>
            <a:pPr algn="l"/>
            <a:r>
              <a:rPr lang="en-US" sz="1800" b="0" i="0" u="none" strike="noStrike" baseline="0" dirty="0">
                <a:solidFill>
                  <a:srgbClr val="000000"/>
                </a:solidFill>
                <a:latin typeface="PalatinoLTStd-Roman"/>
              </a:rPr>
              <a:t>• Phosphonoformate (</a:t>
            </a:r>
            <a:r>
              <a:rPr lang="en-US" sz="1800" b="0" i="0" u="none" strike="noStrike" baseline="0" dirty="0" err="1">
                <a:solidFill>
                  <a:srgbClr val="000000"/>
                </a:solidFill>
                <a:latin typeface="PalatinoLTStd-Roman"/>
              </a:rPr>
              <a:t>foscarnet</a:t>
            </a:r>
            <a:r>
              <a:rPr lang="en-US" sz="1800" b="0" i="0" u="none" strike="noStrike" baseline="0" dirty="0">
                <a:solidFill>
                  <a:srgbClr val="000000"/>
                </a:solidFill>
                <a:latin typeface="PalatinoLTStd-Roman"/>
              </a:rPr>
              <a:t>)</a:t>
            </a:r>
          </a:p>
          <a:p>
            <a:pPr algn="l"/>
            <a:r>
              <a:rPr lang="en-US" sz="1800" b="0" i="0" u="none" strike="noStrike" baseline="0" dirty="0">
                <a:solidFill>
                  <a:srgbClr val="000000"/>
                </a:solidFill>
                <a:latin typeface="PalatinoLTStd-Roman"/>
              </a:rPr>
              <a:t>• Cidofovir, iv</a:t>
            </a:r>
          </a:p>
          <a:p>
            <a:pPr algn="l"/>
            <a:r>
              <a:rPr lang="en-US" sz="1800" b="0" i="0" u="none" strike="noStrike" baseline="0" dirty="0">
                <a:solidFill>
                  <a:srgbClr val="000000"/>
                </a:solidFill>
                <a:latin typeface="PalatinoLTStd-Roman"/>
              </a:rPr>
              <a:t>• Imiquimod, topical</a:t>
            </a:r>
            <a:endParaRPr lang="en-US" dirty="0"/>
          </a:p>
        </p:txBody>
      </p:sp>
    </p:spTree>
    <p:extLst>
      <p:ext uri="{BB962C8B-B14F-4D97-AF65-F5344CB8AC3E}">
        <p14:creationId xmlns:p14="http://schemas.microsoft.com/office/powerpoint/2010/main" val="2311174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FE43-51E5-4950-995C-F43EC2280013}"/>
              </a:ext>
            </a:extLst>
          </p:cNvPr>
          <p:cNvSpPr>
            <a:spLocks noGrp="1"/>
          </p:cNvSpPr>
          <p:nvPr>
            <p:ph type="title"/>
          </p:nvPr>
        </p:nvSpPr>
        <p:spPr/>
        <p:txBody>
          <a:bodyPr/>
          <a:lstStyle/>
          <a:p>
            <a:r>
              <a:rPr lang="en-US" dirty="0"/>
              <a:t>Primary herpes </a:t>
            </a:r>
            <a:r>
              <a:rPr lang="en-US" dirty="0" err="1"/>
              <a:t>genitalis</a:t>
            </a:r>
            <a:endParaRPr lang="en-US" dirty="0"/>
          </a:p>
        </p:txBody>
      </p:sp>
      <p:sp>
        <p:nvSpPr>
          <p:cNvPr id="3" name="Content Placeholder 2">
            <a:extLst>
              <a:ext uri="{FF2B5EF4-FFF2-40B4-BE49-F238E27FC236}">
                <a16:creationId xmlns:a16="http://schemas.microsoft.com/office/drawing/2014/main" id="{8E1FDDA0-E9B3-402F-ABAD-1AC331853594}"/>
              </a:ext>
            </a:extLst>
          </p:cNvPr>
          <p:cNvSpPr>
            <a:spLocks noGrp="1"/>
          </p:cNvSpPr>
          <p:nvPr>
            <p:ph idx="1"/>
          </p:nvPr>
        </p:nvSpPr>
        <p:spPr/>
        <p:txBody>
          <a:bodyPr/>
          <a:lstStyle/>
          <a:p>
            <a:pPr algn="l"/>
            <a:r>
              <a:rPr lang="en-US" sz="2000" b="1" i="0" u="none" strike="noStrike" baseline="0" dirty="0">
                <a:solidFill>
                  <a:srgbClr val="E60026"/>
                </a:solidFill>
                <a:latin typeface="FrutigerLTStd-Bold"/>
              </a:rPr>
              <a:t>Definition</a:t>
            </a:r>
          </a:p>
          <a:p>
            <a:pPr algn="l"/>
            <a:r>
              <a:rPr lang="en-US" sz="1800" b="0" i="0" u="none" strike="noStrike" baseline="0" dirty="0">
                <a:solidFill>
                  <a:srgbClr val="000000"/>
                </a:solidFill>
                <a:latin typeface="PalatinoLTStd-Roman"/>
              </a:rPr>
              <a:t>Infection of the genital skin or mucosa with herpes simplex virus.</a:t>
            </a:r>
          </a:p>
          <a:p>
            <a:pPr algn="l"/>
            <a:r>
              <a:rPr lang="en-US" sz="2000" b="1" i="0" u="none" strike="noStrike" baseline="0" dirty="0">
                <a:solidFill>
                  <a:srgbClr val="E60026"/>
                </a:solidFill>
                <a:latin typeface="FrutigerLTStd-Bold"/>
              </a:rPr>
              <a:t>Introduction and general description</a:t>
            </a:r>
          </a:p>
          <a:p>
            <a:pPr algn="l"/>
            <a:r>
              <a:rPr lang="en-US" sz="1800" b="0" i="0" u="none" strike="noStrike" baseline="0" dirty="0">
                <a:solidFill>
                  <a:srgbClr val="000000"/>
                </a:solidFill>
                <a:latin typeface="PalatinoLTStd-Roman"/>
              </a:rPr>
              <a:t>Primary HSV‐2 infection is more commonly symptomatic than primary HSV‐1 infection.</a:t>
            </a:r>
          </a:p>
          <a:p>
            <a:pPr algn="l"/>
            <a:r>
              <a:rPr lang="en-US" sz="2000" b="1" i="0" u="none" strike="noStrike" baseline="0" dirty="0">
                <a:solidFill>
                  <a:srgbClr val="E60026"/>
                </a:solidFill>
                <a:latin typeface="FrutigerLTStd-Bold"/>
              </a:rPr>
              <a:t>Epidemiology</a:t>
            </a:r>
          </a:p>
          <a:p>
            <a:pPr algn="l"/>
            <a:r>
              <a:rPr lang="en-US" sz="2000" b="1" i="0" u="none" strike="noStrike" baseline="0" dirty="0">
                <a:solidFill>
                  <a:srgbClr val="000000"/>
                </a:solidFill>
                <a:latin typeface="PalatinoLTStd-Bold"/>
              </a:rPr>
              <a:t>Incidence and prevalence</a:t>
            </a:r>
          </a:p>
          <a:p>
            <a:pPr algn="l"/>
            <a:r>
              <a:rPr lang="en-US" sz="1800" b="0" i="0" u="none" strike="noStrike" baseline="0" dirty="0">
                <a:solidFill>
                  <a:srgbClr val="000000"/>
                </a:solidFill>
                <a:latin typeface="PalatinoLTStd-Roman"/>
              </a:rPr>
              <a:t>Genital herpes is usually transmitted sexually.</a:t>
            </a:r>
          </a:p>
          <a:p>
            <a:pPr algn="l"/>
            <a:endParaRPr lang="en-US" dirty="0"/>
          </a:p>
        </p:txBody>
      </p:sp>
    </p:spTree>
    <p:extLst>
      <p:ext uri="{BB962C8B-B14F-4D97-AF65-F5344CB8AC3E}">
        <p14:creationId xmlns:p14="http://schemas.microsoft.com/office/powerpoint/2010/main" val="2054354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9A8F-8EBD-4BC8-B0BD-8AB8D708C2E4}"/>
              </a:ext>
            </a:extLst>
          </p:cNvPr>
          <p:cNvSpPr>
            <a:spLocks noGrp="1"/>
          </p:cNvSpPr>
          <p:nvPr>
            <p:ph type="title"/>
          </p:nvPr>
        </p:nvSpPr>
        <p:spPr/>
        <p:txBody>
          <a:bodyPr/>
          <a:lstStyle/>
          <a:p>
            <a:r>
              <a:rPr lang="en-US" b="1" dirty="0">
                <a:solidFill>
                  <a:srgbClr val="E60026"/>
                </a:solidFill>
                <a:latin typeface="FrutigerLTStd-Bold"/>
              </a:rPr>
              <a:t>Pathophysiology</a:t>
            </a:r>
            <a:br>
              <a:rPr lang="en-US" b="1" dirty="0">
                <a:solidFill>
                  <a:srgbClr val="E60026"/>
                </a:solidFill>
                <a:latin typeface="FrutigerLTStd-Bold"/>
              </a:rPr>
            </a:br>
            <a:endParaRPr lang="en-US" dirty="0"/>
          </a:p>
        </p:txBody>
      </p:sp>
      <p:sp>
        <p:nvSpPr>
          <p:cNvPr id="3" name="Content Placeholder 2">
            <a:extLst>
              <a:ext uri="{FF2B5EF4-FFF2-40B4-BE49-F238E27FC236}">
                <a16:creationId xmlns:a16="http://schemas.microsoft.com/office/drawing/2014/main" id="{383A9545-6FB8-46FC-BB1A-804F1DCD2526}"/>
              </a:ext>
            </a:extLst>
          </p:cNvPr>
          <p:cNvSpPr>
            <a:spLocks noGrp="1"/>
          </p:cNvSpPr>
          <p:nvPr>
            <p:ph idx="1"/>
          </p:nvPr>
        </p:nvSpPr>
        <p:spPr/>
        <p:txBody>
          <a:bodyPr>
            <a:normAutofit fontScale="92500" lnSpcReduction="10000"/>
          </a:bodyPr>
          <a:lstStyle/>
          <a:p>
            <a:pPr algn="l"/>
            <a:r>
              <a:rPr lang="en-US" sz="2000" b="1" i="0" u="none" strike="noStrike" baseline="0" dirty="0">
                <a:solidFill>
                  <a:srgbClr val="000000"/>
                </a:solidFill>
                <a:latin typeface="PalatinoLTStd-Bold"/>
              </a:rPr>
              <a:t>Causative organisms</a:t>
            </a:r>
          </a:p>
          <a:p>
            <a:pPr algn="l"/>
            <a:r>
              <a:rPr lang="en-US" sz="1800" b="0" i="0" u="none" strike="noStrike" baseline="0" dirty="0">
                <a:solidFill>
                  <a:srgbClr val="000000"/>
                </a:solidFill>
                <a:latin typeface="PalatinoLTStd-Roman"/>
              </a:rPr>
              <a:t>HSV‐2 has been the most common type in this area, although there is an increasing frequency of HSV‐1 herpes </a:t>
            </a:r>
            <a:r>
              <a:rPr lang="en-US" sz="1800" b="0" i="0" u="none" strike="noStrike" baseline="0" dirty="0" err="1">
                <a:solidFill>
                  <a:srgbClr val="000000"/>
                </a:solidFill>
                <a:latin typeface="PalatinoLTStd-Roman"/>
              </a:rPr>
              <a:t>genitalis</a:t>
            </a:r>
            <a:r>
              <a:rPr lang="en-US" sz="1800" b="0" i="0" u="none" strike="noStrike" baseline="0" dirty="0">
                <a:solidFill>
                  <a:srgbClr val="000000"/>
                </a:solidFill>
                <a:latin typeface="PalatinoLTStd-Roman"/>
              </a:rPr>
              <a:t>.</a:t>
            </a:r>
          </a:p>
          <a:p>
            <a:pPr algn="l"/>
            <a:r>
              <a:rPr lang="en-US" sz="2000" b="1" i="0" u="none" strike="noStrike" baseline="0" dirty="0">
                <a:solidFill>
                  <a:srgbClr val="E60026"/>
                </a:solidFill>
                <a:latin typeface="FrutigerLTStd-Bold"/>
              </a:rPr>
              <a:t> Clinical features</a:t>
            </a:r>
          </a:p>
          <a:p>
            <a:pPr algn="l"/>
            <a:r>
              <a:rPr lang="en-US" sz="2000" b="1" i="0" u="none" strike="noStrike" baseline="0" dirty="0">
                <a:solidFill>
                  <a:srgbClr val="000000"/>
                </a:solidFill>
                <a:latin typeface="PalatinoLTStd-Bold"/>
              </a:rPr>
              <a:t>Presentation</a:t>
            </a:r>
          </a:p>
          <a:p>
            <a:pPr algn="l"/>
            <a:r>
              <a:rPr lang="en-US" sz="1800" b="0" i="0" u="none" strike="noStrike" baseline="0" dirty="0">
                <a:solidFill>
                  <a:srgbClr val="000000"/>
                </a:solidFill>
                <a:latin typeface="PalatinoLTStd-Roman"/>
              </a:rPr>
              <a:t>Penile ulceration from herpetic infection is the most frequent type of genital ulceration.</a:t>
            </a:r>
          </a:p>
          <a:p>
            <a:pPr algn="l"/>
            <a:r>
              <a:rPr lang="en-US" sz="1800" b="0" i="0" u="none" strike="noStrike" baseline="0" dirty="0">
                <a:latin typeface="PalatinoLTStd-Roman"/>
              </a:rPr>
              <a:t>ulcers, which may be preceded by a general malaise, are most frequent on the glans, prepuce and shaft of the penis.</a:t>
            </a:r>
          </a:p>
          <a:p>
            <a:pPr algn="l"/>
            <a:r>
              <a:rPr lang="en-US" sz="1800" b="0" i="0" u="none" strike="noStrike" baseline="0" dirty="0">
                <a:latin typeface="PalatinoLTStd-Roman"/>
              </a:rPr>
              <a:t> They are sore and painful and there may be associated oedema.</a:t>
            </a:r>
          </a:p>
          <a:p>
            <a:pPr algn="l"/>
            <a:r>
              <a:rPr lang="en-US" sz="1800" b="0" i="0" u="none" strike="noStrike" baseline="0" dirty="0">
                <a:latin typeface="PalatinoLTStd-Roman"/>
              </a:rPr>
              <a:t>In the female, similar lesions occur on the external genitalia and mucosae of the vulva, vagina and cervix.</a:t>
            </a:r>
            <a:endParaRPr lang="en-US" dirty="0"/>
          </a:p>
        </p:txBody>
      </p:sp>
    </p:spTree>
    <p:extLst>
      <p:ext uri="{BB962C8B-B14F-4D97-AF65-F5344CB8AC3E}">
        <p14:creationId xmlns:p14="http://schemas.microsoft.com/office/powerpoint/2010/main" val="4056934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0B6725-A982-4972-AF4D-1FC375AB90B4}"/>
              </a:ext>
            </a:extLst>
          </p:cNvPr>
          <p:cNvSpPr>
            <a:spLocks noGrp="1"/>
          </p:cNvSpPr>
          <p:nvPr>
            <p:ph idx="1"/>
          </p:nvPr>
        </p:nvSpPr>
        <p:spPr>
          <a:xfrm>
            <a:off x="1040200" y="775855"/>
            <a:ext cx="8595360" cy="4351337"/>
          </a:xfrm>
        </p:spPr>
        <p:txBody>
          <a:bodyPr>
            <a:normAutofit fontScale="92500" lnSpcReduction="10000"/>
          </a:bodyPr>
          <a:lstStyle/>
          <a:p>
            <a:pPr algn="l"/>
            <a:r>
              <a:rPr lang="en-US" sz="2000" b="1" i="0" u="none" strike="noStrike" baseline="0" dirty="0">
                <a:latin typeface="PalatinoLTStd-Bold"/>
              </a:rPr>
              <a:t>Disease course and prognosis</a:t>
            </a:r>
          </a:p>
          <a:p>
            <a:pPr algn="l"/>
            <a:r>
              <a:rPr lang="en-US" sz="1800" b="0" i="0" u="none" strike="noStrike" baseline="0" dirty="0">
                <a:latin typeface="PalatinoLTStd-Roman"/>
              </a:rPr>
              <a:t>Genital lesions can last for 2–3 weeks if untreated.</a:t>
            </a:r>
          </a:p>
          <a:p>
            <a:pPr algn="l"/>
            <a:r>
              <a:rPr lang="en-US" sz="2000" b="0" i="0" u="none" strike="noStrike" baseline="0" dirty="0">
                <a:solidFill>
                  <a:srgbClr val="5A00FF"/>
                </a:solidFill>
                <a:latin typeface="FrutigerLTStd-Black"/>
              </a:rPr>
              <a:t>Treatment ladder</a:t>
            </a:r>
          </a:p>
          <a:p>
            <a:pPr algn="l"/>
            <a:r>
              <a:rPr lang="en-US" sz="2000" b="1" i="0" u="none" strike="noStrike" baseline="0" dirty="0">
                <a:solidFill>
                  <a:srgbClr val="5A00FF"/>
                </a:solidFill>
                <a:latin typeface="FrutigerLTStd-Bold"/>
              </a:rPr>
              <a:t>First line</a:t>
            </a:r>
          </a:p>
          <a:p>
            <a:pPr algn="l"/>
            <a:r>
              <a:rPr lang="en-US" sz="1800" b="0" i="0" u="none" strike="noStrike" baseline="0" dirty="0">
                <a:solidFill>
                  <a:srgbClr val="000000"/>
                </a:solidFill>
                <a:latin typeface="PalatinoLTStd-Roman"/>
              </a:rPr>
              <a:t>• </a:t>
            </a:r>
            <a:r>
              <a:rPr lang="en-US" sz="1800" b="0" i="0" u="none" strike="noStrike" baseline="0" dirty="0" err="1">
                <a:solidFill>
                  <a:srgbClr val="000000"/>
                </a:solidFill>
                <a:latin typeface="PalatinoLTStd-Roman"/>
              </a:rPr>
              <a:t>Aciclovir</a:t>
            </a:r>
            <a:r>
              <a:rPr lang="en-US" sz="1800" b="0" i="0" u="none" strike="noStrike" baseline="0" dirty="0">
                <a:solidFill>
                  <a:srgbClr val="000000"/>
                </a:solidFill>
                <a:latin typeface="PalatinoLTStd-Roman"/>
              </a:rPr>
              <a:t>, oral</a:t>
            </a:r>
          </a:p>
          <a:p>
            <a:pPr algn="l"/>
            <a:r>
              <a:rPr lang="en-US" sz="1800" b="0" i="0" u="none" strike="noStrike" baseline="0" dirty="0">
                <a:solidFill>
                  <a:srgbClr val="000000"/>
                </a:solidFill>
                <a:latin typeface="PalatinoLTStd-Roman"/>
              </a:rPr>
              <a:t>• Valaciclovir, oral</a:t>
            </a:r>
          </a:p>
          <a:p>
            <a:pPr algn="l"/>
            <a:r>
              <a:rPr lang="en-US" sz="1800" b="0" i="0" u="none" strike="noStrike" baseline="0" dirty="0">
                <a:solidFill>
                  <a:srgbClr val="000000"/>
                </a:solidFill>
                <a:latin typeface="PalatinoLTStd-Roman"/>
              </a:rPr>
              <a:t>• Famciclovir, oral</a:t>
            </a:r>
          </a:p>
          <a:p>
            <a:pPr algn="l"/>
            <a:r>
              <a:rPr lang="en-US" sz="2000" b="1" i="0" u="none" strike="noStrike" baseline="0" dirty="0">
                <a:solidFill>
                  <a:srgbClr val="5A00FF"/>
                </a:solidFill>
                <a:latin typeface="FrutigerLTStd-Bold"/>
              </a:rPr>
              <a:t>Second line</a:t>
            </a:r>
          </a:p>
          <a:p>
            <a:pPr algn="l"/>
            <a:r>
              <a:rPr lang="en-US" sz="1800" b="0" i="0" u="none" strike="noStrike" baseline="0" dirty="0">
                <a:solidFill>
                  <a:srgbClr val="000000"/>
                </a:solidFill>
                <a:latin typeface="PalatinoLTStd-Roman"/>
              </a:rPr>
              <a:t>• </a:t>
            </a:r>
            <a:r>
              <a:rPr lang="en-US" sz="1800" b="0" i="0" u="none" strike="noStrike" baseline="0" dirty="0" err="1">
                <a:solidFill>
                  <a:srgbClr val="000000"/>
                </a:solidFill>
                <a:latin typeface="PalatinoLTStd-Roman"/>
              </a:rPr>
              <a:t>Aciclovir</a:t>
            </a:r>
            <a:r>
              <a:rPr lang="en-US" sz="1800" b="0" i="0" u="none" strike="noStrike" baseline="0" dirty="0">
                <a:solidFill>
                  <a:srgbClr val="000000"/>
                </a:solidFill>
                <a:latin typeface="PalatinoLTStd-Roman"/>
              </a:rPr>
              <a:t>, iv</a:t>
            </a:r>
          </a:p>
          <a:p>
            <a:pPr algn="l"/>
            <a:r>
              <a:rPr lang="en-US" sz="1800" b="0" i="0" u="none" strike="noStrike" baseline="0" dirty="0">
                <a:solidFill>
                  <a:srgbClr val="000000"/>
                </a:solidFill>
                <a:latin typeface="PalatinoLTStd-Roman"/>
              </a:rPr>
              <a:t>• Cidofovir, iv</a:t>
            </a:r>
            <a:endParaRPr lang="en-US" dirty="0"/>
          </a:p>
        </p:txBody>
      </p:sp>
    </p:spTree>
    <p:extLst>
      <p:ext uri="{BB962C8B-B14F-4D97-AF65-F5344CB8AC3E}">
        <p14:creationId xmlns:p14="http://schemas.microsoft.com/office/powerpoint/2010/main" val="896536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1A7E4-586A-434D-ADE8-CF24DE603D1F}"/>
              </a:ext>
            </a:extLst>
          </p:cNvPr>
          <p:cNvSpPr>
            <a:spLocks noGrp="1"/>
          </p:cNvSpPr>
          <p:nvPr>
            <p:ph type="title"/>
          </p:nvPr>
        </p:nvSpPr>
        <p:spPr/>
        <p:txBody>
          <a:bodyPr/>
          <a:lstStyle/>
          <a:p>
            <a:r>
              <a:rPr lang="en-US" sz="4400" b="1" i="0" u="none" strike="noStrike" baseline="0" dirty="0">
                <a:solidFill>
                  <a:srgbClr val="C00000"/>
                </a:solidFill>
                <a:latin typeface="FrutigerLTStd-Black"/>
              </a:rPr>
              <a:t>Recurrent genital herpes</a:t>
            </a:r>
            <a:endParaRPr lang="en-US" b="1" dirty="0">
              <a:solidFill>
                <a:srgbClr val="C00000"/>
              </a:solidFill>
            </a:endParaRPr>
          </a:p>
        </p:txBody>
      </p:sp>
      <p:sp>
        <p:nvSpPr>
          <p:cNvPr id="3" name="Content Placeholder 2">
            <a:extLst>
              <a:ext uri="{FF2B5EF4-FFF2-40B4-BE49-F238E27FC236}">
                <a16:creationId xmlns:a16="http://schemas.microsoft.com/office/drawing/2014/main" id="{9B1348F7-2AD2-4259-955C-7A9917B95001}"/>
              </a:ext>
            </a:extLst>
          </p:cNvPr>
          <p:cNvSpPr>
            <a:spLocks noGrp="1"/>
          </p:cNvSpPr>
          <p:nvPr>
            <p:ph idx="1"/>
          </p:nvPr>
        </p:nvSpPr>
        <p:spPr/>
        <p:txBody>
          <a:bodyPr/>
          <a:lstStyle/>
          <a:p>
            <a:pPr algn="l"/>
            <a:r>
              <a:rPr lang="en-US" sz="1800" b="1" i="0" u="none" strike="noStrike" baseline="0" dirty="0">
                <a:solidFill>
                  <a:srgbClr val="E60026"/>
                </a:solidFill>
                <a:latin typeface="FrutigerLTStd-Bold"/>
              </a:rPr>
              <a:t>Clinical features</a:t>
            </a:r>
          </a:p>
          <a:p>
            <a:pPr algn="l"/>
            <a:r>
              <a:rPr lang="en-US" sz="1800" b="1" i="0" u="none" strike="noStrike" baseline="0" dirty="0">
                <a:solidFill>
                  <a:srgbClr val="000000"/>
                </a:solidFill>
                <a:latin typeface="PalatinoLTStd-Bold"/>
              </a:rPr>
              <a:t>Presentation</a:t>
            </a:r>
          </a:p>
          <a:p>
            <a:pPr algn="l"/>
            <a:r>
              <a:rPr lang="en-US" sz="1800" b="0" i="0" u="none" strike="noStrike" baseline="0" dirty="0">
                <a:solidFill>
                  <a:srgbClr val="000000"/>
                </a:solidFill>
                <a:latin typeface="PalatinoLTStd-Roman"/>
              </a:rPr>
              <a:t>Recurrences are fairly common, occurring two to six times per year with clusters of small vesicles which produce non‐indurated ulcers on the glans or shaft of the penis.</a:t>
            </a:r>
          </a:p>
          <a:p>
            <a:pPr algn="l"/>
            <a:r>
              <a:rPr lang="en-US" sz="1800" b="0" i="0" u="none" strike="noStrike" baseline="0" dirty="0">
                <a:solidFill>
                  <a:srgbClr val="000000"/>
                </a:solidFill>
                <a:latin typeface="PalatinoLTStd-Roman"/>
              </a:rPr>
              <a:t>Similar lesions may occur on the labia, vagina or cervix and can cause distressingly painful symptoms. </a:t>
            </a:r>
          </a:p>
          <a:p>
            <a:pPr algn="l"/>
            <a:r>
              <a:rPr lang="en-US" sz="1800" b="0" i="0" u="none" strike="noStrike" baseline="0" dirty="0">
                <a:solidFill>
                  <a:srgbClr val="000000"/>
                </a:solidFill>
                <a:latin typeface="PalatinoLTStd-Roman"/>
              </a:rPr>
              <a:t>Frequent recurrences are more likely in HSV‐2 infection.</a:t>
            </a:r>
          </a:p>
          <a:p>
            <a:pPr algn="l"/>
            <a:endParaRPr lang="en-US" dirty="0"/>
          </a:p>
        </p:txBody>
      </p:sp>
    </p:spTree>
    <p:extLst>
      <p:ext uri="{BB962C8B-B14F-4D97-AF65-F5344CB8AC3E}">
        <p14:creationId xmlns:p14="http://schemas.microsoft.com/office/powerpoint/2010/main" val="146968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EC528-2AA3-4889-B78C-E6BCF51F6952}"/>
              </a:ext>
            </a:extLst>
          </p:cNvPr>
          <p:cNvSpPr>
            <a:spLocks noGrp="1"/>
          </p:cNvSpPr>
          <p:nvPr>
            <p:ph type="title"/>
          </p:nvPr>
        </p:nvSpPr>
        <p:spPr/>
        <p:txBody>
          <a:bodyPr/>
          <a:lstStyle/>
          <a:p>
            <a:r>
              <a:rPr lang="en-US" b="1" dirty="0">
                <a:latin typeface="PalatinoLTStd-Bold"/>
              </a:rPr>
              <a:t>Complications and co‐morbidities</a:t>
            </a:r>
            <a:br>
              <a:rPr lang="en-US" b="1" dirty="0">
                <a:latin typeface="PalatinoLTStd-Bold"/>
              </a:rPr>
            </a:br>
            <a:endParaRPr lang="en-US" dirty="0"/>
          </a:p>
        </p:txBody>
      </p:sp>
      <p:sp>
        <p:nvSpPr>
          <p:cNvPr id="3" name="Content Placeholder 2">
            <a:extLst>
              <a:ext uri="{FF2B5EF4-FFF2-40B4-BE49-F238E27FC236}">
                <a16:creationId xmlns:a16="http://schemas.microsoft.com/office/drawing/2014/main" id="{0F8EC36B-59FD-4E2E-B2E6-44A60A0B63D0}"/>
              </a:ext>
            </a:extLst>
          </p:cNvPr>
          <p:cNvSpPr>
            <a:spLocks noGrp="1"/>
          </p:cNvSpPr>
          <p:nvPr>
            <p:ph idx="1"/>
          </p:nvPr>
        </p:nvSpPr>
        <p:spPr/>
        <p:txBody>
          <a:bodyPr>
            <a:normAutofit/>
          </a:bodyPr>
          <a:lstStyle/>
          <a:p>
            <a:pPr algn="l"/>
            <a:r>
              <a:rPr lang="en-US" sz="1800" b="0" i="0" u="none" strike="noStrike" baseline="0" dirty="0">
                <a:latin typeface="PalatinoLTStd-Roman"/>
              </a:rPr>
              <a:t>Pharyngitis.</a:t>
            </a:r>
          </a:p>
          <a:p>
            <a:pPr algn="l"/>
            <a:r>
              <a:rPr lang="en-US" sz="1800" b="0" i="0" u="none" strike="noStrike" baseline="0" dirty="0">
                <a:latin typeface="PalatinoLTStd-Roman"/>
              </a:rPr>
              <a:t>Increases the risk of </a:t>
            </a:r>
            <a:r>
              <a:rPr lang="en-US" sz="1800" b="0" i="0" u="none" strike="noStrike" baseline="0" dirty="0" err="1">
                <a:latin typeface="PalatinoLTStd-Roman"/>
              </a:rPr>
              <a:t>hiv</a:t>
            </a:r>
            <a:r>
              <a:rPr lang="en-US" sz="1800" b="0" i="0" u="none" strike="noStrike" baseline="0" dirty="0">
                <a:latin typeface="PalatinoLTStd-Roman"/>
              </a:rPr>
              <a:t> acquisition.</a:t>
            </a:r>
          </a:p>
          <a:p>
            <a:pPr algn="l"/>
            <a:r>
              <a:rPr lang="en-US" sz="1800" b="0" i="0" u="none" strike="noStrike" baseline="0" dirty="0">
                <a:latin typeface="PalatinoLTStd-Roman"/>
              </a:rPr>
              <a:t>Chronic urticaria associated with recurrent genital herpes have been reported.</a:t>
            </a:r>
          </a:p>
          <a:p>
            <a:pPr algn="l"/>
            <a:endParaRPr lang="en-US" sz="1800" b="0" i="0" u="none" strike="noStrike" baseline="0" dirty="0">
              <a:latin typeface="PalatinoLTStd-Roman"/>
            </a:endParaRPr>
          </a:p>
          <a:p>
            <a:pPr algn="l"/>
            <a:endParaRPr lang="en-US" sz="1800" b="0" i="0" u="none" strike="noStrike" baseline="0" dirty="0">
              <a:latin typeface="PalatinoLTStd-Roman"/>
            </a:endParaRPr>
          </a:p>
          <a:p>
            <a:pPr algn="l"/>
            <a:endParaRPr lang="en-US" dirty="0"/>
          </a:p>
        </p:txBody>
      </p:sp>
    </p:spTree>
    <p:extLst>
      <p:ext uri="{BB962C8B-B14F-4D97-AF65-F5344CB8AC3E}">
        <p14:creationId xmlns:p14="http://schemas.microsoft.com/office/powerpoint/2010/main" val="2519392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91682-DEF6-4CBB-8770-82F4B4C21A02}"/>
              </a:ext>
            </a:extLst>
          </p:cNvPr>
          <p:cNvSpPr>
            <a:spLocks noGrp="1"/>
          </p:cNvSpPr>
          <p:nvPr>
            <p:ph type="title"/>
          </p:nvPr>
        </p:nvSpPr>
        <p:spPr/>
        <p:txBody>
          <a:bodyPr/>
          <a:lstStyle/>
          <a:p>
            <a:r>
              <a:rPr lang="en-US" sz="4400" b="0" i="0" u="none" strike="noStrike" baseline="0" dirty="0">
                <a:solidFill>
                  <a:srgbClr val="E60026"/>
                </a:solidFill>
                <a:latin typeface="FrutigerLTStd-Black"/>
              </a:rPr>
              <a:t>General description</a:t>
            </a:r>
            <a:endParaRPr lang="en-US" dirty="0"/>
          </a:p>
        </p:txBody>
      </p:sp>
      <p:sp>
        <p:nvSpPr>
          <p:cNvPr id="3" name="Content Placeholder 2">
            <a:extLst>
              <a:ext uri="{FF2B5EF4-FFF2-40B4-BE49-F238E27FC236}">
                <a16:creationId xmlns:a16="http://schemas.microsoft.com/office/drawing/2014/main" id="{149754AA-CDAD-4B52-8E15-D469C13BE4C7}"/>
              </a:ext>
            </a:extLst>
          </p:cNvPr>
          <p:cNvSpPr>
            <a:spLocks noGrp="1"/>
          </p:cNvSpPr>
          <p:nvPr>
            <p:ph idx="1"/>
          </p:nvPr>
        </p:nvSpPr>
        <p:spPr/>
        <p:txBody>
          <a:bodyPr>
            <a:normAutofit/>
          </a:bodyPr>
          <a:lstStyle/>
          <a:p>
            <a:pPr algn="l"/>
            <a:r>
              <a:rPr lang="en-US" sz="1800" b="0" i="0" u="none" strike="noStrike" baseline="0" dirty="0">
                <a:latin typeface="PalatinoLTStd-Roman"/>
              </a:rPr>
              <a:t>The herpesvirus group consists of relatively large, enveloped DNA viruses. After primary infection, they can remain latent within the host. </a:t>
            </a:r>
          </a:p>
          <a:p>
            <a:pPr algn="l"/>
            <a:r>
              <a:rPr lang="en-US" sz="1800" b="0" i="0" u="none" strike="noStrike" baseline="0" dirty="0">
                <a:latin typeface="PalatinoLTStd-Roman"/>
              </a:rPr>
              <a:t>Herpesviruses are </a:t>
            </a:r>
            <a:r>
              <a:rPr lang="en-US" sz="1800" b="0" i="0" u="none" strike="noStrike" baseline="0" dirty="0" err="1">
                <a:latin typeface="PalatinoLTStd-Roman"/>
              </a:rPr>
              <a:t>subgrouped</a:t>
            </a:r>
            <a:r>
              <a:rPr lang="en-US" sz="1800" b="0" i="0" u="none" strike="noStrike" baseline="0" dirty="0">
                <a:latin typeface="PalatinoLTStd-Roman"/>
              </a:rPr>
              <a:t>, according to genome similarities into the </a:t>
            </a:r>
            <a:r>
              <a:rPr lang="en-US" sz="1800" b="0" i="0" u="none" strike="noStrike" baseline="0" dirty="0">
                <a:latin typeface="SymbolStd"/>
              </a:rPr>
              <a:t>α</a:t>
            </a:r>
            <a:r>
              <a:rPr lang="en-US" sz="1800" b="0" i="0" u="none" strike="noStrike" baseline="0" dirty="0">
                <a:latin typeface="PalatinoLTStd-Roman"/>
              </a:rPr>
              <a:t>, </a:t>
            </a:r>
            <a:r>
              <a:rPr lang="en-US" sz="1800" b="0" i="0" u="none" strike="noStrike" baseline="0" dirty="0">
                <a:latin typeface="SymbolStd"/>
              </a:rPr>
              <a:t>β </a:t>
            </a:r>
            <a:r>
              <a:rPr lang="en-US" sz="1800" b="0" i="0" u="none" strike="noStrike" baseline="0" dirty="0">
                <a:latin typeface="PalatinoLTStd-Roman"/>
              </a:rPr>
              <a:t>and </a:t>
            </a:r>
            <a:r>
              <a:rPr lang="en-US" sz="1800" b="0" i="0" u="none" strike="noStrike" baseline="0" dirty="0">
                <a:latin typeface="SymbolStd"/>
              </a:rPr>
              <a:t>γ </a:t>
            </a:r>
            <a:r>
              <a:rPr lang="en-US" sz="1800" b="0" i="0" u="none" strike="noStrike" baseline="0" dirty="0">
                <a:latin typeface="PalatinoLTStd-Roman"/>
              </a:rPr>
              <a:t>herpesviruses.</a:t>
            </a:r>
          </a:p>
          <a:p>
            <a:pPr algn="l"/>
            <a:r>
              <a:rPr lang="en-US" sz="3200" b="0" i="0" u="none" strike="noStrike" baseline="0" dirty="0">
                <a:solidFill>
                  <a:srgbClr val="E60026"/>
                </a:solidFill>
                <a:latin typeface="FrutigerLTStd-Black"/>
              </a:rPr>
              <a:t>Basic biology</a:t>
            </a:r>
          </a:p>
          <a:p>
            <a:pPr algn="l"/>
            <a:r>
              <a:rPr lang="en-US" sz="1800" b="0" i="0" u="none" strike="noStrike" baseline="0" dirty="0">
                <a:solidFill>
                  <a:srgbClr val="000000"/>
                </a:solidFill>
                <a:latin typeface="PalatinoLTStd-Roman"/>
              </a:rPr>
              <a:t>The herpesviruses replicate within the nucleus and produce typical intranuclear </a:t>
            </a:r>
            <a:r>
              <a:rPr lang="en-US" sz="2000" b="1" i="0" u="none" strike="noStrike" baseline="0" dirty="0">
                <a:solidFill>
                  <a:srgbClr val="000000"/>
                </a:solidFill>
                <a:latin typeface="PalatinoLTStd-Roman"/>
              </a:rPr>
              <a:t>inclusion bodies </a:t>
            </a:r>
            <a:r>
              <a:rPr lang="en-US" sz="1800" b="0" i="0" u="none" strike="noStrike" baseline="0" dirty="0">
                <a:solidFill>
                  <a:srgbClr val="000000"/>
                </a:solidFill>
                <a:latin typeface="PalatinoLTStd-Roman"/>
              </a:rPr>
              <a:t>detectable in stained preparations.</a:t>
            </a:r>
            <a:r>
              <a:rPr lang="en-US" sz="1800" b="0" i="0" u="none" strike="noStrike" baseline="0" dirty="0">
                <a:latin typeface="PalatinoLTStd-Roman"/>
              </a:rPr>
              <a:t> </a:t>
            </a:r>
          </a:p>
          <a:p>
            <a:pPr algn="l"/>
            <a:r>
              <a:rPr lang="en-US" sz="1800" b="0" i="0" u="none" strike="noStrike" baseline="0" dirty="0">
                <a:latin typeface="PalatinoLTStd-Roman"/>
              </a:rPr>
              <a:t>Virus persists throughout the person’s life as a latent infection in the cells for which the strain is specific. Under certain conditions, especially immune suppression, the virus may become reactivated and produce an acute infective episode with cellular damage.</a:t>
            </a:r>
            <a:endParaRPr lang="en-US" dirty="0"/>
          </a:p>
        </p:txBody>
      </p:sp>
    </p:spTree>
    <p:extLst>
      <p:ext uri="{BB962C8B-B14F-4D97-AF65-F5344CB8AC3E}">
        <p14:creationId xmlns:p14="http://schemas.microsoft.com/office/powerpoint/2010/main" val="3389688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C16E-7FFD-4695-8AC6-771AFA8FAEC7}"/>
              </a:ext>
            </a:extLst>
          </p:cNvPr>
          <p:cNvSpPr>
            <a:spLocks noGrp="1"/>
          </p:cNvSpPr>
          <p:nvPr>
            <p:ph type="title"/>
          </p:nvPr>
        </p:nvSpPr>
        <p:spPr/>
        <p:txBody>
          <a:bodyPr/>
          <a:lstStyle/>
          <a:p>
            <a:r>
              <a:rPr lang="en-US" sz="4400" b="0" i="0" u="none" strike="noStrike" baseline="0" dirty="0">
                <a:solidFill>
                  <a:srgbClr val="5A00FF"/>
                </a:solidFill>
                <a:latin typeface="FrutigerLTStd-Black"/>
              </a:rPr>
              <a:t>Treatment</a:t>
            </a:r>
            <a:endParaRPr lang="en-US" dirty="0"/>
          </a:p>
        </p:txBody>
      </p:sp>
      <p:sp>
        <p:nvSpPr>
          <p:cNvPr id="3" name="Content Placeholder 2">
            <a:extLst>
              <a:ext uri="{FF2B5EF4-FFF2-40B4-BE49-F238E27FC236}">
                <a16:creationId xmlns:a16="http://schemas.microsoft.com/office/drawing/2014/main" id="{301F4BB5-1183-4808-B922-FF0DAC3BD941}"/>
              </a:ext>
            </a:extLst>
          </p:cNvPr>
          <p:cNvSpPr>
            <a:spLocks noGrp="1"/>
          </p:cNvSpPr>
          <p:nvPr>
            <p:ph idx="1"/>
          </p:nvPr>
        </p:nvSpPr>
        <p:spPr/>
        <p:txBody>
          <a:bodyPr/>
          <a:lstStyle/>
          <a:p>
            <a:pPr algn="l"/>
            <a:r>
              <a:rPr lang="en-US" sz="1800" b="1" i="0" u="none" strike="noStrike" baseline="0" dirty="0">
                <a:latin typeface="PalatinoLTStd-Bold"/>
              </a:rPr>
              <a:t>First line</a:t>
            </a:r>
            <a:endParaRPr lang="en-US" sz="1800" b="0" i="0" u="none" strike="noStrike" baseline="0" dirty="0">
              <a:latin typeface="PalatinoLTStd-Roman"/>
            </a:endParaRPr>
          </a:p>
          <a:p>
            <a:pPr algn="l"/>
            <a:r>
              <a:rPr lang="en-US" sz="1800" b="0" i="0" u="none" strike="noStrike" baseline="0" dirty="0">
                <a:latin typeface="PalatinoLTStd-Roman"/>
              </a:rPr>
              <a:t>The  dose is: </a:t>
            </a:r>
            <a:r>
              <a:rPr lang="en-US" sz="1800" b="0" i="0" u="none" strike="noStrike" baseline="0" dirty="0" err="1">
                <a:latin typeface="PalatinoLTStd-Roman"/>
              </a:rPr>
              <a:t>aciclovir</a:t>
            </a:r>
            <a:r>
              <a:rPr lang="en-US" sz="1800" b="0" i="0" u="none" strike="noStrike" baseline="0" dirty="0">
                <a:latin typeface="PalatinoLTStd-Roman"/>
              </a:rPr>
              <a:t> 200 mg five times a day for 5 days or 400 mg three times a day; </a:t>
            </a:r>
          </a:p>
          <a:p>
            <a:pPr algn="l"/>
            <a:r>
              <a:rPr lang="en-US" sz="1800" b="0" i="0" u="none" strike="noStrike" baseline="0" dirty="0">
                <a:latin typeface="PalatinoLTStd-Roman"/>
              </a:rPr>
              <a:t>valaciclovir 500 mg twice daily for 3 days; </a:t>
            </a:r>
          </a:p>
          <a:p>
            <a:pPr algn="l"/>
            <a:r>
              <a:rPr lang="en-US" sz="1800" b="0" i="0" u="none" strike="noStrike" baseline="0" dirty="0">
                <a:latin typeface="PalatinoLTStd-Roman"/>
              </a:rPr>
              <a:t>famciclovir 125 mg twice a day for 5 days.</a:t>
            </a:r>
            <a:r>
              <a:rPr lang="en-US" sz="2000" b="1" i="0" u="none" strike="noStrike" baseline="0" dirty="0">
                <a:latin typeface="PalatinoLTStd-Bold"/>
              </a:rPr>
              <a:t> </a:t>
            </a:r>
          </a:p>
          <a:p>
            <a:pPr algn="l"/>
            <a:r>
              <a:rPr lang="en-US" sz="2000" b="1" i="0" u="none" strike="noStrike" baseline="0" dirty="0">
                <a:latin typeface="PalatinoLTStd-Bold"/>
              </a:rPr>
              <a:t>Second line</a:t>
            </a:r>
          </a:p>
          <a:p>
            <a:pPr algn="l"/>
            <a:r>
              <a:rPr lang="en-US" sz="1800" b="0" i="0" u="none" strike="noStrike" baseline="0" dirty="0">
                <a:latin typeface="PalatinoLTStd-Roman"/>
              </a:rPr>
              <a:t>Frequent recurrences, and also any associated erythema multiforme can be suppressed by long‐term treatment.</a:t>
            </a:r>
            <a:r>
              <a:rPr lang="en-US" sz="1800" b="1" i="0" u="none" strike="noStrike" baseline="0" dirty="0">
                <a:latin typeface="PalatinoLTStd-Bold"/>
              </a:rPr>
              <a:t> </a:t>
            </a:r>
          </a:p>
          <a:p>
            <a:pPr algn="l"/>
            <a:r>
              <a:rPr lang="en-US" sz="1800" b="1" i="0" u="none" strike="noStrike" baseline="0" dirty="0">
                <a:latin typeface="PalatinoLTStd-Bold"/>
              </a:rPr>
              <a:t>Third line</a:t>
            </a:r>
          </a:p>
          <a:p>
            <a:pPr algn="l"/>
            <a:r>
              <a:rPr lang="en-US" sz="1800" b="0" i="0" u="none" strike="noStrike" baseline="0" dirty="0">
                <a:latin typeface="PalatinoLTStd-Roman"/>
              </a:rPr>
              <a:t>Topical imiquimod and </a:t>
            </a:r>
            <a:r>
              <a:rPr lang="en-US" sz="1800" b="0" i="0" u="none" strike="noStrike" baseline="0" dirty="0" err="1">
                <a:latin typeface="PalatinoLTStd-Roman"/>
              </a:rPr>
              <a:t>resiquimod</a:t>
            </a:r>
            <a:r>
              <a:rPr lang="en-US" sz="1800" b="0" i="0" u="none" strike="noStrike" baseline="0" dirty="0">
                <a:latin typeface="PalatinoLTStd-Roman"/>
              </a:rPr>
              <a:t>,</a:t>
            </a:r>
          </a:p>
          <a:p>
            <a:endParaRPr lang="en-US" dirty="0"/>
          </a:p>
        </p:txBody>
      </p:sp>
    </p:spTree>
    <p:extLst>
      <p:ext uri="{BB962C8B-B14F-4D97-AF65-F5344CB8AC3E}">
        <p14:creationId xmlns:p14="http://schemas.microsoft.com/office/powerpoint/2010/main" val="1118764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B94F2-FEA2-4584-98CC-21A72FB0BA05}"/>
              </a:ext>
            </a:extLst>
          </p:cNvPr>
          <p:cNvSpPr>
            <a:spLocks noGrp="1"/>
          </p:cNvSpPr>
          <p:nvPr>
            <p:ph type="title"/>
          </p:nvPr>
        </p:nvSpPr>
        <p:spPr/>
        <p:txBody>
          <a:bodyPr/>
          <a:lstStyle/>
          <a:p>
            <a:r>
              <a:rPr lang="en-US" dirty="0">
                <a:solidFill>
                  <a:srgbClr val="000000"/>
                </a:solidFill>
                <a:latin typeface="FrutigerLTStd-Black"/>
              </a:rPr>
              <a:t>Neonatal herpes </a:t>
            </a:r>
            <a:endParaRPr lang="en-US" dirty="0"/>
          </a:p>
        </p:txBody>
      </p:sp>
      <p:sp>
        <p:nvSpPr>
          <p:cNvPr id="3" name="Content Placeholder 2">
            <a:extLst>
              <a:ext uri="{FF2B5EF4-FFF2-40B4-BE49-F238E27FC236}">
                <a16:creationId xmlns:a16="http://schemas.microsoft.com/office/drawing/2014/main" id="{95ABD9C2-B941-4F81-B58C-18ADBC3AF02C}"/>
              </a:ext>
            </a:extLst>
          </p:cNvPr>
          <p:cNvSpPr>
            <a:spLocks noGrp="1"/>
          </p:cNvSpPr>
          <p:nvPr>
            <p:ph idx="1"/>
          </p:nvPr>
        </p:nvSpPr>
        <p:spPr/>
        <p:txBody>
          <a:bodyPr>
            <a:normAutofit fontScale="92500" lnSpcReduction="10000"/>
          </a:bodyPr>
          <a:lstStyle/>
          <a:p>
            <a:pPr marL="0" indent="0" algn="l">
              <a:buNone/>
            </a:pPr>
            <a:endParaRPr lang="en-US" sz="1800" b="0" i="0" u="none" strike="noStrike" baseline="0" dirty="0">
              <a:solidFill>
                <a:srgbClr val="000000"/>
              </a:solidFill>
              <a:latin typeface="PalatinoLTStd-Roman"/>
            </a:endParaRPr>
          </a:p>
          <a:p>
            <a:pPr algn="l"/>
            <a:r>
              <a:rPr lang="en-US" sz="1800" b="1" i="0" u="none" strike="noStrike" baseline="0" dirty="0">
                <a:solidFill>
                  <a:srgbClr val="E60026"/>
                </a:solidFill>
                <a:latin typeface="FrutigerLTStd-Bold"/>
              </a:rPr>
              <a:t>Definition</a:t>
            </a:r>
          </a:p>
          <a:p>
            <a:pPr algn="l"/>
            <a:r>
              <a:rPr lang="en-US" sz="1800" b="0" i="0" u="none" strike="noStrike" baseline="0" dirty="0">
                <a:solidFill>
                  <a:srgbClr val="000000"/>
                </a:solidFill>
                <a:latin typeface="PalatinoLTStd-Roman"/>
              </a:rPr>
              <a:t>Herpes simplex infection of a baby within 28 days of birth, usually acquired vertically from the mother.</a:t>
            </a:r>
          </a:p>
          <a:p>
            <a:pPr algn="l"/>
            <a:r>
              <a:rPr lang="en-US" sz="1800" b="1" i="0" u="none" strike="noStrike" baseline="0" dirty="0">
                <a:solidFill>
                  <a:srgbClr val="E60026"/>
                </a:solidFill>
                <a:latin typeface="FrutigerLTStd-Bold"/>
              </a:rPr>
              <a:t> Introduction and general description</a:t>
            </a:r>
          </a:p>
          <a:p>
            <a:pPr algn="l"/>
            <a:r>
              <a:rPr lang="en-US" sz="1800" b="0" i="0" u="none" strike="noStrike" baseline="0" dirty="0">
                <a:solidFill>
                  <a:srgbClr val="000000"/>
                </a:solidFill>
                <a:latin typeface="PalatinoLTStd-Roman"/>
              </a:rPr>
              <a:t>Primary genital herpes infection or active recurrent infection in the mother at the time of delivery makes the risk of transmission to the baby during vaginal delivery very high</a:t>
            </a:r>
          </a:p>
          <a:p>
            <a:pPr algn="l"/>
            <a:r>
              <a:rPr lang="en-US" sz="1800" b="1" i="0" u="none" strike="noStrike" baseline="0" dirty="0">
                <a:solidFill>
                  <a:srgbClr val="E60026"/>
                </a:solidFill>
                <a:latin typeface="FrutigerLTStd-Bold"/>
              </a:rPr>
              <a:t>Pathophysiology</a:t>
            </a:r>
          </a:p>
          <a:p>
            <a:pPr algn="l"/>
            <a:r>
              <a:rPr lang="en-US" sz="1800" b="1" i="0" u="none" strike="noStrike" baseline="0" dirty="0">
                <a:solidFill>
                  <a:srgbClr val="000000"/>
                </a:solidFill>
                <a:latin typeface="PalatinoLTStd-Bold"/>
              </a:rPr>
              <a:t>Predisposing factors</a:t>
            </a:r>
          </a:p>
          <a:p>
            <a:pPr algn="l"/>
            <a:r>
              <a:rPr lang="en-US" sz="1800" b="0" i="0" u="none" strike="noStrike" baseline="0" dirty="0">
                <a:solidFill>
                  <a:srgbClr val="000000"/>
                </a:solidFill>
                <a:latin typeface="PalatinoLTStd-Roman"/>
              </a:rPr>
              <a:t>Infection (primary, recurrent or asymptomatic viral shedding) of the mother during pregnancy or at the time of delivery.</a:t>
            </a:r>
            <a:endParaRPr lang="en-US" dirty="0"/>
          </a:p>
        </p:txBody>
      </p:sp>
    </p:spTree>
    <p:extLst>
      <p:ext uri="{BB962C8B-B14F-4D97-AF65-F5344CB8AC3E}">
        <p14:creationId xmlns:p14="http://schemas.microsoft.com/office/powerpoint/2010/main" val="3144458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2565-2FD0-425F-9DB1-AC4B23CCFA2E}"/>
              </a:ext>
            </a:extLst>
          </p:cNvPr>
          <p:cNvSpPr>
            <a:spLocks noGrp="1"/>
          </p:cNvSpPr>
          <p:nvPr>
            <p:ph type="title"/>
          </p:nvPr>
        </p:nvSpPr>
        <p:spPr/>
        <p:txBody>
          <a:bodyPr/>
          <a:lstStyle/>
          <a:p>
            <a:r>
              <a:rPr lang="en-US" b="1" dirty="0">
                <a:solidFill>
                  <a:srgbClr val="E60026"/>
                </a:solidFill>
                <a:latin typeface="FrutigerLTStd-Bold"/>
              </a:rPr>
              <a:t>Clinical features</a:t>
            </a:r>
            <a:br>
              <a:rPr lang="en-US" b="1" dirty="0">
                <a:solidFill>
                  <a:srgbClr val="E60026"/>
                </a:solidFill>
                <a:latin typeface="FrutigerLTStd-Bold"/>
              </a:rPr>
            </a:br>
            <a:endParaRPr lang="en-US" dirty="0"/>
          </a:p>
        </p:txBody>
      </p:sp>
      <p:sp>
        <p:nvSpPr>
          <p:cNvPr id="3" name="Content Placeholder 2">
            <a:extLst>
              <a:ext uri="{FF2B5EF4-FFF2-40B4-BE49-F238E27FC236}">
                <a16:creationId xmlns:a16="http://schemas.microsoft.com/office/drawing/2014/main" id="{ED53F5CC-E6BD-43B2-B5E1-330301A2E2A1}"/>
              </a:ext>
            </a:extLst>
          </p:cNvPr>
          <p:cNvSpPr>
            <a:spLocks noGrp="1"/>
          </p:cNvSpPr>
          <p:nvPr>
            <p:ph idx="1"/>
          </p:nvPr>
        </p:nvSpPr>
        <p:spPr/>
        <p:txBody>
          <a:bodyPr>
            <a:normAutofit/>
          </a:bodyPr>
          <a:lstStyle/>
          <a:p>
            <a:pPr algn="l"/>
            <a:r>
              <a:rPr lang="en-US" sz="1800" b="1" i="0" u="none" strike="noStrike" baseline="0" dirty="0">
                <a:solidFill>
                  <a:srgbClr val="000000"/>
                </a:solidFill>
                <a:latin typeface="PalatinoLTStd-Bold"/>
              </a:rPr>
              <a:t>History</a:t>
            </a:r>
          </a:p>
          <a:p>
            <a:pPr algn="l"/>
            <a:r>
              <a:rPr lang="en-US" sz="1800" b="0" i="0" u="none" strike="noStrike" baseline="0" dirty="0">
                <a:solidFill>
                  <a:srgbClr val="000000"/>
                </a:solidFill>
                <a:latin typeface="PalatinoLTStd-Roman"/>
              </a:rPr>
              <a:t>history of genital herpes in the mother should alert the obstetrician to the possibility of infection in the neonate.</a:t>
            </a:r>
          </a:p>
          <a:p>
            <a:pPr algn="l"/>
            <a:r>
              <a:rPr lang="en-US" sz="1800" b="1" i="0" u="none" strike="noStrike" baseline="0" dirty="0">
                <a:solidFill>
                  <a:srgbClr val="000000"/>
                </a:solidFill>
                <a:latin typeface="PalatinoLTStd-Bold"/>
              </a:rPr>
              <a:t>Presentation</a:t>
            </a:r>
          </a:p>
          <a:p>
            <a:pPr algn="l"/>
            <a:r>
              <a:rPr lang="en-US" sz="1800" b="0" i="0" u="none" strike="noStrike" baseline="0" dirty="0">
                <a:solidFill>
                  <a:srgbClr val="000000"/>
                </a:solidFill>
                <a:latin typeface="PalatinoLTStd-Roman"/>
              </a:rPr>
              <a:t>The effects on the baby range in severity and may be due to disseminated disease, affecting multiple organs but predominantly central nervous system, or limited to the skin, eyes and </a:t>
            </a:r>
            <a:r>
              <a:rPr lang="en-US" sz="1800" b="0" i="0" u="none" strike="noStrike" baseline="0" dirty="0">
                <a:latin typeface="PalatinoLTStd-Roman"/>
              </a:rPr>
              <a:t>mouth.</a:t>
            </a:r>
          </a:p>
          <a:p>
            <a:pPr algn="l"/>
            <a:r>
              <a:rPr lang="en-US" sz="1800" b="1" i="0" u="none" strike="noStrike" baseline="0" dirty="0">
                <a:latin typeface="PalatinoLTStd-Bold"/>
              </a:rPr>
              <a:t>Disease course and prognosis</a:t>
            </a:r>
          </a:p>
          <a:p>
            <a:pPr algn="l"/>
            <a:r>
              <a:rPr lang="en-US" sz="1800" b="0" i="0" u="none" strike="noStrike" baseline="0" dirty="0">
                <a:latin typeface="PalatinoLTStd-Roman"/>
              </a:rPr>
              <a:t>The potential mortality of untreated neonatal herpes is 60–80% and even when treated, mortality can be 25–30%</a:t>
            </a:r>
            <a:endParaRPr lang="en-US" dirty="0"/>
          </a:p>
        </p:txBody>
      </p:sp>
    </p:spTree>
    <p:extLst>
      <p:ext uri="{BB962C8B-B14F-4D97-AF65-F5344CB8AC3E}">
        <p14:creationId xmlns:p14="http://schemas.microsoft.com/office/powerpoint/2010/main" val="235783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13D0-2A2B-4426-94BB-CB92B4F97E3A}"/>
              </a:ext>
            </a:extLst>
          </p:cNvPr>
          <p:cNvSpPr>
            <a:spLocks noGrp="1"/>
          </p:cNvSpPr>
          <p:nvPr>
            <p:ph type="title"/>
          </p:nvPr>
        </p:nvSpPr>
        <p:spPr/>
        <p:txBody>
          <a:bodyPr/>
          <a:lstStyle/>
          <a:p>
            <a:r>
              <a:rPr lang="en-US" b="1" dirty="0">
                <a:solidFill>
                  <a:srgbClr val="E60026"/>
                </a:solidFill>
                <a:latin typeface="FrutigerLTStd-Bold"/>
              </a:rPr>
              <a:t>Investigations</a:t>
            </a:r>
            <a:br>
              <a:rPr lang="en-US" b="1" dirty="0">
                <a:solidFill>
                  <a:srgbClr val="E60026"/>
                </a:solidFill>
                <a:latin typeface="FrutigerLTStd-Bold"/>
              </a:rPr>
            </a:br>
            <a:endParaRPr lang="en-US" dirty="0"/>
          </a:p>
        </p:txBody>
      </p:sp>
      <p:sp>
        <p:nvSpPr>
          <p:cNvPr id="3" name="Content Placeholder 2">
            <a:extLst>
              <a:ext uri="{FF2B5EF4-FFF2-40B4-BE49-F238E27FC236}">
                <a16:creationId xmlns:a16="http://schemas.microsoft.com/office/drawing/2014/main" id="{DB50AC5D-AE34-4549-B574-745A19567DE1}"/>
              </a:ext>
            </a:extLst>
          </p:cNvPr>
          <p:cNvSpPr>
            <a:spLocks noGrp="1"/>
          </p:cNvSpPr>
          <p:nvPr>
            <p:ph idx="1"/>
          </p:nvPr>
        </p:nvSpPr>
        <p:spPr/>
        <p:txBody>
          <a:bodyPr/>
          <a:lstStyle/>
          <a:p>
            <a:pPr algn="l"/>
            <a:r>
              <a:rPr lang="en-US" sz="1800" b="0" i="0" u="none" strike="noStrike" baseline="0" dirty="0">
                <a:solidFill>
                  <a:srgbClr val="000000"/>
                </a:solidFill>
                <a:latin typeface="PalatinoLTStd-Roman"/>
              </a:rPr>
              <a:t>Herpes simplex virus can be detected by PCR in the cerebrospinal</a:t>
            </a:r>
          </a:p>
          <a:p>
            <a:pPr algn="l"/>
            <a:r>
              <a:rPr lang="en-US" sz="1800" b="0" i="0" u="none" strike="noStrike" baseline="0" dirty="0">
                <a:solidFill>
                  <a:srgbClr val="000000"/>
                </a:solidFill>
                <a:latin typeface="PalatinoLTStd-Roman"/>
              </a:rPr>
              <a:t>fluid.</a:t>
            </a:r>
          </a:p>
          <a:p>
            <a:pPr algn="l"/>
            <a:r>
              <a:rPr lang="en-US" sz="1800" b="1" i="0" u="none" strike="noStrike" baseline="0" dirty="0">
                <a:solidFill>
                  <a:srgbClr val="E60026"/>
                </a:solidFill>
                <a:latin typeface="FrutigerLTStd-Bold"/>
              </a:rPr>
              <a:t>Management</a:t>
            </a:r>
            <a:endParaRPr lang="en-US" sz="1800" b="0" i="0" u="none" strike="noStrike" baseline="0" dirty="0">
              <a:solidFill>
                <a:srgbClr val="000000"/>
              </a:solidFill>
              <a:latin typeface="PalatinoLTStd-Roman"/>
            </a:endParaRPr>
          </a:p>
          <a:p>
            <a:pPr algn="l"/>
            <a:r>
              <a:rPr lang="en-US" sz="1800" b="0" i="0" u="none" strike="noStrike" baseline="0" dirty="0">
                <a:latin typeface="PalatinoLTStd-Roman"/>
              </a:rPr>
              <a:t> Neonatal herpes is treated with high‐dose intravenous acyclovir</a:t>
            </a:r>
            <a:r>
              <a:rPr lang="en-US" dirty="0">
                <a:latin typeface="PalatinoLTStd-Roman"/>
              </a:rPr>
              <a:t> </a:t>
            </a:r>
            <a:r>
              <a:rPr lang="en-US" sz="1800" b="0" i="0" u="none" strike="noStrike" baseline="0" dirty="0">
                <a:latin typeface="PalatinoLTStd-Roman"/>
              </a:rPr>
              <a:t>(60 mg/kg/day in three divided doses for 2–3 weeks) followed by oral </a:t>
            </a:r>
            <a:r>
              <a:rPr lang="en-US" sz="1800" b="0" i="0" u="none" strike="noStrike" baseline="0" dirty="0" err="1">
                <a:latin typeface="PalatinoLTStd-Roman"/>
              </a:rPr>
              <a:t>aciclovir</a:t>
            </a:r>
            <a:r>
              <a:rPr lang="en-US" sz="1800" b="0" i="0" u="none" strike="noStrike" baseline="0" dirty="0">
                <a:latin typeface="PalatinoLTStd-Roman"/>
              </a:rPr>
              <a:t> for 6 months</a:t>
            </a:r>
            <a:endParaRPr lang="en-US" sz="1800" b="0" i="0" u="none" strike="noStrike" baseline="0" dirty="0">
              <a:solidFill>
                <a:srgbClr val="000000"/>
              </a:solidFill>
              <a:latin typeface="PalatinoLTStd-Roman"/>
            </a:endParaRPr>
          </a:p>
          <a:p>
            <a:pPr marL="0" indent="0" algn="l">
              <a:buNone/>
            </a:pPr>
            <a:endParaRPr lang="en-US" dirty="0">
              <a:solidFill>
                <a:srgbClr val="000000"/>
              </a:solidFill>
              <a:latin typeface="PalatinoLTStd-Roman"/>
            </a:endParaRPr>
          </a:p>
          <a:p>
            <a:pPr marL="0" indent="0" algn="l">
              <a:buNone/>
            </a:pPr>
            <a:endParaRPr lang="en-US" dirty="0"/>
          </a:p>
        </p:txBody>
      </p:sp>
    </p:spTree>
    <p:extLst>
      <p:ext uri="{BB962C8B-B14F-4D97-AF65-F5344CB8AC3E}">
        <p14:creationId xmlns:p14="http://schemas.microsoft.com/office/powerpoint/2010/main" val="3617316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7A12-D1A4-4AE9-8E72-08E2C472CA34}"/>
              </a:ext>
            </a:extLst>
          </p:cNvPr>
          <p:cNvSpPr>
            <a:spLocks noGrp="1"/>
          </p:cNvSpPr>
          <p:nvPr>
            <p:ph type="title"/>
          </p:nvPr>
        </p:nvSpPr>
        <p:spPr/>
        <p:txBody>
          <a:bodyPr/>
          <a:lstStyle/>
          <a:p>
            <a:r>
              <a:rPr lang="en-US" dirty="0">
                <a:solidFill>
                  <a:srgbClr val="000000"/>
                </a:solidFill>
                <a:latin typeface="FrutigerLTStd-Black"/>
              </a:rPr>
              <a:t>Zoster</a:t>
            </a:r>
            <a:br>
              <a:rPr lang="en-US" dirty="0">
                <a:solidFill>
                  <a:srgbClr val="000000"/>
                </a:solidFill>
                <a:latin typeface="FrutigerLTStd-Black"/>
              </a:rPr>
            </a:br>
            <a:endParaRPr lang="en-US" dirty="0"/>
          </a:p>
        </p:txBody>
      </p:sp>
      <p:sp>
        <p:nvSpPr>
          <p:cNvPr id="3" name="Content Placeholder 2">
            <a:extLst>
              <a:ext uri="{FF2B5EF4-FFF2-40B4-BE49-F238E27FC236}">
                <a16:creationId xmlns:a16="http://schemas.microsoft.com/office/drawing/2014/main" id="{9993E6E3-4C8E-4297-A471-55D399189089}"/>
              </a:ext>
            </a:extLst>
          </p:cNvPr>
          <p:cNvSpPr>
            <a:spLocks noGrp="1"/>
          </p:cNvSpPr>
          <p:nvPr>
            <p:ph idx="1"/>
          </p:nvPr>
        </p:nvSpPr>
        <p:spPr>
          <a:xfrm>
            <a:off x="623455" y="1246910"/>
            <a:ext cx="9233777" cy="4933228"/>
          </a:xfrm>
        </p:spPr>
        <p:txBody>
          <a:bodyPr>
            <a:normAutofit fontScale="92500" lnSpcReduction="10000"/>
          </a:bodyPr>
          <a:lstStyle/>
          <a:p>
            <a:pPr algn="l"/>
            <a:r>
              <a:rPr lang="en-US" sz="2000" b="1" i="0" u="none" strike="noStrike" baseline="0" dirty="0">
                <a:solidFill>
                  <a:srgbClr val="E60026"/>
                </a:solidFill>
                <a:latin typeface="FrutigerLTStd-Bold"/>
              </a:rPr>
              <a:t>Definition and nomenclature</a:t>
            </a:r>
          </a:p>
          <a:p>
            <a:pPr algn="l"/>
            <a:r>
              <a:rPr lang="en-US" sz="1800" b="0" i="0" u="none" strike="noStrike" baseline="0" dirty="0">
                <a:solidFill>
                  <a:srgbClr val="000000"/>
                </a:solidFill>
                <a:latin typeface="PalatinoLTStd-Roman"/>
              </a:rPr>
              <a:t>Zoster is a segmental eruption due to reactivation of latent VZV from dorsal root ganglia</a:t>
            </a:r>
          </a:p>
          <a:p>
            <a:pPr algn="l"/>
            <a:r>
              <a:rPr lang="en-US" sz="1800" b="1" i="0" u="none" strike="noStrike" baseline="0" dirty="0">
                <a:latin typeface="FrutigerLTStd-Black"/>
              </a:rPr>
              <a:t>Synonyms and inclusions</a:t>
            </a:r>
          </a:p>
          <a:p>
            <a:pPr algn="l"/>
            <a:r>
              <a:rPr lang="en-US" sz="1800" b="0" i="0" u="none" strike="noStrike" baseline="0" dirty="0">
                <a:latin typeface="FrutigerLTStd-Light"/>
              </a:rPr>
              <a:t>• Herpes zoster</a:t>
            </a:r>
          </a:p>
          <a:p>
            <a:pPr algn="l"/>
            <a:r>
              <a:rPr lang="en-US" sz="1800" b="0" i="0" u="none" strike="noStrike" baseline="0" dirty="0">
                <a:latin typeface="FrutigerLTStd-Light"/>
              </a:rPr>
              <a:t>• Shingles</a:t>
            </a:r>
          </a:p>
          <a:p>
            <a:pPr algn="l"/>
            <a:r>
              <a:rPr lang="en-US" sz="2000" b="1" i="0" u="none" strike="noStrike" baseline="0" dirty="0">
                <a:solidFill>
                  <a:srgbClr val="E60026"/>
                </a:solidFill>
                <a:latin typeface="FrutigerLTStd-Bold"/>
              </a:rPr>
              <a:t>Introduction and general description </a:t>
            </a:r>
          </a:p>
          <a:p>
            <a:pPr algn="l"/>
            <a:r>
              <a:rPr lang="en-US" sz="1800" b="0" i="0" u="none" strike="noStrike" baseline="0" dirty="0">
                <a:solidFill>
                  <a:srgbClr val="000000"/>
                </a:solidFill>
                <a:latin typeface="PalatinoLTStd-Roman"/>
              </a:rPr>
              <a:t>Zoster (zoster = a girdle, a reference to its segmental distribution)</a:t>
            </a:r>
          </a:p>
          <a:p>
            <a:pPr algn="l"/>
            <a:r>
              <a:rPr lang="en-US" sz="1800" b="0" i="0" u="none" strike="noStrike" baseline="0" dirty="0">
                <a:solidFill>
                  <a:srgbClr val="000000"/>
                </a:solidFill>
                <a:latin typeface="PalatinoLTStd-Roman"/>
              </a:rPr>
              <a:t>is a sporadic affliction of individuals who have previously had clinical or subclinical varicella.</a:t>
            </a:r>
          </a:p>
          <a:p>
            <a:pPr algn="l"/>
            <a:r>
              <a:rPr lang="en-US" sz="1800" b="0" i="0" u="none" strike="noStrike" baseline="0" dirty="0">
                <a:solidFill>
                  <a:srgbClr val="000000"/>
                </a:solidFill>
                <a:latin typeface="PalatinoLTStd-Roman"/>
              </a:rPr>
              <a:t> Zoster patients are infectious, both from virus in the lesions and, in some instances, the nasopharynx. </a:t>
            </a:r>
          </a:p>
          <a:p>
            <a:pPr algn="l"/>
            <a:r>
              <a:rPr lang="en-US" sz="1800" b="0" i="0" u="none" strike="noStrike" baseline="0" dirty="0">
                <a:solidFill>
                  <a:srgbClr val="000000"/>
                </a:solidFill>
                <a:latin typeface="PalatinoLTStd-Roman"/>
              </a:rPr>
              <a:t>In susceptible contacts of zoster, chickenpox can occur.</a:t>
            </a:r>
            <a:endParaRPr lang="en-US" sz="1800" b="0" i="0" u="none" strike="noStrike" baseline="0" dirty="0">
              <a:latin typeface="FrutigerLTStd-Light"/>
            </a:endParaRPr>
          </a:p>
          <a:p>
            <a:pPr algn="l"/>
            <a:endParaRPr lang="en-US" sz="1800" b="0" i="0" u="none" strike="noStrike" baseline="0" dirty="0">
              <a:solidFill>
                <a:srgbClr val="000000"/>
              </a:solidFill>
              <a:latin typeface="PalatinoLTStd-Roman"/>
            </a:endParaRPr>
          </a:p>
          <a:p>
            <a:pPr algn="l"/>
            <a:endParaRPr lang="en-US" dirty="0"/>
          </a:p>
        </p:txBody>
      </p:sp>
    </p:spTree>
    <p:extLst>
      <p:ext uri="{BB962C8B-B14F-4D97-AF65-F5344CB8AC3E}">
        <p14:creationId xmlns:p14="http://schemas.microsoft.com/office/powerpoint/2010/main" val="3316945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2386-1672-40EA-BFC9-F0715B536DAC}"/>
              </a:ext>
            </a:extLst>
          </p:cNvPr>
          <p:cNvSpPr>
            <a:spLocks noGrp="1"/>
          </p:cNvSpPr>
          <p:nvPr>
            <p:ph type="title"/>
          </p:nvPr>
        </p:nvSpPr>
        <p:spPr/>
        <p:txBody>
          <a:bodyPr/>
          <a:lstStyle/>
          <a:p>
            <a:r>
              <a:rPr lang="en-US" b="1" dirty="0">
                <a:solidFill>
                  <a:srgbClr val="E60026"/>
                </a:solidFill>
                <a:latin typeface="FrutigerLTStd-Bold"/>
              </a:rPr>
              <a:t>Epidemiology</a:t>
            </a:r>
            <a:br>
              <a:rPr lang="en-US" b="1" dirty="0">
                <a:solidFill>
                  <a:srgbClr val="E60026"/>
                </a:solidFill>
                <a:latin typeface="FrutigerLTStd-Bold"/>
              </a:rPr>
            </a:br>
            <a:endParaRPr lang="en-US" dirty="0"/>
          </a:p>
        </p:txBody>
      </p:sp>
      <p:sp>
        <p:nvSpPr>
          <p:cNvPr id="3" name="Content Placeholder 2">
            <a:extLst>
              <a:ext uri="{FF2B5EF4-FFF2-40B4-BE49-F238E27FC236}">
                <a16:creationId xmlns:a16="http://schemas.microsoft.com/office/drawing/2014/main" id="{5F5A9409-136F-4C33-8BF5-493CFCF92517}"/>
              </a:ext>
            </a:extLst>
          </p:cNvPr>
          <p:cNvSpPr>
            <a:spLocks noGrp="1"/>
          </p:cNvSpPr>
          <p:nvPr>
            <p:ph idx="1"/>
          </p:nvPr>
        </p:nvSpPr>
        <p:spPr/>
        <p:txBody>
          <a:bodyPr/>
          <a:lstStyle/>
          <a:p>
            <a:pPr algn="l"/>
            <a:endParaRPr lang="en-US" sz="1800" b="1" i="0" u="none" strike="noStrike" baseline="0" dirty="0">
              <a:latin typeface="PalatinoLTStd-Bold"/>
            </a:endParaRPr>
          </a:p>
          <a:p>
            <a:pPr marL="0" indent="0" algn="l">
              <a:buNone/>
            </a:pPr>
            <a:r>
              <a:rPr lang="en-US" sz="1800" b="1" i="0" u="none" strike="noStrike" baseline="0" dirty="0">
                <a:solidFill>
                  <a:srgbClr val="000000"/>
                </a:solidFill>
                <a:latin typeface="PalatinoLTStd-Bold"/>
              </a:rPr>
              <a:t>Incidence and prevalence</a:t>
            </a:r>
          </a:p>
          <a:p>
            <a:pPr algn="l"/>
            <a:r>
              <a:rPr lang="en-US" sz="1800" b="0" i="0" u="none" strike="noStrike" baseline="0" dirty="0">
                <a:solidFill>
                  <a:srgbClr val="000000"/>
                </a:solidFill>
                <a:latin typeface="PalatinoLTStd-Roman"/>
              </a:rPr>
              <a:t>The average annual incidence has been estimated at 2–4/1000</a:t>
            </a:r>
            <a:endParaRPr lang="en-US" b="1" dirty="0">
              <a:latin typeface="PalatinoLTStd-Bold"/>
            </a:endParaRPr>
          </a:p>
          <a:p>
            <a:pPr algn="l"/>
            <a:r>
              <a:rPr lang="en-US" sz="1800" b="1" i="0" u="none" strike="noStrike" baseline="0" dirty="0">
                <a:latin typeface="PalatinoLTStd-Bold"/>
              </a:rPr>
              <a:t>Age</a:t>
            </a:r>
          </a:p>
          <a:p>
            <a:pPr algn="l"/>
            <a:r>
              <a:rPr lang="en-US" sz="1800" b="0" i="0" u="none" strike="noStrike" baseline="0" dirty="0">
                <a:latin typeface="PalatinoLTStd-Roman"/>
              </a:rPr>
              <a:t>Zoster is not common in childhood and young adult life.</a:t>
            </a:r>
          </a:p>
          <a:p>
            <a:pPr algn="l"/>
            <a:r>
              <a:rPr lang="en-US" sz="1800" b="0" i="0" u="none" strike="noStrike" baseline="0" dirty="0">
                <a:latin typeface="PalatinoLTStd-Roman"/>
              </a:rPr>
              <a:t> Over the age of 50, the incidence rises.</a:t>
            </a:r>
          </a:p>
          <a:p>
            <a:pPr algn="l"/>
            <a:endParaRPr lang="en-US" dirty="0"/>
          </a:p>
        </p:txBody>
      </p:sp>
    </p:spTree>
    <p:extLst>
      <p:ext uri="{BB962C8B-B14F-4D97-AF65-F5344CB8AC3E}">
        <p14:creationId xmlns:p14="http://schemas.microsoft.com/office/powerpoint/2010/main" val="1683667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1AC2-7AD7-48A5-8E16-BC6C61BE2215}"/>
              </a:ext>
            </a:extLst>
          </p:cNvPr>
          <p:cNvSpPr>
            <a:spLocks noGrp="1"/>
          </p:cNvSpPr>
          <p:nvPr>
            <p:ph type="title"/>
          </p:nvPr>
        </p:nvSpPr>
        <p:spPr/>
        <p:txBody>
          <a:bodyPr/>
          <a:lstStyle/>
          <a:p>
            <a:r>
              <a:rPr lang="en-US" b="1" dirty="0">
                <a:solidFill>
                  <a:srgbClr val="E60026"/>
                </a:solidFill>
                <a:latin typeface="FrutigerLTStd-Bold"/>
              </a:rPr>
              <a:t>Pathophysiology</a:t>
            </a:r>
            <a:br>
              <a:rPr lang="en-US" b="1" dirty="0">
                <a:solidFill>
                  <a:srgbClr val="E60026"/>
                </a:solidFill>
                <a:latin typeface="FrutigerLTStd-Bold"/>
              </a:rPr>
            </a:br>
            <a:endParaRPr lang="en-US" dirty="0"/>
          </a:p>
        </p:txBody>
      </p:sp>
      <p:sp>
        <p:nvSpPr>
          <p:cNvPr id="3" name="Content Placeholder 2">
            <a:extLst>
              <a:ext uri="{FF2B5EF4-FFF2-40B4-BE49-F238E27FC236}">
                <a16:creationId xmlns:a16="http://schemas.microsoft.com/office/drawing/2014/main" id="{E226DB29-3AEF-4798-B9AD-4E5C5AC5CD26}"/>
              </a:ext>
            </a:extLst>
          </p:cNvPr>
          <p:cNvSpPr>
            <a:spLocks noGrp="1"/>
          </p:cNvSpPr>
          <p:nvPr>
            <p:ph idx="1"/>
          </p:nvPr>
        </p:nvSpPr>
        <p:spPr/>
        <p:txBody>
          <a:bodyPr>
            <a:normAutofit/>
          </a:bodyPr>
          <a:lstStyle/>
          <a:p>
            <a:pPr algn="l"/>
            <a:r>
              <a:rPr lang="en-US" sz="1800" b="1" i="0" u="none" strike="noStrike" baseline="0" dirty="0">
                <a:solidFill>
                  <a:srgbClr val="000000"/>
                </a:solidFill>
                <a:latin typeface="PalatinoLTStd-Bold"/>
              </a:rPr>
              <a:t>Predisposing factors</a:t>
            </a:r>
          </a:p>
          <a:p>
            <a:pPr algn="l"/>
            <a:r>
              <a:rPr lang="en-US" sz="1800" b="0" i="0" u="none" strike="noStrike" baseline="0" dirty="0">
                <a:solidFill>
                  <a:srgbClr val="000000"/>
                </a:solidFill>
                <a:latin typeface="PalatinoLTStd-Roman"/>
              </a:rPr>
              <a:t>An earlier infection with varicella is essential before zoster can occur.</a:t>
            </a:r>
          </a:p>
          <a:p>
            <a:pPr algn="l"/>
            <a:r>
              <a:rPr lang="en-US" sz="1800" b="0" i="0" u="none" strike="noStrike" baseline="0" dirty="0">
                <a:solidFill>
                  <a:srgbClr val="000000"/>
                </a:solidFill>
                <a:latin typeface="PalatinoLTStd-Roman"/>
              </a:rPr>
              <a:t> Most commonly, chickenpox occurs in childhood and zoster in middle to older age. </a:t>
            </a:r>
          </a:p>
          <a:p>
            <a:pPr algn="l"/>
            <a:r>
              <a:rPr lang="en-US" sz="1800" b="0" i="0" u="none" strike="noStrike" baseline="0" dirty="0">
                <a:solidFill>
                  <a:srgbClr val="000000"/>
                </a:solidFill>
                <a:latin typeface="PalatinoLTStd-Roman"/>
              </a:rPr>
              <a:t>Zoster is more common in immunosuppression.</a:t>
            </a:r>
            <a:r>
              <a:rPr lang="en-US" sz="1800" b="1" i="0" u="none" strike="noStrike" baseline="0" dirty="0">
                <a:latin typeface="PalatinoLTStd-Bold"/>
              </a:rPr>
              <a:t> </a:t>
            </a:r>
          </a:p>
          <a:p>
            <a:pPr algn="l"/>
            <a:r>
              <a:rPr lang="en-US" sz="1800" b="1" i="0" u="none" strike="noStrike" baseline="0" dirty="0">
                <a:latin typeface="PalatinoLTStd-Bold"/>
              </a:rPr>
              <a:t>Pathology</a:t>
            </a:r>
          </a:p>
          <a:p>
            <a:pPr algn="l"/>
            <a:r>
              <a:rPr lang="en-US" sz="1800" b="0" i="0" u="none" strike="noStrike" baseline="0" dirty="0">
                <a:latin typeface="PalatinoLTStd-Roman"/>
              </a:rPr>
              <a:t>The skin lesions show similar features to those seen in chickenpox</a:t>
            </a:r>
          </a:p>
          <a:p>
            <a:pPr algn="l"/>
            <a:r>
              <a:rPr lang="en-US" sz="1800" b="0" i="0" u="none" strike="noStrike" baseline="0" dirty="0">
                <a:latin typeface="PalatinoLTStd-Roman"/>
              </a:rPr>
              <a:t>The posterior nerve roots and ganglia show inflammatory changes and sometimes these involve the anterior horn.</a:t>
            </a:r>
          </a:p>
          <a:p>
            <a:pPr algn="l"/>
            <a:r>
              <a:rPr lang="en-US" sz="1800" b="0" i="0" u="none" strike="noStrike" baseline="0" dirty="0">
                <a:latin typeface="PalatinoLTStd-Roman"/>
              </a:rPr>
              <a:t> Virus particles have been seen in ganglion cells and Schwann cells</a:t>
            </a:r>
            <a:endParaRPr lang="en-US" sz="1800" b="0" i="0" u="none" strike="noStrike" baseline="0" dirty="0">
              <a:solidFill>
                <a:srgbClr val="000000"/>
              </a:solidFill>
              <a:latin typeface="PalatinoLTStd-Roman"/>
            </a:endParaRPr>
          </a:p>
          <a:p>
            <a:pPr algn="l"/>
            <a:endParaRPr lang="en-US" dirty="0"/>
          </a:p>
        </p:txBody>
      </p:sp>
    </p:spTree>
    <p:extLst>
      <p:ext uri="{BB962C8B-B14F-4D97-AF65-F5344CB8AC3E}">
        <p14:creationId xmlns:p14="http://schemas.microsoft.com/office/powerpoint/2010/main" val="185081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573A05-C6BD-471A-BCF2-32B5B5B4B8BD}"/>
              </a:ext>
            </a:extLst>
          </p:cNvPr>
          <p:cNvSpPr>
            <a:spLocks noGrp="1"/>
          </p:cNvSpPr>
          <p:nvPr>
            <p:ph idx="1"/>
          </p:nvPr>
        </p:nvSpPr>
        <p:spPr/>
        <p:txBody>
          <a:bodyPr/>
          <a:lstStyle/>
          <a:p>
            <a:pPr algn="l"/>
            <a:r>
              <a:rPr lang="en-US" sz="1800" b="0" i="0" u="none" strike="noStrike" baseline="0" dirty="0">
                <a:latin typeface="PalatinoLTStd-Roman"/>
              </a:rPr>
              <a:t>More extensive changes are sometimes seen in </a:t>
            </a:r>
            <a:r>
              <a:rPr lang="en-US" sz="1800" b="0" i="0" u="none" strike="noStrike" baseline="0" dirty="0" err="1">
                <a:latin typeface="PalatinoLTStd-Roman"/>
              </a:rPr>
              <a:t>leptomeningitis</a:t>
            </a:r>
            <a:r>
              <a:rPr lang="en-US" sz="1800" b="0" i="0" u="none" strike="noStrike" baseline="0" dirty="0">
                <a:latin typeface="PalatinoLTStd-Roman"/>
              </a:rPr>
              <a:t>, encephalitis with local demyelination, and myelitis. </a:t>
            </a:r>
          </a:p>
          <a:p>
            <a:pPr algn="l"/>
            <a:r>
              <a:rPr lang="en-US" sz="1800" b="0" i="0" u="none" strike="noStrike" baseline="0" dirty="0">
                <a:latin typeface="PalatinoLTStd-Roman"/>
              </a:rPr>
              <a:t>Disseminated lesions in other organs may occur as in varicella.</a:t>
            </a:r>
          </a:p>
          <a:p>
            <a:pPr algn="l"/>
            <a:r>
              <a:rPr lang="en-US" sz="1800" b="0" i="0" u="none" strike="noStrike" baseline="0" dirty="0">
                <a:latin typeface="PalatinoLTStd-Roman"/>
              </a:rPr>
              <a:t> Zoster can cause some destruction of nerve </a:t>
            </a:r>
            <a:r>
              <a:rPr lang="en-US" sz="1800" b="0" i="0" u="none" strike="noStrike" baseline="0" dirty="0" err="1">
                <a:latin typeface="PalatinoLTStd-Roman"/>
              </a:rPr>
              <a:t>fibres</a:t>
            </a:r>
            <a:r>
              <a:rPr lang="en-US" sz="1800" b="0" i="0" u="none" strike="noStrike" baseline="0" dirty="0">
                <a:latin typeface="PalatinoLTStd-Roman"/>
              </a:rPr>
              <a:t> in the middle and lower dermis, detectable with silver impregnation techniques.</a:t>
            </a:r>
          </a:p>
          <a:p>
            <a:pPr algn="l"/>
            <a:r>
              <a:rPr lang="en-US" sz="1800" b="0" i="0" u="none" strike="noStrike" baseline="0" dirty="0">
                <a:latin typeface="PalatinoLTStd-Roman"/>
              </a:rPr>
              <a:t>post‐herpetic neuralgia</a:t>
            </a:r>
            <a:endParaRPr lang="en-US" dirty="0"/>
          </a:p>
        </p:txBody>
      </p:sp>
    </p:spTree>
    <p:extLst>
      <p:ext uri="{BB962C8B-B14F-4D97-AF65-F5344CB8AC3E}">
        <p14:creationId xmlns:p14="http://schemas.microsoft.com/office/powerpoint/2010/main" val="1425524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EC42-493A-4551-A880-982313F09D5C}"/>
              </a:ext>
            </a:extLst>
          </p:cNvPr>
          <p:cNvSpPr>
            <a:spLocks noGrp="1"/>
          </p:cNvSpPr>
          <p:nvPr>
            <p:ph type="title"/>
          </p:nvPr>
        </p:nvSpPr>
        <p:spPr>
          <a:xfrm>
            <a:off x="0" y="1626524"/>
            <a:ext cx="9692640" cy="1325562"/>
          </a:xfrm>
        </p:spPr>
        <p:txBody>
          <a:bodyPr/>
          <a:lstStyle/>
          <a:p>
            <a:r>
              <a:rPr lang="en-US" b="1" dirty="0">
                <a:solidFill>
                  <a:srgbClr val="E60026"/>
                </a:solidFill>
                <a:latin typeface="FrutigerLTStd-Bold"/>
              </a:rPr>
              <a:t>Clinical features</a:t>
            </a:r>
            <a:br>
              <a:rPr lang="en-US" b="1" dirty="0">
                <a:solidFill>
                  <a:srgbClr val="E60026"/>
                </a:solidFill>
                <a:latin typeface="FrutigerLTStd-Bold"/>
              </a:rPr>
            </a:br>
            <a:endParaRPr lang="en-US" dirty="0"/>
          </a:p>
        </p:txBody>
      </p:sp>
      <p:sp>
        <p:nvSpPr>
          <p:cNvPr id="3" name="Content Placeholder 2">
            <a:extLst>
              <a:ext uri="{FF2B5EF4-FFF2-40B4-BE49-F238E27FC236}">
                <a16:creationId xmlns:a16="http://schemas.microsoft.com/office/drawing/2014/main" id="{E76CC606-35C4-4AB5-9779-E4F8C6B81DE8}"/>
              </a:ext>
            </a:extLst>
          </p:cNvPr>
          <p:cNvSpPr>
            <a:spLocks noGrp="1"/>
          </p:cNvSpPr>
          <p:nvPr>
            <p:ph idx="1"/>
          </p:nvPr>
        </p:nvSpPr>
        <p:spPr>
          <a:xfrm>
            <a:off x="0" y="2618509"/>
            <a:ext cx="8595360" cy="4351337"/>
          </a:xfrm>
        </p:spPr>
        <p:txBody>
          <a:bodyPr>
            <a:normAutofit fontScale="92500" lnSpcReduction="20000"/>
          </a:bodyPr>
          <a:lstStyle/>
          <a:p>
            <a:pPr algn="l"/>
            <a:r>
              <a:rPr lang="en-US" sz="1800" b="1" i="0" u="none" strike="noStrike" baseline="0" dirty="0">
                <a:solidFill>
                  <a:srgbClr val="000000"/>
                </a:solidFill>
                <a:latin typeface="PalatinoLTStd-Bold"/>
              </a:rPr>
              <a:t>Presentation </a:t>
            </a:r>
          </a:p>
          <a:p>
            <a:pPr algn="l"/>
            <a:r>
              <a:rPr lang="en-US" sz="1800" b="0" i="0" u="none" strike="noStrike" baseline="0" dirty="0">
                <a:solidFill>
                  <a:srgbClr val="000000"/>
                </a:solidFill>
                <a:latin typeface="PalatinoLTStd-Roman"/>
              </a:rPr>
              <a:t>The first manifestation of zoster is usually pain, which may be severe, and may be accompanied by fever, headache, malaise and tenderness localized to areas of one or more dorsal roots. </a:t>
            </a:r>
          </a:p>
          <a:p>
            <a:pPr algn="l"/>
            <a:r>
              <a:rPr lang="en-US" sz="1800" b="0" i="0" u="none" strike="noStrike" baseline="0" dirty="0">
                <a:solidFill>
                  <a:srgbClr val="000000"/>
                </a:solidFill>
                <a:latin typeface="PalatinoLTStd-Roman"/>
              </a:rPr>
              <a:t>The pain may be sharply localized and unilateral, but may be more diffuse.</a:t>
            </a:r>
            <a:r>
              <a:rPr lang="en-US" sz="1800" b="0" i="0" u="none" strike="noStrike" baseline="0" dirty="0">
                <a:latin typeface="PalatinoLTStd-Roman"/>
              </a:rPr>
              <a:t> </a:t>
            </a:r>
          </a:p>
          <a:p>
            <a:pPr algn="l"/>
            <a:r>
              <a:rPr lang="en-US" sz="1800" b="0" i="0" u="none" strike="noStrike" baseline="0" dirty="0">
                <a:latin typeface="PalatinoLTStd-Roman"/>
              </a:rPr>
              <a:t>The time between the start of the pain and the onset of the eruption averages 1.4 days in trigeminal zoster and 3.2 days in thoracic disease.</a:t>
            </a:r>
          </a:p>
          <a:p>
            <a:pPr algn="l"/>
            <a:r>
              <a:rPr lang="en-US" sz="1800" b="0" i="0" u="none" strike="noStrike" baseline="0" dirty="0">
                <a:latin typeface="PalatinoLTStd-Roman"/>
              </a:rPr>
              <a:t>Closely grouped red papules, rapidly becoming vesicular and then pustular, develop in a continuous or interrupted band in the area of one, occasionally two and, rarely, more contiguous dermatomes. </a:t>
            </a:r>
          </a:p>
          <a:p>
            <a:pPr algn="l"/>
            <a:r>
              <a:rPr lang="en-US" sz="1800" b="0" i="0" u="none" strike="noStrike" baseline="0" dirty="0">
                <a:latin typeface="PalatinoLTStd-Roman"/>
              </a:rPr>
              <a:t>The striking feature is cut‐off at the mid line.</a:t>
            </a:r>
          </a:p>
          <a:p>
            <a:pPr algn="l"/>
            <a:r>
              <a:rPr lang="en-US" sz="1800" b="0" i="0" u="none" strike="noStrike" baseline="0" dirty="0">
                <a:latin typeface="PalatinoLTStd-Roman"/>
              </a:rPr>
              <a:t> Mucous membranes within the affected dermatomes are also involved.</a:t>
            </a:r>
          </a:p>
          <a:p>
            <a:pPr algn="l"/>
            <a:r>
              <a:rPr lang="en-US" sz="1800" b="0" i="0" u="none" strike="noStrike" baseline="0" dirty="0">
                <a:latin typeface="PalatinoLTStd-Roman"/>
              </a:rPr>
              <a:t>The lymph nodes draining the affected area are enlarged and tender.</a:t>
            </a:r>
          </a:p>
          <a:p>
            <a:pPr algn="l"/>
            <a:endParaRPr lang="en-US" dirty="0"/>
          </a:p>
        </p:txBody>
      </p:sp>
      <p:pic>
        <p:nvPicPr>
          <p:cNvPr id="5" name="Picture 4">
            <a:extLst>
              <a:ext uri="{FF2B5EF4-FFF2-40B4-BE49-F238E27FC236}">
                <a16:creationId xmlns:a16="http://schemas.microsoft.com/office/drawing/2014/main" id="{C3A64026-AA30-4383-8663-B3EF7170FBAF}"/>
              </a:ext>
            </a:extLst>
          </p:cNvPr>
          <p:cNvPicPr>
            <a:picLocks noChangeAspect="1"/>
          </p:cNvPicPr>
          <p:nvPr/>
        </p:nvPicPr>
        <p:blipFill>
          <a:blip r:embed="rId2"/>
          <a:stretch>
            <a:fillRect/>
          </a:stretch>
        </p:blipFill>
        <p:spPr>
          <a:xfrm>
            <a:off x="7633855" y="0"/>
            <a:ext cx="3691297" cy="2979953"/>
          </a:xfrm>
          <a:prstGeom prst="rect">
            <a:avLst/>
          </a:prstGeom>
        </p:spPr>
      </p:pic>
    </p:spTree>
    <p:extLst>
      <p:ext uri="{BB962C8B-B14F-4D97-AF65-F5344CB8AC3E}">
        <p14:creationId xmlns:p14="http://schemas.microsoft.com/office/powerpoint/2010/main" val="4236537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1ECC51-0323-44DE-9DD4-4D45FC32F1FE}"/>
              </a:ext>
            </a:extLst>
          </p:cNvPr>
          <p:cNvSpPr>
            <a:spLocks noGrp="1"/>
          </p:cNvSpPr>
          <p:nvPr>
            <p:ph idx="1"/>
          </p:nvPr>
        </p:nvSpPr>
        <p:spPr/>
        <p:txBody>
          <a:bodyPr/>
          <a:lstStyle/>
          <a:p>
            <a:pPr algn="l"/>
            <a:r>
              <a:rPr lang="en-US" sz="1800" b="0" i="0" u="none" strike="noStrike" baseline="0" dirty="0">
                <a:latin typeface="PalatinoLTStd-Roman"/>
              </a:rPr>
              <a:t>The thoracic (53%), cervical (usually C2,3,4, 20%), trigeminal, including ophthalmic (15%) and lumbosacral (11%) dermatomes are most commonly involved at all ages, but the relative frequency of ophthalmic zoster increases in old age.</a:t>
            </a:r>
            <a:endParaRPr lang="en-US" dirty="0"/>
          </a:p>
        </p:txBody>
      </p:sp>
    </p:spTree>
    <p:extLst>
      <p:ext uri="{BB962C8B-B14F-4D97-AF65-F5344CB8AC3E}">
        <p14:creationId xmlns:p14="http://schemas.microsoft.com/office/powerpoint/2010/main" val="178002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85F010-AC24-4AF2-993A-5E0E0DC73B1C}"/>
              </a:ext>
            </a:extLst>
          </p:cNvPr>
          <p:cNvSpPr>
            <a:spLocks noGrp="1"/>
          </p:cNvSpPr>
          <p:nvPr>
            <p:ph idx="1"/>
          </p:nvPr>
        </p:nvSpPr>
        <p:spPr>
          <a:xfrm>
            <a:off x="166255" y="138545"/>
            <a:ext cx="10183089" cy="6353695"/>
          </a:xfrm>
        </p:spPr>
        <p:txBody>
          <a:bodyPr>
            <a:normAutofit/>
          </a:bodyPr>
          <a:lstStyle/>
          <a:p>
            <a:pPr algn="l"/>
            <a:r>
              <a:rPr lang="en-US" sz="2000" b="1" i="1" u="none" strike="noStrike" baseline="0" dirty="0" err="1">
                <a:solidFill>
                  <a:srgbClr val="FF0000"/>
                </a:solidFill>
                <a:latin typeface="FrutigerLTStd-LightItalic"/>
              </a:rPr>
              <a:t>Alphaherpesvirinae</a:t>
            </a:r>
            <a:r>
              <a:rPr lang="en-US" sz="2000" b="1" i="1" u="none" strike="noStrike" baseline="0" dirty="0">
                <a:solidFill>
                  <a:srgbClr val="FF0000"/>
                </a:solidFill>
                <a:latin typeface="FrutigerLTStd-LightItalic"/>
              </a:rPr>
              <a:t> </a:t>
            </a:r>
            <a:r>
              <a:rPr lang="el-GR" sz="2000" b="1" i="0" u="none" strike="noStrike" baseline="0" dirty="0">
                <a:solidFill>
                  <a:srgbClr val="FF0000"/>
                </a:solidFill>
                <a:latin typeface="SymbolStd"/>
              </a:rPr>
              <a:t>α </a:t>
            </a:r>
            <a:endParaRPr lang="en-US" sz="2000" b="1" i="0" u="none" strike="noStrike" baseline="0" dirty="0">
              <a:solidFill>
                <a:srgbClr val="FF0000"/>
              </a:solidFill>
              <a:latin typeface="SymbolStd"/>
            </a:endParaRPr>
          </a:p>
          <a:p>
            <a:pPr algn="l"/>
            <a:r>
              <a:rPr lang="en-US" sz="1800" b="1" i="0" u="none" strike="noStrike" baseline="0" dirty="0">
                <a:latin typeface="FrutigerLTStd-Light"/>
              </a:rPr>
              <a:t>type 1 HSV‐1 </a:t>
            </a:r>
            <a:r>
              <a:rPr lang="en-US" sz="1800" b="0" i="1" u="none" strike="noStrike" baseline="0" dirty="0">
                <a:latin typeface="FrutigerLTStd-LightItalic"/>
              </a:rPr>
              <a:t>Herpesvirus hominis </a:t>
            </a:r>
            <a:r>
              <a:rPr lang="en-US" sz="1800" b="0" i="0" u="none" strike="noStrike" baseline="0" dirty="0">
                <a:latin typeface="FrutigerLTStd-Light"/>
              </a:rPr>
              <a:t>1, HHV‐1</a:t>
            </a:r>
          </a:p>
          <a:p>
            <a:pPr algn="l"/>
            <a:r>
              <a:rPr lang="en-US" sz="1800" b="1" i="0" u="none" strike="noStrike" baseline="0" dirty="0">
                <a:latin typeface="FrutigerLTStd-Light"/>
              </a:rPr>
              <a:t>type 2 HSV‐2 </a:t>
            </a:r>
            <a:r>
              <a:rPr lang="en-US" sz="1800" b="0" i="1" u="none" strike="noStrike" baseline="0" dirty="0">
                <a:latin typeface="FrutigerLTStd-LightItalic"/>
              </a:rPr>
              <a:t>Herpesvirus hominis </a:t>
            </a:r>
            <a:r>
              <a:rPr lang="en-US" sz="1800" b="0" i="0" u="none" strike="noStrike" baseline="0" dirty="0">
                <a:latin typeface="FrutigerLTStd-Light"/>
              </a:rPr>
              <a:t>2, HHV‐2</a:t>
            </a:r>
          </a:p>
          <a:p>
            <a:pPr algn="l"/>
            <a:r>
              <a:rPr lang="en-US" sz="1800" b="1" i="1" u="none" strike="noStrike" baseline="0" dirty="0" err="1">
                <a:latin typeface="FrutigerLTStd-LightItalic"/>
              </a:rPr>
              <a:t>Varicellovirus</a:t>
            </a:r>
            <a:r>
              <a:rPr lang="en-US" sz="1800" b="1" i="1" u="none" strike="noStrike" baseline="0" dirty="0">
                <a:latin typeface="FrutigerLTStd-LightItalic"/>
              </a:rPr>
              <a:t> </a:t>
            </a:r>
            <a:r>
              <a:rPr lang="en-US" sz="1800" b="1" i="0" u="none" strike="noStrike" baseline="0" dirty="0">
                <a:latin typeface="FrutigerLTStd-Light"/>
              </a:rPr>
              <a:t>Varicella‐zoster virus VZV  </a:t>
            </a:r>
            <a:r>
              <a:rPr lang="en-US" sz="1800" b="0" i="1" u="none" strike="noStrike" baseline="0" dirty="0">
                <a:latin typeface="FrutigerLTStd-LightItalic"/>
              </a:rPr>
              <a:t>Herpesvirus </a:t>
            </a:r>
            <a:r>
              <a:rPr lang="en-US" sz="1800" b="0" i="1" u="none" strike="noStrike" baseline="0" dirty="0" err="1">
                <a:latin typeface="FrutigerLTStd-LightItalic"/>
              </a:rPr>
              <a:t>varicellae</a:t>
            </a:r>
            <a:r>
              <a:rPr lang="en-US" sz="1800" b="0" i="0" u="none" strike="noStrike" baseline="0" dirty="0">
                <a:latin typeface="FrutigerLTStd-Light"/>
              </a:rPr>
              <a:t>, HHV‐3</a:t>
            </a:r>
          </a:p>
          <a:p>
            <a:pPr algn="l"/>
            <a:r>
              <a:rPr lang="en-US" sz="2000" b="1" i="1" u="none" strike="noStrike" baseline="0" dirty="0" err="1">
                <a:solidFill>
                  <a:srgbClr val="FF0000"/>
                </a:solidFill>
                <a:latin typeface="FrutigerLTStd-LightItalic"/>
              </a:rPr>
              <a:t>Betaherpesvirinae</a:t>
            </a:r>
            <a:r>
              <a:rPr lang="en-US" sz="2000" b="1" i="1" u="none" strike="noStrike" baseline="0" dirty="0">
                <a:solidFill>
                  <a:srgbClr val="FF0000"/>
                </a:solidFill>
                <a:latin typeface="FrutigerLTStd-LightItalic"/>
              </a:rPr>
              <a:t> </a:t>
            </a:r>
            <a:r>
              <a:rPr lang="el-GR" sz="2000" b="1" i="0" u="none" strike="noStrike" baseline="0" dirty="0">
                <a:solidFill>
                  <a:srgbClr val="FF0000"/>
                </a:solidFill>
                <a:latin typeface="SymbolStd"/>
              </a:rPr>
              <a:t>β </a:t>
            </a:r>
            <a:endParaRPr lang="en-US" sz="2000" b="1" i="0" u="none" strike="noStrike" baseline="0" dirty="0">
              <a:solidFill>
                <a:srgbClr val="FF0000"/>
              </a:solidFill>
              <a:latin typeface="SymbolStd"/>
            </a:endParaRPr>
          </a:p>
          <a:p>
            <a:pPr algn="l"/>
            <a:r>
              <a:rPr lang="en-US" sz="1800" b="0" i="1" u="none" strike="noStrike" baseline="0" dirty="0">
                <a:latin typeface="FrutigerLTStd-LightItalic"/>
              </a:rPr>
              <a:t>Cytomegalovirus </a:t>
            </a:r>
            <a:r>
              <a:rPr lang="en-US" sz="1800" b="0" i="0" u="none" strike="noStrike" baseline="0" dirty="0" err="1">
                <a:latin typeface="FrutigerLTStd-Light"/>
              </a:rPr>
              <a:t>Cytomegalovirus</a:t>
            </a:r>
            <a:r>
              <a:rPr lang="en-US" sz="1800" b="0" i="0" u="none" strike="noStrike" baseline="0" dirty="0">
                <a:latin typeface="FrutigerLTStd-Light"/>
              </a:rPr>
              <a:t> CMV HHV‐4</a:t>
            </a:r>
          </a:p>
          <a:p>
            <a:pPr algn="l"/>
            <a:r>
              <a:rPr lang="el-GR" sz="1800" b="0" i="0" u="none" strike="noStrike" baseline="0" dirty="0">
                <a:latin typeface="SymbolStd"/>
              </a:rPr>
              <a:t>β </a:t>
            </a:r>
            <a:r>
              <a:rPr lang="en-US" sz="1800" b="0" i="1" u="none" strike="noStrike" baseline="0" dirty="0" err="1">
                <a:latin typeface="FrutigerLTStd-LightItalic"/>
              </a:rPr>
              <a:t>Roseolovirus</a:t>
            </a:r>
            <a:r>
              <a:rPr lang="en-US" sz="1800" b="0" i="1" u="none" strike="noStrike" baseline="0" dirty="0">
                <a:latin typeface="FrutigerLTStd-LightItalic"/>
              </a:rPr>
              <a:t> </a:t>
            </a:r>
            <a:r>
              <a:rPr lang="en-US" sz="1800" b="0" i="0" u="none" strike="noStrike" baseline="0" dirty="0">
                <a:latin typeface="FrutigerLTStd-Light"/>
              </a:rPr>
              <a:t>Human herpesvirus type 6 HHV‐6</a:t>
            </a:r>
          </a:p>
          <a:p>
            <a:pPr algn="l"/>
            <a:r>
              <a:rPr lang="el-GR" sz="1800" b="0" i="0" u="none" strike="noStrike" baseline="0" dirty="0">
                <a:latin typeface="SymbolStd"/>
              </a:rPr>
              <a:t>β </a:t>
            </a:r>
            <a:r>
              <a:rPr lang="en-US" sz="1800" b="0" i="0" u="none" strike="noStrike" baseline="0" dirty="0">
                <a:latin typeface="FrutigerLTStd-Light"/>
              </a:rPr>
              <a:t>Human herpesvirus type 7 HHV‐7</a:t>
            </a:r>
          </a:p>
          <a:p>
            <a:pPr algn="l"/>
            <a:r>
              <a:rPr lang="en-US" sz="1800" b="1" i="1" u="none" strike="noStrike" baseline="0" dirty="0" err="1">
                <a:solidFill>
                  <a:srgbClr val="FF0000"/>
                </a:solidFill>
                <a:latin typeface="FrutigerLTStd-LightItalic"/>
              </a:rPr>
              <a:t>Gammaherpesvirinae</a:t>
            </a:r>
            <a:r>
              <a:rPr lang="en-US" sz="1800" b="1" i="1" u="none" strike="noStrike" baseline="0" dirty="0">
                <a:solidFill>
                  <a:srgbClr val="FF0000"/>
                </a:solidFill>
                <a:latin typeface="FrutigerLTStd-LightItalic"/>
              </a:rPr>
              <a:t> </a:t>
            </a:r>
            <a:r>
              <a:rPr lang="el-GR" sz="1800" b="1" i="0" u="none" strike="noStrike" baseline="0" dirty="0">
                <a:solidFill>
                  <a:srgbClr val="FF0000"/>
                </a:solidFill>
                <a:latin typeface="SymbolStd"/>
              </a:rPr>
              <a:t>γ </a:t>
            </a:r>
            <a:endParaRPr lang="en-US" sz="1800" b="1" i="0" u="none" strike="noStrike" baseline="0" dirty="0">
              <a:solidFill>
                <a:srgbClr val="FF0000"/>
              </a:solidFill>
              <a:latin typeface="SymbolStd"/>
            </a:endParaRPr>
          </a:p>
          <a:p>
            <a:pPr algn="l"/>
            <a:r>
              <a:rPr lang="en-US" sz="1800" b="0" i="1" u="none" strike="noStrike" baseline="0" dirty="0" err="1">
                <a:latin typeface="FrutigerLTStd-LightItalic"/>
              </a:rPr>
              <a:t>Lymphocryptovirus</a:t>
            </a:r>
            <a:r>
              <a:rPr lang="en-US" sz="1800" b="0" i="1" u="none" strike="noStrike" baseline="0" dirty="0">
                <a:latin typeface="FrutigerLTStd-LightItalic"/>
              </a:rPr>
              <a:t> </a:t>
            </a:r>
            <a:r>
              <a:rPr lang="en-US" sz="1800" b="0" i="0" u="none" strike="noStrike" baseline="0" dirty="0">
                <a:latin typeface="FrutigerLTStd-Light"/>
              </a:rPr>
              <a:t>Epstein–Barr virus EBV</a:t>
            </a:r>
          </a:p>
          <a:p>
            <a:pPr algn="l"/>
            <a:r>
              <a:rPr lang="el-GR" sz="1800" b="0" i="0" u="none" strike="noStrike" baseline="0" dirty="0">
                <a:latin typeface="SymbolStd"/>
              </a:rPr>
              <a:t>γ </a:t>
            </a:r>
            <a:r>
              <a:rPr lang="en-US" sz="1800" b="0" i="1" u="none" strike="noStrike" baseline="0" dirty="0" err="1">
                <a:latin typeface="FrutigerLTStd-LightItalic"/>
              </a:rPr>
              <a:t>Rhadinovirus</a:t>
            </a:r>
            <a:r>
              <a:rPr lang="en-US" sz="1800" b="0" i="1" u="none" strike="noStrike" baseline="0" dirty="0">
                <a:latin typeface="FrutigerLTStd-LightItalic"/>
              </a:rPr>
              <a:t> </a:t>
            </a:r>
            <a:r>
              <a:rPr lang="en-US" sz="1800" b="0" i="0" u="none" strike="noStrike" baseline="0" dirty="0">
                <a:latin typeface="FrutigerLTStd-Light"/>
              </a:rPr>
              <a:t>Human herpesvirus type 8</a:t>
            </a:r>
            <a:endParaRPr lang="en-US" dirty="0"/>
          </a:p>
        </p:txBody>
      </p:sp>
    </p:spTree>
    <p:extLst>
      <p:ext uri="{BB962C8B-B14F-4D97-AF65-F5344CB8AC3E}">
        <p14:creationId xmlns:p14="http://schemas.microsoft.com/office/powerpoint/2010/main" val="2565114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4282-D643-40AC-A01E-B2ABB45FE718}"/>
              </a:ext>
            </a:extLst>
          </p:cNvPr>
          <p:cNvSpPr>
            <a:spLocks noGrp="1"/>
          </p:cNvSpPr>
          <p:nvPr>
            <p:ph type="title"/>
          </p:nvPr>
        </p:nvSpPr>
        <p:spPr/>
        <p:txBody>
          <a:bodyPr/>
          <a:lstStyle/>
          <a:p>
            <a:r>
              <a:rPr lang="en-US" b="1" dirty="0">
                <a:latin typeface="PalatinoLTStd-Bold"/>
              </a:rPr>
              <a:t>Clinical variants</a:t>
            </a:r>
            <a:br>
              <a:rPr lang="en-US" b="1" dirty="0">
                <a:latin typeface="PalatinoLTStd-Bold"/>
              </a:rPr>
            </a:br>
            <a:endParaRPr lang="en-US" dirty="0"/>
          </a:p>
        </p:txBody>
      </p:sp>
      <p:sp>
        <p:nvSpPr>
          <p:cNvPr id="3" name="Content Placeholder 2">
            <a:extLst>
              <a:ext uri="{FF2B5EF4-FFF2-40B4-BE49-F238E27FC236}">
                <a16:creationId xmlns:a16="http://schemas.microsoft.com/office/drawing/2014/main" id="{08A57063-6E57-4D93-A563-3C7190C516BF}"/>
              </a:ext>
            </a:extLst>
          </p:cNvPr>
          <p:cNvSpPr>
            <a:spLocks noGrp="1"/>
          </p:cNvSpPr>
          <p:nvPr>
            <p:ph idx="1"/>
          </p:nvPr>
        </p:nvSpPr>
        <p:spPr>
          <a:xfrm>
            <a:off x="554181" y="1219200"/>
            <a:ext cx="9933709" cy="5458691"/>
          </a:xfrm>
        </p:spPr>
        <p:txBody>
          <a:bodyPr>
            <a:normAutofit lnSpcReduction="10000"/>
          </a:bodyPr>
          <a:lstStyle/>
          <a:p>
            <a:pPr algn="l"/>
            <a:r>
              <a:rPr lang="en-US" sz="1800" b="0" i="0" u="none" strike="noStrike" baseline="0" dirty="0">
                <a:latin typeface="PalatinoLTStd-Roman"/>
              </a:rPr>
              <a:t>Maternal zoster</a:t>
            </a:r>
          </a:p>
          <a:p>
            <a:pPr algn="l"/>
            <a:r>
              <a:rPr lang="en-US" sz="1800" b="0" i="0" u="none" strike="noStrike" baseline="0" dirty="0">
                <a:latin typeface="PalatinoLTStd-Roman"/>
              </a:rPr>
              <a:t>generalized varicella ‘disseminated zoster.</a:t>
            </a:r>
          </a:p>
          <a:p>
            <a:pPr algn="l"/>
            <a:r>
              <a:rPr lang="en-US" sz="1800" b="1" i="1" u="none" strike="noStrike" baseline="0" dirty="0">
                <a:latin typeface="PalatinoLTStd-BoldItalic"/>
              </a:rPr>
              <a:t>Trigeminal nerve zoster</a:t>
            </a:r>
          </a:p>
          <a:p>
            <a:pPr algn="l"/>
            <a:r>
              <a:rPr lang="en-US" sz="1800" b="1" i="1" u="none" strike="noStrike" baseline="0" dirty="0">
                <a:latin typeface="PalatinoLTStd-BoldItalic"/>
              </a:rPr>
              <a:t>Herpes zoster </a:t>
            </a:r>
            <a:r>
              <a:rPr lang="en-US" sz="1800" b="1" i="1" u="none" strike="noStrike" baseline="0" dirty="0" err="1">
                <a:latin typeface="PalatinoLTStd-BoldItalic"/>
              </a:rPr>
              <a:t>oticus</a:t>
            </a:r>
            <a:endParaRPr lang="en-US" sz="1800" b="1" i="1" u="none" strike="noStrike" baseline="0" dirty="0">
              <a:latin typeface="PalatinoLTStd-BoldItalic"/>
            </a:endParaRPr>
          </a:p>
          <a:p>
            <a:pPr algn="l"/>
            <a:r>
              <a:rPr lang="en-US" sz="1800" b="1" i="0" u="none" strike="noStrike" baseline="0" dirty="0">
                <a:solidFill>
                  <a:srgbClr val="C00000"/>
                </a:solidFill>
                <a:latin typeface="PalatinoLTStd-Bold"/>
              </a:rPr>
              <a:t>Complications and co‐morbidities</a:t>
            </a:r>
          </a:p>
          <a:p>
            <a:pPr algn="l"/>
            <a:r>
              <a:rPr lang="en-US" sz="1800" i="1" u="none" strike="noStrike" baseline="0" dirty="0">
                <a:latin typeface="PalatinoLTStd-BoldItalic"/>
              </a:rPr>
              <a:t>Motor involvement</a:t>
            </a:r>
          </a:p>
          <a:p>
            <a:pPr algn="l"/>
            <a:r>
              <a:rPr lang="en-US" sz="1800" b="1" i="1" u="none" strike="noStrike" baseline="0" dirty="0">
                <a:latin typeface="PalatinoLTStd-BoldItalic"/>
              </a:rPr>
              <a:t>Post‐herpetic neuralgia</a:t>
            </a:r>
          </a:p>
          <a:p>
            <a:pPr algn="l"/>
            <a:r>
              <a:rPr lang="en-US" sz="1800" b="1" i="0" u="none" strike="noStrike" baseline="0" dirty="0">
                <a:latin typeface="PalatinoLTStd-Bold"/>
              </a:rPr>
              <a:t> </a:t>
            </a:r>
            <a:r>
              <a:rPr lang="en-US" sz="1800" b="0" i="0" u="none" strike="noStrike" baseline="0" dirty="0">
                <a:latin typeface="PalatinoLTStd-Roman"/>
              </a:rPr>
              <a:t>Erythema multiforme</a:t>
            </a:r>
          </a:p>
          <a:p>
            <a:pPr algn="l"/>
            <a:r>
              <a:rPr lang="en-US" sz="1800" b="0" i="0" u="none" strike="noStrike" baseline="0" dirty="0">
                <a:latin typeface="PalatinoLTStd-Roman"/>
              </a:rPr>
              <a:t>Scar sarcoid</a:t>
            </a:r>
          </a:p>
          <a:p>
            <a:pPr algn="l"/>
            <a:r>
              <a:rPr lang="en-US" sz="1800" b="0" i="0" u="none" strike="noStrike" baseline="0" dirty="0">
                <a:latin typeface="PalatinoLTStd-Roman"/>
              </a:rPr>
              <a:t>Bacterial infection of damaged skin</a:t>
            </a:r>
          </a:p>
          <a:p>
            <a:pPr algn="l"/>
            <a:r>
              <a:rPr lang="en-US" sz="1800" b="0" i="0" u="none" strike="noStrike" baseline="0" dirty="0">
                <a:latin typeface="PalatinoLTStd-Roman"/>
              </a:rPr>
              <a:t>Acute retinal necrosis syndrome</a:t>
            </a:r>
          </a:p>
          <a:p>
            <a:pPr algn="l"/>
            <a:r>
              <a:rPr lang="en-US" sz="1800" b="0" i="0" u="none" strike="noStrike" baseline="0" dirty="0">
                <a:latin typeface="PalatinoLTStd-Roman"/>
              </a:rPr>
              <a:t>Guillain–Barre syndrome</a:t>
            </a:r>
          </a:p>
          <a:p>
            <a:pPr algn="l"/>
            <a:endParaRPr lang="en-US" sz="1800" b="1" i="1" u="none" strike="noStrike" baseline="0" dirty="0">
              <a:latin typeface="PalatinoLTStd-BoldItalic"/>
            </a:endParaRPr>
          </a:p>
          <a:p>
            <a:pPr algn="l"/>
            <a:endParaRPr lang="en-US" dirty="0"/>
          </a:p>
        </p:txBody>
      </p:sp>
      <p:pic>
        <p:nvPicPr>
          <p:cNvPr id="5" name="Picture 4">
            <a:extLst>
              <a:ext uri="{FF2B5EF4-FFF2-40B4-BE49-F238E27FC236}">
                <a16:creationId xmlns:a16="http://schemas.microsoft.com/office/drawing/2014/main" id="{8587FE16-3FDC-4202-81AD-115BE0AD1F3B}"/>
              </a:ext>
            </a:extLst>
          </p:cNvPr>
          <p:cNvPicPr>
            <a:picLocks noChangeAspect="1"/>
          </p:cNvPicPr>
          <p:nvPr/>
        </p:nvPicPr>
        <p:blipFill>
          <a:blip r:embed="rId2"/>
          <a:stretch>
            <a:fillRect/>
          </a:stretch>
        </p:blipFill>
        <p:spPr>
          <a:xfrm>
            <a:off x="7996052" y="501989"/>
            <a:ext cx="3265714" cy="3502479"/>
          </a:xfrm>
          <a:prstGeom prst="rect">
            <a:avLst/>
          </a:prstGeom>
        </p:spPr>
      </p:pic>
    </p:spTree>
    <p:extLst>
      <p:ext uri="{BB962C8B-B14F-4D97-AF65-F5344CB8AC3E}">
        <p14:creationId xmlns:p14="http://schemas.microsoft.com/office/powerpoint/2010/main" val="3245293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1992-096B-4746-8D2F-F1D6B31CDF32}"/>
              </a:ext>
            </a:extLst>
          </p:cNvPr>
          <p:cNvSpPr>
            <a:spLocks noGrp="1"/>
          </p:cNvSpPr>
          <p:nvPr>
            <p:ph type="title"/>
          </p:nvPr>
        </p:nvSpPr>
        <p:spPr/>
        <p:txBody>
          <a:bodyPr/>
          <a:lstStyle/>
          <a:p>
            <a:r>
              <a:rPr lang="en-US" dirty="0">
                <a:solidFill>
                  <a:srgbClr val="5A00FF"/>
                </a:solidFill>
                <a:latin typeface="FrutigerLTStd-Black"/>
              </a:rPr>
              <a:t>Treatment ladder</a:t>
            </a:r>
            <a:br>
              <a:rPr lang="en-US" dirty="0">
                <a:solidFill>
                  <a:srgbClr val="5A00FF"/>
                </a:solidFill>
                <a:latin typeface="FrutigerLTStd-Black"/>
              </a:rPr>
            </a:br>
            <a:endParaRPr lang="en-US" dirty="0"/>
          </a:p>
        </p:txBody>
      </p:sp>
      <p:sp>
        <p:nvSpPr>
          <p:cNvPr id="3" name="Content Placeholder 2">
            <a:extLst>
              <a:ext uri="{FF2B5EF4-FFF2-40B4-BE49-F238E27FC236}">
                <a16:creationId xmlns:a16="http://schemas.microsoft.com/office/drawing/2014/main" id="{7723D74C-1DE9-466A-9246-50C1AF8832D5}"/>
              </a:ext>
            </a:extLst>
          </p:cNvPr>
          <p:cNvSpPr>
            <a:spLocks noGrp="1"/>
          </p:cNvSpPr>
          <p:nvPr>
            <p:ph idx="1"/>
          </p:nvPr>
        </p:nvSpPr>
        <p:spPr/>
        <p:txBody>
          <a:bodyPr numCol="2">
            <a:normAutofit/>
          </a:bodyPr>
          <a:lstStyle/>
          <a:p>
            <a:pPr algn="l"/>
            <a:r>
              <a:rPr lang="en-US" sz="2000" b="1" i="0" u="none" strike="noStrike" baseline="0" dirty="0">
                <a:solidFill>
                  <a:srgbClr val="5A00FF"/>
                </a:solidFill>
                <a:latin typeface="FrutigerLTStd-Bold"/>
              </a:rPr>
              <a:t>First line</a:t>
            </a:r>
          </a:p>
          <a:p>
            <a:pPr algn="l"/>
            <a:r>
              <a:rPr lang="en-US" sz="1800" b="0" i="0" u="none" strike="noStrike" baseline="0" dirty="0">
                <a:solidFill>
                  <a:srgbClr val="000000"/>
                </a:solidFill>
                <a:latin typeface="PalatinoLTStd-Roman"/>
              </a:rPr>
              <a:t>• </a:t>
            </a:r>
            <a:r>
              <a:rPr lang="en-US" sz="1800" b="0" i="0" u="none" strike="noStrike" baseline="0" dirty="0" err="1">
                <a:solidFill>
                  <a:srgbClr val="000000"/>
                </a:solidFill>
                <a:latin typeface="PalatinoLTStd-Roman"/>
              </a:rPr>
              <a:t>Aciclovir</a:t>
            </a:r>
            <a:endParaRPr lang="en-US" sz="1800" b="0" i="0" u="none" strike="noStrike" baseline="0" dirty="0">
              <a:solidFill>
                <a:srgbClr val="000000"/>
              </a:solidFill>
              <a:latin typeface="PalatinoLTStd-Roman"/>
            </a:endParaRPr>
          </a:p>
          <a:p>
            <a:pPr algn="l"/>
            <a:r>
              <a:rPr lang="en-US" sz="1800" b="0" i="0" u="none" strike="noStrike" baseline="0" dirty="0">
                <a:solidFill>
                  <a:srgbClr val="000000"/>
                </a:solidFill>
                <a:latin typeface="PalatinoLTStd-Roman"/>
              </a:rPr>
              <a:t>• Valaciclovir</a:t>
            </a:r>
          </a:p>
          <a:p>
            <a:pPr algn="l"/>
            <a:r>
              <a:rPr lang="en-US" sz="1800" b="0" i="0" u="none" strike="noStrike" baseline="0" dirty="0">
                <a:solidFill>
                  <a:srgbClr val="000000"/>
                </a:solidFill>
                <a:latin typeface="PalatinoLTStd-Roman"/>
              </a:rPr>
              <a:t>• Famciclovir</a:t>
            </a:r>
          </a:p>
          <a:p>
            <a:pPr algn="l"/>
            <a:r>
              <a:rPr lang="en-US" sz="2000" b="1" i="0" u="none" strike="noStrike" baseline="0" dirty="0">
                <a:solidFill>
                  <a:srgbClr val="5A00FF"/>
                </a:solidFill>
                <a:latin typeface="FrutigerLTStd-Bold"/>
              </a:rPr>
              <a:t>Second line</a:t>
            </a:r>
          </a:p>
          <a:p>
            <a:pPr algn="l"/>
            <a:r>
              <a:rPr lang="en-US" sz="1800" b="0" i="0" u="none" strike="noStrike" baseline="0" dirty="0">
                <a:solidFill>
                  <a:srgbClr val="000000"/>
                </a:solidFill>
                <a:latin typeface="PalatinoLTStd-Roman"/>
              </a:rPr>
              <a:t>• </a:t>
            </a:r>
            <a:r>
              <a:rPr lang="en-US" sz="1800" b="0" i="0" u="none" strike="noStrike" baseline="0" dirty="0" err="1">
                <a:solidFill>
                  <a:srgbClr val="000000"/>
                </a:solidFill>
                <a:latin typeface="PalatinoLTStd-Roman"/>
              </a:rPr>
              <a:t>Aciclovir</a:t>
            </a:r>
            <a:r>
              <a:rPr lang="en-US" sz="1800" b="0" i="0" u="none" strike="noStrike" baseline="0" dirty="0">
                <a:solidFill>
                  <a:srgbClr val="000000"/>
                </a:solidFill>
                <a:latin typeface="PalatinoLTStd-Roman"/>
              </a:rPr>
              <a:t>, iv</a:t>
            </a:r>
          </a:p>
          <a:p>
            <a:pPr algn="l"/>
            <a:endParaRPr lang="en-US" dirty="0">
              <a:solidFill>
                <a:srgbClr val="000000"/>
              </a:solidFill>
              <a:latin typeface="PalatinoLTStd-Roman"/>
            </a:endParaRPr>
          </a:p>
          <a:p>
            <a:pPr algn="l"/>
            <a:endParaRPr lang="en-US" sz="1800" b="0" i="0" u="none" strike="noStrike" baseline="0" dirty="0">
              <a:solidFill>
                <a:srgbClr val="000000"/>
              </a:solidFill>
              <a:latin typeface="PalatinoLTStd-Roman"/>
            </a:endParaRPr>
          </a:p>
          <a:p>
            <a:pPr algn="l"/>
            <a:endParaRPr lang="en-US" sz="1800" b="0" i="0" u="none" strike="noStrike" baseline="0" dirty="0">
              <a:solidFill>
                <a:srgbClr val="000000"/>
              </a:solidFill>
              <a:latin typeface="PalatinoLTStd-Roman"/>
            </a:endParaRPr>
          </a:p>
          <a:p>
            <a:pPr algn="l"/>
            <a:r>
              <a:rPr lang="en-US" sz="2000" b="1" i="0" u="none" strike="noStrike" baseline="0" dirty="0">
                <a:solidFill>
                  <a:srgbClr val="5A00FF"/>
                </a:solidFill>
                <a:latin typeface="FrutigerLTStd-Bold"/>
              </a:rPr>
              <a:t>Third line</a:t>
            </a:r>
          </a:p>
          <a:p>
            <a:pPr algn="l"/>
            <a:r>
              <a:rPr lang="en-US" sz="1800" b="0" i="0" u="none" strike="noStrike" baseline="0" dirty="0">
                <a:solidFill>
                  <a:srgbClr val="000000"/>
                </a:solidFill>
                <a:latin typeface="PalatinoLTStd-Roman"/>
              </a:rPr>
              <a:t>For post-herpetic neuralgia:</a:t>
            </a:r>
          </a:p>
          <a:p>
            <a:pPr algn="l"/>
            <a:r>
              <a:rPr lang="en-US" sz="1800" b="0" i="0" u="none" strike="noStrike" baseline="0" dirty="0">
                <a:solidFill>
                  <a:srgbClr val="000000"/>
                </a:solidFill>
                <a:latin typeface="PalatinoLTStd-Roman"/>
              </a:rPr>
              <a:t>• Amitriptyline</a:t>
            </a:r>
          </a:p>
          <a:p>
            <a:pPr algn="l"/>
            <a:r>
              <a:rPr lang="en-US" sz="1800" b="0" i="0" u="none" strike="noStrike" baseline="0" dirty="0">
                <a:solidFill>
                  <a:srgbClr val="000000"/>
                </a:solidFill>
                <a:latin typeface="PalatinoLTStd-Roman"/>
              </a:rPr>
              <a:t>• Nortriptyline</a:t>
            </a:r>
          </a:p>
          <a:p>
            <a:pPr algn="l"/>
            <a:r>
              <a:rPr lang="en-US" sz="1800" b="0" i="0" u="none" strike="noStrike" baseline="0" dirty="0">
                <a:solidFill>
                  <a:srgbClr val="000000"/>
                </a:solidFill>
                <a:latin typeface="PalatinoLTStd-Roman"/>
              </a:rPr>
              <a:t>• Sodium valproate</a:t>
            </a:r>
          </a:p>
          <a:p>
            <a:pPr algn="l"/>
            <a:r>
              <a:rPr lang="en-US" sz="1800" b="0" i="0" u="none" strike="noStrike" baseline="0" dirty="0">
                <a:solidFill>
                  <a:srgbClr val="000000"/>
                </a:solidFill>
                <a:latin typeface="PalatinoLTStd-Roman"/>
              </a:rPr>
              <a:t>• Gabapentin</a:t>
            </a:r>
          </a:p>
          <a:p>
            <a:pPr algn="l"/>
            <a:r>
              <a:rPr lang="en-US" sz="1800" b="0" i="0" u="none" strike="noStrike" baseline="0" dirty="0">
                <a:solidFill>
                  <a:srgbClr val="000000"/>
                </a:solidFill>
                <a:latin typeface="PalatinoLTStd-Roman"/>
              </a:rPr>
              <a:t>• Pregabalin</a:t>
            </a:r>
            <a:endParaRPr lang="en-US" dirty="0"/>
          </a:p>
        </p:txBody>
      </p:sp>
    </p:spTree>
    <p:extLst>
      <p:ext uri="{BB962C8B-B14F-4D97-AF65-F5344CB8AC3E}">
        <p14:creationId xmlns:p14="http://schemas.microsoft.com/office/powerpoint/2010/main" val="4282466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D226-6302-4D65-86DA-218F4E0693AE}"/>
              </a:ext>
            </a:extLst>
          </p:cNvPr>
          <p:cNvSpPr>
            <a:spLocks noGrp="1"/>
          </p:cNvSpPr>
          <p:nvPr>
            <p:ph type="title"/>
          </p:nvPr>
        </p:nvSpPr>
        <p:spPr/>
        <p:txBody>
          <a:bodyPr/>
          <a:lstStyle/>
          <a:p>
            <a:r>
              <a:rPr lang="en-US" sz="4400" b="1" i="0" u="none" strike="noStrike" baseline="0" dirty="0">
                <a:solidFill>
                  <a:srgbClr val="0080CD"/>
                </a:solidFill>
                <a:latin typeface="FrutigerLTStd-Bold"/>
              </a:rPr>
              <a:t>Herpes simplex virus infections</a:t>
            </a:r>
            <a:endParaRPr lang="en-US" dirty="0"/>
          </a:p>
        </p:txBody>
      </p:sp>
      <p:sp>
        <p:nvSpPr>
          <p:cNvPr id="3" name="Content Placeholder 2">
            <a:extLst>
              <a:ext uri="{FF2B5EF4-FFF2-40B4-BE49-F238E27FC236}">
                <a16:creationId xmlns:a16="http://schemas.microsoft.com/office/drawing/2014/main" id="{1BAC1288-264B-4A3A-97EF-65D4D0BF6010}"/>
              </a:ext>
            </a:extLst>
          </p:cNvPr>
          <p:cNvSpPr>
            <a:spLocks noGrp="1"/>
          </p:cNvSpPr>
          <p:nvPr>
            <p:ph idx="1"/>
          </p:nvPr>
        </p:nvSpPr>
        <p:spPr/>
        <p:txBody>
          <a:bodyPr/>
          <a:lstStyle/>
          <a:p>
            <a:pPr algn="l"/>
            <a:r>
              <a:rPr lang="en-US" sz="1800" b="0" i="0" u="none" strike="noStrike" baseline="0" dirty="0">
                <a:latin typeface="PalatinoLTStd-Roman"/>
              </a:rPr>
              <a:t>Herpes simplex infections are caused by HSV or human herpesvirus 1 (HHV‐1), and are amongst the commonest infections of humans throughout the world. There are two major antigenic</a:t>
            </a:r>
          </a:p>
          <a:p>
            <a:pPr algn="l"/>
            <a:r>
              <a:rPr lang="en-US" sz="1800" b="0" i="0" u="none" strike="noStrike" baseline="0" dirty="0">
                <a:latin typeface="PalatinoLTStd-Roman"/>
              </a:rPr>
              <a:t>types:</a:t>
            </a:r>
          </a:p>
          <a:p>
            <a:pPr algn="l"/>
            <a:r>
              <a:rPr lang="en-US" sz="1800" b="0" i="0" u="none" strike="noStrike" baseline="0" dirty="0">
                <a:latin typeface="PalatinoLTStd-Roman"/>
              </a:rPr>
              <a:t> type 1, which is classically associated with facial infections;</a:t>
            </a:r>
          </a:p>
          <a:p>
            <a:pPr algn="l"/>
            <a:r>
              <a:rPr lang="en-US" sz="1800" b="0" i="0" u="none" strike="noStrike" baseline="0" dirty="0">
                <a:latin typeface="PalatinoLTStd-Roman"/>
              </a:rPr>
              <a:t>type 2, which is typically genital,</a:t>
            </a:r>
          </a:p>
          <a:p>
            <a:pPr algn="l"/>
            <a:endParaRPr lang="en-US" dirty="0"/>
          </a:p>
        </p:txBody>
      </p:sp>
      <p:sp>
        <p:nvSpPr>
          <p:cNvPr id="4" name="Content Placeholder 2">
            <a:extLst>
              <a:ext uri="{FF2B5EF4-FFF2-40B4-BE49-F238E27FC236}">
                <a16:creationId xmlns:a16="http://schemas.microsoft.com/office/drawing/2014/main" id="{E7D66E40-F0A0-44E2-9D4F-42295A802574}"/>
              </a:ext>
            </a:extLst>
          </p:cNvPr>
          <p:cNvSpPr txBox="1">
            <a:spLocks/>
          </p:cNvSpPr>
          <p:nvPr/>
        </p:nvSpPr>
        <p:spPr>
          <a:xfrm>
            <a:off x="1261872" y="4316571"/>
            <a:ext cx="8595360" cy="435133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sz="2000" b="1">
                <a:solidFill>
                  <a:srgbClr val="FF0000"/>
                </a:solidFill>
                <a:latin typeface="FrutigerLTStd-Black"/>
              </a:rPr>
              <a:t>Primary infection</a:t>
            </a:r>
          </a:p>
          <a:p>
            <a:r>
              <a:rPr lang="en-US">
                <a:latin typeface="PalatinoLTStd-Roman"/>
              </a:rPr>
              <a:t>This occurs in a previously seronegative individual and is often subclinical.</a:t>
            </a:r>
            <a:r>
              <a:rPr lang="en-US" sz="2000">
                <a:latin typeface="FrutigerLTStd-Black"/>
              </a:rPr>
              <a:t> </a:t>
            </a:r>
            <a:r>
              <a:rPr lang="en-US" sz="2000" b="1">
                <a:solidFill>
                  <a:srgbClr val="FF0000"/>
                </a:solidFill>
                <a:latin typeface="FrutigerLTStd-Black"/>
              </a:rPr>
              <a:t>Recurrent infection</a:t>
            </a:r>
          </a:p>
          <a:p>
            <a:r>
              <a:rPr lang="en-US">
                <a:latin typeface="PalatinoLTStd-Roman"/>
              </a:rPr>
              <a:t>After the first infection, whether symptomatic or subclinical, there may be no further clinical manifestations throughout life.</a:t>
            </a:r>
          </a:p>
          <a:p>
            <a:endParaRPr lang="en-US" dirty="0"/>
          </a:p>
        </p:txBody>
      </p:sp>
    </p:spTree>
    <p:extLst>
      <p:ext uri="{BB962C8B-B14F-4D97-AF65-F5344CB8AC3E}">
        <p14:creationId xmlns:p14="http://schemas.microsoft.com/office/powerpoint/2010/main" val="629172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83BD1-0863-4735-A2CB-C364919972D0}"/>
              </a:ext>
            </a:extLst>
          </p:cNvPr>
          <p:cNvSpPr>
            <a:spLocks noGrp="1"/>
          </p:cNvSpPr>
          <p:nvPr>
            <p:ph type="title"/>
          </p:nvPr>
        </p:nvSpPr>
        <p:spPr/>
        <p:txBody>
          <a:bodyPr/>
          <a:lstStyle/>
          <a:p>
            <a:r>
              <a:rPr lang="en-US" b="1" dirty="0">
                <a:solidFill>
                  <a:srgbClr val="FFC000"/>
                </a:solidFill>
                <a:latin typeface="FrutigerLTStd-Black"/>
              </a:rPr>
              <a:t>Primary herpetic gingivostomatitis</a:t>
            </a:r>
            <a:endParaRPr lang="en-US" b="1" dirty="0">
              <a:solidFill>
                <a:srgbClr val="FFC000"/>
              </a:solidFill>
            </a:endParaRPr>
          </a:p>
        </p:txBody>
      </p:sp>
      <p:sp>
        <p:nvSpPr>
          <p:cNvPr id="5" name="Content Placeholder 4">
            <a:extLst>
              <a:ext uri="{FF2B5EF4-FFF2-40B4-BE49-F238E27FC236}">
                <a16:creationId xmlns:a16="http://schemas.microsoft.com/office/drawing/2014/main" id="{01F99F00-02A2-4DDD-9283-0F2352DF33ED}"/>
              </a:ext>
            </a:extLst>
          </p:cNvPr>
          <p:cNvSpPr>
            <a:spLocks noGrp="1"/>
          </p:cNvSpPr>
          <p:nvPr>
            <p:ph idx="1"/>
          </p:nvPr>
        </p:nvSpPr>
        <p:spPr/>
        <p:txBody>
          <a:bodyPr>
            <a:normAutofit lnSpcReduction="10000"/>
          </a:bodyPr>
          <a:lstStyle/>
          <a:p>
            <a:pPr algn="l"/>
            <a:endParaRPr lang="en-US" sz="1800" b="0" i="0" u="none" strike="noStrike" baseline="0" dirty="0">
              <a:solidFill>
                <a:srgbClr val="000000"/>
              </a:solidFill>
              <a:latin typeface="FrutigerLTStd-Black"/>
            </a:endParaRPr>
          </a:p>
          <a:p>
            <a:pPr algn="l"/>
            <a:r>
              <a:rPr lang="en-US" sz="1800" b="1" i="0" u="none" strike="noStrike" baseline="0" dirty="0">
                <a:solidFill>
                  <a:srgbClr val="E60026"/>
                </a:solidFill>
                <a:latin typeface="FrutigerLTStd-Bold"/>
              </a:rPr>
              <a:t>Definition and nomenclature</a:t>
            </a:r>
          </a:p>
          <a:p>
            <a:pPr algn="l"/>
            <a:r>
              <a:rPr lang="en-US" sz="1800" b="0" i="0" u="none" strike="noStrike" baseline="0" dirty="0">
                <a:solidFill>
                  <a:srgbClr val="000000"/>
                </a:solidFill>
                <a:latin typeface="PalatinoLTStd-Roman"/>
              </a:rPr>
              <a:t>Herpes simplex infection of the mouth and lips.</a:t>
            </a:r>
          </a:p>
          <a:p>
            <a:pPr algn="l"/>
            <a:r>
              <a:rPr lang="en-US" sz="1800" b="1" i="0" u="none" strike="noStrike" baseline="0" dirty="0">
                <a:solidFill>
                  <a:srgbClr val="C00000"/>
                </a:solidFill>
                <a:latin typeface="FrutigerLTStd-Black"/>
              </a:rPr>
              <a:t>Synonyms and inclusions</a:t>
            </a:r>
          </a:p>
          <a:p>
            <a:pPr algn="l"/>
            <a:r>
              <a:rPr lang="en-US" sz="1800" b="0" i="0" u="none" strike="noStrike" baseline="0" dirty="0">
                <a:solidFill>
                  <a:srgbClr val="000000"/>
                </a:solidFill>
                <a:latin typeface="FrutigerLTStd-Light"/>
              </a:rPr>
              <a:t>• Herpes labialis</a:t>
            </a:r>
          </a:p>
          <a:p>
            <a:pPr algn="l"/>
            <a:r>
              <a:rPr lang="en-US" sz="1800" b="0" i="0" u="none" strike="noStrike" baseline="0" dirty="0">
                <a:solidFill>
                  <a:srgbClr val="000000"/>
                </a:solidFill>
                <a:latin typeface="FrutigerLTStd-Light"/>
              </a:rPr>
              <a:t>• Cold sore</a:t>
            </a:r>
          </a:p>
          <a:p>
            <a:pPr algn="l"/>
            <a:r>
              <a:rPr lang="en-US" sz="2000" b="1" i="0" u="none" strike="noStrike" baseline="0" dirty="0">
                <a:solidFill>
                  <a:srgbClr val="E60026"/>
                </a:solidFill>
                <a:latin typeface="FrutigerLTStd-Bold"/>
              </a:rPr>
              <a:t>Epidemiology</a:t>
            </a:r>
          </a:p>
          <a:p>
            <a:pPr algn="l"/>
            <a:r>
              <a:rPr lang="en-US" sz="2000" b="1" i="0" u="none" strike="noStrike" baseline="0" dirty="0">
                <a:solidFill>
                  <a:srgbClr val="000000"/>
                </a:solidFill>
                <a:latin typeface="PalatinoLTStd-Bold"/>
              </a:rPr>
              <a:t>Incidence and prevalence</a:t>
            </a:r>
          </a:p>
          <a:p>
            <a:pPr algn="l"/>
            <a:r>
              <a:rPr lang="en-US" sz="1800" b="0" i="0" u="none" strike="noStrike" baseline="0" dirty="0">
                <a:solidFill>
                  <a:srgbClr val="000000"/>
                </a:solidFill>
                <a:latin typeface="PalatinoLTStd-Roman"/>
              </a:rPr>
              <a:t>In crowded areas of the developing world, over 90% of children have antibody by the age of 5 years,</a:t>
            </a:r>
            <a:endParaRPr lang="en-US" sz="1800" b="0" i="0" u="none" strike="noStrike" baseline="0" dirty="0">
              <a:solidFill>
                <a:srgbClr val="000000"/>
              </a:solidFill>
              <a:latin typeface="FrutigerLTStd-Light"/>
            </a:endParaRPr>
          </a:p>
          <a:p>
            <a:pPr algn="l"/>
            <a:endParaRPr lang="en-US" dirty="0"/>
          </a:p>
        </p:txBody>
      </p:sp>
    </p:spTree>
    <p:extLst>
      <p:ext uri="{BB962C8B-B14F-4D97-AF65-F5344CB8AC3E}">
        <p14:creationId xmlns:p14="http://schemas.microsoft.com/office/powerpoint/2010/main" val="3369384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6BDFE-6296-4CEA-8CB9-C7B2D68AA132}"/>
              </a:ext>
            </a:extLst>
          </p:cNvPr>
          <p:cNvSpPr>
            <a:spLocks noGrp="1"/>
          </p:cNvSpPr>
          <p:nvPr>
            <p:ph type="title"/>
          </p:nvPr>
        </p:nvSpPr>
        <p:spPr/>
        <p:txBody>
          <a:bodyPr/>
          <a:lstStyle/>
          <a:p>
            <a:r>
              <a:rPr lang="en-US" b="1" dirty="0">
                <a:solidFill>
                  <a:srgbClr val="E60026"/>
                </a:solidFill>
                <a:latin typeface="FrutigerLTStd-Bold"/>
              </a:rPr>
              <a:t>Pathophysiology</a:t>
            </a:r>
            <a:br>
              <a:rPr lang="en-US" b="1" dirty="0">
                <a:solidFill>
                  <a:srgbClr val="E60026"/>
                </a:solidFill>
                <a:latin typeface="FrutigerLTStd-Bold"/>
              </a:rPr>
            </a:br>
            <a:endParaRPr lang="en-US" dirty="0"/>
          </a:p>
        </p:txBody>
      </p:sp>
      <p:sp>
        <p:nvSpPr>
          <p:cNvPr id="3" name="Content Placeholder 2">
            <a:extLst>
              <a:ext uri="{FF2B5EF4-FFF2-40B4-BE49-F238E27FC236}">
                <a16:creationId xmlns:a16="http://schemas.microsoft.com/office/drawing/2014/main" id="{EF9E7264-4E02-407E-B49E-21D1F34AAD95}"/>
              </a:ext>
            </a:extLst>
          </p:cNvPr>
          <p:cNvSpPr>
            <a:spLocks noGrp="1"/>
          </p:cNvSpPr>
          <p:nvPr>
            <p:ph idx="1"/>
          </p:nvPr>
        </p:nvSpPr>
        <p:spPr/>
        <p:txBody>
          <a:bodyPr>
            <a:normAutofit/>
          </a:bodyPr>
          <a:lstStyle/>
          <a:p>
            <a:pPr algn="l"/>
            <a:r>
              <a:rPr lang="en-US" sz="1800" b="1" i="0" u="none" strike="noStrike" baseline="0" dirty="0">
                <a:solidFill>
                  <a:srgbClr val="000000"/>
                </a:solidFill>
                <a:latin typeface="PalatinoLTStd-Bold"/>
              </a:rPr>
              <a:t>Pathology</a:t>
            </a:r>
          </a:p>
          <a:p>
            <a:pPr algn="l"/>
            <a:r>
              <a:rPr lang="en-US" sz="1800" b="0" i="0" u="none" strike="noStrike" baseline="0" dirty="0">
                <a:solidFill>
                  <a:srgbClr val="000000"/>
                </a:solidFill>
                <a:latin typeface="PalatinoLTStd-Roman"/>
              </a:rPr>
              <a:t>In skin and mucosal lesions, the cytoplasm of the infected epithelial cells becomes </a:t>
            </a:r>
            <a:r>
              <a:rPr lang="en-US" sz="1800" b="1" i="0" u="none" strike="noStrike" baseline="0" dirty="0" err="1">
                <a:solidFill>
                  <a:srgbClr val="000000"/>
                </a:solidFill>
                <a:latin typeface="PalatinoLTStd-Roman"/>
              </a:rPr>
              <a:t>oedematous</a:t>
            </a:r>
            <a:r>
              <a:rPr lang="en-US" sz="1800" b="0" i="0" u="none" strike="noStrike" baseline="0" dirty="0">
                <a:solidFill>
                  <a:srgbClr val="000000"/>
                </a:solidFill>
                <a:latin typeface="PalatinoLTStd-Roman"/>
              </a:rPr>
              <a:t> and the cells swell, producing the                             so‐called ‘</a:t>
            </a:r>
            <a:r>
              <a:rPr lang="en-US" sz="1800" b="1" i="0" u="none" strike="noStrike" baseline="0" dirty="0">
                <a:solidFill>
                  <a:srgbClr val="000000"/>
                </a:solidFill>
                <a:latin typeface="PalatinoLTStd-Roman"/>
              </a:rPr>
              <a:t>ballooning degeneration’.</a:t>
            </a:r>
          </a:p>
          <a:p>
            <a:pPr algn="l"/>
            <a:r>
              <a:rPr lang="en-US" sz="1800" b="0" i="0" u="none" strike="noStrike" baseline="0" dirty="0">
                <a:solidFill>
                  <a:srgbClr val="000000"/>
                </a:solidFill>
                <a:latin typeface="PalatinoLTStd-Roman"/>
              </a:rPr>
              <a:t> Intraepidermal vesicles are formed by the combination of intra‐ and </a:t>
            </a:r>
            <a:r>
              <a:rPr lang="en-US" sz="1800" b="1" i="0" u="none" strike="noStrike" baseline="0" dirty="0">
                <a:solidFill>
                  <a:srgbClr val="000000"/>
                </a:solidFill>
                <a:latin typeface="PalatinoLTStd-Roman"/>
              </a:rPr>
              <a:t>intercellular oedema</a:t>
            </a:r>
            <a:r>
              <a:rPr lang="en-US" sz="1800" b="0" i="0" u="none" strike="noStrike" baseline="0" dirty="0">
                <a:solidFill>
                  <a:srgbClr val="000000"/>
                </a:solidFill>
                <a:latin typeface="PalatinoLTStd-Roman"/>
              </a:rPr>
              <a:t>. </a:t>
            </a:r>
          </a:p>
          <a:p>
            <a:pPr algn="l"/>
            <a:r>
              <a:rPr lang="en-US" sz="1800" b="0" i="0" u="none" strike="noStrike" baseline="0" dirty="0">
                <a:solidFill>
                  <a:srgbClr val="000000"/>
                </a:solidFill>
                <a:latin typeface="PalatinoLTStd-Roman"/>
              </a:rPr>
              <a:t>The dermis, and later the epidermis, are infiltrated with        </a:t>
            </a:r>
            <a:r>
              <a:rPr lang="en-US" sz="1800" b="1" i="0" u="none" strike="noStrike" baseline="0" dirty="0">
                <a:solidFill>
                  <a:srgbClr val="000000"/>
                </a:solidFill>
                <a:latin typeface="PalatinoLTStd-Roman"/>
              </a:rPr>
              <a:t>polymorphonuclear leukocytes. </a:t>
            </a:r>
          </a:p>
          <a:p>
            <a:pPr algn="l"/>
            <a:r>
              <a:rPr lang="en-US" sz="1800" b="0" i="0" u="none" strike="noStrike" baseline="0" dirty="0">
                <a:solidFill>
                  <a:srgbClr val="000000"/>
                </a:solidFill>
                <a:latin typeface="PalatinoLTStd-Roman"/>
              </a:rPr>
              <a:t>Specific changes occur in the cell nuclei and different stages in the process of the development of the </a:t>
            </a:r>
            <a:r>
              <a:rPr lang="en-US" sz="1800" b="1" i="0" u="none" strike="noStrike" baseline="0" dirty="0">
                <a:solidFill>
                  <a:srgbClr val="000000"/>
                </a:solidFill>
                <a:latin typeface="PalatinoLTStd-Roman"/>
              </a:rPr>
              <a:t>intranuclear inclusions</a:t>
            </a:r>
            <a:endParaRPr lang="en-US" b="1" dirty="0"/>
          </a:p>
        </p:txBody>
      </p:sp>
    </p:spTree>
    <p:extLst>
      <p:ext uri="{BB962C8B-B14F-4D97-AF65-F5344CB8AC3E}">
        <p14:creationId xmlns:p14="http://schemas.microsoft.com/office/powerpoint/2010/main" val="2085511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2F1F-2955-4F84-B382-5582657BD391}"/>
              </a:ext>
            </a:extLst>
          </p:cNvPr>
          <p:cNvSpPr>
            <a:spLocks noGrp="1"/>
          </p:cNvSpPr>
          <p:nvPr>
            <p:ph type="title"/>
          </p:nvPr>
        </p:nvSpPr>
        <p:spPr/>
        <p:txBody>
          <a:bodyPr/>
          <a:lstStyle/>
          <a:p>
            <a:r>
              <a:rPr lang="en-US" b="1" dirty="0">
                <a:solidFill>
                  <a:srgbClr val="E60026"/>
                </a:solidFill>
                <a:latin typeface="FrutigerLTStd-Bold"/>
              </a:rPr>
              <a:t>Clinical features</a:t>
            </a:r>
            <a:br>
              <a:rPr lang="en-US" b="1" dirty="0">
                <a:solidFill>
                  <a:srgbClr val="E60026"/>
                </a:solidFill>
                <a:latin typeface="FrutigerLTStd-Bold"/>
              </a:rPr>
            </a:br>
            <a:endParaRPr lang="en-US" dirty="0"/>
          </a:p>
        </p:txBody>
      </p:sp>
      <p:sp>
        <p:nvSpPr>
          <p:cNvPr id="3" name="Content Placeholder 2">
            <a:extLst>
              <a:ext uri="{FF2B5EF4-FFF2-40B4-BE49-F238E27FC236}">
                <a16:creationId xmlns:a16="http://schemas.microsoft.com/office/drawing/2014/main" id="{C6D83884-7710-496E-9535-275B3F1FC860}"/>
              </a:ext>
            </a:extLst>
          </p:cNvPr>
          <p:cNvSpPr>
            <a:spLocks noGrp="1"/>
          </p:cNvSpPr>
          <p:nvPr>
            <p:ph idx="1"/>
          </p:nvPr>
        </p:nvSpPr>
        <p:spPr/>
        <p:txBody>
          <a:bodyPr>
            <a:normAutofit/>
          </a:bodyPr>
          <a:lstStyle/>
          <a:p>
            <a:pPr algn="l"/>
            <a:r>
              <a:rPr lang="en-US" sz="2000" b="1" i="0" u="none" strike="noStrike" baseline="0" dirty="0">
                <a:solidFill>
                  <a:srgbClr val="000000"/>
                </a:solidFill>
                <a:latin typeface="PalatinoLTStd-Bold"/>
              </a:rPr>
              <a:t>History</a:t>
            </a:r>
          </a:p>
          <a:p>
            <a:pPr algn="l"/>
            <a:r>
              <a:rPr lang="en-US" sz="1800" b="0" i="0" u="none" strike="noStrike" baseline="0" dirty="0">
                <a:solidFill>
                  <a:srgbClr val="000000"/>
                </a:solidFill>
                <a:latin typeface="PalatinoLTStd-Roman"/>
              </a:rPr>
              <a:t>The incubation period is approximately 5 days.</a:t>
            </a:r>
          </a:p>
          <a:p>
            <a:pPr algn="l"/>
            <a:r>
              <a:rPr lang="en-US" sz="2000" b="1" i="0" u="none" strike="noStrike" baseline="0" dirty="0">
                <a:solidFill>
                  <a:srgbClr val="000000"/>
                </a:solidFill>
                <a:latin typeface="PalatinoLTStd-Bold"/>
              </a:rPr>
              <a:t>Presentation</a:t>
            </a:r>
          </a:p>
          <a:p>
            <a:pPr algn="l"/>
            <a:r>
              <a:rPr lang="en-US" sz="1800" b="0" i="0" u="none" strike="noStrike" baseline="0" dirty="0">
                <a:solidFill>
                  <a:srgbClr val="000000"/>
                </a:solidFill>
                <a:latin typeface="PalatinoLTStd-Roman"/>
              </a:rPr>
              <a:t>The stomatitis begins with fever, which may be high, malaise, restlessness and excessive dribbling. </a:t>
            </a:r>
          </a:p>
          <a:p>
            <a:pPr algn="l"/>
            <a:r>
              <a:rPr lang="en-US" sz="1800" b="0" i="0" u="none" strike="noStrike" baseline="0" dirty="0">
                <a:solidFill>
                  <a:srgbClr val="000000"/>
                </a:solidFill>
                <a:latin typeface="PalatinoLTStd-Roman"/>
              </a:rPr>
              <a:t>Drinking and eating are very painful and the breath is foul smelling </a:t>
            </a:r>
            <a:r>
              <a:rPr lang="en-US" sz="1800" b="0" i="0" u="none" strike="noStrike" baseline="0" dirty="0">
                <a:latin typeface="PalatinoLTStd-Roman"/>
              </a:rPr>
              <a:t>swollen, inflamed and bleed easily.</a:t>
            </a:r>
          </a:p>
          <a:p>
            <a:pPr algn="l"/>
            <a:r>
              <a:rPr lang="en-US" sz="1800" b="0" i="0" u="none" strike="noStrike" baseline="0" dirty="0">
                <a:latin typeface="PalatinoLTStd-Roman"/>
              </a:rPr>
              <a:t> Vesicles presenting as white plaques are present on the tongue, pharynx, palate and buccal mucous membranes. </a:t>
            </a:r>
          </a:p>
          <a:p>
            <a:pPr algn="l"/>
            <a:r>
              <a:rPr lang="en-US" sz="1800" b="0" i="0" u="none" strike="noStrike" baseline="0" dirty="0">
                <a:latin typeface="PalatinoLTStd-Roman"/>
              </a:rPr>
              <a:t>The plaques develop into ulcers with a yellowish </a:t>
            </a:r>
            <a:r>
              <a:rPr lang="en-US" sz="1800" b="0" i="0" u="none" strike="noStrike" baseline="0" dirty="0" err="1">
                <a:latin typeface="PalatinoLTStd-Roman"/>
              </a:rPr>
              <a:t>pseudomembrane</a:t>
            </a:r>
            <a:r>
              <a:rPr lang="en-US" sz="1800" b="0" i="0" u="none" strike="noStrike" baseline="0" dirty="0">
                <a:latin typeface="PalatinoLTStd-Roman"/>
              </a:rPr>
              <a:t>. The regional lymph nodes are enlarged and tender.</a:t>
            </a:r>
            <a:endParaRPr lang="en-US" dirty="0"/>
          </a:p>
        </p:txBody>
      </p:sp>
      <p:pic>
        <p:nvPicPr>
          <p:cNvPr id="5" name="Picture 4">
            <a:extLst>
              <a:ext uri="{FF2B5EF4-FFF2-40B4-BE49-F238E27FC236}">
                <a16:creationId xmlns:a16="http://schemas.microsoft.com/office/drawing/2014/main" id="{15137C3B-0597-45E9-BB67-5F192D4716BD}"/>
              </a:ext>
            </a:extLst>
          </p:cNvPr>
          <p:cNvPicPr>
            <a:picLocks noChangeAspect="1"/>
          </p:cNvPicPr>
          <p:nvPr/>
        </p:nvPicPr>
        <p:blipFill>
          <a:blip r:embed="rId2"/>
          <a:stretch>
            <a:fillRect/>
          </a:stretch>
        </p:blipFill>
        <p:spPr>
          <a:xfrm>
            <a:off x="6584867" y="0"/>
            <a:ext cx="4702629" cy="3151414"/>
          </a:xfrm>
          <a:prstGeom prst="rect">
            <a:avLst/>
          </a:prstGeom>
        </p:spPr>
      </p:pic>
    </p:spTree>
    <p:extLst>
      <p:ext uri="{BB962C8B-B14F-4D97-AF65-F5344CB8AC3E}">
        <p14:creationId xmlns:p14="http://schemas.microsoft.com/office/powerpoint/2010/main" val="1312102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5D18B-2514-4BF2-AA8F-111C88066609}"/>
              </a:ext>
            </a:extLst>
          </p:cNvPr>
          <p:cNvSpPr>
            <a:spLocks noGrp="1"/>
          </p:cNvSpPr>
          <p:nvPr>
            <p:ph type="title"/>
          </p:nvPr>
        </p:nvSpPr>
        <p:spPr/>
        <p:txBody>
          <a:bodyPr/>
          <a:lstStyle/>
          <a:p>
            <a:r>
              <a:rPr lang="en-US" b="1" dirty="0">
                <a:latin typeface="PalatinoLTStd-Bold"/>
              </a:rPr>
              <a:t>Differential diagnosis</a:t>
            </a:r>
            <a:br>
              <a:rPr lang="en-US" b="1" dirty="0">
                <a:latin typeface="PalatinoLTStd-Bold"/>
              </a:rPr>
            </a:br>
            <a:endParaRPr lang="en-US" dirty="0"/>
          </a:p>
        </p:txBody>
      </p:sp>
      <p:sp>
        <p:nvSpPr>
          <p:cNvPr id="3" name="Content Placeholder 2">
            <a:extLst>
              <a:ext uri="{FF2B5EF4-FFF2-40B4-BE49-F238E27FC236}">
                <a16:creationId xmlns:a16="http://schemas.microsoft.com/office/drawing/2014/main" id="{A8E05B3C-8225-4C68-98D1-C01103641ECE}"/>
              </a:ext>
            </a:extLst>
          </p:cNvPr>
          <p:cNvSpPr>
            <a:spLocks noGrp="1"/>
          </p:cNvSpPr>
          <p:nvPr>
            <p:ph idx="1"/>
          </p:nvPr>
        </p:nvSpPr>
        <p:spPr/>
        <p:txBody>
          <a:bodyPr/>
          <a:lstStyle/>
          <a:p>
            <a:pPr algn="l"/>
            <a:r>
              <a:rPr lang="en-US" sz="1800" b="0" i="0" u="none" strike="noStrike" baseline="0" dirty="0">
                <a:latin typeface="PalatinoLTStd-Roman"/>
              </a:rPr>
              <a:t>Streptococcal</a:t>
            </a:r>
            <a:r>
              <a:rPr lang="en-US" dirty="0">
                <a:latin typeface="PalatinoLTStd-Roman"/>
              </a:rPr>
              <a:t> </a:t>
            </a:r>
            <a:r>
              <a:rPr lang="en-US" sz="1800" b="0" i="0" u="none" strike="noStrike" baseline="0" dirty="0">
                <a:latin typeface="PalatinoLTStd-Roman"/>
              </a:rPr>
              <a:t>infections</a:t>
            </a:r>
          </a:p>
          <a:p>
            <a:pPr algn="l"/>
            <a:r>
              <a:rPr lang="en-US" sz="1800" b="0" i="0" u="none" strike="noStrike" baseline="0" dirty="0">
                <a:latin typeface="PalatinoLTStd-Roman"/>
              </a:rPr>
              <a:t>Diphtheria</a:t>
            </a:r>
            <a:endParaRPr lang="en-US" dirty="0">
              <a:latin typeface="PalatinoLTStd-Roman"/>
            </a:endParaRPr>
          </a:p>
          <a:p>
            <a:pPr algn="l"/>
            <a:r>
              <a:rPr lang="en-US" sz="1800" b="0" i="0" u="none" strike="noStrike" baseline="0" dirty="0">
                <a:latin typeface="PalatinoLTStd-Roman"/>
              </a:rPr>
              <a:t>Candidiasis</a:t>
            </a:r>
          </a:p>
          <a:p>
            <a:pPr algn="l"/>
            <a:r>
              <a:rPr lang="en-US" sz="1800" b="0" i="0" u="none" strike="noStrike" baseline="0" dirty="0" err="1">
                <a:latin typeface="PalatinoLTStd-Roman"/>
              </a:rPr>
              <a:t>Aphthosis</a:t>
            </a:r>
            <a:endParaRPr lang="en-US" dirty="0">
              <a:latin typeface="PalatinoLTStd-Roman"/>
            </a:endParaRPr>
          </a:p>
          <a:p>
            <a:pPr algn="l"/>
            <a:r>
              <a:rPr lang="en-US" sz="1800" b="0" i="0" u="none" strike="noStrike" baseline="0" dirty="0">
                <a:latin typeface="PalatinoLTStd-Roman"/>
              </a:rPr>
              <a:t>Coxsackie</a:t>
            </a:r>
            <a:r>
              <a:rPr lang="en-US" dirty="0">
                <a:latin typeface="PalatinoLTStd-Roman"/>
              </a:rPr>
              <a:t>  </a:t>
            </a:r>
            <a:r>
              <a:rPr lang="en-US" sz="1800" b="0" i="0" u="none" strike="noStrike" baseline="0" dirty="0">
                <a:latin typeface="PalatinoLTStd-Roman"/>
              </a:rPr>
              <a:t>infections including herpangina</a:t>
            </a:r>
          </a:p>
          <a:p>
            <a:pPr algn="l"/>
            <a:r>
              <a:rPr lang="en-US" sz="1800" b="0" i="0" u="none" strike="noStrike" baseline="0" dirty="0">
                <a:latin typeface="PalatinoLTStd-Roman"/>
              </a:rPr>
              <a:t> </a:t>
            </a:r>
            <a:r>
              <a:rPr lang="en-US" sz="1800" b="0" i="0" u="none" strike="noStrike" baseline="0" dirty="0" err="1">
                <a:latin typeface="PalatinoLTStd-Roman"/>
              </a:rPr>
              <a:t>Behcet</a:t>
            </a:r>
            <a:r>
              <a:rPr lang="en-US" sz="1800" b="0" i="0" u="none" strike="noStrike" baseline="0" dirty="0">
                <a:latin typeface="PalatinoLTStd-Roman"/>
              </a:rPr>
              <a:t> syndrome </a:t>
            </a:r>
            <a:endParaRPr lang="en-US" dirty="0">
              <a:latin typeface="PalatinoLTStd-Roman"/>
            </a:endParaRPr>
          </a:p>
          <a:p>
            <a:pPr algn="l"/>
            <a:r>
              <a:rPr lang="en-US" sz="1800" b="0" i="0" u="none" strike="noStrike" baseline="0" dirty="0">
                <a:latin typeface="PalatinoLTStd-Roman"/>
              </a:rPr>
              <a:t>Stevens–Johnson syndrome.</a:t>
            </a:r>
            <a:endParaRPr lang="en-US" dirty="0"/>
          </a:p>
        </p:txBody>
      </p:sp>
    </p:spTree>
    <p:extLst>
      <p:ext uri="{BB962C8B-B14F-4D97-AF65-F5344CB8AC3E}">
        <p14:creationId xmlns:p14="http://schemas.microsoft.com/office/powerpoint/2010/main" val="143439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98ECD-C41A-4666-82EB-8B1C0D1F6C88}"/>
              </a:ext>
            </a:extLst>
          </p:cNvPr>
          <p:cNvSpPr>
            <a:spLocks noGrp="1"/>
          </p:cNvSpPr>
          <p:nvPr>
            <p:ph type="title"/>
          </p:nvPr>
        </p:nvSpPr>
        <p:spPr/>
        <p:txBody>
          <a:bodyPr/>
          <a:lstStyle/>
          <a:p>
            <a:r>
              <a:rPr lang="en-US" b="1" dirty="0">
                <a:latin typeface="PalatinoLTStd-Bold"/>
              </a:rPr>
              <a:t>Complications and co‐morbidities</a:t>
            </a:r>
            <a:br>
              <a:rPr lang="en-US" b="1" dirty="0">
                <a:latin typeface="PalatinoLTStd-Bold"/>
              </a:rPr>
            </a:br>
            <a:endParaRPr lang="en-US" dirty="0"/>
          </a:p>
        </p:txBody>
      </p:sp>
      <p:sp>
        <p:nvSpPr>
          <p:cNvPr id="3" name="Content Placeholder 2">
            <a:extLst>
              <a:ext uri="{FF2B5EF4-FFF2-40B4-BE49-F238E27FC236}">
                <a16:creationId xmlns:a16="http://schemas.microsoft.com/office/drawing/2014/main" id="{8E2B784A-EFB3-4C72-B629-09D2B58869DD}"/>
              </a:ext>
            </a:extLst>
          </p:cNvPr>
          <p:cNvSpPr>
            <a:spLocks noGrp="1"/>
          </p:cNvSpPr>
          <p:nvPr>
            <p:ph idx="1"/>
          </p:nvPr>
        </p:nvSpPr>
        <p:spPr/>
        <p:txBody>
          <a:bodyPr/>
          <a:lstStyle/>
          <a:p>
            <a:r>
              <a:rPr lang="en-US" sz="1800" b="0" i="0" u="none" strike="noStrike" baseline="0" dirty="0">
                <a:latin typeface="PalatinoLTStd-Roman"/>
              </a:rPr>
              <a:t>Eczema </a:t>
            </a:r>
            <a:r>
              <a:rPr lang="en-US" dirty="0" err="1">
                <a:latin typeface="PalatinoLTStd-Roman"/>
              </a:rPr>
              <a:t>herpeticum</a:t>
            </a:r>
            <a:endParaRPr lang="en-US" dirty="0">
              <a:latin typeface="PalatinoLTStd-Roman"/>
            </a:endParaRPr>
          </a:p>
          <a:p>
            <a:r>
              <a:rPr lang="en-US" sz="1800" b="0" i="0" u="none" strike="noStrike" baseline="0" dirty="0">
                <a:latin typeface="PalatinoLTStd-Roman"/>
              </a:rPr>
              <a:t>Pharyngitis </a:t>
            </a:r>
          </a:p>
          <a:p>
            <a:r>
              <a:rPr lang="en-US" sz="1800" b="0" i="0" u="none" strike="noStrike" baseline="0" dirty="0">
                <a:latin typeface="PalatinoLTStd-Roman"/>
              </a:rPr>
              <a:t>Disseminated or systemic infection</a:t>
            </a:r>
            <a:endParaRPr lang="en-US" dirty="0"/>
          </a:p>
        </p:txBody>
      </p:sp>
    </p:spTree>
    <p:extLst>
      <p:ext uri="{BB962C8B-B14F-4D97-AF65-F5344CB8AC3E}">
        <p14:creationId xmlns:p14="http://schemas.microsoft.com/office/powerpoint/2010/main" val="4021320874"/>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239</TotalTime>
  <Words>1964</Words>
  <Application>Microsoft Office PowerPoint</Application>
  <PresentationFormat>Widescreen</PresentationFormat>
  <Paragraphs>262</Paragraphs>
  <Slides>31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Century Schoolbook</vt:lpstr>
      <vt:lpstr>FrutigerLTStd-Black</vt:lpstr>
      <vt:lpstr>FrutigerLTStd-Bold</vt:lpstr>
      <vt:lpstr>FrutigerLTStd-Light</vt:lpstr>
      <vt:lpstr>FrutigerLTStd-LightItalic</vt:lpstr>
      <vt:lpstr>PalatinoLTStd-Bold</vt:lpstr>
      <vt:lpstr>PalatinoLTStd-BoldItalic</vt:lpstr>
      <vt:lpstr>PalatinoLTStd-Roman</vt:lpstr>
      <vt:lpstr>SymbolStd</vt:lpstr>
      <vt:lpstr>Wingdings 2</vt:lpstr>
      <vt:lpstr>View</vt:lpstr>
      <vt:lpstr>HERPESVIRUS INFECTIONS</vt:lpstr>
      <vt:lpstr>General description</vt:lpstr>
      <vt:lpstr>PowerPoint Presentation</vt:lpstr>
      <vt:lpstr>Herpes simplex virus infections</vt:lpstr>
      <vt:lpstr>Primary herpetic gingivostomatitis</vt:lpstr>
      <vt:lpstr>Pathophysiology </vt:lpstr>
      <vt:lpstr>Clinical features </vt:lpstr>
      <vt:lpstr>Differential diagnosis </vt:lpstr>
      <vt:lpstr>Complications and co‐morbidities </vt:lpstr>
      <vt:lpstr>Investigations </vt:lpstr>
      <vt:lpstr>Management</vt:lpstr>
      <vt:lpstr>Recurrent oro‐facial and cutaneous herpes </vt:lpstr>
      <vt:lpstr>Complications and co‐morbidities</vt:lpstr>
      <vt:lpstr>Treatment ladder</vt:lpstr>
      <vt:lpstr>Primary herpes genitalis</vt:lpstr>
      <vt:lpstr>Pathophysiology </vt:lpstr>
      <vt:lpstr>PowerPoint Presentation</vt:lpstr>
      <vt:lpstr>Recurrent genital herpes</vt:lpstr>
      <vt:lpstr>Complications and co‐morbidities </vt:lpstr>
      <vt:lpstr>Treatment</vt:lpstr>
      <vt:lpstr>Neonatal herpes </vt:lpstr>
      <vt:lpstr>Clinical features </vt:lpstr>
      <vt:lpstr>Investigations </vt:lpstr>
      <vt:lpstr>Zoster </vt:lpstr>
      <vt:lpstr>Epidemiology </vt:lpstr>
      <vt:lpstr>Pathophysiology </vt:lpstr>
      <vt:lpstr>PowerPoint Presentation</vt:lpstr>
      <vt:lpstr>Clinical features </vt:lpstr>
      <vt:lpstr>PowerPoint Presentation</vt:lpstr>
      <vt:lpstr>Clinical variants </vt:lpstr>
      <vt:lpstr>Treatment ladder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HERPESVIRUS INFECTIONS</dc:title>
  <dc:creator>Administrator</dc:creator>
  <cp:lastModifiedBy>Administrator</cp:lastModifiedBy>
  <cp:revision>17</cp:revision>
  <dcterms:created xsi:type="dcterms:W3CDTF">2021-05-06T19:23:09Z</dcterms:created>
  <dcterms:modified xsi:type="dcterms:W3CDTF">2021-05-06T23:22:33Z</dcterms:modified>
</cp:coreProperties>
</file>