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038600"/>
            <a:ext cx="8001000" cy="1828800"/>
          </a:xfrm>
        </p:spPr>
        <p:txBody>
          <a:bodyPr>
            <a:noAutofit/>
          </a:bodyPr>
          <a:lstStyle/>
          <a:p>
            <a:r>
              <a:rPr lang="en-US" b="1" dirty="0" smtClean="0"/>
              <a:t>GRANULOMATOUS DISORDERS 					      OF SKIN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CUTANEOUS CROHN’S DISEASE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This is a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inflammation of the skin in patients with underlying </a:t>
            </a:r>
            <a:r>
              <a:rPr lang="en-US" sz="2400" dirty="0" err="1" smtClean="0"/>
              <a:t>Crohn</a:t>
            </a:r>
            <a:r>
              <a:rPr lang="en-US" sz="2400" dirty="0" smtClean="0"/>
              <a:t> disease</a:t>
            </a:r>
          </a:p>
          <a:p>
            <a:r>
              <a:rPr lang="en-US" sz="2400" dirty="0" err="1" smtClean="0"/>
              <a:t>Cutaneous</a:t>
            </a:r>
            <a:r>
              <a:rPr lang="en-US" sz="2400" dirty="0" smtClean="0"/>
              <a:t> disease is common in patients with </a:t>
            </a:r>
            <a:r>
              <a:rPr lang="en-US" sz="2400" dirty="0" err="1" smtClean="0"/>
              <a:t>Crohn</a:t>
            </a:r>
            <a:r>
              <a:rPr lang="en-US" sz="2400" dirty="0" smtClean="0"/>
              <a:t> disease but the disease manifests most commonly as reactive disorders such as </a:t>
            </a:r>
            <a:r>
              <a:rPr lang="en-US" sz="2400" dirty="0" err="1" smtClean="0"/>
              <a:t>erythema</a:t>
            </a:r>
            <a:r>
              <a:rPr lang="en-US" sz="2400" dirty="0" smtClean="0"/>
              <a:t> </a:t>
            </a:r>
            <a:r>
              <a:rPr lang="en-US" sz="2400" dirty="0" err="1" smtClean="0"/>
              <a:t>nodosum</a:t>
            </a:r>
            <a:r>
              <a:rPr lang="en-US" sz="2400" dirty="0" smtClean="0"/>
              <a:t> and </a:t>
            </a:r>
            <a:r>
              <a:rPr lang="en-US" sz="2400" dirty="0" err="1" smtClean="0"/>
              <a:t>pyoderma</a:t>
            </a:r>
            <a:r>
              <a:rPr lang="en-US" sz="2400" dirty="0" smtClean="0"/>
              <a:t> </a:t>
            </a:r>
            <a:r>
              <a:rPr lang="en-US" sz="2400" dirty="0" err="1" smtClean="0"/>
              <a:t>gangrenosum</a:t>
            </a:r>
            <a:r>
              <a:rPr lang="en-US" sz="2400" dirty="0" smtClean="0"/>
              <a:t> or from the effects on the skin of nutritional deficiency </a:t>
            </a:r>
          </a:p>
          <a:p>
            <a:r>
              <a:rPr lang="en-US" sz="2400" dirty="0" err="1" smtClean="0"/>
              <a:t>Granulomatous</a:t>
            </a:r>
            <a:r>
              <a:rPr lang="en-US" sz="2400" dirty="0" smtClean="0"/>
              <a:t> involvement of the skin may occur by extension of </a:t>
            </a:r>
            <a:r>
              <a:rPr lang="en-US" sz="2400" dirty="0" err="1" smtClean="0"/>
              <a:t>Crohn</a:t>
            </a:r>
            <a:r>
              <a:rPr lang="en-US" sz="2400" dirty="0" smtClean="0"/>
              <a:t> disease particularly in the lips, perineum, umbilicus and at the sites of surgery or around a stoma</a:t>
            </a:r>
          </a:p>
          <a:p>
            <a:r>
              <a:rPr lang="en-US" sz="2400" dirty="0" smtClean="0"/>
              <a:t>It is characterized by sinuses, abscesses and </a:t>
            </a:r>
            <a:r>
              <a:rPr lang="en-US" sz="2400" dirty="0" err="1" smtClean="0"/>
              <a:t>induration</a:t>
            </a:r>
            <a:endParaRPr lang="en-US" sz="2400" dirty="0" smtClean="0"/>
          </a:p>
          <a:p>
            <a:r>
              <a:rPr lang="en-US" sz="2400" dirty="0" smtClean="0"/>
              <a:t>It is usually seen in the presence of active underlying </a:t>
            </a:r>
            <a:r>
              <a:rPr lang="en-US" sz="2400" dirty="0" err="1" smtClean="0"/>
              <a:t>Crohn</a:t>
            </a:r>
            <a:r>
              <a:rPr lang="en-US" sz="2400" dirty="0" smtClean="0"/>
              <a:t> disease but may predate its diagnosis, particularly in children </a:t>
            </a:r>
            <a:endParaRPr lang="en-US" sz="2400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CUTANEOUS CROHN’S DISEASE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Oro‐facial </a:t>
            </a:r>
            <a:r>
              <a:rPr lang="en-US" sz="2400" dirty="0" err="1" smtClean="0"/>
              <a:t>granulomatosis</a:t>
            </a:r>
            <a:r>
              <a:rPr lang="en-US" sz="2400" dirty="0" smtClean="0"/>
              <a:t> may be associated with </a:t>
            </a:r>
            <a:r>
              <a:rPr lang="en-US" sz="2400" dirty="0" err="1" smtClean="0"/>
              <a:t>sarcoidosis</a:t>
            </a:r>
            <a:r>
              <a:rPr lang="en-US" sz="2400" dirty="0" smtClean="0"/>
              <a:t> or food allergy or be part of the </a:t>
            </a:r>
            <a:r>
              <a:rPr lang="en-US" sz="2400" dirty="0" err="1" smtClean="0"/>
              <a:t>Melkersson</a:t>
            </a:r>
            <a:r>
              <a:rPr lang="en-US" sz="2400" dirty="0" smtClean="0"/>
              <a:t>–Rosenthal syndrome</a:t>
            </a:r>
          </a:p>
          <a:p>
            <a:r>
              <a:rPr lang="en-US" sz="2400" dirty="0" smtClean="0"/>
              <a:t>When isolated, it is regarded by many as a localized form of </a:t>
            </a:r>
            <a:r>
              <a:rPr lang="en-US" sz="2400" dirty="0" err="1" smtClean="0"/>
              <a:t>Crohn</a:t>
            </a:r>
            <a:r>
              <a:rPr lang="en-US" sz="2400" dirty="0" smtClean="0"/>
              <a:t> disease. It may predate intestinal </a:t>
            </a:r>
            <a:r>
              <a:rPr lang="en-US" sz="2400" dirty="0" err="1" smtClean="0"/>
              <a:t>Crohn</a:t>
            </a:r>
            <a:r>
              <a:rPr lang="en-US" sz="2400" dirty="0" smtClean="0"/>
              <a:t> disease by many years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CUTANEOUS CROHN’S DISEASE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skin may also rarely be involved at distant sites, sometimes called metastatic </a:t>
            </a:r>
            <a:r>
              <a:rPr lang="en-US" sz="2400" dirty="0" err="1" smtClean="0"/>
              <a:t>Crohn</a:t>
            </a:r>
            <a:r>
              <a:rPr lang="en-US" sz="2400" dirty="0" smtClean="0"/>
              <a:t> disease</a:t>
            </a:r>
          </a:p>
          <a:p>
            <a:r>
              <a:rPr lang="en-US" sz="2400" dirty="0" smtClean="0"/>
              <a:t>The presentation is variable with ulcers, nodules, plaques, papules, pustules or abscesses</a:t>
            </a:r>
          </a:p>
          <a:p>
            <a:r>
              <a:rPr lang="en-US" sz="2400" dirty="0" smtClean="0"/>
              <a:t>It has been reported at many body sites including the face, ears, nipples, palms, soles, lower limbs and abdomen </a:t>
            </a:r>
          </a:p>
          <a:p>
            <a:r>
              <a:rPr lang="en-US" sz="2400" dirty="0" smtClean="0"/>
              <a:t>Involvement of the perineum and genitalia without direct extension is sometimes considered in this category</a:t>
            </a:r>
          </a:p>
          <a:p>
            <a:r>
              <a:rPr lang="en-US" sz="2400" dirty="0" smtClean="0"/>
              <a:t>This may present with </a:t>
            </a:r>
            <a:r>
              <a:rPr lang="en-US" sz="2400" dirty="0" err="1" smtClean="0"/>
              <a:t>oedema</a:t>
            </a:r>
            <a:r>
              <a:rPr lang="en-US" sz="2400" dirty="0" smtClean="0"/>
              <a:t> and swelling of the perineum and/or genitalia </a:t>
            </a:r>
          </a:p>
          <a:p>
            <a:r>
              <a:rPr lang="en-US" sz="2400" dirty="0" smtClean="0"/>
              <a:t>Several deep biopsies may be needed to confirm diagnosis 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GRANULOMA ANNULARE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This is a disease of the skin and subcutaneous tissue characterized by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annular plaques, nodules or papules containing foci of altered collagen surrounded by </a:t>
            </a:r>
            <a:r>
              <a:rPr lang="en-US" sz="2400" dirty="0" err="1" smtClean="0"/>
              <a:t>histiocytes</a:t>
            </a:r>
            <a:r>
              <a:rPr lang="en-US" sz="2400" dirty="0" smtClean="0"/>
              <a:t> and lymphocytes</a:t>
            </a:r>
          </a:p>
          <a:p>
            <a:r>
              <a:rPr lang="en-US" sz="2400" dirty="0" err="1" smtClean="0"/>
              <a:t>Granuloma</a:t>
            </a:r>
            <a:r>
              <a:rPr lang="en-US" sz="2400" dirty="0" smtClean="0"/>
              <a:t> </a:t>
            </a:r>
            <a:r>
              <a:rPr lang="en-US" sz="2400" dirty="0" err="1" smtClean="0"/>
              <a:t>annulare</a:t>
            </a:r>
            <a:r>
              <a:rPr lang="en-US" sz="2400" dirty="0" smtClean="0"/>
              <a:t> is most common in females, children and young adults but can occur at any age</a:t>
            </a:r>
          </a:p>
          <a:p>
            <a:r>
              <a:rPr lang="en-US" sz="2400" dirty="0" smtClean="0"/>
              <a:t>Several different clinical types are seen:                                   localized,                                                                           generalized (more common in adults),                                                                     subcutaneous (more common in children),                                                                         perforating (reported both in children and adults),            patch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GRANULOMA ANNULARE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GA may be associated with:                                                        -Diabetes mellitus (</a:t>
            </a:r>
            <a:r>
              <a:rPr lang="en-US" sz="2400" smtClean="0"/>
              <a:t>primarily with IDDM)                                                                                    </a:t>
            </a:r>
            <a:r>
              <a:rPr lang="en-US" sz="2400" dirty="0" smtClean="0"/>
              <a:t>-Autoimmune </a:t>
            </a:r>
            <a:r>
              <a:rPr lang="en-US" sz="2400" dirty="0" err="1" smtClean="0"/>
              <a:t>thyoiditis</a:t>
            </a:r>
            <a:r>
              <a:rPr lang="en-US" sz="2400" dirty="0" smtClean="0"/>
              <a:t>, hypothyroidism, thyroid adenoma                                                                     -</a:t>
            </a:r>
            <a:r>
              <a:rPr lang="en-US" sz="2400" dirty="0" err="1" smtClean="0"/>
              <a:t>Hyperlipidaemia</a:t>
            </a:r>
            <a:r>
              <a:rPr lang="en-US" sz="2400" dirty="0" smtClean="0"/>
              <a:t>                                                                                      -Infections and infestations: (scabies, </a:t>
            </a:r>
            <a:r>
              <a:rPr lang="en-US" sz="2400" dirty="0" err="1" smtClean="0"/>
              <a:t>hep</a:t>
            </a:r>
            <a:r>
              <a:rPr lang="en-US" sz="2400" dirty="0" smtClean="0"/>
              <a:t> B, </a:t>
            </a:r>
            <a:r>
              <a:rPr lang="en-US" sz="2400" dirty="0" err="1" smtClean="0"/>
              <a:t>Myco</a:t>
            </a:r>
            <a:r>
              <a:rPr lang="en-US" sz="2400" dirty="0" smtClean="0"/>
              <a:t> tuberculosis, 	HPV, VZV</a:t>
            </a:r>
            <a:r>
              <a:rPr lang="it-IT" sz="2400" dirty="0" smtClean="0"/>
              <a:t>, EBV, parvovirus </a:t>
            </a:r>
            <a:r>
              <a:rPr lang="en-US" sz="2400" dirty="0" smtClean="0"/>
              <a:t>B19, </a:t>
            </a:r>
            <a:r>
              <a:rPr lang="en-US" sz="2400" dirty="0" err="1" smtClean="0"/>
              <a:t>hep</a:t>
            </a:r>
            <a:r>
              <a:rPr lang="en-US" sz="2400" dirty="0" smtClean="0"/>
              <a:t> C, HIV, </a:t>
            </a:r>
            <a:r>
              <a:rPr lang="en-US" sz="2400" dirty="0" err="1" smtClean="0"/>
              <a:t>Borrelia</a:t>
            </a:r>
            <a:r>
              <a:rPr lang="en-US" sz="2400" dirty="0" smtClean="0"/>
              <a:t> 	</a:t>
            </a:r>
            <a:r>
              <a:rPr lang="en-US" sz="2400" dirty="0" err="1" smtClean="0"/>
              <a:t>burgdorferi</a:t>
            </a:r>
            <a:r>
              <a:rPr lang="en-US" sz="2400" dirty="0" smtClean="0"/>
              <a:t>                                                                         -Traumatic triggers: (a variety of immunizations, tuberculin 	testing, animal and insect bites, waxing)                                                                                               -Sunlight exposure                                                                       -Drugs: </a:t>
            </a:r>
            <a:r>
              <a:rPr lang="en-US" sz="2400" dirty="0" err="1" smtClean="0"/>
              <a:t>allopurinol</a:t>
            </a:r>
            <a:r>
              <a:rPr lang="en-US" sz="2400" dirty="0" smtClean="0"/>
              <a:t>, </a:t>
            </a:r>
            <a:r>
              <a:rPr lang="en-US" sz="2400" dirty="0" err="1" smtClean="0"/>
              <a:t>diclofenac</a:t>
            </a:r>
            <a:r>
              <a:rPr lang="en-US" sz="2400" dirty="0" smtClean="0"/>
              <a:t>, </a:t>
            </a:r>
            <a:r>
              <a:rPr lang="en-US" sz="2400" dirty="0" err="1" smtClean="0"/>
              <a:t>quinidine</a:t>
            </a:r>
            <a:r>
              <a:rPr lang="en-US" sz="2400" dirty="0" smtClean="0"/>
              <a:t>, intranasal </a:t>
            </a:r>
            <a:r>
              <a:rPr lang="en-US" sz="2400" dirty="0" err="1" smtClean="0"/>
              <a:t>calcitonin</a:t>
            </a:r>
            <a:r>
              <a:rPr lang="en-US" sz="2400" dirty="0" smtClean="0"/>
              <a:t>, 	</a:t>
            </a:r>
            <a:r>
              <a:rPr lang="en-US" sz="2400" dirty="0" err="1" smtClean="0"/>
              <a:t>amlodipine</a:t>
            </a:r>
            <a:r>
              <a:rPr lang="en-US" sz="2400" dirty="0" smtClean="0"/>
              <a:t>, ACE inhibitors, calcium channel blockers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GRANULOMA ANNULARE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most characteristic histological lesion in GA is the </a:t>
            </a:r>
            <a:r>
              <a:rPr lang="en-US" sz="2400" dirty="0" err="1" smtClean="0"/>
              <a:t>necrobiotic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, but there are three histological patterns that may occur:                                                                               (</a:t>
            </a:r>
            <a:r>
              <a:rPr lang="en-US" sz="2400" dirty="0" err="1" smtClean="0"/>
              <a:t>i</a:t>
            </a:r>
            <a:r>
              <a:rPr lang="en-US" sz="2400" dirty="0" smtClean="0"/>
              <a:t>) </a:t>
            </a:r>
            <a:r>
              <a:rPr lang="en-US" sz="2400" dirty="0" err="1" smtClean="0"/>
              <a:t>necrobiotic</a:t>
            </a:r>
            <a:r>
              <a:rPr lang="en-US" sz="2400" dirty="0" smtClean="0"/>
              <a:t> </a:t>
            </a:r>
            <a:r>
              <a:rPr lang="en-US" sz="2400" dirty="0" err="1" smtClean="0"/>
              <a:t>palisading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;                                               (ii) an interstitial form; and                                                                   (iii)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of </a:t>
            </a:r>
            <a:r>
              <a:rPr lang="en-US" sz="2400" dirty="0" err="1" smtClean="0"/>
              <a:t>sarcoidal</a:t>
            </a:r>
            <a:r>
              <a:rPr lang="en-US" sz="2400" dirty="0" smtClean="0"/>
              <a:t> or </a:t>
            </a:r>
            <a:r>
              <a:rPr lang="en-US" sz="2400" dirty="0" err="1" smtClean="0"/>
              <a:t>tuberculoid</a:t>
            </a:r>
            <a:r>
              <a:rPr lang="en-US" sz="2400" dirty="0" smtClean="0"/>
              <a:t> type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GRANULOMA ANNULARE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Necrobiotic</a:t>
            </a:r>
            <a:r>
              <a:rPr lang="en-US" sz="2400" dirty="0" smtClean="0"/>
              <a:t> </a:t>
            </a:r>
            <a:r>
              <a:rPr lang="en-US" sz="2400" dirty="0" err="1" smtClean="0"/>
              <a:t>palisading</a:t>
            </a:r>
            <a:r>
              <a:rPr lang="en-US" sz="2400" dirty="0" smtClean="0"/>
              <a:t> </a:t>
            </a:r>
            <a:r>
              <a:rPr lang="en-US" sz="2400" dirty="0" err="1" smtClean="0"/>
              <a:t>granulomas</a:t>
            </a:r>
            <a:r>
              <a:rPr lang="en-US" sz="2400" dirty="0" smtClean="0"/>
              <a:t> are situated in the superficial and mid‐dermis separated by relatively normal tissue, in contrast to </a:t>
            </a:r>
            <a:r>
              <a:rPr lang="en-US" sz="2400" dirty="0" err="1" smtClean="0"/>
              <a:t>necrobiosis</a:t>
            </a:r>
            <a:r>
              <a:rPr lang="en-US" sz="2400" dirty="0" smtClean="0"/>
              <a:t> </a:t>
            </a:r>
            <a:r>
              <a:rPr lang="en-US" sz="2400" dirty="0" err="1" smtClean="0"/>
              <a:t>lipoidica</a:t>
            </a:r>
            <a:endParaRPr lang="en-US" sz="2400" dirty="0" smtClean="0"/>
          </a:p>
          <a:p>
            <a:r>
              <a:rPr lang="en-US" sz="2400" dirty="0" smtClean="0"/>
              <a:t>They are characterized by foci of </a:t>
            </a:r>
            <a:r>
              <a:rPr lang="en-US" sz="2400" dirty="0" err="1" smtClean="0"/>
              <a:t>necrobiosis</a:t>
            </a:r>
            <a:r>
              <a:rPr lang="en-US" sz="2400" dirty="0" smtClean="0"/>
              <a:t> surrounded by </a:t>
            </a:r>
            <a:r>
              <a:rPr lang="en-US" sz="2400" dirty="0" err="1" smtClean="0"/>
              <a:t>histiocytes</a:t>
            </a:r>
            <a:r>
              <a:rPr lang="en-US" sz="2400" dirty="0" smtClean="0"/>
              <a:t> and lymphocytes, with the </a:t>
            </a:r>
            <a:r>
              <a:rPr lang="en-US" sz="2400" dirty="0" err="1" smtClean="0"/>
              <a:t>histiocytes</a:t>
            </a:r>
            <a:r>
              <a:rPr lang="en-US" sz="2400" dirty="0" smtClean="0"/>
              <a:t> commonly forming a </a:t>
            </a:r>
            <a:r>
              <a:rPr lang="en-US" sz="2400" dirty="0" err="1" smtClean="0"/>
              <a:t>palisaded</a:t>
            </a:r>
            <a:r>
              <a:rPr lang="en-US" sz="2400" dirty="0" smtClean="0"/>
              <a:t> pattern. There are varying numbers of multinucleate giant cells in this peripheral zone</a:t>
            </a:r>
          </a:p>
          <a:p>
            <a:r>
              <a:rPr lang="en-US" sz="2400" dirty="0" err="1" smtClean="0"/>
              <a:t>Mucin</a:t>
            </a:r>
            <a:r>
              <a:rPr lang="en-US" sz="2400" dirty="0" smtClean="0"/>
              <a:t>, demonstrated by </a:t>
            </a:r>
            <a:r>
              <a:rPr lang="en-US" sz="2400" dirty="0" err="1" smtClean="0"/>
              <a:t>Alcian</a:t>
            </a:r>
            <a:r>
              <a:rPr lang="en-US" sz="2400" dirty="0" smtClean="0"/>
              <a:t> blue or colloidal iron stains, is present within the foci of the </a:t>
            </a:r>
            <a:r>
              <a:rPr lang="en-US" sz="2400" dirty="0" err="1" smtClean="0"/>
              <a:t>necrobiosis</a:t>
            </a:r>
            <a:r>
              <a:rPr lang="en-US" sz="2400" dirty="0" smtClean="0"/>
              <a:t>. Small deposits of lipid material may also be present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NECROBIOSIS LIPOIDICA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Necrobiosis</a:t>
            </a:r>
            <a:r>
              <a:rPr lang="en-US" sz="2400" dirty="0" smtClean="0"/>
              <a:t> </a:t>
            </a:r>
            <a:r>
              <a:rPr lang="en-US" sz="2400" dirty="0" err="1" smtClean="0"/>
              <a:t>lipoidica</a:t>
            </a:r>
            <a:r>
              <a:rPr lang="en-US" sz="2400" dirty="0" smtClean="0"/>
              <a:t> is a distinctive skin condition characterized by well‐</a:t>
            </a:r>
            <a:r>
              <a:rPr lang="en-US" sz="2400" dirty="0" err="1" smtClean="0"/>
              <a:t>defi</a:t>
            </a:r>
            <a:r>
              <a:rPr lang="en-US" sz="2400" dirty="0" smtClean="0"/>
              <a:t> </a:t>
            </a:r>
            <a:r>
              <a:rPr lang="en-US" sz="2400" dirty="0" err="1" smtClean="0"/>
              <a:t>ned</a:t>
            </a:r>
            <a:r>
              <a:rPr lang="en-US" sz="2400" dirty="0" smtClean="0"/>
              <a:t> red‐brown </a:t>
            </a:r>
            <a:r>
              <a:rPr lang="en-US" sz="2400" dirty="0" err="1" smtClean="0"/>
              <a:t>indurated</a:t>
            </a:r>
            <a:r>
              <a:rPr lang="en-US" sz="2400" dirty="0" smtClean="0"/>
              <a:t> plaques with an atrophic yellow centre</a:t>
            </a:r>
          </a:p>
          <a:p>
            <a:r>
              <a:rPr lang="en-US" sz="2400" dirty="0" smtClean="0"/>
              <a:t>It is most commonly seen on the legs and may ulcerate, causing considerable pain </a:t>
            </a:r>
          </a:p>
          <a:p>
            <a:r>
              <a:rPr lang="en-US" sz="2400" dirty="0" err="1" smtClean="0"/>
              <a:t>Histologically</a:t>
            </a:r>
            <a:r>
              <a:rPr lang="en-US" sz="2400" dirty="0" smtClean="0"/>
              <a:t>, there is a full‐thickness </a:t>
            </a:r>
            <a:r>
              <a:rPr lang="en-US" sz="2400" dirty="0" err="1" smtClean="0"/>
              <a:t>lymphohistiocytic</a:t>
            </a:r>
            <a:r>
              <a:rPr lang="en-US" sz="2400" dirty="0" smtClean="0"/>
              <a:t> infiltrate with extensive </a:t>
            </a:r>
            <a:r>
              <a:rPr lang="en-US" sz="2400" dirty="0" err="1" smtClean="0"/>
              <a:t>necrobiosis</a:t>
            </a:r>
            <a:r>
              <a:rPr lang="en-US" sz="2400" dirty="0" smtClean="0"/>
              <a:t> of collagen</a:t>
            </a:r>
          </a:p>
          <a:p>
            <a:r>
              <a:rPr lang="en-US" sz="2400" dirty="0" smtClean="0"/>
              <a:t>It is associated with diabetes (both type 1 and type 2) and glucose intolerance</a:t>
            </a:r>
          </a:p>
          <a:p>
            <a:r>
              <a:rPr lang="en-US" sz="2400" dirty="0" smtClean="0"/>
              <a:t>Treatment is generally unsatisfactory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NECROBIOSIS LIPOIDICA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ASSOCIATIONS:</a:t>
            </a:r>
          </a:p>
          <a:p>
            <a:pPr>
              <a:buNone/>
            </a:pPr>
            <a:r>
              <a:rPr lang="en-US" sz="2400" dirty="0" smtClean="0"/>
              <a:t>	Diabetes mellitus (only about 1% of diabetics develop NL)</a:t>
            </a:r>
            <a:endParaRPr lang="en-US" sz="2400" b="1" dirty="0" smtClean="0"/>
          </a:p>
          <a:p>
            <a:pPr>
              <a:buNone/>
            </a:pPr>
            <a:r>
              <a:rPr lang="en-US" sz="2400" dirty="0" smtClean="0"/>
              <a:t>	Ulcerative colitis, </a:t>
            </a:r>
            <a:r>
              <a:rPr lang="en-US" sz="2400" dirty="0" err="1" smtClean="0"/>
              <a:t>Crohn</a:t>
            </a:r>
            <a:r>
              <a:rPr lang="en-US" sz="2400" dirty="0" smtClean="0"/>
              <a:t> disease, </a:t>
            </a:r>
            <a:r>
              <a:rPr lang="en-US" sz="2400" dirty="0" err="1" smtClean="0"/>
              <a:t>Jejunal</a:t>
            </a:r>
            <a:r>
              <a:rPr lang="en-US" sz="2400" dirty="0" smtClean="0"/>
              <a:t> bypass surgery                                                                              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</a:t>
            </a:r>
            <a:r>
              <a:rPr lang="en-US" sz="2400" dirty="0" err="1" smtClean="0"/>
              <a:t>annulare</a:t>
            </a:r>
            <a:r>
              <a:rPr lang="en-US" sz="2400" dirty="0" smtClean="0"/>
              <a:t>                                                             </a:t>
            </a:r>
            <a:r>
              <a:rPr lang="en-US" sz="2400" dirty="0" err="1" smtClean="0"/>
              <a:t>Sarcoidosis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NECROBIOSIS LIPOIDICA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There are changes involving the full thickness of the dermis and these often extend into the subcutaneous fat </a:t>
            </a:r>
          </a:p>
          <a:p>
            <a:r>
              <a:rPr lang="en-US" sz="2400" dirty="0" smtClean="0"/>
              <a:t>Areas of </a:t>
            </a:r>
            <a:r>
              <a:rPr lang="en-US" sz="2400" dirty="0" err="1" smtClean="0"/>
              <a:t>necrobiosis</a:t>
            </a:r>
            <a:r>
              <a:rPr lang="en-US" sz="2400" dirty="0" smtClean="0"/>
              <a:t> are usually more extensive and less well defined than in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</a:t>
            </a:r>
            <a:r>
              <a:rPr lang="en-US" sz="2400" dirty="0" err="1" smtClean="0"/>
              <a:t>annulare</a:t>
            </a:r>
            <a:endParaRPr lang="en-US" sz="2400" dirty="0" smtClean="0"/>
          </a:p>
          <a:p>
            <a:r>
              <a:rPr lang="en-US" sz="2400" dirty="0" smtClean="0"/>
              <a:t>There is degeneration of collagen and </a:t>
            </a:r>
            <a:r>
              <a:rPr lang="en-US" sz="2400" dirty="0" err="1" smtClean="0"/>
              <a:t>elastin</a:t>
            </a:r>
            <a:r>
              <a:rPr lang="en-US" sz="2400" dirty="0" smtClean="0"/>
              <a:t> within the lesions </a:t>
            </a:r>
          </a:p>
          <a:p>
            <a:r>
              <a:rPr lang="en-US" sz="2400" dirty="0" err="1" smtClean="0"/>
              <a:t>Histiocytes</a:t>
            </a:r>
            <a:r>
              <a:rPr lang="en-US" sz="2400" dirty="0" smtClean="0"/>
              <a:t> border the areas of </a:t>
            </a:r>
            <a:r>
              <a:rPr lang="en-US" sz="2400" dirty="0" err="1" smtClean="0"/>
              <a:t>necrobiosis</a:t>
            </a:r>
            <a:endParaRPr lang="en-US" sz="2400" dirty="0" smtClean="0"/>
          </a:p>
          <a:p>
            <a:r>
              <a:rPr lang="en-US" sz="2400" dirty="0" smtClean="0"/>
              <a:t>There are variable numbers of </a:t>
            </a:r>
            <a:r>
              <a:rPr lang="en-US" sz="2400" dirty="0" err="1" smtClean="0"/>
              <a:t>Langhans</a:t>
            </a:r>
            <a:r>
              <a:rPr lang="en-US" sz="2400" dirty="0" smtClean="0"/>
              <a:t> or FB giant cells</a:t>
            </a:r>
          </a:p>
          <a:p>
            <a:r>
              <a:rPr lang="en-US" sz="2400" dirty="0" smtClean="0"/>
              <a:t>A </a:t>
            </a:r>
            <a:r>
              <a:rPr lang="en-US" sz="2400" dirty="0" err="1" smtClean="0"/>
              <a:t>perivascular</a:t>
            </a:r>
            <a:r>
              <a:rPr lang="en-US" sz="2400" dirty="0" smtClean="0"/>
              <a:t> inflammatory infiltrate includes occasional </a:t>
            </a:r>
            <a:r>
              <a:rPr lang="en-US" sz="2400" dirty="0" err="1" smtClean="0"/>
              <a:t>eosinophils</a:t>
            </a:r>
            <a:r>
              <a:rPr lang="en-US" sz="2400" dirty="0" smtClean="0"/>
              <a:t> and, in contrast with GA, plasma cells</a:t>
            </a:r>
          </a:p>
          <a:p>
            <a:r>
              <a:rPr lang="en-US" sz="2400" dirty="0" smtClean="0"/>
              <a:t>Lymphoid nodules containing germinal </a:t>
            </a:r>
            <a:r>
              <a:rPr lang="en-US" sz="2400" dirty="0" err="1" smtClean="0"/>
              <a:t>centres</a:t>
            </a:r>
            <a:r>
              <a:rPr lang="en-US" sz="2400" dirty="0" smtClean="0"/>
              <a:t> may be present in the deep dermis or subcutaneous fat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NECROBIOSIS LIPOIDICA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Mucin</a:t>
            </a:r>
            <a:r>
              <a:rPr lang="en-US" sz="2400" dirty="0" smtClean="0"/>
              <a:t> may be present in the dermis, but it is not as prominent as in </a:t>
            </a:r>
            <a:r>
              <a:rPr lang="en-US" sz="2400" dirty="0" err="1" smtClean="0"/>
              <a:t>granuloma</a:t>
            </a:r>
            <a:r>
              <a:rPr lang="en-US" sz="2400" dirty="0" smtClean="0"/>
              <a:t> </a:t>
            </a:r>
            <a:r>
              <a:rPr lang="en-US" sz="2400" dirty="0" err="1" smtClean="0"/>
              <a:t>annulare</a:t>
            </a:r>
            <a:endParaRPr lang="en-US" sz="2400" dirty="0" smtClean="0"/>
          </a:p>
          <a:p>
            <a:r>
              <a:rPr lang="en-US" sz="2400" dirty="0" smtClean="0"/>
              <a:t>Deeper dermal blood vessels often show thickening of their walls and proliferation of endothelial cells. The walls are often infiltrated with periodic acid–Schiff‐positive material</a:t>
            </a:r>
          </a:p>
          <a:p>
            <a:r>
              <a:rPr lang="en-US" sz="2400" dirty="0" err="1" smtClean="0"/>
              <a:t>Anaesthesia</a:t>
            </a:r>
            <a:r>
              <a:rPr lang="en-US" sz="2400" dirty="0" smtClean="0"/>
              <a:t> in the lesions appears to be related to a decreased number of nerves within them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159</TotalTime>
  <Words>736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GRANULOMATOUS DISORDERS            OF SKIN</vt:lpstr>
      <vt:lpstr>GRANULOMA ANNULARE</vt:lpstr>
      <vt:lpstr>GRANULOMA ANNULARE</vt:lpstr>
      <vt:lpstr>GRANULOMA ANNULARE</vt:lpstr>
      <vt:lpstr>GRANULOMA ANNULARE</vt:lpstr>
      <vt:lpstr>NECROBIOSIS LIPOIDICA</vt:lpstr>
      <vt:lpstr>NECROBIOSIS LIPOIDICA</vt:lpstr>
      <vt:lpstr>NECROBIOSIS LIPOIDICA</vt:lpstr>
      <vt:lpstr>NECROBIOSIS LIPOIDICA</vt:lpstr>
      <vt:lpstr>CUTANEOUS CROHN’S DISEASE</vt:lpstr>
      <vt:lpstr>CUTANEOUS CROHN’S DISEASE</vt:lpstr>
      <vt:lpstr>CUTANEOUS CROHN’S DISEASE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GRANULOMATOUS DISORDERS            OF SKIN</dc:title>
  <dc:creator>Naeem Raza</dc:creator>
  <cp:lastModifiedBy>Naeem Raza</cp:lastModifiedBy>
  <cp:revision>19</cp:revision>
  <dcterms:created xsi:type="dcterms:W3CDTF">2006-08-16T00:00:00Z</dcterms:created>
  <dcterms:modified xsi:type="dcterms:W3CDTF">2019-04-21T13:10:32Z</dcterms:modified>
</cp:coreProperties>
</file>