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71" r:id="rId10"/>
    <p:sldId id="278" r:id="rId11"/>
    <p:sldId id="264" r:id="rId12"/>
    <p:sldId id="265" r:id="rId13"/>
    <p:sldId id="266" r:id="rId14"/>
    <p:sldId id="279" r:id="rId15"/>
    <p:sldId id="267" r:id="rId16"/>
    <p:sldId id="272" r:id="rId17"/>
    <p:sldId id="273" r:id="rId18"/>
    <p:sldId id="274" r:id="rId19"/>
    <p:sldId id="275" r:id="rId20"/>
    <p:sldId id="276" r:id="rId21"/>
    <p:sldId id="277" r:id="rId22"/>
    <p:sldId id="268" r:id="rId23"/>
    <p:sldId id="269" r:id="rId24"/>
    <p:sldId id="270" r:id="rId25"/>
    <p:sldId id="289" r:id="rId26"/>
    <p:sldId id="290" r:id="rId27"/>
    <p:sldId id="291" r:id="rId28"/>
    <p:sldId id="280" r:id="rId29"/>
    <p:sldId id="281" r:id="rId30"/>
    <p:sldId id="282" r:id="rId31"/>
    <p:sldId id="292" r:id="rId32"/>
    <p:sldId id="293" r:id="rId33"/>
    <p:sldId id="294" r:id="rId34"/>
    <p:sldId id="283" r:id="rId35"/>
    <p:sldId id="284" r:id="rId36"/>
    <p:sldId id="285" r:id="rId37"/>
    <p:sldId id="286" r:id="rId38"/>
    <p:sldId id="287" r:id="rId39"/>
    <p:sldId id="2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D92A587-6298-4E24-A83A-E2C733AFF459}" type="datetimeFigureOut">
              <a:rPr lang="en-US" smtClean="0"/>
              <a:t>2/17/2020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B42A38E-902D-4ED2-AC23-0565F35A1E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92A587-6298-4E24-A83A-E2C733AFF459}"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2A38E-902D-4ED2-AC23-0565F35A1E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92A587-6298-4E24-A83A-E2C733AFF459}"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2A38E-902D-4ED2-AC23-0565F35A1E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D92A587-6298-4E24-A83A-E2C733AFF459}" type="datetimeFigureOut">
              <a:rPr lang="en-US" smtClean="0"/>
              <a:t>2/17/2020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2B42A38E-902D-4ED2-AC23-0565F35A1E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9D92A587-6298-4E24-A83A-E2C733AFF459}" type="datetimeFigureOut">
              <a:rPr lang="en-US" smtClean="0"/>
              <a:t>2/17/2020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2B42A38E-902D-4ED2-AC23-0565F35A1EE8}"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D92A587-6298-4E24-A83A-E2C733AFF459}" type="datetimeFigureOut">
              <a:rPr lang="en-US" smtClean="0"/>
              <a:t>2/17/2020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2B42A38E-902D-4ED2-AC23-0565F35A1E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D92A587-6298-4E24-A83A-E2C733AFF459}" type="datetimeFigureOut">
              <a:rPr lang="en-US" smtClean="0"/>
              <a:t>2/17/2020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B42A38E-902D-4ED2-AC23-0565F35A1E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92A587-6298-4E24-A83A-E2C733AFF459}"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2A38E-902D-4ED2-AC23-0565F35A1E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D92A587-6298-4E24-A83A-E2C733AFF459}" type="datetimeFigureOut">
              <a:rPr lang="en-US" smtClean="0"/>
              <a:t>2/17/2020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2B42A38E-902D-4ED2-AC23-0565F35A1E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D92A587-6298-4E24-A83A-E2C733AFF459}" type="datetimeFigureOut">
              <a:rPr lang="en-US" smtClean="0"/>
              <a:t>2/17/2020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B42A38E-902D-4ED2-AC23-0565F35A1E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D92A587-6298-4E24-A83A-E2C733AFF459}" type="datetimeFigureOut">
              <a:rPr lang="en-US" smtClean="0"/>
              <a:t>2/17/2020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B42A38E-902D-4ED2-AC23-0565F35A1E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D92A587-6298-4E24-A83A-E2C733AFF459}" type="datetimeFigureOut">
              <a:rPr lang="en-US" smtClean="0"/>
              <a:t>2/17/2020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B42A38E-902D-4ED2-AC23-0565F35A1EE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Graft vs. host disease(GVHD) </a:t>
            </a:r>
            <a:endParaRPr lang="en-US" dirty="0"/>
          </a:p>
        </p:txBody>
      </p:sp>
      <p:sp>
        <p:nvSpPr>
          <p:cNvPr id="3" name="Subtitle 2"/>
          <p:cNvSpPr>
            <a:spLocks noGrp="1"/>
          </p:cNvSpPr>
          <p:nvPr>
            <p:ph type="subTitle" idx="1"/>
          </p:nvPr>
        </p:nvSpPr>
        <p:spPr/>
        <p:txBody>
          <a:bodyPr/>
          <a:lstStyle/>
          <a:p>
            <a:endParaRPr lang="en-US" dirty="0" smtClean="0"/>
          </a:p>
          <a:p>
            <a:endParaRPr lang="en-US" dirty="0"/>
          </a:p>
          <a:p>
            <a:r>
              <a:rPr lang="en-US" dirty="0" smtClean="0"/>
              <a:t>By </a:t>
            </a:r>
            <a:r>
              <a:rPr lang="en-US" dirty="0" err="1" smtClean="0"/>
              <a:t>Dr.Hamna</a:t>
            </a:r>
            <a:r>
              <a:rPr lang="en-US" dirty="0" smtClean="0"/>
              <a:t> </a:t>
            </a:r>
            <a:r>
              <a:rPr lang="en-US" dirty="0" err="1"/>
              <a:t>H</a:t>
            </a:r>
            <a:r>
              <a:rPr lang="en-US" dirty="0" err="1" smtClean="0"/>
              <a:t>afeez</a:t>
            </a:r>
            <a:endParaRPr lang="en-US" dirty="0"/>
          </a:p>
        </p:txBody>
      </p:sp>
    </p:spTree>
    <p:extLst>
      <p:ext uri="{BB962C8B-B14F-4D97-AF65-F5344CB8AC3E}">
        <p14:creationId xmlns:p14="http://schemas.microsoft.com/office/powerpoint/2010/main" val="7413046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HISTOLOGICAL GRADES OF SEVERITY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362029"/>
            <a:ext cx="8229600" cy="3613491"/>
          </a:xfrm>
        </p:spPr>
      </p:pic>
    </p:spTree>
    <p:extLst>
      <p:ext uri="{BB962C8B-B14F-4D97-AF65-F5344CB8AC3E}">
        <p14:creationId xmlns:p14="http://schemas.microsoft.com/office/powerpoint/2010/main" val="1671452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idx="1"/>
          </p:nvPr>
        </p:nvSpPr>
        <p:spPr/>
        <p:txBody>
          <a:bodyPr>
            <a:normAutofit lnSpcReduction="10000"/>
          </a:bodyPr>
          <a:lstStyle/>
          <a:p>
            <a:r>
              <a:rPr lang="en-US" dirty="0" smtClean="0"/>
              <a:t>Acute </a:t>
            </a:r>
            <a:r>
              <a:rPr lang="en-US" dirty="0" err="1" smtClean="0"/>
              <a:t>GvHD</a:t>
            </a:r>
            <a:r>
              <a:rPr lang="en-US" dirty="0" smtClean="0"/>
              <a:t> can present ant time after transplantation.</a:t>
            </a:r>
          </a:p>
          <a:p>
            <a:r>
              <a:rPr lang="en-US" dirty="0" err="1" smtClean="0"/>
              <a:t>Pruritis</a:t>
            </a:r>
            <a:r>
              <a:rPr lang="en-US" dirty="0" smtClean="0"/>
              <a:t> or a burning sensation can precede skin eruption.</a:t>
            </a:r>
          </a:p>
          <a:p>
            <a:r>
              <a:rPr lang="en-US" dirty="0" smtClean="0"/>
              <a:t>Oral or genital ulceration</a:t>
            </a:r>
          </a:p>
          <a:p>
            <a:r>
              <a:rPr lang="en-US" dirty="0" smtClean="0"/>
              <a:t>Diarrhea, </a:t>
            </a:r>
            <a:r>
              <a:rPr lang="en-US" dirty="0" err="1" smtClean="0"/>
              <a:t>nausea,anorexia,vomitting,abdominal</a:t>
            </a:r>
            <a:r>
              <a:rPr lang="en-US" dirty="0" smtClean="0"/>
              <a:t> pain points to GI involvement.</a:t>
            </a:r>
          </a:p>
          <a:p>
            <a:r>
              <a:rPr lang="en-US" dirty="0" smtClean="0"/>
              <a:t>Pale </a:t>
            </a:r>
            <a:r>
              <a:rPr lang="en-US" dirty="0" err="1" smtClean="0"/>
              <a:t>urine,dark</a:t>
            </a:r>
            <a:r>
              <a:rPr lang="en-US" dirty="0" smtClean="0"/>
              <a:t> stools ,RUQ pain may be present.</a:t>
            </a:r>
            <a:endParaRPr lang="en-US" dirty="0"/>
          </a:p>
        </p:txBody>
      </p:sp>
    </p:spTree>
    <p:extLst>
      <p:ext uri="{BB962C8B-B14F-4D97-AF65-F5344CB8AC3E}">
        <p14:creationId xmlns:p14="http://schemas.microsoft.com/office/powerpoint/2010/main" val="2402980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normAutofit fontScale="92500"/>
          </a:bodyPr>
          <a:lstStyle/>
          <a:p>
            <a:r>
              <a:rPr lang="en-US" dirty="0" smtClean="0"/>
              <a:t>Skin lesions : </a:t>
            </a:r>
            <a:r>
              <a:rPr lang="en-US" dirty="0" err="1" smtClean="0"/>
              <a:t>initiallay</a:t>
            </a:r>
            <a:r>
              <a:rPr lang="en-US" dirty="0" smtClean="0"/>
              <a:t> non blanching macules and or papules on upper </a:t>
            </a:r>
            <a:r>
              <a:rPr lang="en-US" dirty="0" err="1" smtClean="0"/>
              <a:t>extremeties</a:t>
            </a:r>
            <a:r>
              <a:rPr lang="en-US" dirty="0" smtClean="0"/>
              <a:t> and trunk </a:t>
            </a:r>
            <a:r>
              <a:rPr lang="en-US" dirty="0" err="1" smtClean="0"/>
              <a:t>esp</a:t>
            </a:r>
            <a:r>
              <a:rPr lang="en-US" dirty="0" smtClean="0"/>
              <a:t> on soles and palm</a:t>
            </a:r>
          </a:p>
          <a:p>
            <a:r>
              <a:rPr lang="en-US" dirty="0" smtClean="0"/>
              <a:t>Mild edema with </a:t>
            </a:r>
            <a:r>
              <a:rPr lang="en-US" dirty="0" err="1" smtClean="0"/>
              <a:t>violaceous</a:t>
            </a:r>
            <a:r>
              <a:rPr lang="en-US" dirty="0" smtClean="0"/>
              <a:t> hue, </a:t>
            </a:r>
            <a:r>
              <a:rPr lang="en-US" dirty="0" err="1" smtClean="0"/>
              <a:t>periungal</a:t>
            </a:r>
            <a:r>
              <a:rPr lang="en-US" dirty="0" smtClean="0"/>
              <a:t> and on pinna. Erythema in </a:t>
            </a:r>
            <a:r>
              <a:rPr lang="en-US" dirty="0" err="1" smtClean="0"/>
              <a:t>perifollicular</a:t>
            </a:r>
            <a:r>
              <a:rPr lang="en-US" dirty="0" smtClean="0"/>
              <a:t> array</a:t>
            </a:r>
          </a:p>
          <a:p>
            <a:r>
              <a:rPr lang="en-US" dirty="0" smtClean="0"/>
              <a:t>If controlled/resolved : erythema diminishes with subsequent desquamation &amp;</a:t>
            </a:r>
            <a:r>
              <a:rPr lang="en-US" dirty="0" err="1" smtClean="0"/>
              <a:t>postinflammatory</a:t>
            </a:r>
            <a:r>
              <a:rPr lang="en-US" dirty="0" smtClean="0"/>
              <a:t> hyperpigmentation </a:t>
            </a:r>
            <a:endParaRPr lang="en-US" dirty="0"/>
          </a:p>
        </p:txBody>
      </p:sp>
    </p:spTree>
    <p:extLst>
      <p:ext uri="{BB962C8B-B14F-4D97-AF65-F5344CB8AC3E}">
        <p14:creationId xmlns:p14="http://schemas.microsoft.com/office/powerpoint/2010/main" val="689595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lesions continued: </a:t>
            </a:r>
            <a:endParaRPr lang="en-US" dirty="0"/>
          </a:p>
        </p:txBody>
      </p:sp>
      <p:sp>
        <p:nvSpPr>
          <p:cNvPr id="3" name="Content Placeholder 2"/>
          <p:cNvSpPr>
            <a:spLocks noGrp="1"/>
          </p:cNvSpPr>
          <p:nvPr>
            <p:ph idx="1"/>
          </p:nvPr>
        </p:nvSpPr>
        <p:spPr/>
        <p:txBody>
          <a:bodyPr/>
          <a:lstStyle/>
          <a:p>
            <a:r>
              <a:rPr lang="en-US" dirty="0" smtClean="0"/>
              <a:t>If progresses , macules /papules become confluent and evolve into </a:t>
            </a:r>
            <a:r>
              <a:rPr lang="en-US" dirty="0" err="1" smtClean="0"/>
              <a:t>erythroderma</a:t>
            </a:r>
            <a:r>
              <a:rPr lang="en-US" dirty="0" smtClean="0"/>
              <a:t>.</a:t>
            </a:r>
          </a:p>
          <a:p>
            <a:r>
              <a:rPr lang="en-US" dirty="0" smtClean="0"/>
              <a:t>And then </a:t>
            </a:r>
            <a:r>
              <a:rPr lang="en-US" dirty="0" err="1" smtClean="0"/>
              <a:t>eubepidermal</a:t>
            </a:r>
            <a:r>
              <a:rPr lang="en-US" dirty="0" smtClean="0"/>
              <a:t> bullae form </a:t>
            </a:r>
          </a:p>
          <a:p>
            <a:r>
              <a:rPr lang="en-US" dirty="0" smtClean="0"/>
              <a:t>Positive </a:t>
            </a:r>
            <a:r>
              <a:rPr lang="en-US" dirty="0" err="1" smtClean="0"/>
              <a:t>Nikolsky’s</a:t>
            </a:r>
            <a:r>
              <a:rPr lang="en-US" dirty="0" smtClean="0"/>
              <a:t> sign</a:t>
            </a:r>
          </a:p>
          <a:p>
            <a:r>
              <a:rPr lang="en-US" dirty="0" smtClean="0"/>
              <a:t>If bullae become widespread and rupture or erode, TEN like form of acute cutaneous GVHD occurs.</a:t>
            </a:r>
            <a:endParaRPr lang="en-US" dirty="0"/>
          </a:p>
        </p:txBody>
      </p:sp>
    </p:spTree>
    <p:extLst>
      <p:ext uri="{BB962C8B-B14F-4D97-AF65-F5344CB8AC3E}">
        <p14:creationId xmlns:p14="http://schemas.microsoft.com/office/powerpoint/2010/main" val="4107841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224410"/>
            <a:ext cx="8280919" cy="6949006"/>
          </a:xfrm>
        </p:spPr>
      </p:pic>
    </p:spTree>
    <p:extLst>
      <p:ext uri="{BB962C8B-B14F-4D97-AF65-F5344CB8AC3E}">
        <p14:creationId xmlns:p14="http://schemas.microsoft.com/office/powerpoint/2010/main" val="1444933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a:t>
            </a:r>
            <a:endParaRPr lang="en-US" dirty="0"/>
          </a:p>
        </p:txBody>
      </p:sp>
      <p:sp>
        <p:nvSpPr>
          <p:cNvPr id="3" name="Content Placeholder 2"/>
          <p:cNvSpPr>
            <a:spLocks noGrp="1"/>
          </p:cNvSpPr>
          <p:nvPr>
            <p:ph idx="1"/>
          </p:nvPr>
        </p:nvSpPr>
        <p:spPr/>
        <p:txBody>
          <a:bodyPr/>
          <a:lstStyle/>
          <a:p>
            <a:r>
              <a:rPr lang="en-US" b="1" dirty="0" smtClean="0"/>
              <a:t>Mucosal lesions </a:t>
            </a:r>
            <a:r>
              <a:rPr lang="en-US" dirty="0" smtClean="0"/>
              <a:t>: Lichen </a:t>
            </a:r>
            <a:r>
              <a:rPr lang="en-US" dirty="0" err="1" smtClean="0"/>
              <a:t>planus</a:t>
            </a:r>
            <a:r>
              <a:rPr lang="en-US" dirty="0" smtClean="0"/>
              <a:t> like </a:t>
            </a:r>
          </a:p>
          <a:p>
            <a:endParaRPr lang="en-US" dirty="0"/>
          </a:p>
          <a:p>
            <a:pPr marL="64008" indent="0">
              <a:buNone/>
            </a:pPr>
            <a:r>
              <a:rPr lang="en-US" dirty="0" smtClean="0"/>
              <a:t>lesions in </a:t>
            </a:r>
            <a:r>
              <a:rPr lang="en-US" dirty="0" err="1" smtClean="0"/>
              <a:t>buccal</a:t>
            </a:r>
            <a:r>
              <a:rPr lang="en-US" dirty="0" smtClean="0"/>
              <a:t> mucosa, erosive</a:t>
            </a:r>
          </a:p>
          <a:p>
            <a:pPr marL="64008" indent="0">
              <a:buNone/>
            </a:pPr>
            <a:r>
              <a:rPr lang="en-US" dirty="0" smtClean="0"/>
              <a:t>stomatitis, oral and </a:t>
            </a:r>
            <a:r>
              <a:rPr lang="en-US" dirty="0" err="1" smtClean="0"/>
              <a:t>occular</a:t>
            </a:r>
            <a:r>
              <a:rPr lang="en-US" dirty="0" smtClean="0"/>
              <a:t> </a:t>
            </a:r>
            <a:r>
              <a:rPr lang="en-US" dirty="0" err="1" smtClean="0"/>
              <a:t>sicca</a:t>
            </a:r>
            <a:r>
              <a:rPr lang="en-US" dirty="0" smtClean="0"/>
              <a:t> like </a:t>
            </a:r>
          </a:p>
          <a:p>
            <a:pPr marL="64008" indent="0">
              <a:buNone/>
            </a:pPr>
            <a:r>
              <a:rPr lang="en-US" dirty="0" smtClean="0"/>
              <a:t>syndrome, esophagitis, </a:t>
            </a:r>
            <a:r>
              <a:rPr lang="en-US" dirty="0" err="1" smtClean="0"/>
              <a:t>keratoconjuctivitis</a:t>
            </a:r>
            <a:r>
              <a:rPr lang="en-US" dirty="0" smtClean="0"/>
              <a:t>.</a:t>
            </a:r>
          </a:p>
          <a:p>
            <a:pPr marL="64008" indent="0">
              <a:buNone/>
            </a:pPr>
            <a:endParaRPr lang="en-US" dirty="0" smtClean="0"/>
          </a:p>
          <a:p>
            <a:endParaRPr lang="en-US" dirty="0"/>
          </a:p>
        </p:txBody>
      </p:sp>
    </p:spTree>
    <p:extLst>
      <p:ext uri="{BB962C8B-B14F-4D97-AF65-F5344CB8AC3E}">
        <p14:creationId xmlns:p14="http://schemas.microsoft.com/office/powerpoint/2010/main" val="3377531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32656"/>
            <a:ext cx="4038600" cy="6336704"/>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9992" y="332656"/>
            <a:ext cx="4248472" cy="6336704"/>
          </a:xfrm>
        </p:spPr>
      </p:pic>
    </p:spTree>
    <p:extLst>
      <p:ext uri="{BB962C8B-B14F-4D97-AF65-F5344CB8AC3E}">
        <p14:creationId xmlns:p14="http://schemas.microsoft.com/office/powerpoint/2010/main" val="2833054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aGVHD</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916832"/>
            <a:ext cx="4038600" cy="396043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40694"/>
            <a:ext cx="4038600" cy="4489450"/>
          </a:xfrm>
        </p:spPr>
      </p:pic>
    </p:spTree>
    <p:extLst>
      <p:ext uri="{BB962C8B-B14F-4D97-AF65-F5344CB8AC3E}">
        <p14:creationId xmlns:p14="http://schemas.microsoft.com/office/powerpoint/2010/main" val="3945600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39712"/>
            <a:ext cx="8784976" cy="6818287"/>
          </a:xfrm>
        </p:spPr>
      </p:pic>
    </p:spTree>
    <p:extLst>
      <p:ext uri="{BB962C8B-B14F-4D97-AF65-F5344CB8AC3E}">
        <p14:creationId xmlns:p14="http://schemas.microsoft.com/office/powerpoint/2010/main" val="1399418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332656"/>
            <a:ext cx="8424936" cy="6122119"/>
          </a:xfrm>
        </p:spPr>
      </p:pic>
    </p:spTree>
    <p:extLst>
      <p:ext uri="{BB962C8B-B14F-4D97-AF65-F5344CB8AC3E}">
        <p14:creationId xmlns:p14="http://schemas.microsoft.com/office/powerpoint/2010/main" val="1363651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grafts</a:t>
            </a:r>
            <a:endParaRPr lang="en-US" dirty="0"/>
          </a:p>
        </p:txBody>
      </p:sp>
      <p:sp>
        <p:nvSpPr>
          <p:cNvPr id="3" name="Content Placeholder 2"/>
          <p:cNvSpPr>
            <a:spLocks noGrp="1"/>
          </p:cNvSpPr>
          <p:nvPr>
            <p:ph idx="1"/>
          </p:nvPr>
        </p:nvSpPr>
        <p:spPr/>
        <p:txBody>
          <a:bodyPr/>
          <a:lstStyle/>
          <a:p>
            <a:r>
              <a:rPr lang="en-US" dirty="0" err="1" smtClean="0"/>
              <a:t>Autogenous</a:t>
            </a:r>
            <a:r>
              <a:rPr lang="en-US" dirty="0" smtClean="0"/>
              <a:t> : taken from the same organism </a:t>
            </a:r>
            <a:r>
              <a:rPr lang="en-US" dirty="0" err="1" smtClean="0"/>
              <a:t>e.g</a:t>
            </a:r>
            <a:r>
              <a:rPr lang="en-US" dirty="0" smtClean="0"/>
              <a:t> bone grafts, </a:t>
            </a:r>
            <a:r>
              <a:rPr lang="en-US" dirty="0" err="1" smtClean="0"/>
              <a:t>Plattlet</a:t>
            </a:r>
            <a:r>
              <a:rPr lang="en-US" dirty="0" smtClean="0"/>
              <a:t> rich plasma.</a:t>
            </a:r>
          </a:p>
          <a:p>
            <a:r>
              <a:rPr lang="en-US" dirty="0" err="1" smtClean="0"/>
              <a:t>Allogenous</a:t>
            </a:r>
            <a:r>
              <a:rPr lang="en-US" dirty="0" smtClean="0"/>
              <a:t>  : taken from another organism but of the same species </a:t>
            </a:r>
            <a:r>
              <a:rPr lang="en-US" dirty="0" err="1" smtClean="0"/>
              <a:t>e.g</a:t>
            </a:r>
            <a:r>
              <a:rPr lang="en-US" dirty="0" smtClean="0"/>
              <a:t> bone marrow transplant (HSCT)</a:t>
            </a:r>
          </a:p>
          <a:p>
            <a:r>
              <a:rPr lang="en-US" dirty="0" err="1" smtClean="0"/>
              <a:t>Xenogenous</a:t>
            </a:r>
            <a:r>
              <a:rPr lang="en-US" dirty="0" smtClean="0"/>
              <a:t> : taken from another species</a:t>
            </a:r>
          </a:p>
          <a:p>
            <a:r>
              <a:rPr lang="en-US" dirty="0" err="1" smtClean="0"/>
              <a:t>Isograft</a:t>
            </a:r>
            <a:r>
              <a:rPr lang="en-US" dirty="0" smtClean="0"/>
              <a:t> : grafting between twins</a:t>
            </a:r>
          </a:p>
          <a:p>
            <a:endParaRPr lang="en-US" dirty="0"/>
          </a:p>
        </p:txBody>
      </p:sp>
    </p:spTree>
    <p:extLst>
      <p:ext uri="{BB962C8B-B14F-4D97-AF65-F5344CB8AC3E}">
        <p14:creationId xmlns:p14="http://schemas.microsoft.com/office/powerpoint/2010/main" val="320639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2213" y="260648"/>
            <a:ext cx="8268259" cy="6194127"/>
          </a:xfrm>
        </p:spPr>
      </p:pic>
    </p:spTree>
    <p:extLst>
      <p:ext uri="{BB962C8B-B14F-4D97-AF65-F5344CB8AC3E}">
        <p14:creationId xmlns:p14="http://schemas.microsoft.com/office/powerpoint/2010/main" val="342631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30540"/>
            <a:ext cx="8712968" cy="6638819"/>
          </a:xfrm>
        </p:spPr>
      </p:pic>
    </p:spTree>
    <p:extLst>
      <p:ext uri="{BB962C8B-B14F-4D97-AF65-F5344CB8AC3E}">
        <p14:creationId xmlns:p14="http://schemas.microsoft.com/office/powerpoint/2010/main" val="3873992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t>
            </a:r>
            <a:endParaRPr lang="en-US" dirty="0"/>
          </a:p>
        </p:txBody>
      </p:sp>
      <p:sp>
        <p:nvSpPr>
          <p:cNvPr id="3" name="Content Placeholder 2"/>
          <p:cNvSpPr>
            <a:spLocks noGrp="1"/>
          </p:cNvSpPr>
          <p:nvPr>
            <p:ph idx="1"/>
          </p:nvPr>
        </p:nvSpPr>
        <p:spPr/>
        <p:txBody>
          <a:bodyPr/>
          <a:lstStyle/>
          <a:p>
            <a:r>
              <a:rPr lang="en-US" dirty="0" smtClean="0"/>
              <a:t>Adverse drug reaction</a:t>
            </a:r>
          </a:p>
          <a:p>
            <a:r>
              <a:rPr lang="en-US" dirty="0" smtClean="0"/>
              <a:t>Viral </a:t>
            </a:r>
            <a:r>
              <a:rPr lang="en-US" dirty="0" err="1" smtClean="0"/>
              <a:t>xanthema</a:t>
            </a:r>
            <a:endParaRPr lang="en-US" dirty="0" smtClean="0"/>
          </a:p>
          <a:p>
            <a:r>
              <a:rPr lang="en-US" dirty="0" err="1" smtClean="0"/>
              <a:t>Engrafment</a:t>
            </a:r>
            <a:r>
              <a:rPr lang="en-US" dirty="0" smtClean="0"/>
              <a:t> syndrome</a:t>
            </a:r>
          </a:p>
          <a:p>
            <a:r>
              <a:rPr lang="en-US" dirty="0" smtClean="0"/>
              <a:t>TEN</a:t>
            </a:r>
          </a:p>
          <a:p>
            <a:r>
              <a:rPr lang="en-US" dirty="0" err="1" smtClean="0"/>
              <a:t>Eytheroderma</a:t>
            </a:r>
            <a:r>
              <a:rPr lang="en-US" dirty="0" smtClean="0"/>
              <a:t> </a:t>
            </a:r>
          </a:p>
        </p:txBody>
      </p:sp>
    </p:spTree>
    <p:extLst>
      <p:ext uri="{BB962C8B-B14F-4D97-AF65-F5344CB8AC3E}">
        <p14:creationId xmlns:p14="http://schemas.microsoft.com/office/powerpoint/2010/main" val="2460954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 </a:t>
            </a:r>
            <a:endParaRPr lang="en-US" dirty="0"/>
          </a:p>
        </p:txBody>
      </p:sp>
      <p:sp>
        <p:nvSpPr>
          <p:cNvPr id="3" name="Content Placeholder 2"/>
          <p:cNvSpPr>
            <a:spLocks noGrp="1"/>
          </p:cNvSpPr>
          <p:nvPr>
            <p:ph idx="1"/>
          </p:nvPr>
        </p:nvSpPr>
        <p:spPr/>
        <p:txBody>
          <a:bodyPr/>
          <a:lstStyle/>
          <a:p>
            <a:r>
              <a:rPr lang="en-US" dirty="0"/>
              <a:t> The severity grade of </a:t>
            </a:r>
            <a:r>
              <a:rPr lang="en-US" dirty="0" err="1"/>
              <a:t>GvHD</a:t>
            </a:r>
            <a:r>
              <a:rPr lang="en-US" dirty="0"/>
              <a:t> correlates with overall survival. The transplant‐related mortality rates for grades 0–IV </a:t>
            </a:r>
            <a:r>
              <a:rPr lang="en-US" dirty="0" err="1"/>
              <a:t>aGvHD</a:t>
            </a:r>
            <a:r>
              <a:rPr lang="en-US" dirty="0"/>
              <a:t> are 28%, 27%, 43%, 68% and 92%, respectively </a:t>
            </a:r>
            <a:r>
              <a:rPr lang="en-US" dirty="0" smtClean="0"/>
              <a:t>   </a:t>
            </a:r>
            <a:endParaRPr lang="en-US" dirty="0"/>
          </a:p>
          <a:p>
            <a:pPr marL="64008" indent="0">
              <a:buNone/>
            </a:pPr>
            <a:endParaRPr lang="en-US" dirty="0"/>
          </a:p>
        </p:txBody>
      </p:sp>
    </p:spTree>
    <p:extLst>
      <p:ext uri="{BB962C8B-B14F-4D97-AF65-F5344CB8AC3E}">
        <p14:creationId xmlns:p14="http://schemas.microsoft.com/office/powerpoint/2010/main" val="3123928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GVHD</a:t>
            </a:r>
            <a:endParaRPr lang="en-US" dirty="0"/>
          </a:p>
        </p:txBody>
      </p:sp>
      <p:sp>
        <p:nvSpPr>
          <p:cNvPr id="3" name="Content Placeholder 2"/>
          <p:cNvSpPr>
            <a:spLocks noGrp="1"/>
          </p:cNvSpPr>
          <p:nvPr>
            <p:ph idx="1"/>
          </p:nvPr>
        </p:nvSpPr>
        <p:spPr/>
        <p:txBody>
          <a:bodyPr/>
          <a:lstStyle/>
          <a:p>
            <a:r>
              <a:rPr lang="en-US" dirty="0"/>
              <a:t> was historically </a:t>
            </a:r>
            <a:r>
              <a:rPr lang="en-US" dirty="0" smtClean="0"/>
              <a:t>defined </a:t>
            </a:r>
            <a:r>
              <a:rPr lang="en-US" dirty="0"/>
              <a:t>as occurring more than 100 days post‐HSCT. However, classical </a:t>
            </a:r>
            <a:r>
              <a:rPr lang="en-US" dirty="0" err="1"/>
              <a:t>cGvHD</a:t>
            </a:r>
            <a:r>
              <a:rPr lang="en-US" dirty="0"/>
              <a:t> can present before 100 days. The skin is the most common site involved, followed by mucosa, but virtually any organ can be affected. </a:t>
            </a:r>
          </a:p>
        </p:txBody>
      </p:sp>
    </p:spTree>
    <p:extLst>
      <p:ext uri="{BB962C8B-B14F-4D97-AF65-F5344CB8AC3E}">
        <p14:creationId xmlns:p14="http://schemas.microsoft.com/office/powerpoint/2010/main" val="2384475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(autoimmune) </a:t>
            </a:r>
            <a:r>
              <a:rPr lang="en-US" dirty="0"/>
              <a:t>decreased immune tolerance is postulated to allow the activation and proliferation of donor T cells directed at ‘self’‐antigens shared between host and donor. Murine models suggest that donor T cells maturing in the host’s damaged thymus (due to conditioning regimens, age of recipient or </a:t>
            </a:r>
            <a:r>
              <a:rPr lang="en-US" dirty="0" err="1"/>
              <a:t>aGvHD</a:t>
            </a:r>
            <a:r>
              <a:rPr lang="en-US" dirty="0"/>
              <a:t>) escape from negative selection and then escape peripheral tolerance mechanisms, mediated by regulatory T cells (</a:t>
            </a:r>
            <a:r>
              <a:rPr lang="en-US" dirty="0" err="1"/>
              <a:t>Tregs</a:t>
            </a:r>
            <a:r>
              <a:rPr lang="en-US" dirty="0"/>
              <a:t>). Hence, analogous to autoimmunity, an imbalance between </a:t>
            </a:r>
            <a:r>
              <a:rPr lang="en-US" dirty="0" err="1"/>
              <a:t>alloreactive</a:t>
            </a:r>
            <a:r>
              <a:rPr lang="en-US" dirty="0"/>
              <a:t> T cells and </a:t>
            </a:r>
            <a:r>
              <a:rPr lang="en-US" dirty="0" err="1"/>
              <a:t>Tregs</a:t>
            </a:r>
            <a:r>
              <a:rPr lang="en-US" dirty="0"/>
              <a:t> may contribute </a:t>
            </a:r>
          </a:p>
        </p:txBody>
      </p:sp>
    </p:spTree>
    <p:extLst>
      <p:ext uri="{BB962C8B-B14F-4D97-AF65-F5344CB8AC3E}">
        <p14:creationId xmlns:p14="http://schemas.microsoft.com/office/powerpoint/2010/main" val="861537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a:t> Chronic donor T‐cell </a:t>
            </a:r>
            <a:r>
              <a:rPr lang="en-US" dirty="0" smtClean="0"/>
              <a:t>activation : A </a:t>
            </a:r>
            <a:r>
              <a:rPr lang="en-US" dirty="0"/>
              <a:t>second model postulates that the presence of numerous disparate antigens may simply cause chronic stimulation of donor T cells, causing tissue damage and </a:t>
            </a:r>
            <a:r>
              <a:rPr lang="en-US" dirty="0" err="1"/>
              <a:t>GvHD</a:t>
            </a:r>
            <a:r>
              <a:rPr lang="en-US" dirty="0"/>
              <a:t>. </a:t>
            </a:r>
          </a:p>
        </p:txBody>
      </p:sp>
    </p:spTree>
    <p:extLst>
      <p:ext uri="{BB962C8B-B14F-4D97-AF65-F5344CB8AC3E}">
        <p14:creationId xmlns:p14="http://schemas.microsoft.com/office/powerpoint/2010/main" val="4243951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Dermatopathology</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a:t> In </a:t>
            </a:r>
            <a:r>
              <a:rPr lang="en-US" dirty="0" err="1"/>
              <a:t>cGVHD</a:t>
            </a:r>
            <a:r>
              <a:rPr lang="en-US" dirty="0"/>
              <a:t>, histological changes depend on the type of skin involvement that may be </a:t>
            </a:r>
            <a:r>
              <a:rPr lang="en-US" dirty="0" err="1"/>
              <a:t>lichenoid</a:t>
            </a:r>
            <a:r>
              <a:rPr lang="en-US" dirty="0"/>
              <a:t>, or resemble scleroderma. </a:t>
            </a:r>
            <a:endParaRPr lang="en-US" dirty="0" smtClean="0"/>
          </a:p>
          <a:p>
            <a:r>
              <a:rPr lang="en-US" dirty="0" err="1" smtClean="0"/>
              <a:t>Lichenoid</a:t>
            </a:r>
            <a:r>
              <a:rPr lang="en-US" dirty="0" smtClean="0"/>
              <a:t> </a:t>
            </a:r>
            <a:r>
              <a:rPr lang="en-US" dirty="0" err="1"/>
              <a:t>cGvHD</a:t>
            </a:r>
            <a:r>
              <a:rPr lang="en-US" dirty="0"/>
              <a:t> histology has hyperkeratosis, </a:t>
            </a:r>
            <a:r>
              <a:rPr lang="en-US" dirty="0" err="1"/>
              <a:t>hypergranulosis</a:t>
            </a:r>
            <a:r>
              <a:rPr lang="en-US" dirty="0"/>
              <a:t>, </a:t>
            </a:r>
            <a:r>
              <a:rPr lang="en-US" dirty="0" err="1"/>
              <a:t>acanthosis</a:t>
            </a:r>
            <a:r>
              <a:rPr lang="en-US" dirty="0"/>
              <a:t>, saw‐toothed rete ridges, interface dermatitis and </a:t>
            </a:r>
            <a:r>
              <a:rPr lang="en-US" dirty="0" err="1"/>
              <a:t>dyskeratotic</a:t>
            </a:r>
            <a:r>
              <a:rPr lang="en-US" dirty="0"/>
              <a:t> keratinocytes. </a:t>
            </a:r>
            <a:r>
              <a:rPr lang="en-US" dirty="0" err="1"/>
              <a:t>Periadnexal</a:t>
            </a:r>
            <a:r>
              <a:rPr lang="en-US" dirty="0"/>
              <a:t>, particularly </a:t>
            </a:r>
            <a:r>
              <a:rPr lang="en-US" dirty="0" err="1"/>
              <a:t>peri‐eccrine</a:t>
            </a:r>
            <a:r>
              <a:rPr lang="en-US" dirty="0"/>
              <a:t>, </a:t>
            </a:r>
            <a:r>
              <a:rPr lang="en-US" dirty="0" err="1"/>
              <a:t>infl</a:t>
            </a:r>
            <a:r>
              <a:rPr lang="en-US" dirty="0"/>
              <a:t> </a:t>
            </a:r>
            <a:r>
              <a:rPr lang="en-US" dirty="0" err="1"/>
              <a:t>ammation</a:t>
            </a:r>
            <a:r>
              <a:rPr lang="en-US" dirty="0"/>
              <a:t> may be evident </a:t>
            </a:r>
          </a:p>
        </p:txBody>
      </p:sp>
    </p:spTree>
    <p:extLst>
      <p:ext uri="{BB962C8B-B14F-4D97-AF65-F5344CB8AC3E}">
        <p14:creationId xmlns:p14="http://schemas.microsoft.com/office/powerpoint/2010/main" val="643049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idx="1"/>
          </p:nvPr>
        </p:nvSpPr>
        <p:spPr/>
        <p:txBody>
          <a:bodyPr>
            <a:normAutofit fontScale="77500" lnSpcReduction="20000"/>
          </a:bodyPr>
          <a:lstStyle/>
          <a:p>
            <a:r>
              <a:rPr lang="en-US" dirty="0"/>
              <a:t>Patients can report the insidious onset of dry, tight or itchy skin. </a:t>
            </a:r>
            <a:r>
              <a:rPr lang="en-US" dirty="0" smtClean="0"/>
              <a:t>Ask about ocular </a:t>
            </a:r>
            <a:r>
              <a:rPr lang="en-US" dirty="0"/>
              <a:t>discomfort and dryness as well as oral discomfort, often noted after eating spicy foods or using toothpaste. Patients may be hesitant to report genital symptoms such as </a:t>
            </a:r>
            <a:r>
              <a:rPr lang="en-US" dirty="0" err="1"/>
              <a:t>vulvovaginal</a:t>
            </a:r>
            <a:r>
              <a:rPr lang="en-US" dirty="0"/>
              <a:t> dryness, itch and discomfort without direct questioning. GI symptoms of nausea, </a:t>
            </a:r>
            <a:r>
              <a:rPr lang="en-US" dirty="0" err="1"/>
              <a:t>diarrhoea</a:t>
            </a:r>
            <a:r>
              <a:rPr lang="en-US" dirty="0"/>
              <a:t> and vomiting, respiratory symptoms of shortness of breath (where infection has been excluded) and musculoskeletal symptoms, including muscle weakness and limited range of movement, are important in this multisystem </a:t>
            </a:r>
            <a:r>
              <a:rPr lang="en-US" dirty="0" smtClean="0"/>
              <a:t>disease.</a:t>
            </a:r>
            <a:endParaRPr lang="en-US" dirty="0"/>
          </a:p>
          <a:p>
            <a:r>
              <a:rPr lang="en-US" dirty="0"/>
              <a:t> </a:t>
            </a:r>
          </a:p>
        </p:txBody>
      </p:sp>
    </p:spTree>
    <p:extLst>
      <p:ext uri="{BB962C8B-B14F-4D97-AF65-F5344CB8AC3E}">
        <p14:creationId xmlns:p14="http://schemas.microsoft.com/office/powerpoint/2010/main" val="2433381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a:t>
            </a:r>
            <a:endParaRPr lang="en-US" dirty="0"/>
          </a:p>
        </p:txBody>
      </p:sp>
      <p:sp>
        <p:nvSpPr>
          <p:cNvPr id="3" name="Content Placeholder 2"/>
          <p:cNvSpPr>
            <a:spLocks noGrp="1"/>
          </p:cNvSpPr>
          <p:nvPr>
            <p:ph idx="1"/>
          </p:nvPr>
        </p:nvSpPr>
        <p:spPr/>
        <p:txBody>
          <a:bodyPr>
            <a:normAutofit fontScale="62500" lnSpcReduction="20000"/>
          </a:bodyPr>
          <a:lstStyle/>
          <a:p>
            <a:r>
              <a:rPr lang="en-US" dirty="0"/>
              <a:t> The skin features considered diagnostic are lichen </a:t>
            </a:r>
            <a:r>
              <a:rPr lang="en-US" dirty="0" err="1"/>
              <a:t>planus</a:t>
            </a:r>
            <a:r>
              <a:rPr lang="en-US" dirty="0"/>
              <a:t>-like lesions on the skin </a:t>
            </a:r>
            <a:r>
              <a:rPr lang="en-US" dirty="0" smtClean="0"/>
              <a:t>or </a:t>
            </a:r>
            <a:r>
              <a:rPr lang="en-US" dirty="0"/>
              <a:t>in the mouth .</a:t>
            </a:r>
            <a:r>
              <a:rPr lang="en-US" dirty="0" smtClean="0"/>
              <a:t>sclerotic </a:t>
            </a:r>
            <a:r>
              <a:rPr lang="en-US" dirty="0"/>
              <a:t>skin lesions and </a:t>
            </a:r>
            <a:r>
              <a:rPr lang="en-US" dirty="0" err="1"/>
              <a:t>poikiloderma</a:t>
            </a:r>
            <a:r>
              <a:rPr lang="en-US" dirty="0"/>
              <a:t>. Other distinctive associated clinical signs (not </a:t>
            </a:r>
            <a:r>
              <a:rPr lang="en-US" dirty="0" err="1"/>
              <a:t>suffi</a:t>
            </a:r>
            <a:r>
              <a:rPr lang="en-US" dirty="0"/>
              <a:t> </a:t>
            </a:r>
            <a:r>
              <a:rPr lang="en-US" dirty="0" err="1"/>
              <a:t>cient</a:t>
            </a:r>
            <a:r>
              <a:rPr lang="en-US" dirty="0"/>
              <a:t> alone to make the diagnosis) include skin </a:t>
            </a:r>
            <a:r>
              <a:rPr lang="en-US" dirty="0" err="1"/>
              <a:t>dyspigmentation</a:t>
            </a:r>
            <a:r>
              <a:rPr lang="en-US" dirty="0"/>
              <a:t>, nail dystrophy ,</a:t>
            </a:r>
            <a:r>
              <a:rPr lang="en-US" dirty="0" smtClean="0"/>
              <a:t> </a:t>
            </a:r>
            <a:r>
              <a:rPr lang="en-US" dirty="0"/>
              <a:t>alopecia, oral ulceration, </a:t>
            </a:r>
            <a:r>
              <a:rPr lang="en-US" dirty="0" err="1"/>
              <a:t>mucoceles</a:t>
            </a:r>
            <a:r>
              <a:rPr lang="en-US" dirty="0"/>
              <a:t> and </a:t>
            </a:r>
            <a:r>
              <a:rPr lang="en-US" dirty="0" err="1"/>
              <a:t>xerostomia</a:t>
            </a:r>
            <a:r>
              <a:rPr lang="en-US" dirty="0"/>
              <a:t>, </a:t>
            </a:r>
            <a:r>
              <a:rPr lang="en-US" dirty="0" err="1"/>
              <a:t>keratoconjunctiva</a:t>
            </a:r>
            <a:r>
              <a:rPr lang="en-US" dirty="0"/>
              <a:t> </a:t>
            </a:r>
            <a:r>
              <a:rPr lang="en-US" dirty="0" err="1"/>
              <a:t>sicca</a:t>
            </a:r>
            <a:r>
              <a:rPr lang="en-US" dirty="0"/>
              <a:t> and myositis</a:t>
            </a:r>
            <a:r>
              <a:rPr lang="en-US" dirty="0" smtClean="0"/>
              <a:t>.</a:t>
            </a:r>
          </a:p>
          <a:p>
            <a:r>
              <a:rPr lang="en-US" dirty="0" smtClean="0"/>
              <a:t>    </a:t>
            </a:r>
            <a:r>
              <a:rPr lang="en-US" dirty="0"/>
              <a:t>Skin changes may be sclerotic or non‐sclerotic and have traditionally been classified as lichen </a:t>
            </a:r>
            <a:r>
              <a:rPr lang="en-US" dirty="0" err="1"/>
              <a:t>planus</a:t>
            </a:r>
            <a:r>
              <a:rPr lang="en-US" dirty="0"/>
              <a:t>-like (</a:t>
            </a:r>
            <a:r>
              <a:rPr lang="en-US" dirty="0" err="1"/>
              <a:t>lichenoid</a:t>
            </a:r>
            <a:r>
              <a:rPr lang="en-US" dirty="0"/>
              <a:t>) or scleroderma‐like (</a:t>
            </a:r>
            <a:r>
              <a:rPr lang="en-US" dirty="0" err="1"/>
              <a:t>sclerodermoid</a:t>
            </a:r>
            <a:r>
              <a:rPr lang="en-US" dirty="0"/>
              <a:t>) </a:t>
            </a:r>
            <a:r>
              <a:rPr lang="en-US" dirty="0" smtClean="0"/>
              <a:t>. </a:t>
            </a:r>
            <a:r>
              <a:rPr lang="en-US" dirty="0"/>
              <a:t>a combination of lichen-</a:t>
            </a:r>
            <a:r>
              <a:rPr lang="en-US" dirty="0" err="1"/>
              <a:t>planus</a:t>
            </a:r>
            <a:r>
              <a:rPr lang="en-US" dirty="0"/>
              <a:t> like </a:t>
            </a:r>
            <a:r>
              <a:rPr lang="en-US" dirty="0" err="1"/>
              <a:t>violaceous</a:t>
            </a:r>
            <a:r>
              <a:rPr lang="en-US" dirty="0"/>
              <a:t> papules (that can be </a:t>
            </a:r>
            <a:r>
              <a:rPr lang="en-US" dirty="0" err="1"/>
              <a:t>folliculocentric</a:t>
            </a:r>
            <a:r>
              <a:rPr lang="en-US" dirty="0"/>
              <a:t>), </a:t>
            </a:r>
            <a:r>
              <a:rPr lang="en-US" dirty="0" err="1"/>
              <a:t>sclerodermatous</a:t>
            </a:r>
            <a:r>
              <a:rPr lang="en-US" dirty="0"/>
              <a:t> and </a:t>
            </a:r>
            <a:r>
              <a:rPr lang="en-US" dirty="0" err="1"/>
              <a:t>poikilodermatous</a:t>
            </a:r>
            <a:r>
              <a:rPr lang="en-US" dirty="0"/>
              <a:t> change is often seen, along with deep </a:t>
            </a:r>
            <a:r>
              <a:rPr lang="en-US" dirty="0" err="1"/>
              <a:t>fascial</a:t>
            </a:r>
            <a:r>
              <a:rPr lang="en-US" dirty="0"/>
              <a:t> involvement that can lead to contractures developing. With dermal involvement, a rippled cellulite appearance on thighs and upper arms can be seen, resembling </a:t>
            </a:r>
            <a:r>
              <a:rPr lang="en-US" dirty="0" err="1"/>
              <a:t>eosinophilic</a:t>
            </a:r>
            <a:r>
              <a:rPr lang="en-US" dirty="0"/>
              <a:t> fasciitis. ‘Grooving’ of the skin along the path of superficial vessels</a:t>
            </a:r>
          </a:p>
          <a:p>
            <a:r>
              <a:rPr lang="en-US" dirty="0"/>
              <a:t> </a:t>
            </a:r>
          </a:p>
        </p:txBody>
      </p:sp>
    </p:spTree>
    <p:extLst>
      <p:ext uri="{BB962C8B-B14F-4D97-AF65-F5344CB8AC3E}">
        <p14:creationId xmlns:p14="http://schemas.microsoft.com/office/powerpoint/2010/main" val="895442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&amp;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GVHD is the totality of organ dysfunction caused by the action of donor derived </a:t>
            </a:r>
            <a:r>
              <a:rPr lang="en-US" dirty="0" err="1" smtClean="0"/>
              <a:t>immunocompetent</a:t>
            </a:r>
            <a:r>
              <a:rPr lang="en-US" dirty="0" smtClean="0"/>
              <a:t>  T Lymphocytes against antigens expressed on cells of </a:t>
            </a:r>
            <a:r>
              <a:rPr lang="en-US" dirty="0" err="1" smtClean="0"/>
              <a:t>immunocompromised</a:t>
            </a:r>
            <a:r>
              <a:rPr lang="en-US" dirty="0" smtClean="0"/>
              <a:t> host.</a:t>
            </a:r>
          </a:p>
          <a:p>
            <a:r>
              <a:rPr lang="en-US" dirty="0" smtClean="0"/>
              <a:t>Graft vs. host REACTION is expression of GVHD in a specific organ </a:t>
            </a:r>
            <a:r>
              <a:rPr lang="en-US" dirty="0" err="1" smtClean="0"/>
              <a:t>e.g</a:t>
            </a:r>
            <a:r>
              <a:rPr lang="en-US" dirty="0" smtClean="0"/>
              <a:t> cutaneous GVHR</a:t>
            </a:r>
          </a:p>
          <a:p>
            <a:r>
              <a:rPr lang="en-US" dirty="0" smtClean="0"/>
              <a:t>Main organs affected are : skin , liver , GIT.</a:t>
            </a:r>
          </a:p>
          <a:p>
            <a:endParaRPr lang="en-US" dirty="0" smtClean="0"/>
          </a:p>
          <a:p>
            <a:pPr marL="64008" indent="0">
              <a:buNone/>
            </a:pPr>
            <a:r>
              <a:rPr lang="en-US" dirty="0"/>
              <a:t> </a:t>
            </a:r>
          </a:p>
        </p:txBody>
      </p:sp>
    </p:spTree>
    <p:extLst>
      <p:ext uri="{BB962C8B-B14F-4D97-AF65-F5344CB8AC3E}">
        <p14:creationId xmlns:p14="http://schemas.microsoft.com/office/powerpoint/2010/main" val="2659035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a:t>lichen </a:t>
            </a:r>
            <a:r>
              <a:rPr lang="en-US" dirty="0" err="1"/>
              <a:t>sclerosus</a:t>
            </a:r>
            <a:r>
              <a:rPr lang="en-US" dirty="0"/>
              <a:t>-like </a:t>
            </a:r>
            <a:r>
              <a:rPr lang="en-US" dirty="0" err="1"/>
              <a:t>guttate</a:t>
            </a:r>
            <a:r>
              <a:rPr lang="en-US" dirty="0"/>
              <a:t> </a:t>
            </a:r>
            <a:r>
              <a:rPr lang="en-US" dirty="0" err="1"/>
              <a:t>hypopigmented</a:t>
            </a:r>
            <a:r>
              <a:rPr lang="en-US" dirty="0"/>
              <a:t> atrophic plaques can be seen (when fibrosis is limited to the papillary dermis) and nummular </a:t>
            </a:r>
            <a:r>
              <a:rPr lang="en-US" dirty="0" err="1"/>
              <a:t>morphoea</a:t>
            </a:r>
            <a:r>
              <a:rPr lang="en-US" dirty="0"/>
              <a:t>‐like plaques (when dermal fibrosis has occurred</a:t>
            </a:r>
            <a:r>
              <a:rPr lang="en-US" dirty="0" smtClean="0"/>
              <a:t>).</a:t>
            </a:r>
          </a:p>
          <a:p>
            <a:r>
              <a:rPr lang="en-US" dirty="0" smtClean="0"/>
              <a:t> </a:t>
            </a:r>
            <a:r>
              <a:rPr lang="en-US" dirty="0" err="1"/>
              <a:t>Morphoea</a:t>
            </a:r>
            <a:r>
              <a:rPr lang="en-US" dirty="0"/>
              <a:t>-like plaques exhibit an isomorphic response localizing to sites of pressure or trauma .</a:t>
            </a:r>
            <a:r>
              <a:rPr lang="en-US" dirty="0" smtClean="0"/>
              <a:t> </a:t>
            </a:r>
          </a:p>
          <a:p>
            <a:endParaRPr lang="en-US" dirty="0" smtClean="0"/>
          </a:p>
          <a:p>
            <a:r>
              <a:rPr lang="en-US" dirty="0" smtClean="0"/>
              <a:t>Non‐sclerotic </a:t>
            </a:r>
            <a:r>
              <a:rPr lang="en-US" dirty="0"/>
              <a:t>(epidermal) manifestations also occur including eczema-like variants (</a:t>
            </a:r>
            <a:r>
              <a:rPr lang="en-US" dirty="0" err="1"/>
              <a:t>eczematoid</a:t>
            </a:r>
            <a:r>
              <a:rPr lang="en-US" dirty="0"/>
              <a:t>) </a:t>
            </a:r>
            <a:r>
              <a:rPr lang="en-US" dirty="0" err="1" smtClean="0"/>
              <a:t>papulosquamous</a:t>
            </a:r>
            <a:r>
              <a:rPr lang="en-US" dirty="0"/>
              <a:t>, </a:t>
            </a:r>
            <a:r>
              <a:rPr lang="en-US" dirty="0" err="1"/>
              <a:t>pityriasis</a:t>
            </a:r>
            <a:r>
              <a:rPr lang="en-US" dirty="0"/>
              <a:t> </a:t>
            </a:r>
            <a:r>
              <a:rPr lang="en-US" dirty="0" err="1"/>
              <a:t>rubra</a:t>
            </a:r>
            <a:r>
              <a:rPr lang="en-US" dirty="0"/>
              <a:t> </a:t>
            </a:r>
            <a:r>
              <a:rPr lang="en-US" dirty="0" err="1"/>
              <a:t>pilaris</a:t>
            </a:r>
            <a:r>
              <a:rPr lang="en-US" dirty="0"/>
              <a:t> (PRP)-like, </a:t>
            </a:r>
            <a:r>
              <a:rPr lang="en-US" dirty="0" err="1"/>
              <a:t>exfoliative</a:t>
            </a:r>
            <a:r>
              <a:rPr lang="en-US" dirty="0"/>
              <a:t> and keratosis </a:t>
            </a:r>
            <a:r>
              <a:rPr lang="en-US" dirty="0" err="1"/>
              <a:t>pilarislike</a:t>
            </a:r>
            <a:r>
              <a:rPr lang="en-US" dirty="0"/>
              <a:t> presentations have been reported .</a:t>
            </a:r>
            <a:r>
              <a:rPr lang="en-US" dirty="0" smtClean="0"/>
              <a:t>  </a:t>
            </a:r>
            <a:r>
              <a:rPr lang="en-US" dirty="0"/>
              <a:t>As far as the mucosa, oral signs include </a:t>
            </a:r>
            <a:r>
              <a:rPr lang="en-US" dirty="0" err="1"/>
              <a:t>mucoceles</a:t>
            </a:r>
            <a:r>
              <a:rPr lang="en-US" dirty="0"/>
              <a:t> and Wickham’s </a:t>
            </a:r>
            <a:r>
              <a:rPr lang="en-US" dirty="0" err="1"/>
              <a:t>striae</a:t>
            </a:r>
            <a:r>
              <a:rPr lang="en-US" dirty="0"/>
              <a:t> on the lips and </a:t>
            </a:r>
            <a:r>
              <a:rPr lang="en-US" dirty="0" err="1"/>
              <a:t>buccal</a:t>
            </a:r>
            <a:r>
              <a:rPr lang="en-US" dirty="0"/>
              <a:t> mucosa. </a:t>
            </a:r>
          </a:p>
          <a:p>
            <a:pPr marL="64008" indent="0">
              <a:buNone/>
            </a:pPr>
            <a:endParaRPr lang="en-US" dirty="0"/>
          </a:p>
        </p:txBody>
      </p:sp>
    </p:spTree>
    <p:extLst>
      <p:ext uri="{BB962C8B-B14F-4D97-AF65-F5344CB8AC3E}">
        <p14:creationId xmlns:p14="http://schemas.microsoft.com/office/powerpoint/2010/main" val="2722936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0821" y="548680"/>
            <a:ext cx="6380991" cy="5906095"/>
          </a:xfrm>
        </p:spPr>
      </p:pic>
    </p:spTree>
    <p:extLst>
      <p:ext uri="{BB962C8B-B14F-4D97-AF65-F5344CB8AC3E}">
        <p14:creationId xmlns:p14="http://schemas.microsoft.com/office/powerpoint/2010/main" val="2972775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Dermatohistopathology</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a:t>sclerotic lesions of </a:t>
            </a:r>
            <a:r>
              <a:rPr lang="en-US" dirty="0" err="1"/>
              <a:t>cGvHD</a:t>
            </a:r>
            <a:r>
              <a:rPr lang="en-US" dirty="0"/>
              <a:t>, lichen sclerosus‐like lesions show epidermal atrophy, </a:t>
            </a:r>
            <a:r>
              <a:rPr lang="en-US" dirty="0" err="1"/>
              <a:t>oedema</a:t>
            </a:r>
            <a:r>
              <a:rPr lang="en-US" dirty="0"/>
              <a:t> and homogenization of c </a:t>
            </a:r>
            <a:r>
              <a:rPr lang="en-US" dirty="0" err="1"/>
              <a:t>ollagen</a:t>
            </a:r>
            <a:r>
              <a:rPr lang="en-US" dirty="0"/>
              <a:t> in the </a:t>
            </a:r>
            <a:r>
              <a:rPr lang="en-US" dirty="0" err="1"/>
              <a:t>superfi</a:t>
            </a:r>
            <a:r>
              <a:rPr lang="en-US" dirty="0"/>
              <a:t> </a:t>
            </a:r>
            <a:r>
              <a:rPr lang="en-US" dirty="0" err="1"/>
              <a:t>cial</a:t>
            </a:r>
            <a:r>
              <a:rPr lang="en-US" dirty="0"/>
              <a:t> dermis </a:t>
            </a:r>
            <a:r>
              <a:rPr lang="en-US" dirty="0" err="1" smtClean="0"/>
              <a:t>Morphoeaform</a:t>
            </a:r>
            <a:r>
              <a:rPr lang="en-US" dirty="0" smtClean="0"/>
              <a:t> </a:t>
            </a:r>
            <a:r>
              <a:rPr lang="en-US" dirty="0"/>
              <a:t>lesions show thickened dermal collagen </a:t>
            </a:r>
            <a:r>
              <a:rPr lang="en-US" dirty="0" err="1" smtClean="0"/>
              <a:t>fibre</a:t>
            </a:r>
            <a:r>
              <a:rPr lang="en-US" dirty="0" smtClean="0"/>
              <a:t> </a:t>
            </a:r>
            <a:r>
              <a:rPr lang="en-US" dirty="0"/>
              <a:t>bundles with loss of adnexal structures and often no epidermal change. There may be involvement of the fat with thickened </a:t>
            </a:r>
            <a:r>
              <a:rPr lang="en-US" dirty="0" err="1"/>
              <a:t>septae</a:t>
            </a:r>
            <a:r>
              <a:rPr lang="en-US" dirty="0"/>
              <a:t> and lymphocytic </a:t>
            </a:r>
            <a:r>
              <a:rPr lang="en-US" dirty="0" smtClean="0"/>
              <a:t>infiltrate </a:t>
            </a:r>
            <a:r>
              <a:rPr lang="en-US" dirty="0"/>
              <a:t>at the border between dermis and </a:t>
            </a:r>
            <a:r>
              <a:rPr lang="en-US" dirty="0" err="1"/>
              <a:t>subcutis</a:t>
            </a:r>
            <a:r>
              <a:rPr lang="en-US" dirty="0"/>
              <a:t>. </a:t>
            </a:r>
          </a:p>
          <a:p>
            <a:pPr marL="64008" indent="0">
              <a:buNone/>
            </a:pPr>
            <a:endParaRPr lang="en-US" dirty="0"/>
          </a:p>
        </p:txBody>
      </p:sp>
    </p:spTree>
    <p:extLst>
      <p:ext uri="{BB962C8B-B14F-4D97-AF65-F5344CB8AC3E}">
        <p14:creationId xmlns:p14="http://schemas.microsoft.com/office/powerpoint/2010/main" val="1575433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332656"/>
            <a:ext cx="6544378" cy="6122119"/>
          </a:xfrm>
        </p:spPr>
      </p:pic>
    </p:spTree>
    <p:extLst>
      <p:ext uri="{BB962C8B-B14F-4D97-AF65-F5344CB8AC3E}">
        <p14:creationId xmlns:p14="http://schemas.microsoft.com/office/powerpoint/2010/main" val="4135102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a:t>
            </a:r>
            <a:endParaRPr lang="en-US" dirty="0"/>
          </a:p>
        </p:txBody>
      </p:sp>
      <p:sp>
        <p:nvSpPr>
          <p:cNvPr id="3" name="Content Placeholder 2"/>
          <p:cNvSpPr>
            <a:spLocks noGrp="1"/>
          </p:cNvSpPr>
          <p:nvPr>
            <p:ph idx="1"/>
          </p:nvPr>
        </p:nvSpPr>
        <p:spPr/>
        <p:txBody>
          <a:bodyPr/>
          <a:lstStyle/>
          <a:p>
            <a:r>
              <a:rPr lang="en-US" dirty="0"/>
              <a:t> </a:t>
            </a:r>
            <a:r>
              <a:rPr lang="en-US" dirty="0" smtClean="0"/>
              <a:t>  </a:t>
            </a:r>
            <a:r>
              <a:rPr lang="en-US" dirty="0"/>
              <a:t>The differential </a:t>
            </a:r>
            <a:r>
              <a:rPr lang="en-US" dirty="0" smtClean="0"/>
              <a:t>includes</a:t>
            </a:r>
          </a:p>
          <a:p>
            <a:r>
              <a:rPr lang="en-US" dirty="0" smtClean="0"/>
              <a:t> </a:t>
            </a:r>
            <a:r>
              <a:rPr lang="en-US" dirty="0"/>
              <a:t>drug‐induced </a:t>
            </a:r>
            <a:r>
              <a:rPr lang="en-US" dirty="0" err="1"/>
              <a:t>lichenoid</a:t>
            </a:r>
            <a:r>
              <a:rPr lang="en-US" dirty="0"/>
              <a:t> eruptions, </a:t>
            </a:r>
            <a:endParaRPr lang="en-US" dirty="0" smtClean="0"/>
          </a:p>
          <a:p>
            <a:r>
              <a:rPr lang="en-US" dirty="0" smtClean="0"/>
              <a:t>radiation‐induced </a:t>
            </a:r>
            <a:r>
              <a:rPr lang="en-US" dirty="0"/>
              <a:t>fi </a:t>
            </a:r>
            <a:r>
              <a:rPr lang="en-US" dirty="0" err="1"/>
              <a:t>brosis</a:t>
            </a:r>
            <a:r>
              <a:rPr lang="en-US" dirty="0"/>
              <a:t> </a:t>
            </a:r>
            <a:endParaRPr lang="en-US" dirty="0" smtClean="0"/>
          </a:p>
          <a:p>
            <a:r>
              <a:rPr lang="en-US" dirty="0" smtClean="0"/>
              <a:t>skin </a:t>
            </a:r>
            <a:r>
              <a:rPr lang="en-US" dirty="0"/>
              <a:t>sclerosis </a:t>
            </a:r>
            <a:r>
              <a:rPr lang="en-US" dirty="0" smtClean="0"/>
              <a:t> </a:t>
            </a:r>
          </a:p>
          <a:p>
            <a:r>
              <a:rPr lang="en-US" dirty="0" err="1" smtClean="0"/>
              <a:t>morphoea</a:t>
            </a:r>
            <a:r>
              <a:rPr lang="en-US" dirty="0"/>
              <a:t>.</a:t>
            </a:r>
          </a:p>
        </p:txBody>
      </p:sp>
    </p:spTree>
    <p:extLst>
      <p:ext uri="{BB962C8B-B14F-4D97-AF65-F5344CB8AC3E}">
        <p14:creationId xmlns:p14="http://schemas.microsoft.com/office/powerpoint/2010/main" val="23760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a:t> </a:t>
            </a:r>
            <a:r>
              <a:rPr lang="en-US" dirty="0" smtClean="0"/>
              <a:t>Sclerotic </a:t>
            </a:r>
            <a:r>
              <a:rPr lang="en-US" dirty="0"/>
              <a:t>disease and </a:t>
            </a:r>
            <a:r>
              <a:rPr lang="en-US" dirty="0" err="1"/>
              <a:t>fascial</a:t>
            </a:r>
            <a:r>
              <a:rPr lang="en-US" dirty="0"/>
              <a:t> contractures can cause severe limitation of movement and disability along with other issues such as </a:t>
            </a:r>
            <a:r>
              <a:rPr lang="en-US" dirty="0" err="1"/>
              <a:t>diffi</a:t>
            </a:r>
            <a:r>
              <a:rPr lang="en-US" dirty="0"/>
              <a:t> cult venous access. </a:t>
            </a:r>
            <a:r>
              <a:rPr lang="en-US" dirty="0" err="1"/>
              <a:t>Dyspigmentation</a:t>
            </a:r>
            <a:r>
              <a:rPr lang="en-US" dirty="0"/>
              <a:t> and </a:t>
            </a:r>
            <a:r>
              <a:rPr lang="en-US" dirty="0" err="1"/>
              <a:t>poikiloderma</a:t>
            </a:r>
            <a:r>
              <a:rPr lang="en-US" dirty="0"/>
              <a:t> can cause profound changes of appearance. The psychological burden of </a:t>
            </a:r>
            <a:r>
              <a:rPr lang="en-US" dirty="0" err="1"/>
              <a:t>cGvHD</a:t>
            </a:r>
            <a:r>
              <a:rPr lang="en-US" dirty="0"/>
              <a:t> and its impact on quality of life can be underestimated in patients who have already had to cope with the impact of malignancy and allogeneic transplant </a:t>
            </a:r>
          </a:p>
        </p:txBody>
      </p:sp>
    </p:spTree>
    <p:extLst>
      <p:ext uri="{BB962C8B-B14F-4D97-AF65-F5344CB8AC3E}">
        <p14:creationId xmlns:p14="http://schemas.microsoft.com/office/powerpoint/2010/main" val="2540899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normAutofit fontScale="92500"/>
          </a:bodyPr>
          <a:lstStyle/>
          <a:p>
            <a:r>
              <a:rPr lang="en-US" dirty="0"/>
              <a:t> </a:t>
            </a:r>
            <a:r>
              <a:rPr lang="en-US" dirty="0" smtClean="0"/>
              <a:t>chronic </a:t>
            </a:r>
            <a:r>
              <a:rPr lang="en-US" dirty="0" err="1"/>
              <a:t>GvHD</a:t>
            </a:r>
            <a:r>
              <a:rPr lang="en-US" dirty="0"/>
              <a:t> is the major cause of mortality and morbidity in long‐term survivors of HSCT. Severity grading predicts prognosis .</a:t>
            </a:r>
            <a:r>
              <a:rPr lang="en-US" dirty="0" smtClean="0"/>
              <a:t> </a:t>
            </a:r>
            <a:r>
              <a:rPr lang="en-US" dirty="0"/>
              <a:t>Chronic GVHD is associated with a higher treatment‐related mortality </a:t>
            </a:r>
            <a:r>
              <a:rPr lang="en-US" dirty="0" err="1"/>
              <a:t>postallogeneic</a:t>
            </a:r>
            <a:r>
              <a:rPr lang="en-US" dirty="0"/>
              <a:t> </a:t>
            </a:r>
            <a:r>
              <a:rPr lang="en-US" dirty="0" smtClean="0"/>
              <a:t>transplant </a:t>
            </a:r>
            <a:r>
              <a:rPr lang="en-US" dirty="0"/>
              <a:t>despite a slightly lower rate of disease relapse .</a:t>
            </a:r>
            <a:r>
              <a:rPr lang="en-US" dirty="0" smtClean="0"/>
              <a:t> </a:t>
            </a:r>
            <a:r>
              <a:rPr lang="en-US" dirty="0"/>
              <a:t>Overall survival at 2 years was 97, 86 and 62% for patients with mild, moderate and severe </a:t>
            </a:r>
            <a:r>
              <a:rPr lang="en-US" dirty="0" err="1"/>
              <a:t>cGVHD</a:t>
            </a:r>
            <a:r>
              <a:rPr lang="en-US" dirty="0"/>
              <a:t>, respectively </a:t>
            </a:r>
          </a:p>
        </p:txBody>
      </p:sp>
    </p:spTree>
    <p:extLst>
      <p:ext uri="{BB962C8B-B14F-4D97-AF65-F5344CB8AC3E}">
        <p14:creationId xmlns:p14="http://schemas.microsoft.com/office/powerpoint/2010/main" val="3367823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260648"/>
            <a:ext cx="8424935" cy="6480720"/>
          </a:xfrm>
        </p:spPr>
      </p:pic>
    </p:spTree>
    <p:extLst>
      <p:ext uri="{BB962C8B-B14F-4D97-AF65-F5344CB8AC3E}">
        <p14:creationId xmlns:p14="http://schemas.microsoft.com/office/powerpoint/2010/main" val="3362245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332656"/>
            <a:ext cx="8352928" cy="6408712"/>
          </a:xfrm>
        </p:spPr>
      </p:pic>
    </p:spTree>
    <p:extLst>
      <p:ext uri="{BB962C8B-B14F-4D97-AF65-F5344CB8AC3E}">
        <p14:creationId xmlns:p14="http://schemas.microsoft.com/office/powerpoint/2010/main" val="3118493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32656"/>
            <a:ext cx="8229600" cy="5851075"/>
          </a:xfrm>
        </p:spPr>
      </p:pic>
    </p:spTree>
    <p:extLst>
      <p:ext uri="{BB962C8B-B14F-4D97-AF65-F5344CB8AC3E}">
        <p14:creationId xmlns:p14="http://schemas.microsoft.com/office/powerpoint/2010/main" val="4270104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lstStyle/>
          <a:p>
            <a:r>
              <a:rPr lang="en-US" dirty="0" err="1" smtClean="0"/>
              <a:t>GvHD</a:t>
            </a:r>
            <a:r>
              <a:rPr lang="en-US" dirty="0" smtClean="0"/>
              <a:t> is a major </a:t>
            </a:r>
            <a:r>
              <a:rPr lang="en-US" dirty="0" err="1" smtClean="0"/>
              <a:t>casue</a:t>
            </a:r>
            <a:r>
              <a:rPr lang="en-US" dirty="0" smtClean="0"/>
              <a:t> of morbidity and mortality following </a:t>
            </a:r>
            <a:r>
              <a:rPr lang="en-US" dirty="0" err="1" smtClean="0"/>
              <a:t>allogenic</a:t>
            </a:r>
            <a:r>
              <a:rPr lang="en-US" dirty="0" smtClean="0"/>
              <a:t> HSCT. Mostly the first organ affected is the skin.</a:t>
            </a:r>
          </a:p>
          <a:p>
            <a:r>
              <a:rPr lang="en-US" dirty="0" smtClean="0"/>
              <a:t>There are two types : ACUTE &amp; CHRONIC</a:t>
            </a:r>
          </a:p>
          <a:p>
            <a:r>
              <a:rPr lang="en-US" dirty="0" smtClean="0"/>
              <a:t>10 to 80% of HSCT will develop </a:t>
            </a:r>
            <a:r>
              <a:rPr lang="en-US" dirty="0" err="1" smtClean="0"/>
              <a:t>aGvHD</a:t>
            </a:r>
            <a:endParaRPr lang="en-US" dirty="0" smtClean="0"/>
          </a:p>
          <a:p>
            <a:r>
              <a:rPr lang="en-US" dirty="0" smtClean="0"/>
              <a:t>Major causes include HLA mismatch, unrelated donors, age above 40, gender </a:t>
            </a:r>
            <a:r>
              <a:rPr lang="en-US" dirty="0" err="1" smtClean="0"/>
              <a:t>mismatch,total</a:t>
            </a:r>
            <a:r>
              <a:rPr lang="en-US" dirty="0" smtClean="0"/>
              <a:t> body irradiation.</a:t>
            </a:r>
            <a:endParaRPr lang="en-US" dirty="0"/>
          </a:p>
        </p:txBody>
      </p:sp>
    </p:spTree>
    <p:extLst>
      <p:ext uri="{BB962C8B-B14F-4D97-AF65-F5344CB8AC3E}">
        <p14:creationId xmlns:p14="http://schemas.microsoft.com/office/powerpoint/2010/main" val="3073658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GVHD</a:t>
            </a:r>
            <a:endParaRPr lang="en-US" dirty="0"/>
          </a:p>
        </p:txBody>
      </p:sp>
      <p:sp>
        <p:nvSpPr>
          <p:cNvPr id="3" name="Content Placeholder 2"/>
          <p:cNvSpPr>
            <a:spLocks noGrp="1"/>
          </p:cNvSpPr>
          <p:nvPr>
            <p:ph idx="1"/>
          </p:nvPr>
        </p:nvSpPr>
        <p:spPr/>
        <p:txBody>
          <a:bodyPr/>
          <a:lstStyle/>
          <a:p>
            <a:r>
              <a:rPr lang="en-US" dirty="0" smtClean="0"/>
              <a:t>Disease presenting within first 100 days of</a:t>
            </a:r>
          </a:p>
          <a:p>
            <a:pPr marL="64008" indent="0">
              <a:buNone/>
            </a:pPr>
            <a:endParaRPr lang="en-US" dirty="0"/>
          </a:p>
          <a:p>
            <a:pPr marL="64008" indent="0">
              <a:buNone/>
            </a:pPr>
            <a:r>
              <a:rPr lang="en-US" dirty="0" smtClean="0"/>
              <a:t> grafting ( but now being defined using </a:t>
            </a:r>
          </a:p>
          <a:p>
            <a:pPr marL="64008" indent="0">
              <a:buNone/>
            </a:pPr>
            <a:endParaRPr lang="en-US" dirty="0" smtClean="0"/>
          </a:p>
          <a:p>
            <a:pPr marL="64008" indent="0">
              <a:buNone/>
            </a:pPr>
            <a:r>
              <a:rPr lang="en-US" dirty="0" smtClean="0"/>
              <a:t>clinical features , regardless of time frame.</a:t>
            </a:r>
          </a:p>
        </p:txBody>
      </p:sp>
    </p:spTree>
    <p:extLst>
      <p:ext uri="{BB962C8B-B14F-4D97-AF65-F5344CB8AC3E}">
        <p14:creationId xmlns:p14="http://schemas.microsoft.com/office/powerpoint/2010/main" val="968665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a:t>
            </a:r>
            <a:r>
              <a:rPr lang="en-US" dirty="0" err="1" smtClean="0"/>
              <a:t>aGVHD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3 stages : </a:t>
            </a:r>
          </a:p>
          <a:p>
            <a:r>
              <a:rPr lang="en-US" dirty="0"/>
              <a:t> First, toxicity from conditioning chemotherapy or radiotherapy causes tissue damage in the host, resulting in the release of numerous </a:t>
            </a:r>
            <a:r>
              <a:rPr lang="en-US" dirty="0" smtClean="0"/>
              <a:t>inflammatory </a:t>
            </a:r>
            <a:r>
              <a:rPr lang="en-US" dirty="0"/>
              <a:t>cytokines, termed ‘a cytokine storm</a:t>
            </a:r>
            <a:r>
              <a:rPr lang="en-US" dirty="0" smtClean="0"/>
              <a:t>’.</a:t>
            </a:r>
          </a:p>
          <a:p>
            <a:r>
              <a:rPr lang="en-US" dirty="0" smtClean="0"/>
              <a:t> </a:t>
            </a:r>
            <a:r>
              <a:rPr lang="en-US" dirty="0"/>
              <a:t>•   Second, mature donor lymphocytes from the graft are recruited by these cytokines leading to activation and proliferation of donor lymphocytes when contact is made with host and donor antigen‐presenting cells (APCs) expressing disparate host antigens (such as minor histocompatibility antigens (</a:t>
            </a:r>
            <a:r>
              <a:rPr lang="en-US" dirty="0" err="1"/>
              <a:t>MiHC</a:t>
            </a:r>
            <a:r>
              <a:rPr lang="en-US" dirty="0" smtClean="0"/>
              <a:t>)).</a:t>
            </a:r>
          </a:p>
          <a:p>
            <a:r>
              <a:rPr lang="en-US" dirty="0" smtClean="0"/>
              <a:t> </a:t>
            </a:r>
            <a:r>
              <a:rPr lang="en-US" dirty="0"/>
              <a:t>• t</a:t>
            </a:r>
            <a:r>
              <a:rPr lang="en-US" dirty="0" smtClean="0"/>
              <a:t>hird</a:t>
            </a:r>
            <a:r>
              <a:rPr lang="en-US" dirty="0"/>
              <a:t>, </a:t>
            </a:r>
            <a:r>
              <a:rPr lang="en-US" dirty="0" err="1"/>
              <a:t>alloreactive</a:t>
            </a:r>
            <a:r>
              <a:rPr lang="en-US" dirty="0"/>
              <a:t> T cells expand to form cytotoxic effector T cells that, in turn, induce further tissue injury and release more </a:t>
            </a:r>
            <a:r>
              <a:rPr lang="en-US" dirty="0" smtClean="0"/>
              <a:t>inflammatory cytokines.</a:t>
            </a:r>
            <a:endParaRPr lang="en-US" dirty="0"/>
          </a:p>
        </p:txBody>
      </p:sp>
    </p:spTree>
    <p:extLst>
      <p:ext uri="{BB962C8B-B14F-4D97-AF65-F5344CB8AC3E}">
        <p14:creationId xmlns:p14="http://schemas.microsoft.com/office/powerpoint/2010/main" val="1517435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399032"/>
          </a:xfrm>
        </p:spPr>
        <p:txBody>
          <a:bodyPr/>
          <a:lstStyle/>
          <a:p>
            <a:r>
              <a:rPr lang="en-US" dirty="0" err="1" smtClean="0"/>
              <a:t>Dermatopathology</a:t>
            </a:r>
            <a:r>
              <a:rPr lang="en-US" dirty="0" smtClean="0"/>
              <a:t> </a:t>
            </a:r>
            <a:endParaRPr lang="en-US" dirty="0"/>
          </a:p>
        </p:txBody>
      </p:sp>
      <p:sp>
        <p:nvSpPr>
          <p:cNvPr id="3" name="Content Placeholder 2"/>
          <p:cNvSpPr>
            <a:spLocks noGrp="1"/>
          </p:cNvSpPr>
          <p:nvPr>
            <p:ph idx="1"/>
          </p:nvPr>
        </p:nvSpPr>
        <p:spPr>
          <a:xfrm>
            <a:off x="395536" y="1700808"/>
            <a:ext cx="8229600" cy="4572000"/>
          </a:xfrm>
        </p:spPr>
        <p:txBody>
          <a:bodyPr/>
          <a:lstStyle/>
          <a:p>
            <a:r>
              <a:rPr lang="en-US" dirty="0" err="1" smtClean="0"/>
              <a:t>Lichenoid</a:t>
            </a:r>
            <a:r>
              <a:rPr lang="en-US" dirty="0" smtClean="0"/>
              <a:t> inflammatory process with linear arrangement of lymphocytes along basement membrane zone.</a:t>
            </a:r>
          </a:p>
          <a:p>
            <a:r>
              <a:rPr lang="en-US" dirty="0" smtClean="0"/>
              <a:t>Focal vacuolization of basal cell layer, apoptosis of individual keratinocytes , mild </a:t>
            </a:r>
            <a:r>
              <a:rPr lang="en-US" dirty="0" err="1" smtClean="0"/>
              <a:t>perivenular</a:t>
            </a:r>
            <a:r>
              <a:rPr lang="en-US" dirty="0" smtClean="0"/>
              <a:t> mononuclear cell infiltrate, apposition of </a:t>
            </a:r>
            <a:r>
              <a:rPr lang="en-US" dirty="0" err="1" smtClean="0"/>
              <a:t>lyphocytes</a:t>
            </a:r>
            <a:r>
              <a:rPr lang="en-US" dirty="0" smtClean="0"/>
              <a:t> to necrotic keratinocytes (satellite cell ,HALLMARK OF </a:t>
            </a:r>
            <a:r>
              <a:rPr lang="en-US" dirty="0" err="1" smtClean="0"/>
              <a:t>aGVHD</a:t>
            </a:r>
            <a:r>
              <a:rPr lang="en-US" dirty="0" smtClean="0"/>
              <a:t> )</a:t>
            </a:r>
            <a:endParaRPr lang="en-US" dirty="0"/>
          </a:p>
        </p:txBody>
      </p:sp>
    </p:spTree>
    <p:extLst>
      <p:ext uri="{BB962C8B-B14F-4D97-AF65-F5344CB8AC3E}">
        <p14:creationId xmlns:p14="http://schemas.microsoft.com/office/powerpoint/2010/main" val="3818011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Vacuoles coalesce to form sub epidermal clefts </a:t>
            </a:r>
            <a:r>
              <a:rPr lang="en-US" dirty="0" smtClean="0">
                <a:sym typeface="Wingdings" pitchFamily="2" charset="2"/>
              </a:rPr>
              <a:t> sup epidermal blister formation .</a:t>
            </a:r>
          </a:p>
          <a:p>
            <a:endParaRPr lang="en-US" dirty="0">
              <a:sym typeface="Wingdings" pitchFamily="2" charset="2"/>
            </a:endParaRPr>
          </a:p>
          <a:p>
            <a:pPr marL="64008" indent="0">
              <a:buNone/>
            </a:pPr>
            <a:endParaRPr lang="en-US" dirty="0" smtClean="0">
              <a:sym typeface="Wingdings" pitchFamily="2" charset="2"/>
            </a:endParaRPr>
          </a:p>
          <a:p>
            <a:r>
              <a:rPr lang="en-US" dirty="0" smtClean="0">
                <a:sym typeface="Wingdings" pitchFamily="2" charset="2"/>
              </a:rPr>
              <a:t>Scattered </a:t>
            </a:r>
            <a:r>
              <a:rPr lang="en-US" dirty="0" err="1" smtClean="0">
                <a:sym typeface="Wingdings" pitchFamily="2" charset="2"/>
              </a:rPr>
              <a:t>eosinophils</a:t>
            </a:r>
            <a:r>
              <a:rPr lang="en-US" dirty="0" smtClean="0">
                <a:sym typeface="Wingdings" pitchFamily="2" charset="2"/>
              </a:rPr>
              <a:t> are found both in drug reactions and in GVHD.</a:t>
            </a:r>
          </a:p>
        </p:txBody>
      </p:sp>
    </p:spTree>
    <p:extLst>
      <p:ext uri="{BB962C8B-B14F-4D97-AF65-F5344CB8AC3E}">
        <p14:creationId xmlns:p14="http://schemas.microsoft.com/office/powerpoint/2010/main" val="3069644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734" y="55278"/>
            <a:ext cx="8706754" cy="6399498"/>
          </a:xfrm>
        </p:spPr>
      </p:pic>
    </p:spTree>
    <p:extLst>
      <p:ext uri="{BB962C8B-B14F-4D97-AF65-F5344CB8AC3E}">
        <p14:creationId xmlns:p14="http://schemas.microsoft.com/office/powerpoint/2010/main" val="306593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224</TotalTime>
  <Words>1381</Words>
  <Application>Microsoft Office PowerPoint</Application>
  <PresentationFormat>On-screen Show (4:3)</PresentationFormat>
  <Paragraphs>103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Verve</vt:lpstr>
      <vt:lpstr>Graft vs. host disease(GVHD) </vt:lpstr>
      <vt:lpstr>Types of grafts</vt:lpstr>
      <vt:lpstr>Definition &amp; OVERVIEW:</vt:lpstr>
      <vt:lpstr>Overview </vt:lpstr>
      <vt:lpstr>ACUTE GVHD</vt:lpstr>
      <vt:lpstr>Pathophysiology of aGVHD</vt:lpstr>
      <vt:lpstr>Dermatopathology </vt:lpstr>
      <vt:lpstr>Cont..</vt:lpstr>
      <vt:lpstr>PowerPoint Presentation</vt:lpstr>
      <vt:lpstr>HISTOLOGICAL GRADES OF SEVERITY</vt:lpstr>
      <vt:lpstr>History </vt:lpstr>
      <vt:lpstr>Presentation</vt:lpstr>
      <vt:lpstr>Skin lesions continued: </vt:lpstr>
      <vt:lpstr>PowerPoint Presentation</vt:lpstr>
      <vt:lpstr>Presentation </vt:lpstr>
      <vt:lpstr>PowerPoint Presentation</vt:lpstr>
      <vt:lpstr>aGVHD</vt:lpstr>
      <vt:lpstr>PowerPoint Presentation</vt:lpstr>
      <vt:lpstr>PowerPoint Presentation</vt:lpstr>
      <vt:lpstr>PowerPoint Presentation</vt:lpstr>
      <vt:lpstr>PowerPoint Presentation</vt:lpstr>
      <vt:lpstr>DD</vt:lpstr>
      <vt:lpstr>Prognosis </vt:lpstr>
      <vt:lpstr>CHRONIC GVHD</vt:lpstr>
      <vt:lpstr>Pathophysiology </vt:lpstr>
      <vt:lpstr>Cont..</vt:lpstr>
      <vt:lpstr>Dermatopathology </vt:lpstr>
      <vt:lpstr>History </vt:lpstr>
      <vt:lpstr>Presentation </vt:lpstr>
      <vt:lpstr>Presentation </vt:lpstr>
      <vt:lpstr>PowerPoint Presentation</vt:lpstr>
      <vt:lpstr>Dermatohistopathology </vt:lpstr>
      <vt:lpstr>PowerPoint Presentation</vt:lpstr>
      <vt:lpstr>dd</vt:lpstr>
      <vt:lpstr>Complications </vt:lpstr>
      <vt:lpstr>prognosis</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Graft vs. host disease </dc:title>
  <dc:creator>asadhamna</dc:creator>
  <cp:lastModifiedBy>asadhamna</cp:lastModifiedBy>
  <cp:revision>41</cp:revision>
  <dcterms:created xsi:type="dcterms:W3CDTF">2020-02-17T15:13:00Z</dcterms:created>
  <dcterms:modified xsi:type="dcterms:W3CDTF">2020-02-17T18:57:17Z</dcterms:modified>
</cp:coreProperties>
</file>