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35" r:id="rId6"/>
    <p:sldId id="340" r:id="rId7"/>
    <p:sldId id="336" r:id="rId8"/>
    <p:sldId id="344" r:id="rId9"/>
    <p:sldId id="339" r:id="rId10"/>
    <p:sldId id="337" r:id="rId11"/>
    <p:sldId id="313" r:id="rId12"/>
    <p:sldId id="314" r:id="rId13"/>
    <p:sldId id="315" r:id="rId14"/>
    <p:sldId id="348" r:id="rId15"/>
    <p:sldId id="316" r:id="rId16"/>
    <p:sldId id="349" r:id="rId17"/>
    <p:sldId id="317" r:id="rId18"/>
    <p:sldId id="318" r:id="rId19"/>
    <p:sldId id="319" r:id="rId20"/>
    <p:sldId id="320" r:id="rId21"/>
    <p:sldId id="321" r:id="rId22"/>
    <p:sldId id="322" r:id="rId23"/>
    <p:sldId id="324" r:id="rId24"/>
    <p:sldId id="341" r:id="rId25"/>
    <p:sldId id="342" r:id="rId26"/>
    <p:sldId id="343" r:id="rId27"/>
    <p:sldId id="345" r:id="rId28"/>
    <p:sldId id="325" r:id="rId29"/>
    <p:sldId id="326" r:id="rId30"/>
    <p:sldId id="323" r:id="rId31"/>
    <p:sldId id="327" r:id="rId32"/>
    <p:sldId id="328" r:id="rId33"/>
    <p:sldId id="329" r:id="rId34"/>
    <p:sldId id="330" r:id="rId35"/>
    <p:sldId id="332" r:id="rId36"/>
    <p:sldId id="331" r:id="rId37"/>
    <p:sldId id="333" r:id="rId38"/>
    <p:sldId id="33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46" r:id="rId56"/>
    <p:sldId id="312" r:id="rId57"/>
    <p:sldId id="284" r:id="rId58"/>
    <p:sldId id="285" r:id="rId59"/>
    <p:sldId id="286" r:id="rId60"/>
    <p:sldId id="287" r:id="rId61"/>
    <p:sldId id="288" r:id="rId62"/>
    <p:sldId id="289" r:id="rId63"/>
    <p:sldId id="290" r:id="rId64"/>
    <p:sldId id="291" r:id="rId65"/>
    <p:sldId id="292" r:id="rId66"/>
    <p:sldId id="293" r:id="rId67"/>
    <p:sldId id="294" r:id="rId68"/>
    <p:sldId id="295" r:id="rId69"/>
    <p:sldId id="277" r:id="rId70"/>
    <p:sldId id="280" r:id="rId71"/>
    <p:sldId id="281" r:id="rId72"/>
    <p:sldId id="282" r:id="rId73"/>
    <p:sldId id="283" r:id="rId74"/>
    <p:sldId id="260" r:id="rId75"/>
    <p:sldId id="261" r:id="rId76"/>
    <p:sldId id="262" r:id="rId77"/>
    <p:sldId id="263" r:id="rId78"/>
    <p:sldId id="264" r:id="rId79"/>
    <p:sldId id="265" r:id="rId80"/>
    <p:sldId id="350" r:id="rId81"/>
    <p:sldId id="276" r:id="rId82"/>
    <p:sldId id="266" r:id="rId83"/>
    <p:sldId id="267" r:id="rId84"/>
    <p:sldId id="268" r:id="rId85"/>
    <p:sldId id="271" r:id="rId86"/>
    <p:sldId id="272" r:id="rId87"/>
    <p:sldId id="275" r:id="rId88"/>
    <p:sldId id="273" r:id="rId89"/>
    <p:sldId id="274" r:id="rId90"/>
    <p:sldId id="347"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tableStyles" Target="tableStyle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4/12/2022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4/12/2022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image" Target="../media/image46.png"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ma\Desktop\Bismillah_Clouds02_5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93"/>
            <a:ext cx="9793896" cy="685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6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Encode consortium project</a:t>
            </a:r>
          </a:p>
        </p:txBody>
      </p:sp>
      <p:sp>
        <p:nvSpPr>
          <p:cNvPr id="3" name="Content Placeholder 2"/>
          <p:cNvSpPr>
            <a:spLocks noGrp="1"/>
          </p:cNvSpPr>
          <p:nvPr>
            <p:ph idx="1"/>
          </p:nvPr>
        </p:nvSpPr>
        <p:spPr/>
        <p:txBody>
          <a:bodyPr/>
          <a:lstStyle/>
          <a:p>
            <a:r>
              <a:rPr lang="en-US" dirty="0"/>
              <a:t>The Encyclopedia of DNA Elements (ENCODE) is a public research project which aims to </a:t>
            </a:r>
            <a:r>
              <a:rPr lang="en-US" b="1" dirty="0"/>
              <a:t>identify functional elements in the human genome</a:t>
            </a:r>
            <a:r>
              <a:rPr lang="en-US" dirty="0"/>
              <a:t>.</a:t>
            </a:r>
          </a:p>
          <a:p>
            <a:r>
              <a:rPr lang="en-US" dirty="0"/>
              <a:t>60% of genome transcribed with no known function</a:t>
            </a:r>
          </a:p>
          <a:p>
            <a:r>
              <a:rPr lang="en-US" dirty="0"/>
              <a:t>20% of non coding </a:t>
            </a:r>
            <a:r>
              <a:rPr lang="en-US" dirty="0" err="1"/>
              <a:t>dna</a:t>
            </a:r>
            <a:r>
              <a:rPr lang="en-US" dirty="0"/>
              <a:t> – functional with a role of regulating the expression of known coding genes – called </a:t>
            </a:r>
            <a:r>
              <a:rPr lang="en-US" dirty="0" err="1"/>
              <a:t>regulome</a:t>
            </a:r>
            <a:endParaRPr lang="en-US" dirty="0"/>
          </a:p>
          <a:p>
            <a:r>
              <a:rPr lang="en-US" dirty="0"/>
              <a:t>Genotype phenotype correlation</a:t>
            </a:r>
          </a:p>
        </p:txBody>
      </p:sp>
      <p:pic>
        <p:nvPicPr>
          <p:cNvPr id="4" name="Picture 2" descr="C:\Users\shama\Desktop\hdghf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09796"/>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5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NOSOLOGY AND PRINCIPLES OF GENETICS</a:t>
            </a:r>
          </a:p>
        </p:txBody>
      </p:sp>
      <p:sp>
        <p:nvSpPr>
          <p:cNvPr id="3" name="Content Placeholder 2"/>
          <p:cNvSpPr>
            <a:spLocks noGrp="1"/>
          </p:cNvSpPr>
          <p:nvPr>
            <p:ph idx="1"/>
          </p:nvPr>
        </p:nvSpPr>
        <p:spPr/>
        <p:txBody>
          <a:bodyPr/>
          <a:lstStyle/>
          <a:p>
            <a:r>
              <a:rPr lang="en-US" dirty="0"/>
              <a:t>Familial : clustering of </a:t>
            </a:r>
            <a:r>
              <a:rPr lang="en-US" dirty="0" err="1"/>
              <a:t>diorder</a:t>
            </a:r>
            <a:r>
              <a:rPr lang="en-US" dirty="0"/>
              <a:t> in a </a:t>
            </a:r>
            <a:r>
              <a:rPr lang="en-US" dirty="0" err="1"/>
              <a:t>popuation</a:t>
            </a:r>
            <a:r>
              <a:rPr lang="en-US" dirty="0"/>
              <a:t>. More close relatives affected than predicted</a:t>
            </a:r>
          </a:p>
          <a:p>
            <a:endParaRPr lang="en-US" dirty="0"/>
          </a:p>
          <a:p>
            <a:r>
              <a:rPr lang="en-US" dirty="0"/>
              <a:t>Inherited: transmission of genetic variants from one generation to the other</a:t>
            </a:r>
          </a:p>
          <a:p>
            <a:endParaRPr lang="en-US" dirty="0"/>
          </a:p>
          <a:p>
            <a:r>
              <a:rPr lang="en-US" dirty="0"/>
              <a:t>Congenital: character present at or detectable before birth. (developmental defects)</a:t>
            </a:r>
          </a:p>
        </p:txBody>
      </p:sp>
    </p:spTree>
    <p:extLst>
      <p:ext uri="{BB962C8B-B14F-4D97-AF65-F5344CB8AC3E}">
        <p14:creationId xmlns:p14="http://schemas.microsoft.com/office/powerpoint/2010/main" val="222649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inherited</a:t>
            </a:r>
          </a:p>
        </p:txBody>
      </p:sp>
      <p:sp>
        <p:nvSpPr>
          <p:cNvPr id="3" name="Content Placeholder 2"/>
          <p:cNvSpPr>
            <a:spLocks noGrp="1"/>
          </p:cNvSpPr>
          <p:nvPr>
            <p:ph idx="1"/>
          </p:nvPr>
        </p:nvSpPr>
        <p:spPr/>
        <p:txBody>
          <a:bodyPr/>
          <a:lstStyle/>
          <a:p>
            <a:r>
              <a:rPr lang="en-US" dirty="0"/>
              <a:t>Single gene disorders common</a:t>
            </a:r>
          </a:p>
          <a:p>
            <a:r>
              <a:rPr lang="en-US" dirty="0"/>
              <a:t>Alterations in the function of the gene</a:t>
            </a:r>
          </a:p>
          <a:p>
            <a:r>
              <a:rPr lang="en-US" dirty="0"/>
              <a:t>Causing </a:t>
            </a:r>
            <a:r>
              <a:rPr lang="en-US" dirty="0" err="1"/>
              <a:t>genodermatosis</a:t>
            </a:r>
            <a:endParaRPr lang="en-US" dirty="0"/>
          </a:p>
          <a:p>
            <a:r>
              <a:rPr lang="en-US" dirty="0"/>
              <a:t>4 inheritance patterns</a:t>
            </a:r>
          </a:p>
          <a:p>
            <a:r>
              <a:rPr lang="en-US" dirty="0" err="1"/>
              <a:t>aUtosomal</a:t>
            </a:r>
            <a:r>
              <a:rPr lang="en-US" dirty="0"/>
              <a:t> dominant</a:t>
            </a:r>
          </a:p>
          <a:p>
            <a:r>
              <a:rPr lang="en-US" dirty="0"/>
              <a:t>Autosomal </a:t>
            </a:r>
            <a:r>
              <a:rPr lang="en-US" dirty="0" err="1"/>
              <a:t>recessve</a:t>
            </a:r>
            <a:r>
              <a:rPr lang="en-US" dirty="0"/>
              <a:t> </a:t>
            </a:r>
          </a:p>
          <a:p>
            <a:r>
              <a:rPr lang="en-US" dirty="0"/>
              <a:t>X – linked recessive</a:t>
            </a:r>
          </a:p>
          <a:p>
            <a:r>
              <a:rPr lang="en-US" dirty="0"/>
              <a:t>X – lined dominant</a:t>
            </a:r>
          </a:p>
          <a:p>
            <a:endParaRPr lang="en-US" dirty="0"/>
          </a:p>
        </p:txBody>
      </p:sp>
    </p:spTree>
    <p:extLst>
      <p:ext uri="{BB962C8B-B14F-4D97-AF65-F5344CB8AC3E}">
        <p14:creationId xmlns:p14="http://schemas.microsoft.com/office/powerpoint/2010/main" val="307568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 linked dominant</a:t>
            </a:r>
          </a:p>
        </p:txBody>
      </p:sp>
      <p:sp>
        <p:nvSpPr>
          <p:cNvPr id="3" name="Content Placeholder 2"/>
          <p:cNvSpPr>
            <a:spLocks noGrp="1"/>
          </p:cNvSpPr>
          <p:nvPr>
            <p:ph idx="1"/>
          </p:nvPr>
        </p:nvSpPr>
        <p:spPr/>
        <p:txBody>
          <a:bodyPr/>
          <a:lstStyle/>
          <a:p>
            <a:endParaRPr lang="en-US"/>
          </a:p>
        </p:txBody>
      </p:sp>
      <p:pic>
        <p:nvPicPr>
          <p:cNvPr id="31746" name="Picture 2" descr="C:\Users\shama\Desktop\genetics\20220412_010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09800"/>
            <a:ext cx="8308958" cy="339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3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CHILD syndrome</a:t>
            </a:r>
          </a:p>
          <a:p>
            <a:r>
              <a:rPr lang="en-US" dirty="0"/>
              <a:t>X –linked ectodermal dysplasia</a:t>
            </a:r>
          </a:p>
          <a:p>
            <a:r>
              <a:rPr lang="en-US" dirty="0" err="1"/>
              <a:t>Conradii</a:t>
            </a:r>
            <a:r>
              <a:rPr lang="en-US" dirty="0"/>
              <a:t> </a:t>
            </a:r>
            <a:r>
              <a:rPr lang="en-US" dirty="0" err="1"/>
              <a:t>Hunerman</a:t>
            </a:r>
            <a:r>
              <a:rPr lang="en-US" dirty="0"/>
              <a:t> </a:t>
            </a:r>
            <a:r>
              <a:rPr lang="en-US" dirty="0" err="1"/>
              <a:t>Happel</a:t>
            </a:r>
            <a:r>
              <a:rPr lang="en-US" dirty="0"/>
              <a:t> syndrome</a:t>
            </a:r>
          </a:p>
          <a:p>
            <a:r>
              <a:rPr lang="en-US" dirty="0" err="1"/>
              <a:t>Incontinentia</a:t>
            </a:r>
            <a:r>
              <a:rPr lang="en-US" dirty="0"/>
              <a:t> </a:t>
            </a:r>
            <a:r>
              <a:rPr lang="en-US" dirty="0" err="1"/>
              <a:t>pigmenti</a:t>
            </a:r>
            <a:endParaRPr lang="en-US" dirty="0"/>
          </a:p>
          <a:p>
            <a:endParaRPr lang="en-US" dirty="0"/>
          </a:p>
        </p:txBody>
      </p:sp>
    </p:spTree>
    <p:extLst>
      <p:ext uri="{BB962C8B-B14F-4D97-AF65-F5344CB8AC3E}">
        <p14:creationId xmlns:p14="http://schemas.microsoft.com/office/powerpoint/2010/main" val="360674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 linked recessive</a:t>
            </a:r>
          </a:p>
        </p:txBody>
      </p:sp>
      <p:sp>
        <p:nvSpPr>
          <p:cNvPr id="3" name="Content Placeholder 2"/>
          <p:cNvSpPr>
            <a:spLocks noGrp="1"/>
          </p:cNvSpPr>
          <p:nvPr>
            <p:ph idx="1"/>
          </p:nvPr>
        </p:nvSpPr>
        <p:spPr/>
        <p:txBody>
          <a:bodyPr/>
          <a:lstStyle/>
          <a:p>
            <a:endParaRPr lang="en-US"/>
          </a:p>
        </p:txBody>
      </p:sp>
      <p:pic>
        <p:nvPicPr>
          <p:cNvPr id="32770" name="Picture 2" descr="C:\Users\shama\Desktop\genetics\20220412_0101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09800"/>
            <a:ext cx="8268640" cy="379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0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Chronic granulomatous disease</a:t>
            </a:r>
          </a:p>
          <a:p>
            <a:r>
              <a:rPr lang="en-US" dirty="0"/>
              <a:t>Hunters disease</a:t>
            </a:r>
          </a:p>
          <a:p>
            <a:r>
              <a:rPr lang="en-US" dirty="0"/>
              <a:t>Anhidrotic ectodermal dysplasia</a:t>
            </a:r>
          </a:p>
          <a:p>
            <a:r>
              <a:rPr lang="en-US" dirty="0" err="1"/>
              <a:t>Dyskeratosis</a:t>
            </a:r>
            <a:r>
              <a:rPr lang="en-US" dirty="0"/>
              <a:t> </a:t>
            </a:r>
            <a:r>
              <a:rPr lang="en-US" dirty="0" err="1"/>
              <a:t>congenita</a:t>
            </a:r>
            <a:endParaRPr lang="en-US" dirty="0"/>
          </a:p>
          <a:p>
            <a:r>
              <a:rPr lang="en-US" dirty="0"/>
              <a:t>SCID</a:t>
            </a:r>
          </a:p>
          <a:p>
            <a:r>
              <a:rPr lang="en-US" dirty="0" err="1"/>
              <a:t>Menkes</a:t>
            </a:r>
            <a:r>
              <a:rPr lang="en-US" dirty="0"/>
              <a:t> kinky hair disease</a:t>
            </a:r>
          </a:p>
          <a:p>
            <a:r>
              <a:rPr lang="en-US" dirty="0" err="1"/>
              <a:t>Wiskott</a:t>
            </a:r>
            <a:r>
              <a:rPr lang="en-US" dirty="0"/>
              <a:t> Aldrich syndrome</a:t>
            </a:r>
          </a:p>
          <a:p>
            <a:r>
              <a:rPr lang="en-US" dirty="0" err="1"/>
              <a:t>Icthyosis</a:t>
            </a:r>
            <a:endParaRPr lang="en-US" dirty="0"/>
          </a:p>
          <a:p>
            <a:r>
              <a:rPr lang="en-US" dirty="0"/>
              <a:t>X-linked </a:t>
            </a:r>
            <a:r>
              <a:rPr lang="en-US" dirty="0" err="1"/>
              <a:t>fabrys</a:t>
            </a:r>
            <a:r>
              <a:rPr lang="en-US" dirty="0"/>
              <a:t> disease</a:t>
            </a:r>
          </a:p>
          <a:p>
            <a:r>
              <a:rPr lang="en-US" dirty="0" err="1"/>
              <a:t>Ehler</a:t>
            </a:r>
            <a:r>
              <a:rPr lang="en-US" dirty="0"/>
              <a:t> </a:t>
            </a:r>
            <a:r>
              <a:rPr lang="en-US" dirty="0" err="1"/>
              <a:t>danlos</a:t>
            </a:r>
            <a:r>
              <a:rPr lang="en-US" dirty="0"/>
              <a:t> V and IX</a:t>
            </a:r>
          </a:p>
          <a:p>
            <a:r>
              <a:rPr lang="en-US" dirty="0"/>
              <a:t>G6PD deficiency</a:t>
            </a:r>
          </a:p>
          <a:p>
            <a:r>
              <a:rPr lang="en-US" dirty="0" err="1"/>
              <a:t>Lesch</a:t>
            </a:r>
            <a:r>
              <a:rPr lang="en-US" dirty="0"/>
              <a:t> - </a:t>
            </a:r>
            <a:r>
              <a:rPr lang="en-US" dirty="0" err="1"/>
              <a:t>Nyhan</a:t>
            </a:r>
            <a:endParaRPr lang="en-US" dirty="0"/>
          </a:p>
        </p:txBody>
      </p:sp>
    </p:spTree>
    <p:extLst>
      <p:ext uri="{BB962C8B-B14F-4D97-AF65-F5344CB8AC3E}">
        <p14:creationId xmlns:p14="http://schemas.microsoft.com/office/powerpoint/2010/main" val="83160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Autosomal recessive</a:t>
            </a:r>
          </a:p>
        </p:txBody>
      </p:sp>
      <p:sp>
        <p:nvSpPr>
          <p:cNvPr id="3" name="Content Placeholder 2"/>
          <p:cNvSpPr>
            <a:spLocks noGrp="1"/>
          </p:cNvSpPr>
          <p:nvPr>
            <p:ph idx="1"/>
          </p:nvPr>
        </p:nvSpPr>
        <p:spPr/>
        <p:txBody>
          <a:bodyPr/>
          <a:lstStyle/>
          <a:p>
            <a:endParaRPr lang="en-US" dirty="0"/>
          </a:p>
        </p:txBody>
      </p:sp>
      <p:pic>
        <p:nvPicPr>
          <p:cNvPr id="33794" name="Picture 2" descr="C:\Users\shama\Desktop\genetics\Screenshot_20220412-005853_Dr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57400"/>
            <a:ext cx="7852564" cy="353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1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Autosomal dominant</a:t>
            </a:r>
          </a:p>
        </p:txBody>
      </p:sp>
      <p:sp>
        <p:nvSpPr>
          <p:cNvPr id="3" name="Content Placeholder 2"/>
          <p:cNvSpPr>
            <a:spLocks noGrp="1"/>
          </p:cNvSpPr>
          <p:nvPr>
            <p:ph idx="1"/>
          </p:nvPr>
        </p:nvSpPr>
        <p:spPr/>
        <p:txBody>
          <a:bodyPr/>
          <a:lstStyle/>
          <a:p>
            <a:endParaRPr lang="en-US"/>
          </a:p>
        </p:txBody>
      </p:sp>
      <p:pic>
        <p:nvPicPr>
          <p:cNvPr id="34818" name="Picture 2" descr="C:\Users\shama\Desktop\genetics\Screenshot_20220412-005909_Dr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4" y="2133600"/>
            <a:ext cx="982133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1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Epistasis : the interaction of genes that are not alleles, in particular the suppression of the effect of one such gene by another.</a:t>
            </a:r>
          </a:p>
          <a:p>
            <a:r>
              <a:rPr lang="en-US" dirty="0" err="1"/>
              <a:t>Eg</a:t>
            </a:r>
            <a:r>
              <a:rPr lang="en-US" dirty="0"/>
              <a:t>. the interaction between hair </a:t>
            </a:r>
            <a:r>
              <a:rPr lang="en-US" dirty="0" err="1"/>
              <a:t>colour</a:t>
            </a:r>
            <a:r>
              <a:rPr lang="en-US" dirty="0"/>
              <a:t> and baldness. The baldness phenotype supersedes genes for hair </a:t>
            </a:r>
            <a:r>
              <a:rPr lang="en-US" dirty="0" err="1"/>
              <a:t>colour</a:t>
            </a:r>
            <a:endParaRPr lang="en-US" dirty="0"/>
          </a:p>
        </p:txBody>
      </p:sp>
    </p:spTree>
    <p:extLst>
      <p:ext uri="{BB962C8B-B14F-4D97-AF65-F5344CB8AC3E}">
        <p14:creationId xmlns:p14="http://schemas.microsoft.com/office/powerpoint/2010/main" val="11888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GENETICS AND THE SKIN</a:t>
            </a:r>
          </a:p>
        </p:txBody>
      </p:sp>
      <p:sp>
        <p:nvSpPr>
          <p:cNvPr id="3" name="Subtitle 2"/>
          <p:cNvSpPr>
            <a:spLocks noGrp="1"/>
          </p:cNvSpPr>
          <p:nvPr>
            <p:ph type="subTitle" idx="1"/>
          </p:nvPr>
        </p:nvSpPr>
        <p:spPr/>
        <p:txBody>
          <a:bodyPr/>
          <a:lstStyle/>
          <a:p>
            <a:r>
              <a:rPr lang="en-US" dirty="0"/>
              <a:t>Dr Shamayem Imdad</a:t>
            </a:r>
          </a:p>
          <a:p>
            <a:r>
              <a:rPr lang="en-US" dirty="0"/>
              <a:t>PGR Dermatology</a:t>
            </a:r>
          </a:p>
          <a:p>
            <a:r>
              <a:rPr lang="en-US" dirty="0"/>
              <a:t>Ibn e Sienna Hospital Multan</a:t>
            </a:r>
          </a:p>
        </p:txBody>
      </p:sp>
    </p:spTree>
    <p:extLst>
      <p:ext uri="{BB962C8B-B14F-4D97-AF65-F5344CB8AC3E}">
        <p14:creationId xmlns:p14="http://schemas.microsoft.com/office/powerpoint/2010/main" val="290572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C:\Users\shama\Desktop\Epistatic_h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5980155"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4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Chromosomal abnormalities</a:t>
            </a:r>
          </a:p>
        </p:txBody>
      </p:sp>
      <p:sp>
        <p:nvSpPr>
          <p:cNvPr id="3" name="Content Placeholder 2"/>
          <p:cNvSpPr>
            <a:spLocks noGrp="1"/>
          </p:cNvSpPr>
          <p:nvPr>
            <p:ph idx="1"/>
          </p:nvPr>
        </p:nvSpPr>
        <p:spPr/>
        <p:txBody>
          <a:bodyPr/>
          <a:lstStyle/>
          <a:p>
            <a:endParaRPr lang="en-US"/>
          </a:p>
        </p:txBody>
      </p:sp>
      <p:pic>
        <p:nvPicPr>
          <p:cNvPr id="36866" name="Picture 2" descr="C:\Users\shama\Desktop\Types-of-chromosomal-abnormalit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 y="2032000"/>
            <a:ext cx="8096251"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3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Gene : A gene is </a:t>
            </a:r>
            <a:r>
              <a:rPr lang="en-US" b="1" dirty="0"/>
              <a:t>the basic physical and functional unit of heredity</a:t>
            </a:r>
            <a:r>
              <a:rPr lang="en-US" dirty="0"/>
              <a:t>. Genes are made up of DNA. Some genes act as instructions to make molecules called proteins. However, many genes do not code for proteins</a:t>
            </a:r>
            <a:br>
              <a:rPr lang="en-US" dirty="0"/>
            </a:br>
            <a:r>
              <a:rPr lang="en-US" dirty="0"/>
              <a:t>total 20,000 genes, 10 – 15 kb</a:t>
            </a:r>
          </a:p>
          <a:p>
            <a:r>
              <a:rPr lang="en-US" dirty="0"/>
              <a:t>Locus : fixed position on a chromosome where a particular </a:t>
            </a:r>
            <a:r>
              <a:rPr lang="en-US" b="1" dirty="0"/>
              <a:t>gene</a:t>
            </a:r>
            <a:r>
              <a:rPr lang="en-US" dirty="0"/>
              <a:t> or </a:t>
            </a:r>
            <a:r>
              <a:rPr lang="en-US" b="1" dirty="0"/>
              <a:t>genetic</a:t>
            </a:r>
            <a:r>
              <a:rPr lang="en-US" dirty="0"/>
              <a:t> marker is located.</a:t>
            </a:r>
            <a:br>
              <a:rPr lang="en-US" dirty="0"/>
            </a:br>
            <a:endParaRPr lang="en-US" dirty="0"/>
          </a:p>
          <a:p>
            <a:r>
              <a:rPr lang="en-US" dirty="0"/>
              <a:t>Allele : An allele is </a:t>
            </a:r>
            <a:r>
              <a:rPr lang="en-US" b="1" dirty="0"/>
              <a:t>one of two or more versions of a gene</a:t>
            </a:r>
            <a:endParaRPr lang="en-US" dirty="0"/>
          </a:p>
          <a:p>
            <a:r>
              <a:rPr lang="en-US" dirty="0"/>
              <a:t>Heterozygote : Heterozygous refers to </a:t>
            </a:r>
            <a:r>
              <a:rPr lang="en-US" b="1" dirty="0"/>
              <a:t>having inherited different forms of a particular gene from each parent</a:t>
            </a:r>
            <a:r>
              <a:rPr lang="en-US" dirty="0"/>
              <a:t>. A heterozygous genotype stands in contrast to a homozygous genotype, where an individual inherits identical forms of a particular gene from each parent.</a:t>
            </a:r>
          </a:p>
          <a:p>
            <a:pPr marL="0" indent="0">
              <a:buNone/>
            </a:pPr>
            <a:endParaRPr lang="en-US" dirty="0"/>
          </a:p>
          <a:p>
            <a:r>
              <a:rPr lang="en-US" dirty="0"/>
              <a:t>Copy number variation : </a:t>
            </a:r>
            <a:r>
              <a:rPr lang="en-US" b="1" dirty="0"/>
              <a:t>when the number of copies of a particular gene varies from one individual to the next</a:t>
            </a:r>
            <a:r>
              <a:rPr lang="en-US" dirty="0"/>
              <a:t>. </a:t>
            </a:r>
          </a:p>
        </p:txBody>
      </p:sp>
    </p:spTree>
    <p:extLst>
      <p:ext uri="{BB962C8B-B14F-4D97-AF65-F5344CB8AC3E}">
        <p14:creationId xmlns:p14="http://schemas.microsoft.com/office/powerpoint/2010/main" val="9790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C:\Users\shama\Desktop\ggh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8504"/>
            <a:ext cx="5994400" cy="529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5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Transcription is </a:t>
            </a:r>
            <a:r>
              <a:rPr lang="en-US" b="1" dirty="0"/>
              <a:t>the process of making an RNA copy of a gene sequence</a:t>
            </a:r>
            <a:r>
              <a:rPr lang="en-US" dirty="0"/>
              <a:t>. This copy, called a messenger RNA (mRNA) molecule, leaves the cell nucleus and enters the cytoplasm, where it directs the synthesis of the protein, which it encodes.</a:t>
            </a:r>
          </a:p>
          <a:p>
            <a:r>
              <a:rPr lang="en-US" dirty="0"/>
              <a:t>Translation is </a:t>
            </a:r>
            <a:r>
              <a:rPr lang="en-US" b="1" dirty="0"/>
              <a:t>the process of translating the sequence of a messenger RNA (mRNA) molecule to a sequence of amino acids during protein synthesis</a:t>
            </a:r>
            <a:r>
              <a:rPr lang="en-US" dirty="0"/>
              <a:t>. </a:t>
            </a:r>
          </a:p>
        </p:txBody>
      </p:sp>
    </p:spTree>
    <p:extLst>
      <p:ext uri="{BB962C8B-B14F-4D97-AF65-F5344CB8AC3E}">
        <p14:creationId xmlns:p14="http://schemas.microsoft.com/office/powerpoint/2010/main" val="370120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Exons are termed as nucleic acid coding sequences, which are present in mRNA.</a:t>
            </a:r>
            <a:r>
              <a:rPr lang="en-US" dirty="0"/>
              <a:t> </a:t>
            </a:r>
            <a:r>
              <a:rPr lang="en-US" b="1" dirty="0"/>
              <a:t>Introns are the non-coding sequences present in the DNA, which are removed by RNA splicing before translation</a:t>
            </a:r>
          </a:p>
          <a:p>
            <a:r>
              <a:rPr lang="en-US" dirty="0"/>
              <a:t>The process by which introns, the noncoding regions of genes, are excised out of the primary messenger RNA transcript, and the exons (i.e., coding regions) are joined together to generate mature messenger RNA.</a:t>
            </a:r>
          </a:p>
        </p:txBody>
      </p:sp>
    </p:spTree>
    <p:extLst>
      <p:ext uri="{BB962C8B-B14F-4D97-AF65-F5344CB8AC3E}">
        <p14:creationId xmlns:p14="http://schemas.microsoft.com/office/powerpoint/2010/main" val="378563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C:\Users\shama\Desktop\vhfhgbk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38" y="3009900"/>
            <a:ext cx="28956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2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C:\Users\shama\Desktop\genetics\20220412_010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826854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C:\Users\shama\Desktop\Genes-promoter-regions-production-introns-exons-g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38100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8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C:\Users\shama\Desktop\gene_a_en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61990"/>
            <a:ext cx="395287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0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endParaRPr lang="en-US"/>
          </a:p>
        </p:txBody>
      </p:sp>
      <p:pic>
        <p:nvPicPr>
          <p:cNvPr id="2050" name="Picture 2" descr="C:\Users\shama\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42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Dominant allele : manifests as phenotype in </a:t>
            </a:r>
            <a:r>
              <a:rPr lang="en-US" dirty="0" err="1"/>
              <a:t>hetrozygous</a:t>
            </a:r>
            <a:r>
              <a:rPr lang="en-US" dirty="0"/>
              <a:t> state</a:t>
            </a:r>
          </a:p>
          <a:p>
            <a:r>
              <a:rPr lang="en-US" dirty="0"/>
              <a:t>Recessive allele : homozygous or compound heterozygous to exert its full effect</a:t>
            </a:r>
          </a:p>
          <a:p>
            <a:r>
              <a:rPr lang="en-US" dirty="0" err="1"/>
              <a:t>Semidominant</a:t>
            </a:r>
            <a:r>
              <a:rPr lang="en-US" dirty="0"/>
              <a:t> allele : consequences of inheriting one or two mutant alleles</a:t>
            </a:r>
            <a:br>
              <a:rPr lang="en-US" dirty="0"/>
            </a:br>
            <a:r>
              <a:rPr lang="en-US" dirty="0"/>
              <a:t>more substantial clinical </a:t>
            </a:r>
            <a:r>
              <a:rPr lang="en-US" dirty="0" err="1"/>
              <a:t>menifestation</a:t>
            </a:r>
            <a:br>
              <a:rPr lang="en-US" dirty="0"/>
            </a:br>
            <a:r>
              <a:rPr lang="en-US" dirty="0"/>
              <a:t>parents unaffected</a:t>
            </a:r>
            <a:br>
              <a:rPr lang="en-US" dirty="0"/>
            </a:br>
            <a:r>
              <a:rPr lang="en-US" dirty="0"/>
              <a:t>Autosomal dominant trait in &gt;1 sibling</a:t>
            </a:r>
          </a:p>
          <a:p>
            <a:r>
              <a:rPr lang="en-US" dirty="0"/>
              <a:t>Autosomal genes</a:t>
            </a:r>
          </a:p>
          <a:p>
            <a:r>
              <a:rPr lang="en-US" dirty="0"/>
              <a:t>Sex linked genes</a:t>
            </a:r>
            <a:br>
              <a:rPr lang="en-US" dirty="0"/>
            </a:br>
            <a:endParaRPr lang="en-US" dirty="0"/>
          </a:p>
        </p:txBody>
      </p:sp>
    </p:spTree>
    <p:extLst>
      <p:ext uri="{BB962C8B-B14F-4D97-AF65-F5344CB8AC3E}">
        <p14:creationId xmlns:p14="http://schemas.microsoft.com/office/powerpoint/2010/main" val="424776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C:\Users\shama\Desktop\bv9fpsk3-14140404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22023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3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C:\Users\shama\Desktop\UvwoU39QRqa7jPPOTbjK_slid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601884" cy="495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304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Penetrance refers to </a:t>
            </a:r>
            <a:r>
              <a:rPr lang="en-US" b="1" dirty="0"/>
              <a:t>the likelihood that a clinical condition will occur when a particular genotype is present</a:t>
            </a:r>
            <a:r>
              <a:rPr lang="en-US" dirty="0"/>
              <a:t>. For adult-onset diseases, penetrance is usually described by the individual carrier's age, sex, and organ site.</a:t>
            </a:r>
          </a:p>
          <a:p>
            <a:r>
              <a:rPr lang="en-US" dirty="0" err="1"/>
              <a:t>Heterogeniety</a:t>
            </a:r>
            <a:r>
              <a:rPr lang="en-US" dirty="0"/>
              <a:t> : </a:t>
            </a:r>
            <a:r>
              <a:rPr lang="en-US" b="1" dirty="0"/>
              <a:t>genetic mechanisms that produce the same or similar phenotypes</a:t>
            </a:r>
            <a:r>
              <a:rPr lang="en-US" dirty="0"/>
              <a:t>.</a:t>
            </a:r>
            <a:br>
              <a:rPr lang="en-US" dirty="0"/>
            </a:br>
            <a:r>
              <a:rPr lang="en-US" dirty="0"/>
              <a:t>Important because:</a:t>
            </a:r>
            <a:br>
              <a:rPr lang="en-US" dirty="0"/>
            </a:br>
            <a:r>
              <a:rPr lang="en-US" dirty="0"/>
              <a:t>- similar diseases with different molecular defects</a:t>
            </a:r>
            <a:br>
              <a:rPr lang="en-US" dirty="0"/>
            </a:br>
            <a:r>
              <a:rPr lang="en-US" dirty="0"/>
              <a:t>- accurate genetic </a:t>
            </a:r>
            <a:r>
              <a:rPr lang="en-US" dirty="0" err="1"/>
              <a:t>counselling</a:t>
            </a:r>
            <a:br>
              <a:rPr lang="en-US" dirty="0"/>
            </a:br>
            <a:r>
              <a:rPr lang="en-US" dirty="0"/>
              <a:t>- common complex disease states</a:t>
            </a:r>
          </a:p>
          <a:p>
            <a:endParaRPr lang="en-US" dirty="0"/>
          </a:p>
        </p:txBody>
      </p:sp>
    </p:spTree>
    <p:extLst>
      <p:ext uri="{BB962C8B-B14F-4D97-AF65-F5344CB8AC3E}">
        <p14:creationId xmlns:p14="http://schemas.microsoft.com/office/powerpoint/2010/main" val="283535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Genomic imprinting is </a:t>
            </a:r>
            <a:r>
              <a:rPr lang="en-US" b="1" dirty="0"/>
              <a:t>an epigenetic phenomenon that causes genes to be expressed or not, depending on whether they are inherited from the mother or the father</a:t>
            </a:r>
            <a:r>
              <a:rPr lang="en-US" dirty="0"/>
              <a:t>. Genes can also be partially imprinted.</a:t>
            </a:r>
          </a:p>
          <a:p>
            <a:r>
              <a:rPr lang="en-US" dirty="0" err="1"/>
              <a:t>Dna</a:t>
            </a:r>
            <a:r>
              <a:rPr lang="en-US" dirty="0"/>
              <a:t> from one parent acts in a different way than the other</a:t>
            </a:r>
          </a:p>
          <a:p>
            <a:r>
              <a:rPr lang="en-US" dirty="0"/>
              <a:t>Molecular basis of imprinting - methylation</a:t>
            </a:r>
          </a:p>
        </p:txBody>
      </p:sp>
    </p:spTree>
    <p:extLst>
      <p:ext uri="{BB962C8B-B14F-4D97-AF65-F5344CB8AC3E}">
        <p14:creationId xmlns:p14="http://schemas.microsoft.com/office/powerpoint/2010/main" val="2958803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C:\Users\shama\Desktop\hh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53682"/>
            <a:ext cx="6189763" cy="36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95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inheritance</a:t>
            </a:r>
          </a:p>
        </p:txBody>
      </p:sp>
      <p:sp>
        <p:nvSpPr>
          <p:cNvPr id="3" name="Content Placeholder 2"/>
          <p:cNvSpPr>
            <a:spLocks noGrp="1"/>
          </p:cNvSpPr>
          <p:nvPr>
            <p:ph idx="1"/>
          </p:nvPr>
        </p:nvSpPr>
        <p:spPr/>
        <p:txBody>
          <a:bodyPr/>
          <a:lstStyle/>
          <a:p>
            <a:r>
              <a:rPr lang="en-US" dirty="0"/>
              <a:t>Mitochondria – circular chromosome</a:t>
            </a:r>
          </a:p>
          <a:p>
            <a:r>
              <a:rPr lang="en-US" dirty="0"/>
              <a:t>14 protein coding regions</a:t>
            </a:r>
          </a:p>
          <a:p>
            <a:r>
              <a:rPr lang="en-US" dirty="0"/>
              <a:t>Code for enzymes involved in respiratory chain, oxidative phosphorylation</a:t>
            </a:r>
          </a:p>
          <a:p>
            <a:r>
              <a:rPr lang="en-US" dirty="0"/>
              <a:t>Muscular, neurological, ophthalmological</a:t>
            </a:r>
          </a:p>
          <a:p>
            <a:r>
              <a:rPr lang="en-US" dirty="0"/>
              <a:t>Maternal inheritance</a:t>
            </a:r>
          </a:p>
          <a:p>
            <a:r>
              <a:rPr lang="en-US" dirty="0"/>
              <a:t>ageing</a:t>
            </a:r>
          </a:p>
        </p:txBody>
      </p:sp>
    </p:spTree>
    <p:extLst>
      <p:ext uri="{BB962C8B-B14F-4D97-AF65-F5344CB8AC3E}">
        <p14:creationId xmlns:p14="http://schemas.microsoft.com/office/powerpoint/2010/main" val="304009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C:\Users\shama\Desktop\Mitochondrial_inheritan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95387"/>
            <a:ext cx="5372100" cy="452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933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C:\Users\shama\Desktop\mitochondrial_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661551" cy="535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43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MUTATIONS AND DISEASE</a:t>
            </a:r>
          </a:p>
        </p:txBody>
      </p:sp>
      <p:sp>
        <p:nvSpPr>
          <p:cNvPr id="3" name="Content Placeholder 2"/>
          <p:cNvSpPr>
            <a:spLocks noGrp="1"/>
          </p:cNvSpPr>
          <p:nvPr>
            <p:ph idx="1"/>
          </p:nvPr>
        </p:nvSpPr>
        <p:spPr/>
        <p:txBody>
          <a:bodyPr/>
          <a:lstStyle/>
          <a:p>
            <a:r>
              <a:rPr lang="en-US" dirty="0"/>
              <a:t>A mutation is </a:t>
            </a:r>
            <a:r>
              <a:rPr lang="en-US" b="1" dirty="0"/>
              <a:t>a change in a DNA sequence</a:t>
            </a:r>
            <a:r>
              <a:rPr lang="en-US" dirty="0"/>
              <a:t>. Mutations can result from DNA copying mistakes made during cell division, exposure to ionizing radiation, exposure to chemicals called mutagens, or infection by viruses.</a:t>
            </a:r>
          </a:p>
        </p:txBody>
      </p:sp>
      <p:pic>
        <p:nvPicPr>
          <p:cNvPr id="24578" name="Picture 2" descr="C:\Users\shama\Desktop\hf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025" y="4410075"/>
            <a:ext cx="28098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06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Advances in Genetics</a:t>
            </a:r>
          </a:p>
          <a:p>
            <a:r>
              <a:rPr lang="en-US" dirty="0"/>
              <a:t>Nosology and principles of genetics</a:t>
            </a:r>
          </a:p>
          <a:p>
            <a:r>
              <a:rPr lang="en-US" dirty="0"/>
              <a:t>Mutations and disease</a:t>
            </a:r>
          </a:p>
          <a:p>
            <a:r>
              <a:rPr lang="en-US" dirty="0" err="1"/>
              <a:t>Mosaicism</a:t>
            </a:r>
            <a:r>
              <a:rPr lang="en-US" dirty="0"/>
              <a:t>, </a:t>
            </a:r>
            <a:r>
              <a:rPr lang="en-US" dirty="0" err="1"/>
              <a:t>Lyonization</a:t>
            </a:r>
            <a:r>
              <a:rPr lang="en-US" dirty="0"/>
              <a:t> and the lines of </a:t>
            </a:r>
            <a:r>
              <a:rPr lang="en-US" dirty="0" err="1"/>
              <a:t>Blaschko</a:t>
            </a:r>
            <a:endParaRPr lang="en-US" dirty="0"/>
          </a:p>
          <a:p>
            <a:r>
              <a:rPr lang="en-US" dirty="0"/>
              <a:t>Genome sequence and analysis of inherited disorders</a:t>
            </a:r>
          </a:p>
          <a:p>
            <a:r>
              <a:rPr lang="en-US" dirty="0"/>
              <a:t>Pre-natal diagnosis</a:t>
            </a:r>
          </a:p>
        </p:txBody>
      </p:sp>
    </p:spTree>
    <p:extLst>
      <p:ext uri="{BB962C8B-B14F-4D97-AF65-F5344CB8AC3E}">
        <p14:creationId xmlns:p14="http://schemas.microsoft.com/office/powerpoint/2010/main" val="3715390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somatic mutation :</a:t>
            </a:r>
            <a:r>
              <a:rPr lang="en-US" dirty="0"/>
              <a:t> genetic alteration acquired by a cell that can be passed to the progeny of the mutated cell in the course of cell division. Somatic mutations differ from </a:t>
            </a:r>
            <a:r>
              <a:rPr lang="en-US" b="1" dirty="0"/>
              <a:t>germ line mutations</a:t>
            </a:r>
            <a:r>
              <a:rPr lang="en-US" dirty="0"/>
              <a:t>, which are inherited genetic alterations that occur in the germ cells (i.e., sperm and eggs).</a:t>
            </a:r>
          </a:p>
        </p:txBody>
      </p:sp>
    </p:spTree>
    <p:extLst>
      <p:ext uri="{BB962C8B-B14F-4D97-AF65-F5344CB8AC3E}">
        <p14:creationId xmlns:p14="http://schemas.microsoft.com/office/powerpoint/2010/main" val="206431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Chromosomal abnormalities : </a:t>
            </a:r>
            <a:br>
              <a:rPr lang="en-US" dirty="0"/>
            </a:br>
            <a:r>
              <a:rPr lang="en-US" dirty="0"/>
              <a:t>number or form</a:t>
            </a:r>
            <a:br>
              <a:rPr lang="en-US" dirty="0"/>
            </a:br>
            <a:r>
              <a:rPr lang="en-US" dirty="0"/>
              <a:t>autosomes or sex chromosomes</a:t>
            </a:r>
          </a:p>
          <a:p>
            <a:r>
              <a:rPr lang="en-US" dirty="0"/>
              <a:t>Somatic cells – diploid, 46 chromosomes</a:t>
            </a:r>
          </a:p>
          <a:p>
            <a:r>
              <a:rPr lang="en-US" dirty="0"/>
              <a:t>Gametes – haploid, 23 chromosomes</a:t>
            </a:r>
          </a:p>
        </p:txBody>
      </p:sp>
    </p:spTree>
    <p:extLst>
      <p:ext uri="{BB962C8B-B14F-4D97-AF65-F5344CB8AC3E}">
        <p14:creationId xmlns:p14="http://schemas.microsoft.com/office/powerpoint/2010/main" val="3484924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C:\Users\shama\Desktop\30a1321dde7759260ca9ab277e69a5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5031364"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6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Aneuploidies : numerical abnormalities of loss or gain of chromosomes</a:t>
            </a:r>
          </a:p>
          <a:p>
            <a:r>
              <a:rPr lang="en-US" dirty="0"/>
              <a:t>Structural changes : breakage, reunion, different configurations</a:t>
            </a:r>
          </a:p>
          <a:p>
            <a:endParaRPr lang="en-US" dirty="0"/>
          </a:p>
        </p:txBody>
      </p:sp>
    </p:spTree>
    <p:extLst>
      <p:ext uri="{BB962C8B-B14F-4D97-AF65-F5344CB8AC3E}">
        <p14:creationId xmlns:p14="http://schemas.microsoft.com/office/powerpoint/2010/main" val="1531693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7.5% of all conceptions have a chromosomal disorder and are spontaneously aborted</a:t>
            </a:r>
          </a:p>
          <a:p>
            <a:r>
              <a:rPr lang="en-US" dirty="0"/>
              <a:t>Early spontaneous abortions – 60% </a:t>
            </a:r>
          </a:p>
          <a:p>
            <a:r>
              <a:rPr lang="en-US" dirty="0"/>
              <a:t>Late spontaneous abortions and stillbirth – 5%</a:t>
            </a:r>
          </a:p>
          <a:p>
            <a:r>
              <a:rPr lang="en-US" dirty="0"/>
              <a:t>Multiple congenital malformations with mental abnormality – suspect chromosomal abnormality</a:t>
            </a:r>
          </a:p>
          <a:p>
            <a:r>
              <a:rPr lang="en-US" dirty="0"/>
              <a:t>Incurable but pre-natal detection possible</a:t>
            </a:r>
          </a:p>
          <a:p>
            <a:r>
              <a:rPr lang="en-US" dirty="0"/>
              <a:t>Prenatal testing suggested for : couples with affected child</a:t>
            </a:r>
            <a:br>
              <a:rPr lang="en-US" dirty="0"/>
            </a:br>
            <a:r>
              <a:rPr lang="en-US" dirty="0"/>
              <a:t>women &gt; 35yrs</a:t>
            </a:r>
          </a:p>
        </p:txBody>
      </p:sp>
    </p:spTree>
    <p:extLst>
      <p:ext uri="{BB962C8B-B14F-4D97-AF65-F5344CB8AC3E}">
        <p14:creationId xmlns:p14="http://schemas.microsoft.com/office/powerpoint/2010/main" val="393601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mutations</a:t>
            </a:r>
          </a:p>
        </p:txBody>
      </p:sp>
      <p:sp>
        <p:nvSpPr>
          <p:cNvPr id="3" name="Content Placeholder 2"/>
          <p:cNvSpPr>
            <a:spLocks noGrp="1"/>
          </p:cNvSpPr>
          <p:nvPr>
            <p:ph idx="1"/>
          </p:nvPr>
        </p:nvSpPr>
        <p:spPr/>
        <p:txBody>
          <a:bodyPr/>
          <a:lstStyle/>
          <a:p>
            <a:endParaRPr lang="en-US"/>
          </a:p>
        </p:txBody>
      </p:sp>
      <p:pic>
        <p:nvPicPr>
          <p:cNvPr id="26626" name="Picture 2" descr="C:\Users\shama\Desktop\fig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76400"/>
            <a:ext cx="647700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71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Point mutation – substitution of a single base pair that alters </a:t>
            </a:r>
            <a:r>
              <a:rPr lang="en-US" dirty="0" err="1"/>
              <a:t>dna</a:t>
            </a:r>
            <a:r>
              <a:rPr lang="en-US" dirty="0"/>
              <a:t> sequence</a:t>
            </a:r>
          </a:p>
          <a:p>
            <a:r>
              <a:rPr lang="en-US" dirty="0"/>
              <a:t>Missense – different amino acids encoded</a:t>
            </a:r>
          </a:p>
          <a:p>
            <a:r>
              <a:rPr lang="en-US" dirty="0"/>
              <a:t>Non sense – premature termination of a protein due to a stop codon</a:t>
            </a:r>
          </a:p>
        </p:txBody>
      </p:sp>
    </p:spTree>
    <p:extLst>
      <p:ext uri="{BB962C8B-B14F-4D97-AF65-F5344CB8AC3E}">
        <p14:creationId xmlns:p14="http://schemas.microsoft.com/office/powerpoint/2010/main" val="170734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C:\Users\shama\Desktop\point-mutation.003-e157137240663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831724" cy="54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39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a:t>
            </a:r>
            <a:r>
              <a:rPr lang="en-US" dirty="0" err="1"/>
              <a:t>frameshift</a:t>
            </a:r>
            <a:r>
              <a:rPr lang="en-US" dirty="0"/>
              <a:t> mutation is </a:t>
            </a:r>
            <a:r>
              <a:rPr lang="en-US" b="1" dirty="0"/>
              <a:t>a type of mutation involving the insertion or deletion of a nucleotide in which the number of deleted base pairs is not divisible by three</a:t>
            </a:r>
            <a:r>
              <a:rPr lang="en-US" dirty="0"/>
              <a:t>. "Divisible by three" is important because the cell reads a gene in groups of three bases.</a:t>
            </a:r>
          </a:p>
          <a:p>
            <a:r>
              <a:rPr lang="en-US" dirty="0"/>
              <a:t>Leads to premature termination</a:t>
            </a:r>
          </a:p>
        </p:txBody>
      </p:sp>
    </p:spTree>
    <p:extLst>
      <p:ext uri="{BB962C8B-B14F-4D97-AF65-F5344CB8AC3E}">
        <p14:creationId xmlns:p14="http://schemas.microsoft.com/office/powerpoint/2010/main" val="1389753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C:\Users\shama\Desktop\Difference-between-Point-Mutation-and-Frameshift-Mutation.png.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65425"/>
            <a:ext cx="47625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4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ADVANCES IN GENETICS</a:t>
            </a:r>
          </a:p>
        </p:txBody>
      </p:sp>
      <p:sp>
        <p:nvSpPr>
          <p:cNvPr id="3" name="Content Placeholder 2"/>
          <p:cNvSpPr>
            <a:spLocks noGrp="1"/>
          </p:cNvSpPr>
          <p:nvPr>
            <p:ph idx="1"/>
          </p:nvPr>
        </p:nvSpPr>
        <p:spPr/>
        <p:txBody>
          <a:bodyPr/>
          <a:lstStyle/>
          <a:p>
            <a:r>
              <a:rPr lang="en-US" dirty="0"/>
              <a:t>Chromosomal gene mapping</a:t>
            </a:r>
          </a:p>
          <a:p>
            <a:r>
              <a:rPr lang="en-US" dirty="0"/>
              <a:t>Next generation sequencing technologies</a:t>
            </a:r>
          </a:p>
          <a:p>
            <a:r>
              <a:rPr lang="en-US" dirty="0"/>
              <a:t>Mutations and their risk of causing the disease</a:t>
            </a:r>
          </a:p>
          <a:p>
            <a:endParaRPr lang="en-US" dirty="0"/>
          </a:p>
        </p:txBody>
      </p:sp>
    </p:spTree>
    <p:extLst>
      <p:ext uri="{BB962C8B-B14F-4D97-AF65-F5344CB8AC3E}">
        <p14:creationId xmlns:p14="http://schemas.microsoft.com/office/powerpoint/2010/main" val="517544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Polymorphism involves one of two or more variants of a particular DNA sequence. The most common type of polymorphism involves variation at a single base pair. </a:t>
            </a:r>
          </a:p>
          <a:p>
            <a:r>
              <a:rPr lang="en-US" dirty="0" err="1"/>
              <a:t>Eg</a:t>
            </a:r>
            <a:r>
              <a:rPr lang="en-US" dirty="0"/>
              <a:t>. ABO blood groups</a:t>
            </a:r>
          </a:p>
        </p:txBody>
      </p:sp>
    </p:spTree>
    <p:extLst>
      <p:ext uri="{BB962C8B-B14F-4D97-AF65-F5344CB8AC3E}">
        <p14:creationId xmlns:p14="http://schemas.microsoft.com/office/powerpoint/2010/main" val="2086726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Epigenetic Phenomena : describes </a:t>
            </a:r>
            <a:r>
              <a:rPr lang="en-US" b="1" dirty="0"/>
              <a:t>molecular events that occur on DNA but not within the DNA sequence</a:t>
            </a:r>
          </a:p>
          <a:p>
            <a:r>
              <a:rPr lang="en-US" dirty="0"/>
              <a:t>Epigenetic changes alter the physical structure of DNA. One example of an epigenetic change is </a:t>
            </a:r>
            <a:r>
              <a:rPr lang="en-US" b="1" dirty="0"/>
              <a:t>DNA methylation</a:t>
            </a:r>
            <a:r>
              <a:rPr lang="en-US" dirty="0"/>
              <a:t> — the addition of a methyl group, or a "chemical cap," to part of the DNA molecule, which prevents certain genes from being expressed. Another example is histone modification</a:t>
            </a:r>
          </a:p>
        </p:txBody>
      </p:sp>
    </p:spTree>
    <p:extLst>
      <p:ext uri="{BB962C8B-B14F-4D97-AF65-F5344CB8AC3E}">
        <p14:creationId xmlns:p14="http://schemas.microsoft.com/office/powerpoint/2010/main" val="259452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Chemical modification occurs</a:t>
            </a:r>
          </a:p>
          <a:p>
            <a:r>
              <a:rPr lang="en-US" dirty="0" err="1"/>
              <a:t>Eg</a:t>
            </a:r>
            <a:r>
              <a:rPr lang="en-US" dirty="0"/>
              <a:t> </a:t>
            </a:r>
            <a:r>
              <a:rPr lang="en-US" dirty="0" err="1"/>
              <a:t>dna</a:t>
            </a:r>
            <a:r>
              <a:rPr lang="en-US" dirty="0"/>
              <a:t> methylation, gene silencing</a:t>
            </a:r>
          </a:p>
          <a:p>
            <a:r>
              <a:rPr lang="en-US" dirty="0" err="1"/>
              <a:t>Dna</a:t>
            </a:r>
            <a:r>
              <a:rPr lang="en-US" dirty="0"/>
              <a:t> methylation machinery :</a:t>
            </a:r>
          </a:p>
          <a:p>
            <a:r>
              <a:rPr lang="en-US" dirty="0" err="1"/>
              <a:t>Dna</a:t>
            </a:r>
            <a:r>
              <a:rPr lang="en-US" dirty="0"/>
              <a:t> </a:t>
            </a:r>
            <a:r>
              <a:rPr lang="en-US" dirty="0" err="1"/>
              <a:t>methyltransferases</a:t>
            </a:r>
            <a:endParaRPr lang="en-US" dirty="0"/>
          </a:p>
          <a:p>
            <a:r>
              <a:rPr lang="en-US" dirty="0"/>
              <a:t>Methyl </a:t>
            </a:r>
            <a:r>
              <a:rPr lang="en-US" dirty="0" err="1"/>
              <a:t>cpg</a:t>
            </a:r>
            <a:r>
              <a:rPr lang="en-US" dirty="0"/>
              <a:t> binding proteins</a:t>
            </a:r>
          </a:p>
          <a:p>
            <a:r>
              <a:rPr lang="en-US" dirty="0"/>
              <a:t>Analysis of changes in these processes is known as </a:t>
            </a:r>
            <a:r>
              <a:rPr lang="en-US" dirty="0" err="1"/>
              <a:t>epigenomics</a:t>
            </a:r>
            <a:endParaRPr lang="en-US" dirty="0"/>
          </a:p>
          <a:p>
            <a:r>
              <a:rPr lang="en-US" dirty="0"/>
              <a:t>Epigenetic mutations are frequent in a </a:t>
            </a:r>
            <a:r>
              <a:rPr lang="en-US" dirty="0" err="1"/>
              <a:t>lifspan</a:t>
            </a:r>
            <a:endParaRPr lang="en-US" dirty="0"/>
          </a:p>
        </p:txBody>
      </p:sp>
    </p:spTree>
    <p:extLst>
      <p:ext uri="{BB962C8B-B14F-4D97-AF65-F5344CB8AC3E}">
        <p14:creationId xmlns:p14="http://schemas.microsoft.com/office/powerpoint/2010/main" val="2233369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shama\Desktop\DNA methylation FI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443956"/>
            <a:ext cx="38100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69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Association between HLA and disease</a:t>
            </a:r>
          </a:p>
        </p:txBody>
      </p:sp>
      <p:sp>
        <p:nvSpPr>
          <p:cNvPr id="3" name="Content Placeholder 2"/>
          <p:cNvSpPr>
            <a:spLocks noGrp="1"/>
          </p:cNvSpPr>
          <p:nvPr>
            <p:ph idx="1"/>
          </p:nvPr>
        </p:nvSpPr>
        <p:spPr/>
        <p:txBody>
          <a:bodyPr>
            <a:normAutofit lnSpcReduction="10000"/>
          </a:bodyPr>
          <a:lstStyle/>
          <a:p>
            <a:r>
              <a:rPr lang="en-US" dirty="0"/>
              <a:t>HLA : human leukocyte antigen</a:t>
            </a:r>
          </a:p>
          <a:p>
            <a:r>
              <a:rPr lang="en-US" dirty="0"/>
              <a:t>HLA are glycoproteins on nucleated cells. </a:t>
            </a:r>
          </a:p>
          <a:p>
            <a:r>
              <a:rPr lang="en-US" dirty="0"/>
              <a:t>immune system uses HLA to see which cells belong in your body and which do not.</a:t>
            </a:r>
          </a:p>
          <a:p>
            <a:r>
              <a:rPr lang="en-US" dirty="0"/>
              <a:t>Inherited in sets from each parent (</a:t>
            </a:r>
            <a:r>
              <a:rPr lang="en-US" dirty="0" err="1"/>
              <a:t>halotypes</a:t>
            </a:r>
            <a:r>
              <a:rPr lang="en-US" dirty="0"/>
              <a:t>)</a:t>
            </a:r>
          </a:p>
          <a:p>
            <a:r>
              <a:rPr lang="en-US" dirty="0"/>
              <a:t>Coded by genes on shirt arm of chromosome 6 (MHC)</a:t>
            </a:r>
          </a:p>
          <a:p>
            <a:r>
              <a:rPr lang="en-US" dirty="0"/>
              <a:t>4 – 5 genetic loci – A, B, C, D and DR</a:t>
            </a:r>
          </a:p>
          <a:p>
            <a:r>
              <a:rPr lang="en-US" dirty="0"/>
              <a:t>Gene </a:t>
            </a:r>
            <a:r>
              <a:rPr lang="en-US" dirty="0" err="1"/>
              <a:t>produts</a:t>
            </a:r>
            <a:r>
              <a:rPr lang="en-US" dirty="0"/>
              <a:t> HLA – A and so on</a:t>
            </a:r>
          </a:p>
          <a:p>
            <a:r>
              <a:rPr lang="en-US" dirty="0"/>
              <a:t>Polymorphism – multiple </a:t>
            </a:r>
            <a:r>
              <a:rPr lang="en-US" dirty="0" err="1"/>
              <a:t>alleilic</a:t>
            </a:r>
            <a:r>
              <a:rPr lang="en-US" dirty="0"/>
              <a:t> determinants</a:t>
            </a:r>
          </a:p>
          <a:p>
            <a:r>
              <a:rPr lang="en-US" dirty="0"/>
              <a:t>DNA sequencing to define HLA subtypes</a:t>
            </a:r>
          </a:p>
        </p:txBody>
      </p:sp>
    </p:spTree>
    <p:extLst>
      <p:ext uri="{BB962C8B-B14F-4D97-AF65-F5344CB8AC3E}">
        <p14:creationId xmlns:p14="http://schemas.microsoft.com/office/powerpoint/2010/main" val="2459706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C:\Users\shama\Desktop\genetics\20220412_010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100762" cy="463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33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mimicry</a:t>
            </a:r>
          </a:p>
        </p:txBody>
      </p:sp>
      <p:sp>
        <p:nvSpPr>
          <p:cNvPr id="3" name="Content Placeholder 2"/>
          <p:cNvSpPr>
            <a:spLocks noGrp="1"/>
          </p:cNvSpPr>
          <p:nvPr>
            <p:ph idx="1"/>
          </p:nvPr>
        </p:nvSpPr>
        <p:spPr/>
        <p:txBody>
          <a:bodyPr/>
          <a:lstStyle/>
          <a:p>
            <a:r>
              <a:rPr lang="en-US" dirty="0"/>
              <a:t>occurs when similarities between foreign and self-peptides favor an activation of </a:t>
            </a:r>
            <a:r>
              <a:rPr lang="en-US" dirty="0" err="1"/>
              <a:t>autoreactive</a:t>
            </a:r>
            <a:r>
              <a:rPr lang="en-US" dirty="0"/>
              <a:t> T or B cells by a foreign-derived antigen in a susceptible individual.</a:t>
            </a:r>
          </a:p>
          <a:p>
            <a:r>
              <a:rPr lang="en-US" dirty="0"/>
              <a:t>Leads to infections or autoimmunity</a:t>
            </a:r>
          </a:p>
          <a:p>
            <a:r>
              <a:rPr lang="en-US" dirty="0"/>
              <a:t>Similar configuration to HLA</a:t>
            </a:r>
          </a:p>
        </p:txBody>
      </p:sp>
    </p:spTree>
    <p:extLst>
      <p:ext uri="{BB962C8B-B14F-4D97-AF65-F5344CB8AC3E}">
        <p14:creationId xmlns:p14="http://schemas.microsoft.com/office/powerpoint/2010/main" val="600071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MOSAICISM, LYONIZATION AND THE LINES OF BLASCHKO</a:t>
            </a:r>
          </a:p>
        </p:txBody>
      </p:sp>
      <p:sp>
        <p:nvSpPr>
          <p:cNvPr id="3" name="Content Placeholder 2"/>
          <p:cNvSpPr>
            <a:spLocks noGrp="1"/>
          </p:cNvSpPr>
          <p:nvPr>
            <p:ph idx="1"/>
          </p:nvPr>
        </p:nvSpPr>
        <p:spPr/>
        <p:txBody>
          <a:bodyPr/>
          <a:lstStyle/>
          <a:p>
            <a:r>
              <a:rPr lang="en-US" dirty="0" err="1"/>
              <a:t>Mosaicism</a:t>
            </a:r>
            <a:r>
              <a:rPr lang="en-US" dirty="0"/>
              <a:t> : two or more cell lines of different genotype, derived from the same zygote</a:t>
            </a:r>
          </a:p>
          <a:p>
            <a:r>
              <a:rPr lang="en-US" dirty="0"/>
              <a:t>Mosaic: tissue with mixed population of cells leading to phenotypic diversity</a:t>
            </a:r>
          </a:p>
        </p:txBody>
      </p:sp>
      <p:pic>
        <p:nvPicPr>
          <p:cNvPr id="18434" name="Picture 2" descr="C:\Users\shama\Desktop\0917-sci-GENOME-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14800"/>
            <a:ext cx="57150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26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shama\Desktop\Pigmentary-mosaicism-affecting-the-trunk_Q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10612"/>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209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Somatic </a:t>
            </a:r>
            <a:r>
              <a:rPr lang="en-US" dirty="0" err="1"/>
              <a:t>mosaicism</a:t>
            </a:r>
            <a:r>
              <a:rPr lang="en-US" dirty="0"/>
              <a:t> : mutation event after fertilization</a:t>
            </a:r>
          </a:p>
          <a:p>
            <a:r>
              <a:rPr lang="en-US" dirty="0" err="1"/>
              <a:t>Gonosomal</a:t>
            </a:r>
            <a:r>
              <a:rPr lang="en-US" dirty="0"/>
              <a:t> </a:t>
            </a:r>
            <a:r>
              <a:rPr lang="en-US" dirty="0" err="1"/>
              <a:t>mosaicism</a:t>
            </a:r>
            <a:r>
              <a:rPr lang="en-US" dirty="0"/>
              <a:t> : gonadal + somatic tissue mutation</a:t>
            </a:r>
          </a:p>
          <a:p>
            <a:r>
              <a:rPr lang="en-US" dirty="0"/>
              <a:t>Gonadal </a:t>
            </a:r>
            <a:r>
              <a:rPr lang="en-US" dirty="0" err="1"/>
              <a:t>mosaicism</a:t>
            </a:r>
            <a:r>
              <a:rPr lang="en-US" dirty="0"/>
              <a:t> : gonadal tissue</a:t>
            </a:r>
          </a:p>
          <a:p>
            <a:endParaRPr lang="en-US" dirty="0"/>
          </a:p>
        </p:txBody>
      </p:sp>
    </p:spTree>
    <p:extLst>
      <p:ext uri="{BB962C8B-B14F-4D97-AF65-F5344CB8AC3E}">
        <p14:creationId xmlns:p14="http://schemas.microsoft.com/office/powerpoint/2010/main" val="210333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C:\Users\shama\Desktop\Fi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43707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25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Segmental </a:t>
            </a:r>
            <a:r>
              <a:rPr lang="en-US" dirty="0" err="1"/>
              <a:t>mosaicism</a:t>
            </a:r>
            <a:r>
              <a:rPr lang="en-US" dirty="0"/>
              <a:t> :  autosomal dominant pattern</a:t>
            </a:r>
            <a:br>
              <a:rPr lang="en-US" dirty="0"/>
            </a:br>
            <a:r>
              <a:rPr lang="en-US" dirty="0"/>
              <a:t>Type 1 : post zygotic mutation in segment within the skin or outside segment with normal genomic DNA</a:t>
            </a:r>
            <a:br>
              <a:rPr lang="en-US" dirty="0"/>
            </a:br>
            <a:r>
              <a:rPr lang="en-US" dirty="0"/>
              <a:t>type 2 : heterozygous genomic mutation in all cells exacerbated by loss of </a:t>
            </a:r>
            <a:r>
              <a:rPr lang="en-US" dirty="0" err="1"/>
              <a:t>heterozygosiy</a:t>
            </a:r>
            <a:r>
              <a:rPr lang="en-US" dirty="0"/>
              <a:t> or a second mutation, within a segment or along the lines of </a:t>
            </a:r>
            <a:r>
              <a:rPr lang="en-US" dirty="0" err="1"/>
              <a:t>blaschko</a:t>
            </a:r>
            <a:endParaRPr lang="en-US" dirty="0"/>
          </a:p>
        </p:txBody>
      </p:sp>
    </p:spTree>
    <p:extLst>
      <p:ext uri="{BB962C8B-B14F-4D97-AF65-F5344CB8AC3E}">
        <p14:creationId xmlns:p14="http://schemas.microsoft.com/office/powerpoint/2010/main" val="3845422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shama\Desktop\13023_2018_778_Fig2_HT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2111375"/>
            <a:ext cx="5400675"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55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of </a:t>
            </a:r>
            <a:r>
              <a:rPr lang="en-US" dirty="0" err="1"/>
              <a:t>Blaschko</a:t>
            </a:r>
            <a:r>
              <a:rPr lang="en-US" dirty="0"/>
              <a:t> - 1901</a:t>
            </a:r>
          </a:p>
        </p:txBody>
      </p:sp>
      <p:sp>
        <p:nvSpPr>
          <p:cNvPr id="3" name="Content Placeholder 2"/>
          <p:cNvSpPr>
            <a:spLocks noGrp="1"/>
          </p:cNvSpPr>
          <p:nvPr>
            <p:ph idx="1"/>
          </p:nvPr>
        </p:nvSpPr>
        <p:spPr/>
        <p:txBody>
          <a:bodyPr/>
          <a:lstStyle/>
          <a:p>
            <a:r>
              <a:rPr lang="en-US" dirty="0"/>
              <a:t>“system of lines on the human skin which the linear </a:t>
            </a:r>
            <a:r>
              <a:rPr lang="en-US" dirty="0" err="1"/>
              <a:t>naevi</a:t>
            </a:r>
            <a:r>
              <a:rPr lang="en-US" dirty="0"/>
              <a:t> and the </a:t>
            </a:r>
            <a:r>
              <a:rPr lang="en-US" dirty="0" err="1"/>
              <a:t>dermatoses</a:t>
            </a:r>
            <a:r>
              <a:rPr lang="en-US" dirty="0"/>
              <a:t> follow”</a:t>
            </a:r>
            <a:br>
              <a:rPr lang="en-US" dirty="0"/>
            </a:br>
            <a:endParaRPr lang="en-US" dirty="0"/>
          </a:p>
          <a:p>
            <a:r>
              <a:rPr lang="en-US" dirty="0"/>
              <a:t>Do not correspond to any vascular nervous or lymphatic structure but represent developmental growth pattern within the skin</a:t>
            </a:r>
          </a:p>
        </p:txBody>
      </p:sp>
    </p:spTree>
    <p:extLst>
      <p:ext uri="{BB962C8B-B14F-4D97-AF65-F5344CB8AC3E}">
        <p14:creationId xmlns:p14="http://schemas.microsoft.com/office/powerpoint/2010/main" val="2002706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sers\shama\Desktop\genetics\20220412_01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02265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823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Mosaicism</a:t>
            </a:r>
            <a:r>
              <a:rPr lang="en-US" dirty="0"/>
              <a:t> along the lines of </a:t>
            </a:r>
            <a:r>
              <a:rPr lang="en-US" dirty="0" err="1"/>
              <a:t>blaschko</a:t>
            </a:r>
            <a:r>
              <a:rPr lang="en-US" dirty="0"/>
              <a:t> seen in chromosomal and functional </a:t>
            </a:r>
            <a:r>
              <a:rPr lang="en-US" dirty="0" err="1"/>
              <a:t>mosaicism</a:t>
            </a:r>
            <a:endParaRPr lang="en-US" dirty="0"/>
          </a:p>
          <a:p>
            <a:r>
              <a:rPr lang="en-US" dirty="0"/>
              <a:t>Chromosomal </a:t>
            </a:r>
            <a:r>
              <a:rPr lang="en-US" dirty="0" err="1"/>
              <a:t>mosaicism</a:t>
            </a:r>
            <a:r>
              <a:rPr lang="en-US" dirty="0"/>
              <a:t> – non-disjunction events </a:t>
            </a:r>
            <a:r>
              <a:rPr lang="en-US" dirty="0" err="1"/>
              <a:t>occuring</a:t>
            </a:r>
            <a:r>
              <a:rPr lang="en-US" dirty="0"/>
              <a:t> after fertilization</a:t>
            </a:r>
          </a:p>
          <a:p>
            <a:r>
              <a:rPr lang="en-US" dirty="0"/>
              <a:t>Functional </a:t>
            </a:r>
            <a:r>
              <a:rPr lang="en-US" dirty="0" err="1"/>
              <a:t>mosaicism</a:t>
            </a:r>
            <a:r>
              <a:rPr lang="en-US" dirty="0"/>
              <a:t> – related to x chromosome, inactivation of one x chromosome either maternal or paternal</a:t>
            </a:r>
          </a:p>
        </p:txBody>
      </p:sp>
    </p:spTree>
    <p:extLst>
      <p:ext uri="{BB962C8B-B14F-4D97-AF65-F5344CB8AC3E}">
        <p14:creationId xmlns:p14="http://schemas.microsoft.com/office/powerpoint/2010/main" val="164470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All healthy females undergo </a:t>
            </a:r>
            <a:r>
              <a:rPr lang="en-US" dirty="0" err="1"/>
              <a:t>funcional</a:t>
            </a:r>
            <a:r>
              <a:rPr lang="en-US" dirty="0"/>
              <a:t> </a:t>
            </a:r>
            <a:r>
              <a:rPr lang="en-US" dirty="0" err="1"/>
              <a:t>mosaicism</a:t>
            </a:r>
            <a:endParaRPr lang="en-US" dirty="0"/>
          </a:p>
          <a:p>
            <a:r>
              <a:rPr lang="en-US" dirty="0"/>
              <a:t>12 to 16 days after fertilization.</a:t>
            </a:r>
          </a:p>
          <a:p>
            <a:r>
              <a:rPr lang="en-US" dirty="0" err="1"/>
              <a:t>Inactvated</a:t>
            </a:r>
            <a:r>
              <a:rPr lang="en-US" dirty="0"/>
              <a:t> condensed x </a:t>
            </a:r>
            <a:r>
              <a:rPr lang="en-US" dirty="0" err="1"/>
              <a:t>chromosme</a:t>
            </a:r>
            <a:r>
              <a:rPr lang="en-US" dirty="0"/>
              <a:t> becomes the </a:t>
            </a:r>
            <a:r>
              <a:rPr lang="en-US" dirty="0" err="1"/>
              <a:t>barr</a:t>
            </a:r>
            <a:r>
              <a:rPr lang="en-US" dirty="0"/>
              <a:t> body</a:t>
            </a:r>
          </a:p>
          <a:p>
            <a:r>
              <a:rPr lang="en-US" dirty="0"/>
              <a:t>Process known as </a:t>
            </a:r>
            <a:r>
              <a:rPr lang="en-US" dirty="0" err="1"/>
              <a:t>lyonization</a:t>
            </a:r>
            <a:endParaRPr lang="en-US" dirty="0"/>
          </a:p>
          <a:p>
            <a:endParaRPr lang="en-US" dirty="0"/>
          </a:p>
        </p:txBody>
      </p:sp>
    </p:spTree>
    <p:extLst>
      <p:ext uri="{BB962C8B-B14F-4D97-AF65-F5344CB8AC3E}">
        <p14:creationId xmlns:p14="http://schemas.microsoft.com/office/powerpoint/2010/main" val="14903803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lyonization</a:t>
            </a:r>
            <a:endParaRPr lang="en-US" dirty="0"/>
          </a:p>
        </p:txBody>
      </p:sp>
      <p:sp>
        <p:nvSpPr>
          <p:cNvPr id="3" name="Content Placeholder 2"/>
          <p:cNvSpPr>
            <a:spLocks noGrp="1"/>
          </p:cNvSpPr>
          <p:nvPr>
            <p:ph idx="1"/>
          </p:nvPr>
        </p:nvSpPr>
        <p:spPr/>
        <p:txBody>
          <a:bodyPr/>
          <a:lstStyle/>
          <a:p>
            <a:endParaRPr lang="en-US" dirty="0"/>
          </a:p>
        </p:txBody>
      </p:sp>
      <p:pic>
        <p:nvPicPr>
          <p:cNvPr id="22530" name="Picture 2" descr="C:\Users\shama\Desktop\482f4bdd93c49299be10a1d7c1e9895259a971e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713" y="2451100"/>
            <a:ext cx="3690937"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72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Reverent </a:t>
            </a:r>
            <a:r>
              <a:rPr lang="en-US" dirty="0" err="1"/>
              <a:t>mosaicism</a:t>
            </a:r>
            <a:r>
              <a:rPr lang="en-US" dirty="0"/>
              <a:t> / natural gene therapy</a:t>
            </a:r>
          </a:p>
        </p:txBody>
      </p:sp>
      <p:sp>
        <p:nvSpPr>
          <p:cNvPr id="3" name="Content Placeholder 2"/>
          <p:cNvSpPr>
            <a:spLocks noGrp="1"/>
          </p:cNvSpPr>
          <p:nvPr>
            <p:ph idx="1"/>
          </p:nvPr>
        </p:nvSpPr>
        <p:spPr/>
        <p:txBody>
          <a:bodyPr/>
          <a:lstStyle/>
          <a:p>
            <a:r>
              <a:rPr lang="en-US" dirty="0"/>
              <a:t>Correction of genetic </a:t>
            </a:r>
            <a:r>
              <a:rPr lang="en-US" dirty="0" err="1"/>
              <a:t>abnormlity</a:t>
            </a:r>
            <a:r>
              <a:rPr lang="en-US" dirty="0"/>
              <a:t> by</a:t>
            </a:r>
          </a:p>
          <a:p>
            <a:pPr marL="0" indent="0">
              <a:buNone/>
            </a:pPr>
            <a:r>
              <a:rPr lang="en-US" dirty="0"/>
              <a:t>- Back mutation</a:t>
            </a:r>
            <a:br>
              <a:rPr lang="en-US" dirty="0"/>
            </a:br>
            <a:r>
              <a:rPr lang="en-US" dirty="0"/>
              <a:t>- Intragenic cross overs</a:t>
            </a:r>
            <a:br>
              <a:rPr lang="en-US" dirty="0"/>
            </a:br>
            <a:r>
              <a:rPr lang="en-US" dirty="0"/>
              <a:t>- Mitotic gene conversion</a:t>
            </a:r>
            <a:br>
              <a:rPr lang="en-US" dirty="0"/>
            </a:br>
            <a:r>
              <a:rPr lang="en-US" dirty="0"/>
              <a:t>- second site mutation</a:t>
            </a:r>
          </a:p>
          <a:p>
            <a:r>
              <a:rPr lang="en-US" dirty="0"/>
              <a:t>Depends on several factors</a:t>
            </a:r>
            <a:br>
              <a:rPr lang="en-US" dirty="0"/>
            </a:br>
            <a:r>
              <a:rPr lang="en-US" dirty="0"/>
              <a:t>number of cells involved</a:t>
            </a:r>
            <a:br>
              <a:rPr lang="en-US" dirty="0"/>
            </a:br>
            <a:r>
              <a:rPr lang="en-US" dirty="0"/>
              <a:t>how much reversal activity occurs</a:t>
            </a:r>
            <a:br>
              <a:rPr lang="en-US" dirty="0"/>
            </a:br>
            <a:r>
              <a:rPr lang="en-US" dirty="0"/>
              <a:t>what stage in life reversion occurs</a:t>
            </a:r>
          </a:p>
        </p:txBody>
      </p:sp>
    </p:spTree>
    <p:extLst>
      <p:ext uri="{BB962C8B-B14F-4D97-AF65-F5344CB8AC3E}">
        <p14:creationId xmlns:p14="http://schemas.microsoft.com/office/powerpoint/2010/main" val="613722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Tested using punch grafting</a:t>
            </a:r>
          </a:p>
          <a:p>
            <a:r>
              <a:rPr lang="en-US" dirty="0"/>
              <a:t>Culturing and grafting </a:t>
            </a:r>
            <a:r>
              <a:rPr lang="en-US" dirty="0" err="1"/>
              <a:t>revertant</a:t>
            </a:r>
            <a:r>
              <a:rPr lang="en-US" dirty="0"/>
              <a:t> keratinocytes to </a:t>
            </a:r>
            <a:r>
              <a:rPr lang="en-US" dirty="0" err="1"/>
              <a:t>unrevertant</a:t>
            </a:r>
            <a:r>
              <a:rPr lang="en-US" dirty="0"/>
              <a:t> areas</a:t>
            </a:r>
          </a:p>
          <a:p>
            <a:r>
              <a:rPr lang="en-US" dirty="0"/>
              <a:t>Role in regenerative </a:t>
            </a:r>
            <a:br>
              <a:rPr lang="en-US" dirty="0"/>
            </a:br>
            <a:r>
              <a:rPr lang="en-US" dirty="0"/>
              <a:t>medicine</a:t>
            </a:r>
          </a:p>
        </p:txBody>
      </p:sp>
      <p:pic>
        <p:nvPicPr>
          <p:cNvPr id="23554" name="Picture 2" descr="C:\Users\shama\Desktop\genetics\20220412_010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278" y="2895600"/>
            <a:ext cx="484272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0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GENOME SEQUENCE AND ANALYSIS OF INHERITED DISORDERS</a:t>
            </a:r>
          </a:p>
        </p:txBody>
      </p:sp>
      <p:sp>
        <p:nvSpPr>
          <p:cNvPr id="3" name="Content Placeholder 2"/>
          <p:cNvSpPr>
            <a:spLocks noGrp="1"/>
          </p:cNvSpPr>
          <p:nvPr>
            <p:ph idx="1"/>
          </p:nvPr>
        </p:nvSpPr>
        <p:spPr/>
        <p:txBody>
          <a:bodyPr/>
          <a:lstStyle/>
          <a:p>
            <a:r>
              <a:rPr lang="en-US" dirty="0"/>
              <a:t>DNA markers </a:t>
            </a:r>
          </a:p>
          <a:p>
            <a:r>
              <a:rPr lang="en-US" dirty="0"/>
              <a:t>Gene mapping</a:t>
            </a:r>
          </a:p>
          <a:p>
            <a:r>
              <a:rPr lang="en-US" dirty="0"/>
              <a:t>Linkage analysis</a:t>
            </a:r>
          </a:p>
          <a:p>
            <a:r>
              <a:rPr lang="en-US" dirty="0"/>
              <a:t>LOD – ( </a:t>
            </a:r>
            <a:r>
              <a:rPr lang="en-US" dirty="0" err="1"/>
              <a:t>logg</a:t>
            </a:r>
            <a:r>
              <a:rPr lang="en-US" dirty="0"/>
              <a:t> of the odds) for statistical linkage analysis</a:t>
            </a:r>
            <a:br>
              <a:rPr lang="en-US" dirty="0"/>
            </a:br>
            <a:r>
              <a:rPr lang="en-US" dirty="0"/>
              <a:t>&gt;3 – significant</a:t>
            </a:r>
            <a:br>
              <a:rPr lang="en-US" dirty="0"/>
            </a:br>
            <a:r>
              <a:rPr lang="en-US" dirty="0"/>
              <a:t>-2 – excludes linkage</a:t>
            </a:r>
          </a:p>
        </p:txBody>
      </p:sp>
    </p:spTree>
    <p:extLst>
      <p:ext uri="{BB962C8B-B14F-4D97-AF65-F5344CB8AC3E}">
        <p14:creationId xmlns:p14="http://schemas.microsoft.com/office/powerpoint/2010/main" val="3620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genome project</a:t>
            </a:r>
          </a:p>
        </p:txBody>
      </p:sp>
      <p:sp>
        <p:nvSpPr>
          <p:cNvPr id="3" name="Content Placeholder 2"/>
          <p:cNvSpPr>
            <a:spLocks noGrp="1"/>
          </p:cNvSpPr>
          <p:nvPr>
            <p:ph idx="1"/>
          </p:nvPr>
        </p:nvSpPr>
        <p:spPr/>
        <p:txBody>
          <a:bodyPr/>
          <a:lstStyle/>
          <a:p>
            <a:pPr marL="0" indent="0">
              <a:buNone/>
            </a:pPr>
            <a:r>
              <a:rPr lang="en-US" dirty="0"/>
              <a:t>human genetic sequencing ( 3  x 109 bases)</a:t>
            </a:r>
          </a:p>
          <a:p>
            <a:pPr marL="0" indent="0">
              <a:buNone/>
            </a:pPr>
            <a:r>
              <a:rPr lang="en-US" dirty="0"/>
              <a:t>Human genome contains 20,000 genes</a:t>
            </a:r>
          </a:p>
          <a:p>
            <a:pPr marL="0" indent="0">
              <a:buNone/>
            </a:pPr>
            <a:r>
              <a:rPr lang="en-US" dirty="0"/>
              <a:t>Genes generate different length proteins through alternative splicing – 100,000 gene products</a:t>
            </a:r>
          </a:p>
          <a:p>
            <a:pPr marL="0" indent="0">
              <a:buNone/>
            </a:pPr>
            <a:r>
              <a:rPr lang="en-US" dirty="0"/>
              <a:t>Coding regions of the genome – only 1.5 % of the total </a:t>
            </a:r>
            <a:r>
              <a:rPr lang="en-US" dirty="0" err="1"/>
              <a:t>dna</a:t>
            </a:r>
            <a:endParaRPr lang="en-US" dirty="0"/>
          </a:p>
          <a:p>
            <a:pPr marL="0" indent="0">
              <a:buNone/>
            </a:pPr>
            <a:endParaRPr lang="en-US" dirty="0"/>
          </a:p>
        </p:txBody>
      </p:sp>
    </p:spTree>
    <p:extLst>
      <p:ext uri="{BB962C8B-B14F-4D97-AF65-F5344CB8AC3E}">
        <p14:creationId xmlns:p14="http://schemas.microsoft.com/office/powerpoint/2010/main" val="1896391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Gene tracking</a:t>
            </a:r>
          </a:p>
          <a:p>
            <a:r>
              <a:rPr lang="en-US" dirty="0"/>
              <a:t>Closer genes are inherited together and are not separated in crossing over</a:t>
            </a:r>
          </a:p>
          <a:p>
            <a:r>
              <a:rPr lang="en-US" dirty="0"/>
              <a:t>Linkage disequilibrium : genes inherited together more or less frequently in a population than expected</a:t>
            </a:r>
            <a:br>
              <a:rPr lang="en-US" dirty="0"/>
            </a:br>
            <a:r>
              <a:rPr lang="en-US" dirty="0"/>
              <a:t>cause – gene mutations, natural selection of genes</a:t>
            </a:r>
          </a:p>
        </p:txBody>
      </p:sp>
    </p:spTree>
    <p:extLst>
      <p:ext uri="{BB962C8B-B14F-4D97-AF65-F5344CB8AC3E}">
        <p14:creationId xmlns:p14="http://schemas.microsoft.com/office/powerpoint/2010/main" val="35155406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DNA sequencing </a:t>
            </a:r>
            <a:br>
              <a:rPr lang="en-US" dirty="0"/>
            </a:br>
            <a:r>
              <a:rPr lang="en-US" dirty="0"/>
              <a:t>- whole genome</a:t>
            </a:r>
            <a:br>
              <a:rPr lang="en-US" dirty="0"/>
            </a:br>
            <a:r>
              <a:rPr lang="en-US" dirty="0"/>
              <a:t>- whole </a:t>
            </a:r>
            <a:r>
              <a:rPr lang="en-US" dirty="0" err="1"/>
              <a:t>exome</a:t>
            </a:r>
            <a:endParaRPr lang="en-US" dirty="0"/>
          </a:p>
          <a:p>
            <a:endParaRPr lang="en-US" dirty="0"/>
          </a:p>
        </p:txBody>
      </p:sp>
      <p:pic>
        <p:nvPicPr>
          <p:cNvPr id="15362" name="Picture 2" descr="C:\Users\shama\Desktop\DNA-Sequencing-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3332583"/>
            <a:ext cx="6324600" cy="33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60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shama\Desktop\Sanger-Dideoxy-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620001"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05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counseling</a:t>
            </a:r>
          </a:p>
        </p:txBody>
      </p:sp>
      <p:sp>
        <p:nvSpPr>
          <p:cNvPr id="3" name="Content Placeholder 2"/>
          <p:cNvSpPr>
            <a:spLocks noGrp="1"/>
          </p:cNvSpPr>
          <p:nvPr>
            <p:ph idx="1"/>
          </p:nvPr>
        </p:nvSpPr>
        <p:spPr/>
        <p:txBody>
          <a:bodyPr/>
          <a:lstStyle/>
          <a:p>
            <a:r>
              <a:rPr lang="en-US" dirty="0"/>
              <a:t>“Process of helping people understand and adapt to medical psychological and familial implications of genetic contribution to disease”</a:t>
            </a:r>
          </a:p>
        </p:txBody>
      </p:sp>
      <p:pic>
        <p:nvPicPr>
          <p:cNvPr id="17410" name="Picture 2" descr="C:\Users\shama\Desktop\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3138297"/>
            <a:ext cx="3429000" cy="336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8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 NATAL DIAGNOSIS</a:t>
            </a:r>
          </a:p>
        </p:txBody>
      </p:sp>
      <p:sp>
        <p:nvSpPr>
          <p:cNvPr id="3" name="Content Placeholder 2"/>
          <p:cNvSpPr>
            <a:spLocks noGrp="1"/>
          </p:cNvSpPr>
          <p:nvPr>
            <p:ph idx="1"/>
          </p:nvPr>
        </p:nvSpPr>
        <p:spPr/>
        <p:txBody>
          <a:bodyPr/>
          <a:lstStyle/>
          <a:p>
            <a:r>
              <a:rPr lang="en-US" dirty="0"/>
              <a:t>5% live born infants – </a:t>
            </a:r>
            <a:r>
              <a:rPr lang="en-US" dirty="0" err="1"/>
              <a:t>congnital</a:t>
            </a:r>
            <a:r>
              <a:rPr lang="en-US" dirty="0"/>
              <a:t> defects or </a:t>
            </a:r>
            <a:r>
              <a:rPr lang="en-US" dirty="0" err="1"/>
              <a:t>heriditary</a:t>
            </a:r>
            <a:r>
              <a:rPr lang="en-US" dirty="0"/>
              <a:t> disease</a:t>
            </a:r>
          </a:p>
          <a:p>
            <a:r>
              <a:rPr lang="en-US" dirty="0"/>
              <a:t>20% of all infant deaths</a:t>
            </a:r>
          </a:p>
          <a:p>
            <a:r>
              <a:rPr lang="en-US" dirty="0"/>
              <a:t>Diagnosis in utero</a:t>
            </a:r>
          </a:p>
          <a:p>
            <a:r>
              <a:rPr lang="en-US" dirty="0"/>
              <a:t>Option for elective abortion</a:t>
            </a:r>
          </a:p>
          <a:p>
            <a:r>
              <a:rPr lang="en-US" dirty="0"/>
              <a:t>Testing of severe inherited skin disorders</a:t>
            </a:r>
            <a:br>
              <a:rPr lang="en-US" dirty="0"/>
            </a:br>
            <a:r>
              <a:rPr lang="en-US" dirty="0" err="1"/>
              <a:t>eg</a:t>
            </a:r>
            <a:r>
              <a:rPr lang="en-US" dirty="0"/>
              <a:t>. </a:t>
            </a:r>
            <a:r>
              <a:rPr lang="en-US" dirty="0" err="1"/>
              <a:t>Herlitz</a:t>
            </a:r>
            <a:r>
              <a:rPr lang="en-US" dirty="0"/>
              <a:t> </a:t>
            </a:r>
            <a:r>
              <a:rPr lang="en-US" dirty="0" err="1"/>
              <a:t>junctional</a:t>
            </a:r>
            <a:r>
              <a:rPr lang="en-US" dirty="0"/>
              <a:t> EB, </a:t>
            </a:r>
            <a:r>
              <a:rPr lang="en-US" dirty="0" err="1"/>
              <a:t>Epidermolytic</a:t>
            </a:r>
            <a:r>
              <a:rPr lang="en-US" dirty="0"/>
              <a:t> </a:t>
            </a:r>
            <a:r>
              <a:rPr lang="en-US" dirty="0" err="1"/>
              <a:t>icthyosis</a:t>
            </a:r>
            <a:endParaRPr lang="en-US" dirty="0"/>
          </a:p>
        </p:txBody>
      </p:sp>
    </p:spTree>
    <p:extLst>
      <p:ext uri="{BB962C8B-B14F-4D97-AF65-F5344CB8AC3E}">
        <p14:creationId xmlns:p14="http://schemas.microsoft.com/office/powerpoint/2010/main" val="320366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Rigid </a:t>
            </a:r>
            <a:r>
              <a:rPr lang="en-US" dirty="0" err="1"/>
              <a:t>fetoscope</a:t>
            </a:r>
            <a:r>
              <a:rPr lang="en-US" dirty="0"/>
              <a:t> – fetal skin biopsy</a:t>
            </a:r>
          </a:p>
          <a:p>
            <a:r>
              <a:rPr lang="en-US" dirty="0"/>
              <a:t>Later </a:t>
            </a:r>
            <a:r>
              <a:rPr lang="en-US" dirty="0" err="1"/>
              <a:t>usg</a:t>
            </a:r>
            <a:r>
              <a:rPr lang="en-US" dirty="0"/>
              <a:t> guided biopsies</a:t>
            </a:r>
          </a:p>
          <a:p>
            <a:r>
              <a:rPr lang="en-US" dirty="0"/>
              <a:t>Early 1980s – light microscope, transmission electron microscopy</a:t>
            </a:r>
          </a:p>
        </p:txBody>
      </p:sp>
    </p:spTree>
    <p:extLst>
      <p:ext uri="{BB962C8B-B14F-4D97-AF65-F5344CB8AC3E}">
        <p14:creationId xmlns:p14="http://schemas.microsoft.com/office/powerpoint/2010/main" val="2917566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Mid 1980s – monoclonal, polyclonal antibodies to basement membrane components</a:t>
            </a:r>
            <a:br>
              <a:rPr lang="en-US" dirty="0"/>
            </a:br>
            <a:br>
              <a:rPr lang="en-US" dirty="0"/>
            </a:br>
            <a:r>
              <a:rPr lang="en-US" dirty="0"/>
              <a:t>- Immunohistochemistry tests</a:t>
            </a:r>
            <a:br>
              <a:rPr lang="en-US" dirty="0"/>
            </a:br>
            <a:r>
              <a:rPr lang="en-US" dirty="0"/>
              <a:t>- complement </a:t>
            </a:r>
            <a:r>
              <a:rPr lang="en-US" dirty="0" err="1"/>
              <a:t>ultrastructural</a:t>
            </a:r>
            <a:r>
              <a:rPr lang="en-US" dirty="0"/>
              <a:t> analysis</a:t>
            </a:r>
            <a:br>
              <a:rPr lang="en-US" dirty="0"/>
            </a:br>
            <a:br>
              <a:rPr lang="en-US" dirty="0"/>
            </a:br>
            <a:r>
              <a:rPr lang="en-US" dirty="0" err="1"/>
              <a:t>eg</a:t>
            </a:r>
            <a:r>
              <a:rPr lang="en-US" dirty="0"/>
              <a:t>. </a:t>
            </a:r>
            <a:r>
              <a:rPr lang="en-US" b="1" dirty="0"/>
              <a:t>Severe recessive dystrophic EB</a:t>
            </a:r>
            <a:br>
              <a:rPr lang="en-US" b="1" dirty="0"/>
            </a:br>
            <a:br>
              <a:rPr lang="en-US" dirty="0"/>
            </a:br>
            <a:r>
              <a:rPr lang="en-US" dirty="0"/>
              <a:t>transmission electron microscope – structural abnormality in anchoring fibrils and cleavage below lamina </a:t>
            </a:r>
            <a:r>
              <a:rPr lang="en-US" dirty="0" err="1"/>
              <a:t>densa</a:t>
            </a:r>
            <a:r>
              <a:rPr lang="en-US" dirty="0"/>
              <a:t>.</a:t>
            </a:r>
            <a:br>
              <a:rPr lang="en-US" dirty="0"/>
            </a:br>
            <a:br>
              <a:rPr lang="en-US" dirty="0"/>
            </a:br>
            <a:r>
              <a:rPr lang="en-US" dirty="0"/>
              <a:t>Floor of blister </a:t>
            </a:r>
            <a:r>
              <a:rPr lang="en-US" dirty="0" err="1"/>
              <a:t>immunolabelling</a:t>
            </a:r>
            <a:r>
              <a:rPr lang="en-US" dirty="0"/>
              <a:t> for type 7 collagen at </a:t>
            </a:r>
            <a:r>
              <a:rPr lang="en-US" dirty="0" err="1"/>
              <a:t>dermoepidermal</a:t>
            </a:r>
            <a:r>
              <a:rPr lang="en-US" dirty="0"/>
              <a:t> junction by IHC</a:t>
            </a:r>
          </a:p>
          <a:p>
            <a:endParaRPr lang="en-US" dirty="0"/>
          </a:p>
        </p:txBody>
      </p:sp>
    </p:spTree>
    <p:extLst>
      <p:ext uri="{BB962C8B-B14F-4D97-AF65-F5344CB8AC3E}">
        <p14:creationId xmlns:p14="http://schemas.microsoft.com/office/powerpoint/2010/main" val="749256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Immunoflourescence</a:t>
            </a:r>
            <a:r>
              <a:rPr lang="en-US" dirty="0"/>
              <a:t> antigen mapping in EB</a:t>
            </a:r>
          </a:p>
        </p:txBody>
      </p:sp>
      <p:sp>
        <p:nvSpPr>
          <p:cNvPr id="3" name="Content Placeholder 2"/>
          <p:cNvSpPr>
            <a:spLocks noGrp="1"/>
          </p:cNvSpPr>
          <p:nvPr>
            <p:ph idx="1"/>
          </p:nvPr>
        </p:nvSpPr>
        <p:spPr/>
        <p:txBody>
          <a:bodyPr/>
          <a:lstStyle/>
          <a:p>
            <a:endParaRPr lang="en-US"/>
          </a:p>
        </p:txBody>
      </p:sp>
      <p:pic>
        <p:nvPicPr>
          <p:cNvPr id="3074" name="Picture 2" descr="C:\Users\shama\Desktop\1-s2.0-S0022202X16312544-g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934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34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Fetal skin biopsy for EB – 16 to 17 weeks of gestation</a:t>
            </a:r>
          </a:p>
          <a:p>
            <a:r>
              <a:rPr lang="en-US" dirty="0"/>
              <a:t>Harlequin </a:t>
            </a:r>
            <a:r>
              <a:rPr lang="en-US" dirty="0" err="1"/>
              <a:t>icthyosis</a:t>
            </a:r>
            <a:r>
              <a:rPr lang="en-US" dirty="0"/>
              <a:t> – 20 – 22 weeks of gestation</a:t>
            </a:r>
          </a:p>
          <a:p>
            <a:r>
              <a:rPr lang="en-US" dirty="0" err="1"/>
              <a:t>Occulocutaneous</a:t>
            </a:r>
            <a:r>
              <a:rPr lang="en-US" dirty="0"/>
              <a:t> albinism – biopsy from hair bearing site, immunohistochemistry of </a:t>
            </a:r>
            <a:r>
              <a:rPr lang="en-US" dirty="0" err="1"/>
              <a:t>tyrosinase</a:t>
            </a:r>
            <a:r>
              <a:rPr lang="en-US" dirty="0"/>
              <a:t> enzyme activity</a:t>
            </a:r>
          </a:p>
        </p:txBody>
      </p:sp>
    </p:spTree>
    <p:extLst>
      <p:ext uri="{BB962C8B-B14F-4D97-AF65-F5344CB8AC3E}">
        <p14:creationId xmlns:p14="http://schemas.microsoft.com/office/powerpoint/2010/main" val="3397229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Early 1990s – molecular basis of disorders discovered</a:t>
            </a:r>
          </a:p>
          <a:p>
            <a:r>
              <a:rPr lang="en-US" dirty="0"/>
              <a:t>DNA based diagnostic screenings</a:t>
            </a:r>
          </a:p>
          <a:p>
            <a:r>
              <a:rPr lang="en-US" dirty="0"/>
              <a:t>Chorionic villus sampling – 10 – 12 weeks</a:t>
            </a:r>
          </a:p>
          <a:p>
            <a:r>
              <a:rPr lang="en-US" dirty="0"/>
              <a:t>Amniocentesis – early in second trimester (between 15 and 20 weeks of gestation)</a:t>
            </a:r>
          </a:p>
          <a:p>
            <a:r>
              <a:rPr lang="en-US" dirty="0"/>
              <a:t>Testing </a:t>
            </a:r>
            <a:r>
              <a:rPr lang="en-US" dirty="0" err="1"/>
              <a:t>genodermatosis</a:t>
            </a:r>
            <a:r>
              <a:rPr lang="en-US" dirty="0"/>
              <a:t> by fetal DNA analysis</a:t>
            </a:r>
          </a:p>
        </p:txBody>
      </p:sp>
    </p:spTree>
    <p:extLst>
      <p:ext uri="{BB962C8B-B14F-4D97-AF65-F5344CB8AC3E}">
        <p14:creationId xmlns:p14="http://schemas.microsoft.com/office/powerpoint/2010/main" val="324774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C:\Users\shama\Desktop\genetics\20220412_01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3409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5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C:\Users\shama\Desktop\genetics\tempFileForShare_20220412-001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54612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56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shama\Desktop\genetics\20220412_01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227454"/>
            <a:ext cx="2867025" cy="347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681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shama\Desktop\cvs samp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860589"/>
            <a:ext cx="7627937" cy="523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545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shama\Desktop\chorionic villus samp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784642" cy="421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78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shama\Desktop\amniocentesi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079" y="2362200"/>
            <a:ext cx="833717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8201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DNA testing for :</a:t>
            </a:r>
          </a:p>
          <a:p>
            <a:r>
              <a:rPr lang="en-US" dirty="0"/>
              <a:t>De-novo mutations (</a:t>
            </a:r>
            <a:r>
              <a:rPr lang="en-US" dirty="0" err="1"/>
              <a:t>occuring</a:t>
            </a:r>
            <a:r>
              <a:rPr lang="en-US" dirty="0"/>
              <a:t> in parental DNA for first time)</a:t>
            </a:r>
          </a:p>
          <a:p>
            <a:r>
              <a:rPr lang="en-US" dirty="0" err="1"/>
              <a:t>Uniparental</a:t>
            </a:r>
            <a:r>
              <a:rPr lang="en-US" dirty="0"/>
              <a:t> </a:t>
            </a:r>
            <a:r>
              <a:rPr lang="en-US" dirty="0" err="1"/>
              <a:t>isodisomy</a:t>
            </a:r>
            <a:r>
              <a:rPr lang="en-US" dirty="0"/>
              <a:t> (affected child has 2 copies of defective gene from only one parent)</a:t>
            </a:r>
          </a:p>
          <a:p>
            <a:r>
              <a:rPr lang="en-US" dirty="0"/>
              <a:t>Non paternity</a:t>
            </a:r>
          </a:p>
        </p:txBody>
      </p:sp>
    </p:spTree>
    <p:extLst>
      <p:ext uri="{BB962C8B-B14F-4D97-AF65-F5344CB8AC3E}">
        <p14:creationId xmlns:p14="http://schemas.microsoft.com/office/powerpoint/2010/main" val="38468999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Pre-implantation genetic diagnosis</a:t>
            </a:r>
          </a:p>
        </p:txBody>
      </p:sp>
      <p:sp>
        <p:nvSpPr>
          <p:cNvPr id="3" name="Content Placeholder 2"/>
          <p:cNvSpPr>
            <a:spLocks noGrp="1"/>
          </p:cNvSpPr>
          <p:nvPr>
            <p:ph idx="1"/>
          </p:nvPr>
        </p:nvSpPr>
        <p:spPr/>
        <p:txBody>
          <a:bodyPr/>
          <a:lstStyle/>
          <a:p>
            <a:endParaRPr lang="en-US" dirty="0"/>
          </a:p>
        </p:txBody>
      </p:sp>
      <p:pic>
        <p:nvPicPr>
          <p:cNvPr id="9218" name="Picture 2" descr="C:\Users\shama\Desktop\steps-of-genetic-embryo-test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57400"/>
            <a:ext cx="8525437" cy="362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17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shama\Desktop\genetics\20220412_005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64835"/>
            <a:ext cx="7772400" cy="446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233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invasive methods</a:t>
            </a:r>
          </a:p>
        </p:txBody>
      </p:sp>
      <p:sp>
        <p:nvSpPr>
          <p:cNvPr id="3" name="Content Placeholder 2"/>
          <p:cNvSpPr>
            <a:spLocks noGrp="1"/>
          </p:cNvSpPr>
          <p:nvPr>
            <p:ph idx="1"/>
          </p:nvPr>
        </p:nvSpPr>
        <p:spPr/>
        <p:txBody>
          <a:bodyPr/>
          <a:lstStyle/>
          <a:p>
            <a:r>
              <a:rPr lang="en-US" dirty="0"/>
              <a:t>Analysis of free fetal DNA in maternal circulation – 6 weeks till birth</a:t>
            </a:r>
          </a:p>
          <a:p>
            <a:r>
              <a:rPr lang="en-US" dirty="0"/>
              <a:t>Fetal RNA analysis in maternal blood</a:t>
            </a:r>
          </a:p>
          <a:p>
            <a:r>
              <a:rPr lang="en-US" dirty="0"/>
              <a:t>3D ultrasound</a:t>
            </a:r>
          </a:p>
        </p:txBody>
      </p:sp>
    </p:spTree>
    <p:extLst>
      <p:ext uri="{BB962C8B-B14F-4D97-AF65-F5344CB8AC3E}">
        <p14:creationId xmlns:p14="http://schemas.microsoft.com/office/powerpoint/2010/main" val="37196098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shama\Desktop\ghg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442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C:\Users\shama\Desktop\genome-sequencing-sheme-human-project-vector-22459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5033323" cy="543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60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7419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601</TotalTime>
  <Words>1163</Words>
  <Application>Microsoft Office PowerPoint</Application>
  <PresentationFormat>On-screen Show (4:3)</PresentationFormat>
  <Paragraphs>201</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Flow</vt:lpstr>
      <vt:lpstr>PowerPoint Presentation</vt:lpstr>
      <vt:lpstr>GENETICS AND THE SKIN</vt:lpstr>
      <vt:lpstr>Outline</vt:lpstr>
      <vt:lpstr>Outline</vt:lpstr>
      <vt:lpstr>ADVANCES IN GENETICS</vt:lpstr>
      <vt:lpstr>PowerPoint Presentation</vt:lpstr>
      <vt:lpstr>Human genome project</vt:lpstr>
      <vt:lpstr>PowerPoint Presentation</vt:lpstr>
      <vt:lpstr>PowerPoint Presentation</vt:lpstr>
      <vt:lpstr>Encode consortium project</vt:lpstr>
      <vt:lpstr>NOSOLOGY AND PRINCIPLES OF GENETICS</vt:lpstr>
      <vt:lpstr>inherited</vt:lpstr>
      <vt:lpstr>X – linked dominant</vt:lpstr>
      <vt:lpstr>PowerPoint Presentation</vt:lpstr>
      <vt:lpstr>X – linked recessive</vt:lpstr>
      <vt:lpstr>PowerPoint Presentation</vt:lpstr>
      <vt:lpstr>Autosomal recessive</vt:lpstr>
      <vt:lpstr>Autosomal dominant</vt:lpstr>
      <vt:lpstr>PowerPoint Presentation</vt:lpstr>
      <vt:lpstr>PowerPoint Presentation</vt:lpstr>
      <vt:lpstr>Chromosomal abnormalities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Mitochondrial inheritance</vt:lpstr>
      <vt:lpstr>PowerPoint Presentation</vt:lpstr>
      <vt:lpstr>PowerPoint Presentation</vt:lpstr>
      <vt:lpstr>MUTATIONS AND DISEASE</vt:lpstr>
      <vt:lpstr>PowerPoint Presentation</vt:lpstr>
      <vt:lpstr>PowerPoint Presentation</vt:lpstr>
      <vt:lpstr>PowerPoint Presentation</vt:lpstr>
      <vt:lpstr>PowerPoint Presentation</vt:lpstr>
      <vt:lpstr>PowerPoint Presentation</vt:lpstr>
      <vt:lpstr>Types of 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Association between HLA and disease</vt:lpstr>
      <vt:lpstr>PowerPoint Presentation</vt:lpstr>
      <vt:lpstr>Molecular mimicry</vt:lpstr>
      <vt:lpstr>MOSAICISM, LYONIZATION AND THE LINES OF BLASCHKO</vt:lpstr>
      <vt:lpstr>PowerPoint Presentation</vt:lpstr>
      <vt:lpstr>PowerPoint Presentation</vt:lpstr>
      <vt:lpstr>PowerPoint Presentation</vt:lpstr>
      <vt:lpstr>PowerPoint Presentation</vt:lpstr>
      <vt:lpstr>Lines of Blaschko - 1901</vt:lpstr>
      <vt:lpstr>PowerPoint Presentation</vt:lpstr>
      <vt:lpstr>PowerPoint Presentation</vt:lpstr>
      <vt:lpstr>PowerPoint Presentation</vt:lpstr>
      <vt:lpstr>lyonization</vt:lpstr>
      <vt:lpstr>Reverent mosaicism / natural gene therapy</vt:lpstr>
      <vt:lpstr>PowerPoint Presentation</vt:lpstr>
      <vt:lpstr>GENOME SEQUENCE AND ANALYSIS OF INHERITED DISORDERS</vt:lpstr>
      <vt:lpstr>PowerPoint Presentation</vt:lpstr>
      <vt:lpstr>PowerPoint Presentation</vt:lpstr>
      <vt:lpstr>PowerPoint Presentation</vt:lpstr>
      <vt:lpstr>Genetic counseling</vt:lpstr>
      <vt:lpstr>PRE NATAL DIAGNOSIS</vt:lpstr>
      <vt:lpstr>PowerPoint Presentation</vt:lpstr>
      <vt:lpstr>PowerPoint Presentation</vt:lpstr>
      <vt:lpstr>Immunoflourescence antigen mapping in 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Pre-implantation genetic diagnosis</vt:lpstr>
      <vt:lpstr>PowerPoint Presentation</vt:lpstr>
      <vt:lpstr>Less invasive methods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Shamayem Imdad</dc:creator>
  <cp:lastModifiedBy>Shamayem Imdad</cp:lastModifiedBy>
  <cp:revision>40</cp:revision>
  <dcterms:created xsi:type="dcterms:W3CDTF">2006-08-16T00:00:00Z</dcterms:created>
  <dcterms:modified xsi:type="dcterms:W3CDTF">2022-04-12T06:06:49Z</dcterms:modified>
</cp:coreProperties>
</file>