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97" r:id="rId4"/>
    <p:sldId id="298" r:id="rId5"/>
    <p:sldId id="299" r:id="rId6"/>
    <p:sldId id="300" r:id="rId7"/>
    <p:sldId id="301" r:id="rId8"/>
    <p:sldId id="260" r:id="rId9"/>
    <p:sldId id="302" r:id="rId10"/>
    <p:sldId id="261" r:id="rId11"/>
    <p:sldId id="262" r:id="rId12"/>
    <p:sldId id="263" r:id="rId13"/>
    <p:sldId id="264" r:id="rId14"/>
    <p:sldId id="303" r:id="rId15"/>
    <p:sldId id="304" r:id="rId16"/>
    <p:sldId id="305" r:id="rId17"/>
    <p:sldId id="268" r:id="rId18"/>
    <p:sldId id="269" r:id="rId19"/>
    <p:sldId id="270" r:id="rId20"/>
    <p:sldId id="271" r:id="rId21"/>
    <p:sldId id="309" r:id="rId22"/>
    <p:sldId id="310" r:id="rId23"/>
    <p:sldId id="311" r:id="rId24"/>
    <p:sldId id="312" r:id="rId25"/>
    <p:sldId id="313" r:id="rId26"/>
    <p:sldId id="314" r:id="rId27"/>
    <p:sldId id="315" r:id="rId28"/>
    <p:sldId id="272" r:id="rId29"/>
    <p:sldId id="307" r:id="rId30"/>
    <p:sldId id="308" r:id="rId31"/>
    <p:sldId id="273" r:id="rId32"/>
    <p:sldId id="275" r:id="rId33"/>
    <p:sldId id="276" r:id="rId34"/>
    <p:sldId id="279" r:id="rId35"/>
    <p:sldId id="280" r:id="rId36"/>
    <p:sldId id="281" r:id="rId37"/>
    <p:sldId id="282" r:id="rId38"/>
    <p:sldId id="283" r:id="rId39"/>
    <p:sldId id="284" r:id="rId40"/>
    <p:sldId id="285" r:id="rId41"/>
    <p:sldId id="286" r:id="rId42"/>
    <p:sldId id="287" r:id="rId43"/>
    <p:sldId id="28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0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7/14/2019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7/14/2019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7/14/2019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7/14/2019</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7/14/2019</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7/14/2019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7/14/2019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7/14/2019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38600"/>
            <a:ext cx="9144000" cy="1828800"/>
          </a:xfrm>
        </p:spPr>
        <p:txBody>
          <a:bodyPr>
            <a:noAutofit/>
          </a:bodyPr>
          <a:lstStyle/>
          <a:p>
            <a:r>
              <a:rPr lang="en-US" b="1" dirty="0" smtClean="0"/>
              <a:t>GENETIC DISORDERS OF COLLAGEN, ELASTIN AND DERMAL MATRIX</a:t>
            </a:r>
            <a:endParaRPr lang="en-US" b="1"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PROLIDASE DEFICIENCY</a:t>
            </a:r>
            <a:endParaRPr lang="en-US" sz="4000" b="1" dirty="0"/>
          </a:p>
        </p:txBody>
      </p:sp>
      <p:sp>
        <p:nvSpPr>
          <p:cNvPr id="3" name="Content Placeholder 2"/>
          <p:cNvSpPr>
            <a:spLocks noGrp="1"/>
          </p:cNvSpPr>
          <p:nvPr>
            <p:ph sz="quarter" idx="1"/>
          </p:nvPr>
        </p:nvSpPr>
        <p:spPr/>
        <p:txBody>
          <a:bodyPr>
            <a:noAutofit/>
          </a:bodyPr>
          <a:lstStyle/>
          <a:p>
            <a:r>
              <a:rPr lang="en-US" sz="2400" dirty="0" err="1" smtClean="0"/>
              <a:t>Prolidase</a:t>
            </a:r>
            <a:r>
              <a:rPr lang="en-US" sz="2400" dirty="0" smtClean="0"/>
              <a:t> (peptidase D) is involved in the latter stages of degradation of endogenous and dietary proteins and is particularly important in collagen catabolism</a:t>
            </a:r>
          </a:p>
          <a:p>
            <a:r>
              <a:rPr lang="en-US" sz="2400" dirty="0" smtClean="0"/>
              <a:t>Deficiency of </a:t>
            </a:r>
            <a:r>
              <a:rPr lang="en-US" sz="2400" dirty="0" err="1" smtClean="0"/>
              <a:t>prolidase</a:t>
            </a:r>
            <a:r>
              <a:rPr lang="en-US" sz="2400" dirty="0" smtClean="0"/>
              <a:t> is a rare inborn error of collagen metabolism, associated with chronic skin ulceration, mental retardation and recurrent respiratory infections</a:t>
            </a:r>
          </a:p>
          <a:p>
            <a:r>
              <a:rPr lang="en-US" sz="2400" dirty="0" smtClean="0"/>
              <a:t>The deficiency is inherited as </a:t>
            </a:r>
            <a:r>
              <a:rPr lang="en-US" sz="2400" dirty="0" err="1" smtClean="0"/>
              <a:t>autosomal</a:t>
            </a:r>
            <a:r>
              <a:rPr lang="en-US" sz="2400" dirty="0" smtClean="0"/>
              <a:t> recessive. Mutations in the </a:t>
            </a:r>
            <a:r>
              <a:rPr lang="en-US" sz="2400" dirty="0" err="1" smtClean="0"/>
              <a:t>prolidase</a:t>
            </a:r>
            <a:r>
              <a:rPr lang="en-US" sz="2400" dirty="0" smtClean="0"/>
              <a:t> gene (PEPD) result in loss of </a:t>
            </a:r>
            <a:r>
              <a:rPr lang="en-US" sz="2400" dirty="0" err="1" smtClean="0"/>
              <a:t>prolidase</a:t>
            </a:r>
            <a:r>
              <a:rPr lang="en-US" sz="2400" dirty="0" smtClean="0"/>
              <a:t> activity</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PROLIDASE DEFICIENCY</a:t>
            </a:r>
            <a:endParaRPr lang="en-US" sz="4000" dirty="0"/>
          </a:p>
        </p:txBody>
      </p:sp>
      <p:sp>
        <p:nvSpPr>
          <p:cNvPr id="3" name="Content Placeholder 2"/>
          <p:cNvSpPr>
            <a:spLocks noGrp="1"/>
          </p:cNvSpPr>
          <p:nvPr>
            <p:ph sz="quarter" idx="1"/>
          </p:nvPr>
        </p:nvSpPr>
        <p:spPr/>
        <p:txBody>
          <a:bodyPr>
            <a:noAutofit/>
          </a:bodyPr>
          <a:lstStyle/>
          <a:p>
            <a:r>
              <a:rPr lang="en-US" sz="2400" dirty="0" smtClean="0"/>
              <a:t>Most patients are mentally defective, with an abnormal </a:t>
            </a:r>
            <a:r>
              <a:rPr lang="en-US" sz="2400" dirty="0" err="1" smtClean="0"/>
              <a:t>facies</a:t>
            </a:r>
            <a:r>
              <a:rPr lang="en-US" sz="2400" dirty="0" smtClean="0"/>
              <a:t>, but there is no characteristic or consistent pattern</a:t>
            </a:r>
          </a:p>
          <a:p>
            <a:r>
              <a:rPr lang="en-US" sz="2400" dirty="0" smtClean="0"/>
              <a:t>The skin shows pitting and scarring, especially on the legs. The skin is fragile and leg ulcers are common</a:t>
            </a:r>
          </a:p>
          <a:p>
            <a:r>
              <a:rPr lang="en-US" sz="2400" dirty="0" smtClean="0"/>
              <a:t>Occasionally, there may be photosensitivity, </a:t>
            </a:r>
            <a:r>
              <a:rPr lang="en-US" sz="2400" dirty="0" err="1" smtClean="0"/>
              <a:t>telangiectasia</a:t>
            </a:r>
            <a:r>
              <a:rPr lang="en-US" sz="2400" dirty="0" smtClean="0"/>
              <a:t>, </a:t>
            </a:r>
            <a:r>
              <a:rPr lang="en-US" sz="2400" dirty="0" err="1" smtClean="0"/>
              <a:t>purpura</a:t>
            </a:r>
            <a:r>
              <a:rPr lang="en-US" sz="2400" dirty="0" smtClean="0"/>
              <a:t>, premature </a:t>
            </a:r>
            <a:r>
              <a:rPr lang="en-US" sz="2400" dirty="0" err="1" smtClean="0"/>
              <a:t>greying</a:t>
            </a:r>
            <a:r>
              <a:rPr lang="en-US" sz="2400" dirty="0" smtClean="0"/>
              <a:t> and </a:t>
            </a:r>
            <a:r>
              <a:rPr lang="en-US" sz="2400" dirty="0" err="1" smtClean="0"/>
              <a:t>lymphoedema</a:t>
            </a:r>
            <a:endParaRPr lang="en-US" sz="2400" dirty="0" smtClean="0"/>
          </a:p>
          <a:p>
            <a:r>
              <a:rPr lang="en-US" sz="2400" dirty="0" err="1" smtClean="0"/>
              <a:t>Splenomegaly</a:t>
            </a:r>
            <a:r>
              <a:rPr lang="en-US" sz="2400" dirty="0" smtClean="0"/>
              <a:t>, recurrent infections and obesity or a protuberant abdomen occur in about 30% of cases</a:t>
            </a:r>
          </a:p>
          <a:p>
            <a:r>
              <a:rPr lang="en-US" sz="2400" dirty="0" smtClean="0"/>
              <a:t>Diagnosis is confirmed by the finding of massive </a:t>
            </a:r>
            <a:r>
              <a:rPr lang="en-US" sz="2400" dirty="0" err="1" smtClean="0"/>
              <a:t>imidodipeptiduria</a:t>
            </a:r>
            <a:r>
              <a:rPr lang="en-US" sz="2400" dirty="0" smtClean="0"/>
              <a:t> with </a:t>
            </a:r>
            <a:r>
              <a:rPr lang="en-US" sz="2400" dirty="0" err="1" smtClean="0"/>
              <a:t>prolidase</a:t>
            </a:r>
            <a:r>
              <a:rPr lang="en-US" sz="2400" dirty="0" smtClean="0"/>
              <a:t> deficiency in the red cells, white cells or cultured fibroblasts</a:t>
            </a:r>
          </a:p>
          <a:p>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PROLIDASE DEFICIENCY</a:t>
            </a:r>
            <a:endParaRPr lang="en-US" sz="4000" dirty="0"/>
          </a:p>
        </p:txBody>
      </p:sp>
      <p:sp>
        <p:nvSpPr>
          <p:cNvPr id="3" name="Content Placeholder 2"/>
          <p:cNvSpPr>
            <a:spLocks noGrp="1"/>
          </p:cNvSpPr>
          <p:nvPr>
            <p:ph sz="quarter" idx="1"/>
          </p:nvPr>
        </p:nvSpPr>
        <p:spPr/>
        <p:txBody>
          <a:bodyPr>
            <a:normAutofit/>
          </a:bodyPr>
          <a:lstStyle/>
          <a:p>
            <a:r>
              <a:rPr lang="en-US" sz="2400" dirty="0" smtClean="0"/>
              <a:t>Topical </a:t>
            </a:r>
            <a:r>
              <a:rPr lang="en-US" sz="2400" dirty="0" err="1" smtClean="0"/>
              <a:t>proline</a:t>
            </a:r>
            <a:r>
              <a:rPr lang="en-US" sz="2400" dirty="0" smtClean="0"/>
              <a:t> has been successfully applied to the leg ulcers</a:t>
            </a:r>
          </a:p>
          <a:p>
            <a:r>
              <a:rPr lang="en-US" sz="2400" dirty="0" smtClean="0"/>
              <a:t>Enzyme replacement by transfusion of </a:t>
            </a:r>
            <a:r>
              <a:rPr lang="en-US" sz="2400" dirty="0" err="1" smtClean="0"/>
              <a:t>prolidase</a:t>
            </a:r>
            <a:r>
              <a:rPr lang="en-US" sz="2400" dirty="0" smtClean="0"/>
              <a:t> containing red cells is a possibility, perhaps using manganese activation of the enzyme before transfusion </a:t>
            </a:r>
          </a:p>
          <a:p>
            <a:r>
              <a:rPr lang="en-US" sz="2400" dirty="0" smtClean="0"/>
              <a:t>Pulsed corticosteroids may help </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OSTEOGENESIS IMPERFECTA</a:t>
            </a:r>
            <a:endParaRPr lang="en-US" sz="4000" b="1" dirty="0"/>
          </a:p>
        </p:txBody>
      </p:sp>
      <p:sp>
        <p:nvSpPr>
          <p:cNvPr id="3" name="Content Placeholder 2"/>
          <p:cNvSpPr>
            <a:spLocks noGrp="1"/>
          </p:cNvSpPr>
          <p:nvPr>
            <p:ph sz="quarter" idx="1"/>
          </p:nvPr>
        </p:nvSpPr>
        <p:spPr/>
        <p:txBody>
          <a:bodyPr>
            <a:normAutofit/>
          </a:bodyPr>
          <a:lstStyle/>
          <a:p>
            <a:r>
              <a:rPr lang="en-US" sz="2400" dirty="0" smtClean="0"/>
              <a:t>This term is applied to a heterogeneous group of heritable disorders characterized by:                                                   osteoporosis with fractures, due predominantly to type I 	collagen abnormalities,                                                         blue </a:t>
            </a:r>
            <a:r>
              <a:rPr lang="en-US" sz="2400" dirty="0" err="1" smtClean="0"/>
              <a:t>sclerae</a:t>
            </a:r>
            <a:r>
              <a:rPr lang="en-US" sz="2400" dirty="0" smtClean="0"/>
              <a:t>,                                                                                                                                                         deafness,                                                                                                                                                       skeletal deformity,                                                                                                                                            abnormal dentine formation (</a:t>
            </a:r>
            <a:r>
              <a:rPr lang="en-US" sz="2400" dirty="0" err="1" smtClean="0"/>
              <a:t>dentinogenesis</a:t>
            </a:r>
            <a:r>
              <a:rPr lang="en-US" sz="2400" dirty="0" smtClean="0"/>
              <a:t> </a:t>
            </a:r>
            <a:r>
              <a:rPr lang="en-US" sz="2400" dirty="0" err="1" smtClean="0"/>
              <a:t>imperfecta</a:t>
            </a:r>
            <a:r>
              <a:rPr lang="en-US" sz="2400" dirty="0" smtClean="0"/>
              <a:t>),                                                                                                mild joint </a:t>
            </a:r>
            <a:r>
              <a:rPr lang="en-US" sz="2400" dirty="0" err="1" smtClean="0"/>
              <a:t>hypermobility</a:t>
            </a:r>
            <a:r>
              <a:rPr lang="en-US" sz="2400" dirty="0" smtClean="0"/>
              <a:t>,                                                                                                                                         hernias, mitral valve </a:t>
            </a:r>
            <a:r>
              <a:rPr lang="en-US" sz="2400" dirty="0" err="1" smtClean="0"/>
              <a:t>prolapse</a:t>
            </a:r>
            <a:r>
              <a:rPr lang="en-US" sz="2400" dirty="0" smtClean="0"/>
              <a:t>, arterial fragility and                                                                                                  thin, fragile skin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OSTEOGENESIS IMPERFECTA</a:t>
            </a:r>
            <a:endParaRPr lang="en-US" sz="4000" b="1" dirty="0"/>
          </a:p>
        </p:txBody>
      </p:sp>
      <p:sp>
        <p:nvSpPr>
          <p:cNvPr id="3" name="Content Placeholder 2"/>
          <p:cNvSpPr>
            <a:spLocks noGrp="1"/>
          </p:cNvSpPr>
          <p:nvPr>
            <p:ph sz="quarter" idx="1"/>
          </p:nvPr>
        </p:nvSpPr>
        <p:spPr/>
        <p:txBody>
          <a:bodyPr>
            <a:noAutofit/>
          </a:bodyPr>
          <a:lstStyle/>
          <a:p>
            <a:r>
              <a:rPr lang="en-US" sz="2400" b="1" dirty="0" smtClean="0"/>
              <a:t>Type IA: Classic form.                                                                   </a:t>
            </a:r>
            <a:r>
              <a:rPr lang="en-US" sz="2400" dirty="0" smtClean="0"/>
              <a:t>The commonest form, AD inheritance                                           Fractures are common in childhood                                                                The </a:t>
            </a:r>
            <a:r>
              <a:rPr lang="en-US" sz="2400" dirty="0" err="1" smtClean="0"/>
              <a:t>sclerae</a:t>
            </a:r>
            <a:r>
              <a:rPr lang="en-US" sz="2400" dirty="0" smtClean="0"/>
              <a:t> are blue or grey,                                                                   easy bruising and early-onset deafness are common,                         skeletal deformity is absent or mild,                                                         Joint laxity is common                                                                      The incidence of mitral valve </a:t>
            </a:r>
            <a:r>
              <a:rPr lang="en-US" sz="2400" dirty="0" err="1" smtClean="0"/>
              <a:t>prolapse</a:t>
            </a:r>
            <a:r>
              <a:rPr lang="en-US" sz="2400" dirty="0" smtClean="0"/>
              <a:t> is increased, and the aortic valves are thin and occasionally incompetent </a:t>
            </a:r>
          </a:p>
          <a:p>
            <a:r>
              <a:rPr lang="en-US" sz="2400" dirty="0" smtClean="0"/>
              <a:t>Most patients have increased skin collagen, with an increased ratio of type I/type III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OSTEOGENESIS IMPERFECTA</a:t>
            </a:r>
            <a:endParaRPr lang="en-US" sz="4000" dirty="0"/>
          </a:p>
        </p:txBody>
      </p:sp>
      <p:sp>
        <p:nvSpPr>
          <p:cNvPr id="3" name="Content Placeholder 2"/>
          <p:cNvSpPr>
            <a:spLocks noGrp="1"/>
          </p:cNvSpPr>
          <p:nvPr>
            <p:ph sz="quarter" idx="1"/>
          </p:nvPr>
        </p:nvSpPr>
        <p:spPr/>
        <p:txBody>
          <a:bodyPr>
            <a:normAutofit/>
          </a:bodyPr>
          <a:lstStyle/>
          <a:p>
            <a:r>
              <a:rPr lang="en-US" sz="2400" b="1" dirty="0" smtClean="0"/>
              <a:t>Type II: Lethal </a:t>
            </a:r>
            <a:r>
              <a:rPr lang="en-US" sz="2400" b="1" dirty="0" err="1" smtClean="0"/>
              <a:t>perinatal</a:t>
            </a:r>
            <a:r>
              <a:rPr lang="en-US" sz="2400" b="1" dirty="0" smtClean="0"/>
              <a:t> form                                                                                            </a:t>
            </a:r>
            <a:r>
              <a:rPr lang="en-US" sz="2400" dirty="0" smtClean="0"/>
              <a:t>This is the rarest form.                                                                                                          Infants rarely survive for more than a few days after birth                                                                 Inheritance is usually </a:t>
            </a:r>
            <a:r>
              <a:rPr lang="en-US" sz="2400" dirty="0" err="1" smtClean="0"/>
              <a:t>autosomal</a:t>
            </a:r>
            <a:r>
              <a:rPr lang="en-US" sz="2400" dirty="0" smtClean="0"/>
              <a:t> dominant</a:t>
            </a:r>
          </a:p>
          <a:p>
            <a:r>
              <a:rPr lang="en-US" sz="2400" b="1" dirty="0" smtClean="0"/>
              <a:t>Type III: Progressively deforming form</a:t>
            </a:r>
          </a:p>
          <a:p>
            <a:r>
              <a:rPr lang="en-US" sz="2400" b="1" dirty="0" smtClean="0"/>
              <a:t>Type IV: Mild form with normal </a:t>
            </a:r>
            <a:r>
              <a:rPr lang="en-US" sz="2400" b="1" dirty="0" err="1" smtClean="0"/>
              <a:t>sclerae</a:t>
            </a:r>
            <a:r>
              <a:rPr lang="en-US" sz="2400" b="1" dirty="0" smtClean="0"/>
              <a:t>                                                </a:t>
            </a:r>
            <a:r>
              <a:rPr lang="en-US" sz="2400" dirty="0" smtClean="0"/>
              <a:t>This condition is similar to type I in clinical features and inheritance, but the </a:t>
            </a:r>
            <a:r>
              <a:rPr lang="en-US" sz="2400" dirty="0" err="1" smtClean="0"/>
              <a:t>sclerae</a:t>
            </a:r>
            <a:r>
              <a:rPr lang="en-US" sz="2400" dirty="0" smtClean="0"/>
              <a:t> are not blue, </a:t>
            </a:r>
            <a:r>
              <a:rPr lang="en-US" sz="2400" dirty="0" err="1" smtClean="0"/>
              <a:t>dentinogenesis</a:t>
            </a:r>
            <a:r>
              <a:rPr lang="en-US" sz="2400" dirty="0" smtClean="0"/>
              <a:t> </a:t>
            </a:r>
            <a:r>
              <a:rPr lang="en-US" sz="2400" dirty="0" err="1" smtClean="0"/>
              <a:t>imperfecta</a:t>
            </a:r>
            <a:r>
              <a:rPr lang="en-US" sz="2400" dirty="0" smtClean="0"/>
              <a:t> is frequent and deafness is rare</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OSTEOGENESIS IMPERFECTA</a:t>
            </a:r>
            <a:endParaRPr lang="en-US" sz="4000" dirty="0"/>
          </a:p>
        </p:txBody>
      </p:sp>
      <p:sp>
        <p:nvSpPr>
          <p:cNvPr id="3" name="Content Placeholder 2"/>
          <p:cNvSpPr>
            <a:spLocks noGrp="1"/>
          </p:cNvSpPr>
          <p:nvPr>
            <p:ph sz="quarter" idx="1"/>
          </p:nvPr>
        </p:nvSpPr>
        <p:spPr/>
        <p:txBody>
          <a:bodyPr>
            <a:noAutofit/>
          </a:bodyPr>
          <a:lstStyle/>
          <a:p>
            <a:r>
              <a:rPr lang="en-US" sz="2400" dirty="0" smtClean="0"/>
              <a:t>Patients with short extremities and a large skull may be confused with </a:t>
            </a:r>
            <a:r>
              <a:rPr lang="en-US" sz="2400" dirty="0" err="1" smtClean="0"/>
              <a:t>achondroplasia</a:t>
            </a:r>
            <a:r>
              <a:rPr lang="en-US" sz="2400" dirty="0" smtClean="0"/>
              <a:t>, but bone fragility and thin skin do not occur in </a:t>
            </a:r>
            <a:r>
              <a:rPr lang="en-US" sz="2400" dirty="0" err="1" smtClean="0"/>
              <a:t>achondroplasia</a:t>
            </a:r>
            <a:endParaRPr lang="en-US" sz="2400" dirty="0" smtClean="0"/>
          </a:p>
          <a:p>
            <a:r>
              <a:rPr lang="en-US" sz="2400" dirty="0" smtClean="0"/>
              <a:t>Prenatal diagnosis of the more severe forms is possible, using </a:t>
            </a:r>
            <a:r>
              <a:rPr lang="en-US" sz="2400" dirty="0" err="1" smtClean="0"/>
              <a:t>ultrasonography</a:t>
            </a:r>
            <a:r>
              <a:rPr lang="en-US" sz="2400" dirty="0" smtClean="0"/>
              <a:t> from week 16 </a:t>
            </a:r>
          </a:p>
          <a:p>
            <a:r>
              <a:rPr lang="en-US" sz="2400" dirty="0" smtClean="0"/>
              <a:t>The skin of patients with OI is stiffer and less elastic than normal skin, and these differences in mechanical properties may prove useful in diagnosis and prognosis</a:t>
            </a:r>
          </a:p>
          <a:p>
            <a:r>
              <a:rPr lang="en-US" sz="2400" dirty="0" err="1" smtClean="0"/>
              <a:t>Bisphosphonates</a:t>
            </a:r>
            <a:r>
              <a:rPr lang="en-US" sz="2400" dirty="0" smtClean="0"/>
              <a:t> have become standard care for patients although it is unclear how long therapy should be maintained</a:t>
            </a:r>
          </a:p>
          <a:p>
            <a:r>
              <a:rPr lang="en-US" sz="2400" dirty="0" smtClean="0"/>
              <a:t>Somatic cell therapy, using </a:t>
            </a:r>
            <a:r>
              <a:rPr lang="en-US" sz="2400" dirty="0" err="1" smtClean="0"/>
              <a:t>allogeneic</a:t>
            </a:r>
            <a:r>
              <a:rPr lang="en-US" sz="2400" dirty="0" smtClean="0"/>
              <a:t> bone marrow and </a:t>
            </a:r>
            <a:r>
              <a:rPr lang="en-US" sz="2400" dirty="0" err="1" smtClean="0"/>
              <a:t>mesenchymal</a:t>
            </a:r>
            <a:r>
              <a:rPr lang="en-US" sz="2400" dirty="0" smtClean="0"/>
              <a:t> </a:t>
            </a:r>
            <a:r>
              <a:rPr lang="en-US" sz="2400" dirty="0" err="1" smtClean="0"/>
              <a:t>stromal</a:t>
            </a:r>
            <a:r>
              <a:rPr lang="en-US" sz="2400" dirty="0" smtClean="0"/>
              <a:t> cell transplantation have been used</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GENERALIZED CUTIS LAXA</a:t>
            </a:r>
            <a:endParaRPr lang="en-US" sz="4000" b="1" dirty="0"/>
          </a:p>
        </p:txBody>
      </p:sp>
      <p:sp>
        <p:nvSpPr>
          <p:cNvPr id="3" name="Content Placeholder 2"/>
          <p:cNvSpPr>
            <a:spLocks noGrp="1"/>
          </p:cNvSpPr>
          <p:nvPr>
            <p:ph sz="quarter" idx="1"/>
          </p:nvPr>
        </p:nvSpPr>
        <p:spPr/>
        <p:txBody>
          <a:bodyPr>
            <a:normAutofit/>
          </a:bodyPr>
          <a:lstStyle/>
          <a:p>
            <a:r>
              <a:rPr lang="en-US" sz="2400" dirty="0" smtClean="0"/>
              <a:t>Generalized </a:t>
            </a:r>
            <a:r>
              <a:rPr lang="en-US" sz="2400" dirty="0" err="1" smtClean="0"/>
              <a:t>Elatolysis</a:t>
            </a:r>
            <a:endParaRPr lang="en-US" sz="2400" dirty="0" smtClean="0"/>
          </a:p>
          <a:p>
            <a:r>
              <a:rPr lang="en-US" sz="2400" dirty="0" smtClean="0"/>
              <a:t>Cutis </a:t>
            </a:r>
            <a:r>
              <a:rPr lang="en-US" sz="2400" dirty="0" err="1" smtClean="0"/>
              <a:t>laxa</a:t>
            </a:r>
            <a:r>
              <a:rPr lang="en-US" sz="2400" dirty="0" smtClean="0"/>
              <a:t> is characterized clinically by lax, pendulous and inelastic skin skin and </a:t>
            </a:r>
            <a:r>
              <a:rPr lang="en-US" sz="2400" dirty="0" err="1" smtClean="0"/>
              <a:t>histologically</a:t>
            </a:r>
            <a:r>
              <a:rPr lang="en-US" sz="2400" dirty="0" smtClean="0"/>
              <a:t> by loss of elastic tissue in the dermis</a:t>
            </a:r>
          </a:p>
          <a:p>
            <a:r>
              <a:rPr lang="en-US" sz="2400" dirty="0" smtClean="0"/>
              <a:t>Histopathology shows sparse and fragmented elastic fibers, better visualized with stains (</a:t>
            </a:r>
            <a:r>
              <a:rPr lang="en-US" sz="2400" dirty="0" err="1" smtClean="0"/>
              <a:t>Verhoeff</a:t>
            </a:r>
            <a:r>
              <a:rPr lang="en-US" sz="2400" dirty="0" smtClean="0"/>
              <a:t>-van </a:t>
            </a:r>
            <a:r>
              <a:rPr lang="en-US" sz="2400" dirty="0" err="1" smtClean="0"/>
              <a:t>Gieson</a:t>
            </a:r>
            <a:r>
              <a:rPr lang="en-US" sz="2400" dirty="0" smtClean="0"/>
              <a:t> or </a:t>
            </a:r>
            <a:r>
              <a:rPr lang="en-US" sz="2400" dirty="0" err="1" smtClean="0"/>
              <a:t>orcein</a:t>
            </a:r>
            <a:r>
              <a:rPr lang="en-US" sz="2400" dirty="0" smtClean="0"/>
              <a:t>)</a:t>
            </a:r>
          </a:p>
          <a:p>
            <a:r>
              <a:rPr lang="en-US" sz="2400" dirty="0" smtClean="0"/>
              <a:t>It has several causes and associations</a:t>
            </a:r>
          </a:p>
          <a:p>
            <a:r>
              <a:rPr lang="en-US" sz="2400" dirty="0" smtClean="0"/>
              <a:t>It may be inherited (AD, AR, X-linked recessive) or acquired</a:t>
            </a:r>
          </a:p>
          <a:p>
            <a:r>
              <a:rPr lang="en-US" sz="2400" dirty="0" smtClean="0"/>
              <a:t>It may accompany inherited disorders such as PXE and EDS</a:t>
            </a:r>
            <a:endParaRPr lang="fr-FR" sz="2400" dirty="0" smtClean="0"/>
          </a:p>
          <a:p>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GENERALIZED CUTIS LAXA</a:t>
            </a:r>
            <a:endParaRPr lang="en-US" sz="4000" b="1" dirty="0"/>
          </a:p>
        </p:txBody>
      </p:sp>
      <p:sp>
        <p:nvSpPr>
          <p:cNvPr id="3" name="Content Placeholder 2"/>
          <p:cNvSpPr>
            <a:spLocks noGrp="1"/>
          </p:cNvSpPr>
          <p:nvPr>
            <p:ph sz="quarter" idx="1"/>
          </p:nvPr>
        </p:nvSpPr>
        <p:spPr/>
        <p:txBody>
          <a:bodyPr>
            <a:noAutofit/>
          </a:bodyPr>
          <a:lstStyle/>
          <a:p>
            <a:r>
              <a:rPr lang="en-US" sz="2400" b="1" dirty="0" smtClean="0"/>
              <a:t>Acquired causes may include:                                                       </a:t>
            </a:r>
            <a:r>
              <a:rPr lang="en-US" sz="2400" dirty="0" smtClean="0"/>
              <a:t>Inflammatory skin disease (</a:t>
            </a:r>
            <a:r>
              <a:rPr lang="en-US" sz="2400" dirty="0" err="1" smtClean="0"/>
              <a:t>Urticaria</a:t>
            </a:r>
            <a:r>
              <a:rPr lang="en-US" sz="2400" dirty="0" smtClean="0"/>
              <a:t>, </a:t>
            </a:r>
            <a:r>
              <a:rPr lang="en-US" sz="2400" dirty="0" err="1" smtClean="0"/>
              <a:t>Angioedema</a:t>
            </a:r>
            <a:r>
              <a:rPr lang="en-US" sz="2400" dirty="0" smtClean="0"/>
              <a:t>, EM),                                                             Drug hypersensitivity (Penicillin, </a:t>
            </a:r>
            <a:r>
              <a:rPr lang="en-US" sz="2400" dirty="0" err="1" smtClean="0"/>
              <a:t>Penicillamine</a:t>
            </a:r>
            <a:r>
              <a:rPr lang="en-US" sz="2400" dirty="0" smtClean="0"/>
              <a:t>), May develop in 			babies born to women taking </a:t>
            </a:r>
            <a:r>
              <a:rPr lang="en-US" sz="2400" dirty="0" err="1" smtClean="0"/>
              <a:t>penicillamine</a:t>
            </a:r>
            <a:r>
              <a:rPr lang="en-US" sz="2400" dirty="0" smtClean="0"/>
              <a:t>                                                           Complement deficiency,                                                              Systemic lupus </a:t>
            </a:r>
            <a:r>
              <a:rPr lang="en-US" sz="2400" dirty="0" err="1" smtClean="0"/>
              <a:t>erythematosus</a:t>
            </a:r>
            <a:r>
              <a:rPr lang="en-US" sz="2400" dirty="0" smtClean="0"/>
              <a:t>,                                                     Severe Rheumatoid Arthritis                                                       Multiple </a:t>
            </a:r>
            <a:r>
              <a:rPr lang="en-US" sz="2400" dirty="0" err="1" smtClean="0"/>
              <a:t>myelomatosis</a:t>
            </a:r>
            <a:r>
              <a:rPr lang="en-US" sz="2400" dirty="0" smtClean="0"/>
              <a:t>,                                                         </a:t>
            </a:r>
            <a:r>
              <a:rPr lang="en-US" sz="2400" dirty="0" err="1" smtClean="0"/>
              <a:t>Sarcoidosis</a:t>
            </a:r>
            <a:r>
              <a:rPr lang="en-US" sz="2400" dirty="0" smtClean="0"/>
              <a:t>,                                                                            Syphilis,                                                                                </a:t>
            </a:r>
            <a:r>
              <a:rPr lang="en-US" sz="2400" dirty="0" err="1" smtClean="0"/>
              <a:t>Coeliac</a:t>
            </a:r>
            <a:r>
              <a:rPr lang="en-US" sz="2400" dirty="0" smtClean="0"/>
              <a:t> disease,                                                                    </a:t>
            </a:r>
            <a:r>
              <a:rPr lang="en-US" sz="2400" dirty="0" err="1" smtClean="0"/>
              <a:t>Amyloidosis</a:t>
            </a:r>
            <a:r>
              <a:rPr lang="en-US" sz="2400" dirty="0" smtClean="0"/>
              <a:t>,                                                                               </a:t>
            </a:r>
            <a:r>
              <a:rPr lang="en-US" sz="2400" dirty="0" err="1" smtClean="0"/>
              <a:t>Klippel-Trenaunay</a:t>
            </a:r>
            <a:r>
              <a:rPr lang="en-US" sz="2400" dirty="0" smtClean="0"/>
              <a:t> Syndrome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GENERALIZED CUTIS LAXA</a:t>
            </a:r>
            <a:endParaRPr lang="en-US" sz="4000" dirty="0"/>
          </a:p>
        </p:txBody>
      </p:sp>
      <p:sp>
        <p:nvSpPr>
          <p:cNvPr id="3" name="Content Placeholder 2"/>
          <p:cNvSpPr>
            <a:spLocks noGrp="1"/>
          </p:cNvSpPr>
          <p:nvPr>
            <p:ph sz="quarter" idx="1"/>
          </p:nvPr>
        </p:nvSpPr>
        <p:spPr/>
        <p:txBody>
          <a:bodyPr>
            <a:noAutofit/>
          </a:bodyPr>
          <a:lstStyle/>
          <a:p>
            <a:r>
              <a:rPr lang="en-US" sz="2400" dirty="0" smtClean="0"/>
              <a:t>The skin becomes inelastic and hangs in redundant folds</a:t>
            </a:r>
          </a:p>
          <a:p>
            <a:r>
              <a:rPr lang="en-US" sz="2400" dirty="0" smtClean="0"/>
              <a:t>The face and neck are often affected, which produces a ‘bloodhound’ appearance of premature ageing </a:t>
            </a:r>
          </a:p>
          <a:p>
            <a:r>
              <a:rPr lang="en-US" sz="2400" dirty="0" smtClean="0"/>
              <a:t>In the AD form, the skin changes are less severe and tend to present later than in the recessive form</a:t>
            </a:r>
          </a:p>
          <a:p>
            <a:r>
              <a:rPr lang="en-US" sz="2400" dirty="0" smtClean="0"/>
              <a:t>In the commoner, more severe, AR</a:t>
            </a:r>
            <a:r>
              <a:rPr lang="en-US" sz="2400" i="1" dirty="0" smtClean="0"/>
              <a:t> </a:t>
            </a:r>
            <a:r>
              <a:rPr lang="en-US" sz="2400" dirty="0" smtClean="0"/>
              <a:t>form there is a characteristic </a:t>
            </a:r>
            <a:r>
              <a:rPr lang="en-US" sz="2400" dirty="0" err="1" smtClean="0"/>
              <a:t>facies</a:t>
            </a:r>
            <a:r>
              <a:rPr lang="en-US" sz="2400" dirty="0" smtClean="0"/>
              <a:t> with downward slanting </a:t>
            </a:r>
            <a:r>
              <a:rPr lang="en-US" sz="2400" dirty="0" err="1" smtClean="0"/>
              <a:t>palpebral</a:t>
            </a:r>
            <a:r>
              <a:rPr lang="en-US" sz="2400" dirty="0" smtClean="0"/>
              <a:t> fissures, a broad flat nose, sagging cheeks and large ears. There are prominent skin folds around the knees, abdomen and thighs</a:t>
            </a:r>
          </a:p>
          <a:p>
            <a:r>
              <a:rPr lang="en-US" sz="2400" dirty="0" err="1" smtClean="0"/>
              <a:t>Herniae</a:t>
            </a:r>
            <a:r>
              <a:rPr lang="en-US" sz="2400" dirty="0" smtClean="0"/>
              <a:t>, </a:t>
            </a:r>
            <a:r>
              <a:rPr lang="en-US" sz="2400" dirty="0" err="1" smtClean="0"/>
              <a:t>diverticula</a:t>
            </a:r>
            <a:r>
              <a:rPr lang="en-US" sz="2400" dirty="0" smtClean="0"/>
              <a:t>, severe </a:t>
            </a:r>
            <a:r>
              <a:rPr lang="en-US" sz="2400" dirty="0" err="1" smtClean="0"/>
              <a:t>pul</a:t>
            </a:r>
            <a:r>
              <a:rPr lang="en-US" sz="2400" dirty="0" smtClean="0"/>
              <a:t> emphysema,  </a:t>
            </a:r>
            <a:r>
              <a:rPr lang="en-US" sz="2400" dirty="0" err="1" smtClean="0"/>
              <a:t>cor</a:t>
            </a:r>
            <a:r>
              <a:rPr lang="en-US" sz="2400" dirty="0" smtClean="0"/>
              <a:t> </a:t>
            </a:r>
            <a:r>
              <a:rPr lang="en-US" sz="2400" dirty="0" err="1" smtClean="0"/>
              <a:t>pulmonale</a:t>
            </a:r>
            <a:r>
              <a:rPr lang="en-US" sz="2400" dirty="0" smtClean="0"/>
              <a:t>, aortic aneurysm, dental caries, and osteoporosis may occur</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EHLERS-DANLOS SYNDROME</a:t>
            </a:r>
            <a:endParaRPr lang="en-US" sz="4000" b="1" dirty="0"/>
          </a:p>
        </p:txBody>
      </p:sp>
      <p:sp>
        <p:nvSpPr>
          <p:cNvPr id="3" name="Content Placeholder 2"/>
          <p:cNvSpPr>
            <a:spLocks noGrp="1"/>
          </p:cNvSpPr>
          <p:nvPr>
            <p:ph sz="quarter" idx="1"/>
          </p:nvPr>
        </p:nvSpPr>
        <p:spPr/>
        <p:txBody>
          <a:bodyPr>
            <a:normAutofit/>
          </a:bodyPr>
          <a:lstStyle/>
          <a:p>
            <a:r>
              <a:rPr lang="en-US" sz="2400" dirty="0" smtClean="0"/>
              <a:t>The hallmarks of EDS are fragility of the skin and blood vessels, </a:t>
            </a:r>
            <a:r>
              <a:rPr lang="en-US" sz="2400" dirty="0" err="1" smtClean="0"/>
              <a:t>hyperextensibility</a:t>
            </a:r>
            <a:r>
              <a:rPr lang="en-US" sz="2400" dirty="0" smtClean="0"/>
              <a:t> of the skin and joint </a:t>
            </a:r>
            <a:r>
              <a:rPr lang="en-US" sz="2400" dirty="0" err="1" smtClean="0"/>
              <a:t>hypermobility</a:t>
            </a:r>
            <a:endParaRPr lang="en-US" sz="2400" dirty="0" smtClean="0"/>
          </a:p>
          <a:p>
            <a:r>
              <a:rPr lang="en-US" sz="2400" dirty="0" smtClean="0"/>
              <a:t>13 subtypes; most common </a:t>
            </a:r>
            <a:r>
              <a:rPr lang="en-US" sz="2400" dirty="0" err="1" smtClean="0"/>
              <a:t>autosomal</a:t>
            </a:r>
            <a:r>
              <a:rPr lang="en-US" sz="2400" dirty="0" smtClean="0"/>
              <a:t> dominant (classical and </a:t>
            </a:r>
            <a:r>
              <a:rPr lang="en-US" sz="2400" dirty="0" err="1" smtClean="0"/>
              <a:t>hypermobile</a:t>
            </a:r>
            <a:r>
              <a:rPr lang="en-US" sz="2400" dirty="0" smtClean="0"/>
              <a:t> types)</a:t>
            </a:r>
          </a:p>
          <a:p>
            <a:r>
              <a:rPr lang="en-US" sz="2400" dirty="0" smtClean="0"/>
              <a:t>Defects predominantly involve collagen (Type IV causing classical subtype), although a </a:t>
            </a:r>
            <a:r>
              <a:rPr lang="en-US" sz="2400" dirty="0" err="1" smtClean="0"/>
              <a:t>fibronectin</a:t>
            </a:r>
            <a:r>
              <a:rPr lang="en-US" sz="2400" dirty="0" smtClean="0"/>
              <a:t> defect has been reported in type X, and most recently mutations in </a:t>
            </a:r>
            <a:r>
              <a:rPr lang="en-US" sz="2400" dirty="0" err="1" smtClean="0"/>
              <a:t>tenascin</a:t>
            </a:r>
            <a:r>
              <a:rPr lang="en-US" sz="2400" dirty="0" smtClean="0"/>
              <a:t>-X have been found to cause a newly recognized </a:t>
            </a:r>
            <a:r>
              <a:rPr lang="en-US" sz="2400" dirty="0" err="1" smtClean="0"/>
              <a:t>autosomal</a:t>
            </a:r>
            <a:r>
              <a:rPr lang="en-US" sz="2400" dirty="0" smtClean="0"/>
              <a:t> recessive form of EDS</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GENERALIZED CUTIS LAXA</a:t>
            </a:r>
            <a:endParaRPr lang="en-US" sz="4000" dirty="0"/>
          </a:p>
        </p:txBody>
      </p:sp>
      <p:sp>
        <p:nvSpPr>
          <p:cNvPr id="3" name="Content Placeholder 2"/>
          <p:cNvSpPr>
            <a:spLocks noGrp="1"/>
          </p:cNvSpPr>
          <p:nvPr>
            <p:ph sz="quarter" idx="1"/>
          </p:nvPr>
        </p:nvSpPr>
        <p:spPr/>
        <p:txBody>
          <a:bodyPr>
            <a:noAutofit/>
          </a:bodyPr>
          <a:lstStyle/>
          <a:p>
            <a:r>
              <a:rPr lang="en-US" sz="2400" dirty="0" smtClean="0"/>
              <a:t>Diagnosis is suggested by finding loose skin that recoils only slowly after stretching and may be confirmed by histology</a:t>
            </a:r>
          </a:p>
          <a:p>
            <a:r>
              <a:rPr lang="en-US" sz="2400" dirty="0" smtClean="0"/>
              <a:t>In EDS, skin is </a:t>
            </a:r>
            <a:r>
              <a:rPr lang="en-US" sz="2400" dirty="0" err="1" smtClean="0"/>
              <a:t>hyperextensible</a:t>
            </a:r>
            <a:r>
              <a:rPr lang="en-US" sz="2400" dirty="0" smtClean="0"/>
              <a:t> but not lax, and it recoils quickly</a:t>
            </a:r>
          </a:p>
          <a:p>
            <a:r>
              <a:rPr lang="en-US" sz="2400" dirty="0" smtClean="0"/>
              <a:t>In PXE, the skin may be lax, but it is yellowish and the face is usually spared. It is distinguished </a:t>
            </a:r>
            <a:r>
              <a:rPr lang="en-US" sz="2400" dirty="0" err="1" smtClean="0"/>
              <a:t>histologically</a:t>
            </a:r>
            <a:r>
              <a:rPr lang="en-US" sz="2400" dirty="0" smtClean="0"/>
              <a:t> by calcification</a:t>
            </a:r>
          </a:p>
          <a:p>
            <a:r>
              <a:rPr lang="en-US" sz="2400" dirty="0" smtClean="0"/>
              <a:t>There may be circumscribed folds of lax skin in NF 1 </a:t>
            </a:r>
          </a:p>
          <a:p>
            <a:r>
              <a:rPr lang="en-US" sz="2400" dirty="0" smtClean="0"/>
              <a:t>In Costello’s syndrome there is skin laxity, especially on hands and feet, with joint </a:t>
            </a:r>
            <a:r>
              <a:rPr lang="en-US" sz="2400" dirty="0" err="1" smtClean="0"/>
              <a:t>hyperextensibility</a:t>
            </a:r>
            <a:r>
              <a:rPr lang="en-US" sz="2400" dirty="0" smtClean="0"/>
              <a:t>, but the </a:t>
            </a:r>
            <a:r>
              <a:rPr lang="en-US" sz="2400" dirty="0" err="1" smtClean="0"/>
              <a:t>elastin</a:t>
            </a:r>
            <a:r>
              <a:rPr lang="en-US" sz="2400" dirty="0" smtClean="0"/>
              <a:t> </a:t>
            </a:r>
            <a:r>
              <a:rPr lang="en-US" sz="2400" dirty="0" err="1" smtClean="0"/>
              <a:t>fibres</a:t>
            </a:r>
            <a:r>
              <a:rPr lang="en-US" sz="2400" dirty="0" smtClean="0"/>
              <a:t> are normal under both light and electron microscopy</a:t>
            </a:r>
          </a:p>
          <a:p>
            <a:r>
              <a:rPr lang="en-US" sz="2400" dirty="0" smtClean="0"/>
              <a:t>In severe actinic damage, there may be marked skin laxity due to damage to elastic </a:t>
            </a:r>
            <a:r>
              <a:rPr lang="en-US" sz="2400" dirty="0" err="1" smtClean="0"/>
              <a:t>fibres</a:t>
            </a:r>
            <a:endParaRPr lang="en-US" sz="24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PSEUDOXANTHOMA ELASTICUM</a:t>
            </a:r>
            <a:endParaRPr lang="en-US" sz="4000" b="1" dirty="0"/>
          </a:p>
        </p:txBody>
      </p:sp>
      <p:sp>
        <p:nvSpPr>
          <p:cNvPr id="3" name="Content Placeholder 2"/>
          <p:cNvSpPr>
            <a:spLocks noGrp="1"/>
          </p:cNvSpPr>
          <p:nvPr>
            <p:ph sz="quarter" idx="1"/>
          </p:nvPr>
        </p:nvSpPr>
        <p:spPr/>
        <p:txBody>
          <a:bodyPr>
            <a:noAutofit/>
          </a:bodyPr>
          <a:lstStyle/>
          <a:p>
            <a:r>
              <a:rPr lang="en-US" sz="2400" dirty="0" smtClean="0"/>
              <a:t>A multisystem disorder exhibiting progressive calcification of elastic tissue</a:t>
            </a:r>
          </a:p>
          <a:p>
            <a:r>
              <a:rPr lang="en-US" sz="2400" dirty="0" smtClean="0"/>
              <a:t>Now classified as an AR disorder</a:t>
            </a:r>
          </a:p>
          <a:p>
            <a:r>
              <a:rPr lang="en-US" sz="2400" dirty="0" smtClean="0"/>
              <a:t>PXE appears to be more severe in female patients</a:t>
            </a:r>
          </a:p>
          <a:p>
            <a:r>
              <a:rPr lang="en-US" sz="2400" dirty="0" smtClean="0"/>
              <a:t>Mutations in multidrug resistance associated protein (MRP6), encoded by (</a:t>
            </a:r>
            <a:r>
              <a:rPr lang="en-US" sz="2400" i="1" dirty="0" smtClean="0"/>
              <a:t>ABCC6) </a:t>
            </a:r>
            <a:r>
              <a:rPr lang="en-US" sz="2400" dirty="0" smtClean="0"/>
              <a:t>on</a:t>
            </a:r>
            <a:r>
              <a:rPr lang="en-US" sz="2400" i="1" dirty="0" smtClean="0"/>
              <a:t> </a:t>
            </a:r>
            <a:r>
              <a:rPr lang="en-US" sz="2400" dirty="0" smtClean="0"/>
              <a:t>chromosome 16q13.1</a:t>
            </a:r>
          </a:p>
          <a:p>
            <a:r>
              <a:rPr lang="en-US" sz="2400" dirty="0" smtClean="0"/>
              <a:t>It is suggested that PXE is a “metabolic” disease, with deficiency of hepatic ABCC6 leading to the deficiency of circulating factors necessary to prevent tissue mineralization </a:t>
            </a:r>
          </a:p>
          <a:p>
            <a:r>
              <a:rPr lang="en-US" sz="2400" dirty="0" smtClean="0"/>
              <a:t>PXE is probably a primary metabolic disorder with secondary involvement of elastic </a:t>
            </a:r>
            <a:r>
              <a:rPr lang="en-US" sz="2400" dirty="0" err="1" smtClean="0"/>
              <a:t>fibres</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PSEUDOXANTHOMA ELASTICUM</a:t>
            </a:r>
            <a:endParaRPr lang="en-US" sz="4000" dirty="0"/>
          </a:p>
        </p:txBody>
      </p:sp>
      <p:sp>
        <p:nvSpPr>
          <p:cNvPr id="3" name="Content Placeholder 2"/>
          <p:cNvSpPr>
            <a:spLocks noGrp="1"/>
          </p:cNvSpPr>
          <p:nvPr>
            <p:ph sz="quarter" idx="1"/>
          </p:nvPr>
        </p:nvSpPr>
        <p:spPr/>
        <p:txBody>
          <a:bodyPr>
            <a:noAutofit/>
          </a:bodyPr>
          <a:lstStyle/>
          <a:p>
            <a:r>
              <a:rPr lang="en-US" sz="2400" dirty="0" smtClean="0"/>
              <a:t>PXE is an inherited disorder characterized by generalized fragmentation and progressive calcification of elastic tissue in:                               	Dermis- laxity of the skin                                                                  	Blood vessels- arterial insufficiency                                 	Bruch’s membrane of the eye-retinal </a:t>
            </a:r>
            <a:r>
              <a:rPr lang="en-US" sz="2400" dirty="0" err="1" smtClean="0"/>
              <a:t>haemorrhage</a:t>
            </a:r>
            <a:endParaRPr lang="en-US" sz="2400" dirty="0" smtClean="0"/>
          </a:p>
          <a:p>
            <a:r>
              <a:rPr lang="en-US" sz="2400" dirty="0" smtClean="0"/>
              <a:t>The complete syndrome consists of the distinctive skin lesions, retinal changes (</a:t>
            </a:r>
            <a:r>
              <a:rPr lang="en-US" sz="2400" dirty="0" err="1" smtClean="0"/>
              <a:t>angioid</a:t>
            </a:r>
            <a:r>
              <a:rPr lang="en-US" sz="2400" dirty="0" smtClean="0"/>
              <a:t> streaks) and vascular disturbances</a:t>
            </a:r>
          </a:p>
          <a:p>
            <a:r>
              <a:rPr lang="en-US" sz="2400" dirty="0" smtClean="0"/>
              <a:t>The vascular involvement may be generalized but involve predominantly the larger arteries</a:t>
            </a:r>
          </a:p>
          <a:p>
            <a:r>
              <a:rPr lang="en-US" sz="2400" dirty="0" smtClean="0"/>
              <a:t>Calcification of the internal elastic lamina of the arteries leads to vascular occlusion. HTN, angina, MI, CVA and recurrent mucosal </a:t>
            </a:r>
            <a:r>
              <a:rPr lang="en-US" sz="2400" dirty="0" err="1" smtClean="0"/>
              <a:t>haemorrhages</a:t>
            </a:r>
            <a:r>
              <a:rPr lang="en-US" sz="2400" dirty="0" smtClean="0"/>
              <a:t> may result</a:t>
            </a:r>
          </a:p>
          <a:p>
            <a:pPr>
              <a:buNone/>
            </a:pPr>
            <a:r>
              <a:rPr lang="en-US" sz="2400" dirty="0" smtClean="0"/>
              <a:t> </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Naeem Raza\Desktop\DSC0576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Naeem Raza\Desktop\DSC0576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PSEUDOXANTHOMA ELASTICUM</a:t>
            </a:r>
            <a:endParaRPr lang="en-US" sz="4000" dirty="0"/>
          </a:p>
        </p:txBody>
      </p:sp>
      <p:sp>
        <p:nvSpPr>
          <p:cNvPr id="3" name="Content Placeholder 2"/>
          <p:cNvSpPr>
            <a:spLocks noGrp="1"/>
          </p:cNvSpPr>
          <p:nvPr>
            <p:ph sz="quarter" idx="1"/>
          </p:nvPr>
        </p:nvSpPr>
        <p:spPr/>
        <p:txBody>
          <a:bodyPr>
            <a:normAutofit/>
          </a:bodyPr>
          <a:lstStyle/>
          <a:p>
            <a:pPr>
              <a:buNone/>
            </a:pPr>
            <a:r>
              <a:rPr lang="en-US" sz="2800" b="1" dirty="0" smtClean="0"/>
              <a:t>Major Diagnostic Features:</a:t>
            </a:r>
          </a:p>
          <a:p>
            <a:pPr>
              <a:buNone/>
            </a:pPr>
            <a:r>
              <a:rPr lang="en-US" sz="2400" dirty="0" smtClean="0"/>
              <a:t>	1. Flexural yellow cobblestone lesions</a:t>
            </a:r>
          </a:p>
          <a:p>
            <a:pPr>
              <a:buNone/>
            </a:pPr>
            <a:r>
              <a:rPr lang="en-US" sz="2400" dirty="0" smtClean="0"/>
              <a:t>	2. Characteristic histological features of </a:t>
            </a:r>
            <a:r>
              <a:rPr lang="en-US" sz="2400" dirty="0" err="1" smtClean="0"/>
              <a:t>lesional</a:t>
            </a:r>
            <a:r>
              <a:rPr lang="en-US" sz="2400" dirty="0" smtClean="0"/>
              <a:t> skin, using 	elastic tissue and calcium stains (e.g. van </a:t>
            </a:r>
            <a:r>
              <a:rPr lang="en-US" sz="2400" dirty="0" err="1" smtClean="0"/>
              <a:t>Gieson</a:t>
            </a:r>
            <a:r>
              <a:rPr lang="en-US" sz="2400" dirty="0" smtClean="0"/>
              <a:t> and von 	</a:t>
            </a:r>
            <a:r>
              <a:rPr lang="en-US" sz="2400" dirty="0" err="1" smtClean="0"/>
              <a:t>Kossa</a:t>
            </a:r>
            <a:r>
              <a:rPr lang="en-US" sz="2400" dirty="0" smtClean="0"/>
              <a:t>)</a:t>
            </a:r>
          </a:p>
          <a:p>
            <a:pPr>
              <a:buNone/>
            </a:pPr>
            <a:r>
              <a:rPr lang="en-US" sz="2400" dirty="0" smtClean="0"/>
              <a:t>	3. </a:t>
            </a:r>
            <a:r>
              <a:rPr lang="en-US" sz="2400" dirty="0" err="1" smtClean="0"/>
              <a:t>Angioid</a:t>
            </a:r>
            <a:r>
              <a:rPr lang="en-US" sz="2400" dirty="0" smtClean="0"/>
              <a:t> streaks in the retina</a:t>
            </a:r>
          </a:p>
          <a:p>
            <a:pPr>
              <a:buNone/>
            </a:pPr>
            <a:r>
              <a:rPr lang="en-US" sz="2800" b="1" smtClean="0"/>
              <a:t>Minor Diagnostic Features</a:t>
            </a:r>
            <a:r>
              <a:rPr lang="en-US" sz="2800" b="1" dirty="0" smtClean="0"/>
              <a:t>:</a:t>
            </a:r>
          </a:p>
          <a:p>
            <a:pPr>
              <a:buNone/>
            </a:pPr>
            <a:r>
              <a:rPr lang="en-US" sz="2400" dirty="0" smtClean="0"/>
              <a:t>	4. Characteristic histological changes in non-</a:t>
            </a:r>
            <a:r>
              <a:rPr lang="en-US" sz="2400" dirty="0" err="1" smtClean="0"/>
              <a:t>lesional</a:t>
            </a:r>
            <a:r>
              <a:rPr lang="en-US" sz="2400" dirty="0" smtClean="0"/>
              <a:t> skin</a:t>
            </a:r>
          </a:p>
          <a:p>
            <a:pPr>
              <a:buNone/>
            </a:pPr>
            <a:r>
              <a:rPr lang="en-US" sz="2400" dirty="0" smtClean="0"/>
              <a:t>	5. Family history of PXE in first-degree relatives</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PSEUDOXANTHOMA ELASTICUM</a:t>
            </a:r>
            <a:endParaRPr lang="en-US" sz="4000" dirty="0"/>
          </a:p>
        </p:txBody>
      </p:sp>
      <p:sp>
        <p:nvSpPr>
          <p:cNvPr id="3" name="Content Placeholder 2"/>
          <p:cNvSpPr>
            <a:spLocks noGrp="1"/>
          </p:cNvSpPr>
          <p:nvPr>
            <p:ph sz="quarter" idx="1"/>
          </p:nvPr>
        </p:nvSpPr>
        <p:spPr/>
        <p:txBody>
          <a:bodyPr>
            <a:noAutofit/>
          </a:bodyPr>
          <a:lstStyle/>
          <a:p>
            <a:r>
              <a:rPr lang="en-US" sz="2400" dirty="0" smtClean="0"/>
              <a:t>It is suggested </a:t>
            </a:r>
            <a:r>
              <a:rPr lang="en-US" sz="2400" dirty="0" smtClean="0"/>
              <a:t>that prominence of the horizontal </a:t>
            </a:r>
            <a:r>
              <a:rPr lang="en-US" sz="2400" dirty="0" smtClean="0"/>
              <a:t>and oblique </a:t>
            </a:r>
            <a:r>
              <a:rPr lang="en-US" sz="2400" dirty="0" smtClean="0"/>
              <a:t>mental creases (which separate the lower </a:t>
            </a:r>
            <a:r>
              <a:rPr lang="en-US" sz="2400" dirty="0" smtClean="0"/>
              <a:t>lip from </a:t>
            </a:r>
            <a:r>
              <a:rPr lang="en-US" sz="2400" dirty="0" smtClean="0"/>
              <a:t>the chin) prior to 30 years of age is highly </a:t>
            </a:r>
            <a:r>
              <a:rPr lang="en-US" sz="2400" dirty="0" smtClean="0"/>
              <a:t>specific for </a:t>
            </a:r>
            <a:r>
              <a:rPr lang="en-US" sz="2400" dirty="0" smtClean="0"/>
              <a:t>PXE</a:t>
            </a:r>
            <a:endParaRPr lang="en-US" sz="2400" dirty="0" smtClean="0"/>
          </a:p>
          <a:p>
            <a:r>
              <a:rPr lang="en-US" sz="2400" dirty="0" smtClean="0"/>
              <a:t>There is an increased risk of miscarriage in the first trimester, possibly related to failure of placental development </a:t>
            </a:r>
          </a:p>
          <a:p>
            <a:r>
              <a:rPr lang="en-US" sz="2400" dirty="0" smtClean="0"/>
              <a:t>Definitive diagnosis is made by molecular analysis of the ABCC6 gene. This also provides a means for prenatal and pre-symptomatic testing in families at risk for recurrence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PSEUDOXANTHOMA ELASTICUM</a:t>
            </a:r>
            <a:endParaRPr lang="en-US" sz="4000" dirty="0"/>
          </a:p>
        </p:txBody>
      </p:sp>
      <p:sp>
        <p:nvSpPr>
          <p:cNvPr id="3" name="Content Placeholder 2"/>
          <p:cNvSpPr>
            <a:spLocks noGrp="1"/>
          </p:cNvSpPr>
          <p:nvPr>
            <p:ph sz="quarter" idx="1"/>
          </p:nvPr>
        </p:nvSpPr>
        <p:spPr/>
        <p:txBody>
          <a:bodyPr>
            <a:noAutofit/>
          </a:bodyPr>
          <a:lstStyle/>
          <a:p>
            <a:r>
              <a:rPr lang="en-US" sz="2400" dirty="0" smtClean="0"/>
              <a:t>The most important aspect of treatment is to prevent  complications from vascular involvement or dealt with speedily by the appropriate specialist</a:t>
            </a:r>
          </a:p>
          <a:p>
            <a:r>
              <a:rPr lang="en-US" sz="2400" dirty="0" smtClean="0"/>
              <a:t>Patients should avoid any activity that might cause sudden increase in blood pressure or contact injury to the eyes</a:t>
            </a:r>
          </a:p>
          <a:p>
            <a:r>
              <a:rPr lang="en-US" sz="2400" dirty="0" smtClean="0"/>
              <a:t>Cardiovascular risks should be minimized with control of blood pressure and serum lipids, and avoidance of smoking </a:t>
            </a:r>
          </a:p>
          <a:p>
            <a:r>
              <a:rPr lang="en-US" sz="2400" dirty="0" smtClean="0"/>
              <a:t>The cosmetic appearance of the skin lesions may be improved by plastic surgery</a:t>
            </a:r>
          </a:p>
          <a:p>
            <a:r>
              <a:rPr lang="en-US" sz="2400" dirty="0" smtClean="0"/>
              <a:t>Restriction of dietary calcium has been tried, with apparent benefit in some cases, but this treatment remains controversial</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MARFAN’S SYNDROME</a:t>
            </a:r>
            <a:endParaRPr lang="en-US" sz="4000" b="1" dirty="0"/>
          </a:p>
        </p:txBody>
      </p:sp>
      <p:sp>
        <p:nvSpPr>
          <p:cNvPr id="3" name="Content Placeholder 2"/>
          <p:cNvSpPr>
            <a:spLocks noGrp="1"/>
          </p:cNvSpPr>
          <p:nvPr>
            <p:ph sz="quarter" idx="1"/>
          </p:nvPr>
        </p:nvSpPr>
        <p:spPr/>
        <p:txBody>
          <a:bodyPr>
            <a:normAutofit/>
          </a:bodyPr>
          <a:lstStyle/>
          <a:p>
            <a:r>
              <a:rPr lang="en-US" sz="2400" dirty="0" smtClean="0"/>
              <a:t>This is an </a:t>
            </a:r>
            <a:r>
              <a:rPr lang="en-US" sz="2400" dirty="0" err="1" smtClean="0"/>
              <a:t>autosomal</a:t>
            </a:r>
            <a:r>
              <a:rPr lang="en-US" sz="2400" dirty="0" smtClean="0"/>
              <a:t> dominant inherited connective tissue disorder with variable clinical manifestations</a:t>
            </a:r>
          </a:p>
          <a:p>
            <a:r>
              <a:rPr lang="en-US" sz="2400" dirty="0" smtClean="0"/>
              <a:t>Mutations </a:t>
            </a:r>
            <a:r>
              <a:rPr lang="en-US" sz="2400" dirty="0" smtClean="0"/>
              <a:t>in the fibrillin-1 (</a:t>
            </a:r>
            <a:r>
              <a:rPr lang="en-US" sz="2400" i="1" dirty="0" smtClean="0"/>
              <a:t>FBN1) gene, located on </a:t>
            </a:r>
            <a:r>
              <a:rPr lang="en-US" sz="2400" dirty="0" smtClean="0"/>
              <a:t>chromosome 15q21.1, cause </a:t>
            </a:r>
            <a:r>
              <a:rPr lang="en-US" sz="2400" dirty="0" err="1" smtClean="0"/>
              <a:t>Marfan’s</a:t>
            </a:r>
            <a:r>
              <a:rPr lang="en-US" sz="2400" dirty="0" smtClean="0"/>
              <a:t> syndrome. </a:t>
            </a:r>
            <a:r>
              <a:rPr lang="en-US" sz="2400" dirty="0" err="1" smtClean="0"/>
              <a:t>Fibrillin</a:t>
            </a:r>
            <a:r>
              <a:rPr lang="en-US" sz="2400" dirty="0" smtClean="0"/>
              <a:t> is one component of the </a:t>
            </a:r>
            <a:r>
              <a:rPr lang="en-US" sz="2400" dirty="0" err="1" smtClean="0"/>
              <a:t>elastin</a:t>
            </a:r>
            <a:r>
              <a:rPr lang="en-US" sz="2400" dirty="0" smtClean="0"/>
              <a:t>-associated </a:t>
            </a:r>
            <a:r>
              <a:rPr lang="en-US" sz="2400" dirty="0" err="1" smtClean="0"/>
              <a:t>microfibrils</a:t>
            </a:r>
            <a:endParaRPr lang="en-US" sz="2400" dirty="0" smtClean="0"/>
          </a:p>
          <a:p>
            <a:r>
              <a:rPr lang="en-US" sz="2400" dirty="0" smtClean="0"/>
              <a:t>Patients with </a:t>
            </a:r>
            <a:r>
              <a:rPr lang="en-US" sz="2400" dirty="0" err="1" smtClean="0"/>
              <a:t>Marfan’s</a:t>
            </a:r>
            <a:r>
              <a:rPr lang="en-US" sz="2400" dirty="0" smtClean="0"/>
              <a:t> Syndrome show a striking lack of </a:t>
            </a:r>
            <a:r>
              <a:rPr lang="en-US" sz="2400" dirty="0" err="1" smtClean="0"/>
              <a:t>fibrillin</a:t>
            </a:r>
            <a:r>
              <a:rPr lang="en-US" sz="2400" dirty="0" smtClean="0"/>
              <a:t> in their skin and on culture of their dermal </a:t>
            </a:r>
            <a:r>
              <a:rPr lang="en-US" sz="2400" dirty="0" smtClean="0"/>
              <a:t>fibroblasts</a:t>
            </a:r>
          </a:p>
          <a:p>
            <a:r>
              <a:rPr lang="en-US" sz="2400" dirty="0" smtClean="0"/>
              <a:t>The full syndrome is characterized by aortic dilatation, </a:t>
            </a:r>
            <a:r>
              <a:rPr lang="en-US" sz="2400" dirty="0" err="1" smtClean="0"/>
              <a:t>ectopia</a:t>
            </a:r>
            <a:r>
              <a:rPr lang="en-US" sz="2400" dirty="0" smtClean="0"/>
              <a:t> </a:t>
            </a:r>
            <a:r>
              <a:rPr lang="en-US" sz="2400" dirty="0" err="1" smtClean="0"/>
              <a:t>lentis</a:t>
            </a:r>
            <a:r>
              <a:rPr lang="en-US" sz="2400" dirty="0" smtClean="0"/>
              <a:t> and skeletal abnormalities</a:t>
            </a:r>
          </a:p>
          <a:p>
            <a:endParaRPr lang="en-US" sz="2400" dirty="0" smtClean="0"/>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MARFAN’S SYNDROME</a:t>
            </a:r>
            <a:endParaRPr lang="en-US" sz="4000" dirty="0"/>
          </a:p>
        </p:txBody>
      </p:sp>
      <p:sp>
        <p:nvSpPr>
          <p:cNvPr id="3" name="Content Placeholder 2"/>
          <p:cNvSpPr>
            <a:spLocks noGrp="1"/>
          </p:cNvSpPr>
          <p:nvPr>
            <p:ph sz="quarter" idx="1"/>
          </p:nvPr>
        </p:nvSpPr>
        <p:spPr/>
        <p:txBody>
          <a:bodyPr>
            <a:noAutofit/>
          </a:bodyPr>
          <a:lstStyle/>
          <a:p>
            <a:r>
              <a:rPr lang="en-US" sz="2400" dirty="0" smtClean="0"/>
              <a:t>The “</a:t>
            </a:r>
            <a:r>
              <a:rPr lang="en-US" sz="2400" dirty="0" err="1" smtClean="0"/>
              <a:t>marfanoid</a:t>
            </a:r>
            <a:r>
              <a:rPr lang="en-US" sz="2400" dirty="0" smtClean="0"/>
              <a:t> </a:t>
            </a:r>
            <a:r>
              <a:rPr lang="en-US" sz="2400" dirty="0" err="1" smtClean="0"/>
              <a:t>habitus</a:t>
            </a:r>
            <a:r>
              <a:rPr lang="en-US" sz="2400" dirty="0" smtClean="0"/>
              <a:t>” is characteristically </a:t>
            </a:r>
            <a:r>
              <a:rPr lang="en-US" sz="2400" dirty="0" smtClean="0"/>
              <a:t> </a:t>
            </a:r>
            <a:r>
              <a:rPr lang="en-US" sz="2400" dirty="0" err="1" smtClean="0"/>
              <a:t>dolicho-stenomelic</a:t>
            </a:r>
            <a:r>
              <a:rPr lang="en-US" sz="2400" dirty="0" smtClean="0"/>
              <a:t> </a:t>
            </a:r>
            <a:r>
              <a:rPr lang="en-US" sz="2400" dirty="0" smtClean="0"/>
              <a:t>(</a:t>
            </a:r>
            <a:r>
              <a:rPr lang="en-US" sz="2400" dirty="0" smtClean="0"/>
              <a:t>tall and thin), with a lower-body </a:t>
            </a:r>
            <a:r>
              <a:rPr lang="en-US" sz="2400" dirty="0" smtClean="0"/>
              <a:t>segment (</a:t>
            </a:r>
            <a:r>
              <a:rPr lang="en-US" sz="2400" dirty="0" smtClean="0"/>
              <a:t>pubic </a:t>
            </a:r>
            <a:r>
              <a:rPr lang="en-US" sz="2400" dirty="0" err="1" smtClean="0"/>
              <a:t>symphysis</a:t>
            </a:r>
            <a:r>
              <a:rPr lang="en-US" sz="2400" dirty="0" smtClean="0"/>
              <a:t> to floor) that is longer </a:t>
            </a:r>
            <a:r>
              <a:rPr lang="en-US" sz="2400" dirty="0" smtClean="0"/>
              <a:t>than the </a:t>
            </a:r>
            <a:r>
              <a:rPr lang="en-US" sz="2400" dirty="0" smtClean="0"/>
              <a:t>upper segment (height minus lower segment)</a:t>
            </a:r>
          </a:p>
          <a:p>
            <a:r>
              <a:rPr lang="en-US" sz="2400" dirty="0" smtClean="0"/>
              <a:t>Characteristically</a:t>
            </a:r>
            <a:r>
              <a:rPr lang="en-US" sz="2400" dirty="0" smtClean="0"/>
              <a:t>, the arm span </a:t>
            </a:r>
            <a:r>
              <a:rPr lang="en-US" sz="2400" dirty="0" smtClean="0"/>
              <a:t>exceeds </a:t>
            </a:r>
            <a:r>
              <a:rPr lang="en-US" sz="2400" dirty="0" smtClean="0"/>
              <a:t>the person’s height by </a:t>
            </a:r>
            <a:r>
              <a:rPr lang="en-US" sz="2400" dirty="0" smtClean="0"/>
              <a:t>several centimeters</a:t>
            </a:r>
          </a:p>
          <a:p>
            <a:r>
              <a:rPr lang="en-US" sz="2400" dirty="0" smtClean="0"/>
              <a:t>The distal bones </a:t>
            </a:r>
            <a:r>
              <a:rPr lang="en-US" sz="2400" dirty="0" smtClean="0"/>
              <a:t>are excessively long (</a:t>
            </a:r>
            <a:r>
              <a:rPr lang="en-US" sz="2400" dirty="0" err="1" smtClean="0"/>
              <a:t>arachnodactyly</a:t>
            </a:r>
            <a:r>
              <a:rPr lang="en-US" sz="2400" dirty="0" smtClean="0"/>
              <a:t>)</a:t>
            </a:r>
          </a:p>
          <a:p>
            <a:r>
              <a:rPr lang="en-US" sz="2400" dirty="0" smtClean="0"/>
              <a:t>Skeletal features </a:t>
            </a:r>
            <a:r>
              <a:rPr lang="en-US" sz="2400" dirty="0" smtClean="0"/>
              <a:t>of </a:t>
            </a:r>
            <a:r>
              <a:rPr lang="en-US" sz="2400" dirty="0" err="1" smtClean="0"/>
              <a:t>Marfan</a:t>
            </a:r>
            <a:r>
              <a:rPr lang="en-US" sz="2400" dirty="0" smtClean="0"/>
              <a:t> syndrome are characterized </a:t>
            </a:r>
            <a:r>
              <a:rPr lang="en-US" sz="2400" dirty="0" smtClean="0"/>
              <a:t>by bone </a:t>
            </a:r>
            <a:r>
              <a:rPr lang="en-US" sz="2400" dirty="0" smtClean="0"/>
              <a:t>overgrowth and joint </a:t>
            </a:r>
            <a:r>
              <a:rPr lang="en-US" sz="2400" dirty="0" smtClean="0"/>
              <a:t>laxity</a:t>
            </a:r>
          </a:p>
          <a:p>
            <a:r>
              <a:rPr lang="en-US" sz="2400" dirty="0" err="1" smtClean="0"/>
              <a:t>Kyphoscoliosis</a:t>
            </a:r>
            <a:r>
              <a:rPr lang="en-US" sz="2400" dirty="0" smtClean="0"/>
              <a:t> may be </a:t>
            </a:r>
            <a:r>
              <a:rPr lang="en-US" sz="2400" dirty="0" smtClean="0"/>
              <a:t>severe and increases with the adolescent </a:t>
            </a:r>
            <a:r>
              <a:rPr lang="en-US" sz="2400" dirty="0" smtClean="0"/>
              <a:t>growth spurt</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EHLERS-DANLOS SYNDROME</a:t>
            </a:r>
            <a:endParaRPr lang="en-US" sz="4000" dirty="0"/>
          </a:p>
        </p:txBody>
      </p:sp>
      <p:sp>
        <p:nvSpPr>
          <p:cNvPr id="3" name="Content Placeholder 2"/>
          <p:cNvSpPr>
            <a:spLocks noGrp="1"/>
          </p:cNvSpPr>
          <p:nvPr>
            <p:ph sz="quarter" idx="1"/>
          </p:nvPr>
        </p:nvSpPr>
        <p:spPr/>
        <p:txBody>
          <a:bodyPr>
            <a:normAutofit/>
          </a:bodyPr>
          <a:lstStyle/>
          <a:p>
            <a:r>
              <a:rPr lang="en-US" sz="2400" dirty="0" err="1" smtClean="0"/>
              <a:t>Cutaneous</a:t>
            </a:r>
            <a:r>
              <a:rPr lang="en-US" sz="2400" dirty="0" smtClean="0"/>
              <a:t> features include varying degrees of skin fragility and </a:t>
            </a:r>
            <a:r>
              <a:rPr lang="en-US" sz="2400" dirty="0" err="1" smtClean="0"/>
              <a:t>hyperextensibility</a:t>
            </a:r>
            <a:endParaRPr lang="en-US" sz="2400" dirty="0" smtClean="0"/>
          </a:p>
          <a:p>
            <a:r>
              <a:rPr lang="en-US" sz="2400" dirty="0" smtClean="0"/>
              <a:t>The classical subtype exhibits soft, velvety skin that bruises easily and wounds that heal as thin, atrophic, gaping scars</a:t>
            </a:r>
          </a:p>
          <a:p>
            <a:r>
              <a:rPr lang="en-US" sz="2400" dirty="0" smtClean="0"/>
              <a:t> </a:t>
            </a:r>
            <a:r>
              <a:rPr lang="en-US" sz="2400" dirty="0" err="1" smtClean="0"/>
              <a:t>Extracutaneous</a:t>
            </a:r>
            <a:r>
              <a:rPr lang="en-US" sz="2400" dirty="0" smtClean="0"/>
              <a:t> manifestations include:                                         </a:t>
            </a:r>
            <a:r>
              <a:rPr lang="en-US" sz="2400" dirty="0" err="1" smtClean="0"/>
              <a:t>hypermobile</a:t>
            </a:r>
            <a:r>
              <a:rPr lang="en-US" sz="2400" dirty="0" smtClean="0"/>
              <a:t> joints with frequent dislocations,                             complications with pregnancy and delivery, and less commonly, cardiovascular manifestations, particularly aortic root dilation</a:t>
            </a: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MARFAN’S SYNDROME</a:t>
            </a:r>
            <a:endParaRPr lang="en-US" sz="4000" dirty="0"/>
          </a:p>
        </p:txBody>
      </p:sp>
      <p:sp>
        <p:nvSpPr>
          <p:cNvPr id="3" name="Content Placeholder 2"/>
          <p:cNvSpPr>
            <a:spLocks noGrp="1"/>
          </p:cNvSpPr>
          <p:nvPr>
            <p:ph sz="quarter" idx="1"/>
          </p:nvPr>
        </p:nvSpPr>
        <p:spPr>
          <a:xfrm>
            <a:off x="612648" y="1447800"/>
            <a:ext cx="8153400" cy="4648200"/>
          </a:xfrm>
        </p:spPr>
        <p:txBody>
          <a:bodyPr>
            <a:noAutofit/>
          </a:bodyPr>
          <a:lstStyle/>
          <a:p>
            <a:r>
              <a:rPr lang="en-US" sz="2400" dirty="0" err="1" smtClean="0"/>
              <a:t>Pectus</a:t>
            </a:r>
            <a:r>
              <a:rPr lang="en-US" sz="2400" dirty="0" smtClean="0"/>
              <a:t> </a:t>
            </a:r>
            <a:r>
              <a:rPr lang="en-US" sz="2400" dirty="0" err="1" smtClean="0"/>
              <a:t>excavatum</a:t>
            </a:r>
            <a:r>
              <a:rPr lang="en-US" sz="2400" dirty="0" smtClean="0"/>
              <a:t> </a:t>
            </a:r>
            <a:r>
              <a:rPr lang="en-US" sz="2400" dirty="0" smtClean="0"/>
              <a:t>(</a:t>
            </a:r>
            <a:r>
              <a:rPr lang="en-US" sz="2400" dirty="0" err="1" smtClean="0"/>
              <a:t>sternal</a:t>
            </a:r>
            <a:r>
              <a:rPr lang="en-US" sz="2400" dirty="0" smtClean="0"/>
              <a:t> depression) and </a:t>
            </a:r>
            <a:r>
              <a:rPr lang="en-US" sz="2400" dirty="0" err="1" smtClean="0"/>
              <a:t>carinatum</a:t>
            </a:r>
            <a:r>
              <a:rPr lang="en-US" sz="2400" dirty="0" smtClean="0"/>
              <a:t> (</a:t>
            </a:r>
            <a:r>
              <a:rPr lang="en-US" sz="2400" dirty="0" err="1" smtClean="0"/>
              <a:t>sternal</a:t>
            </a:r>
            <a:r>
              <a:rPr lang="en-US" sz="2400" dirty="0" smtClean="0"/>
              <a:t> projection</a:t>
            </a:r>
            <a:r>
              <a:rPr lang="en-US" sz="2400" dirty="0" smtClean="0"/>
              <a:t>), result from excessive rib </a:t>
            </a:r>
            <a:r>
              <a:rPr lang="en-US" sz="2400" dirty="0" smtClean="0"/>
              <a:t>overgrowth &amp; </a:t>
            </a:r>
            <a:r>
              <a:rPr lang="en-US" sz="2400" dirty="0" smtClean="0"/>
              <a:t>are </a:t>
            </a:r>
            <a:r>
              <a:rPr lang="en-US" sz="2400" dirty="0" smtClean="0"/>
              <a:t>common</a:t>
            </a:r>
          </a:p>
          <a:p>
            <a:r>
              <a:rPr lang="en-US" sz="2400" dirty="0" smtClean="0"/>
              <a:t>Joint </a:t>
            </a:r>
            <a:r>
              <a:rPr lang="en-US" sz="2400" dirty="0" smtClean="0"/>
              <a:t>laxity </a:t>
            </a:r>
            <a:r>
              <a:rPr lang="en-US" sz="2400" dirty="0" smtClean="0"/>
              <a:t>may </a:t>
            </a:r>
            <a:r>
              <a:rPr lang="en-US" sz="2400" dirty="0" smtClean="0"/>
              <a:t>cause flat feet</a:t>
            </a:r>
            <a:r>
              <a:rPr lang="en-US" sz="2400" dirty="0" smtClean="0"/>
              <a:t>, knee </a:t>
            </a:r>
            <a:r>
              <a:rPr lang="en-US" sz="2400" dirty="0" smtClean="0"/>
              <a:t>or elbow </a:t>
            </a:r>
            <a:r>
              <a:rPr lang="en-US" sz="2400" dirty="0" smtClean="0"/>
              <a:t>hyper-extensibility </a:t>
            </a:r>
            <a:r>
              <a:rPr lang="en-US" sz="2400" dirty="0" smtClean="0"/>
              <a:t>(</a:t>
            </a:r>
            <a:r>
              <a:rPr lang="en-US" sz="2400" dirty="0" err="1" smtClean="0"/>
              <a:t>genu</a:t>
            </a:r>
            <a:r>
              <a:rPr lang="en-US" sz="2400" dirty="0" smtClean="0"/>
              <a:t> </a:t>
            </a:r>
            <a:r>
              <a:rPr lang="en-US" sz="2400" dirty="0" err="1" smtClean="0"/>
              <a:t>recurvatum</a:t>
            </a:r>
            <a:r>
              <a:rPr lang="en-US" sz="2400" dirty="0" smtClean="0"/>
              <a:t>), and </a:t>
            </a:r>
            <a:r>
              <a:rPr lang="en-US" sz="2400" dirty="0" smtClean="0"/>
              <a:t>occasional joint </a:t>
            </a:r>
            <a:r>
              <a:rPr lang="en-US" sz="2400" dirty="0" smtClean="0"/>
              <a:t>dislocation; </a:t>
            </a:r>
            <a:r>
              <a:rPr lang="en-US" sz="2400" dirty="0" smtClean="0"/>
              <a:t>dislocation of the hip, often </a:t>
            </a:r>
            <a:r>
              <a:rPr lang="en-US" sz="2400" dirty="0" smtClean="0"/>
              <a:t>detected during </a:t>
            </a:r>
            <a:r>
              <a:rPr lang="en-US" sz="2400" dirty="0" smtClean="0"/>
              <a:t>the newborn period, may be the first sign </a:t>
            </a:r>
            <a:r>
              <a:rPr lang="en-US" sz="2400" dirty="0" smtClean="0"/>
              <a:t>of </a:t>
            </a:r>
            <a:r>
              <a:rPr lang="en-US" sz="2400" dirty="0" err="1" smtClean="0"/>
              <a:t>Marfan</a:t>
            </a:r>
            <a:r>
              <a:rPr lang="en-US" sz="2400" dirty="0" smtClean="0"/>
              <a:t> syndrome</a:t>
            </a:r>
          </a:p>
          <a:p>
            <a:r>
              <a:rPr lang="en-US" sz="2400" dirty="0" smtClean="0"/>
              <a:t>Screening </a:t>
            </a:r>
            <a:r>
              <a:rPr lang="en-US" sz="2400" dirty="0" smtClean="0"/>
              <a:t>tests for joint </a:t>
            </a:r>
            <a:r>
              <a:rPr lang="en-US" sz="2400" dirty="0" err="1" smtClean="0"/>
              <a:t>hypermobility</a:t>
            </a:r>
            <a:r>
              <a:rPr lang="en-US" sz="2400" dirty="0" smtClean="0"/>
              <a:t> are </a:t>
            </a:r>
            <a:r>
              <a:rPr lang="en-US" sz="2400" dirty="0" smtClean="0"/>
              <a:t>the thumb (or Steinberg) sign, in which </a:t>
            </a:r>
            <a:r>
              <a:rPr lang="en-US" sz="2400" dirty="0" smtClean="0"/>
              <a:t>the thumb </a:t>
            </a:r>
            <a:r>
              <a:rPr lang="en-US" sz="2400" dirty="0" smtClean="0"/>
              <a:t>extends well beyond the </a:t>
            </a:r>
            <a:r>
              <a:rPr lang="en-US" sz="2400" dirty="0" err="1" smtClean="0"/>
              <a:t>ulnar</a:t>
            </a:r>
            <a:r>
              <a:rPr lang="en-US" sz="2400" dirty="0" smtClean="0"/>
              <a:t> border of </a:t>
            </a:r>
            <a:r>
              <a:rPr lang="en-US" sz="2400" dirty="0" smtClean="0"/>
              <a:t>the hand </a:t>
            </a:r>
            <a:r>
              <a:rPr lang="en-US" sz="2400" dirty="0" smtClean="0"/>
              <a:t>when overlapped by the fingers, and the </a:t>
            </a:r>
            <a:r>
              <a:rPr lang="en-US" sz="2400" dirty="0" smtClean="0"/>
              <a:t>wrist (</a:t>
            </a:r>
            <a:r>
              <a:rPr lang="en-US" sz="2400" dirty="0" smtClean="0"/>
              <a:t>or Walker-Murdoch) sign, in which the thumb </a:t>
            </a:r>
            <a:r>
              <a:rPr lang="en-US" sz="2400" dirty="0" smtClean="0"/>
              <a:t>overlaps the </a:t>
            </a:r>
            <a:r>
              <a:rPr lang="en-US" sz="2400" dirty="0" smtClean="0"/>
              <a:t>fifth finger as they grasp the opposite </a:t>
            </a:r>
            <a:r>
              <a:rPr lang="en-US" sz="2400" dirty="0" smtClean="0"/>
              <a:t>wrist</a:t>
            </a:r>
            <a:endParaRPr lang="en-US" sz="2400" dirty="0" smtClean="0"/>
          </a:p>
          <a:p>
            <a:r>
              <a:rPr lang="en-US" sz="2400" dirty="0" smtClean="0"/>
              <a:t>The underlying joint </a:t>
            </a:r>
            <a:r>
              <a:rPr lang="en-US" sz="2400" dirty="0" err="1" smtClean="0"/>
              <a:t>hyperextensibility</a:t>
            </a:r>
            <a:r>
              <a:rPr lang="en-US" sz="2400" dirty="0" smtClean="0"/>
              <a:t> and </a:t>
            </a:r>
            <a:r>
              <a:rPr lang="en-US" sz="2400" dirty="0" smtClean="0"/>
              <a:t>long extremities </a:t>
            </a:r>
            <a:r>
              <a:rPr lang="en-US" sz="2400" dirty="0" smtClean="0"/>
              <a:t>of </a:t>
            </a:r>
            <a:r>
              <a:rPr lang="en-US" sz="2400" dirty="0" err="1" smtClean="0"/>
              <a:t>Marfan</a:t>
            </a:r>
            <a:r>
              <a:rPr lang="en-US" sz="2400" dirty="0" smtClean="0"/>
              <a:t> patients often enable them </a:t>
            </a:r>
            <a:r>
              <a:rPr lang="en-US" sz="2400" dirty="0" smtClean="0"/>
              <a:t>to reach </a:t>
            </a:r>
            <a:r>
              <a:rPr lang="en-US" sz="2400" dirty="0" smtClean="0"/>
              <a:t>around their back and touch their </a:t>
            </a:r>
            <a:r>
              <a:rPr lang="en-US" sz="2400" dirty="0" smtClean="0"/>
              <a:t>umbilicus from </a:t>
            </a:r>
            <a:r>
              <a:rPr lang="en-US" sz="2400" dirty="0" smtClean="0"/>
              <a:t>the opposite side</a:t>
            </a:r>
          </a:p>
          <a:p>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MARFAN’S SYNDROME</a:t>
            </a:r>
            <a:endParaRPr lang="en-US" sz="4000" dirty="0"/>
          </a:p>
        </p:txBody>
      </p:sp>
      <p:sp>
        <p:nvSpPr>
          <p:cNvPr id="3" name="Content Placeholder 2"/>
          <p:cNvSpPr>
            <a:spLocks noGrp="1"/>
          </p:cNvSpPr>
          <p:nvPr>
            <p:ph sz="quarter" idx="1"/>
          </p:nvPr>
        </p:nvSpPr>
        <p:spPr/>
        <p:txBody>
          <a:bodyPr>
            <a:normAutofit lnSpcReduction="10000"/>
          </a:bodyPr>
          <a:lstStyle/>
          <a:p>
            <a:r>
              <a:rPr lang="en-US" sz="2400" dirty="0" smtClean="0"/>
              <a:t>Medial necrosis of the aorta is the most common defect and diffuse dilation of the proximal segment of the ascending aorta with aortic regurgitation often occurs</a:t>
            </a:r>
          </a:p>
          <a:p>
            <a:r>
              <a:rPr lang="en-US" sz="2400" dirty="0" smtClean="0"/>
              <a:t>The progression of dilation is not always continuous and this unpredictability mandates frequent monitoring</a:t>
            </a:r>
          </a:p>
          <a:p>
            <a:r>
              <a:rPr lang="en-US" sz="2400" dirty="0" err="1" smtClean="0"/>
              <a:t>Aneurysmal</a:t>
            </a:r>
            <a:r>
              <a:rPr lang="en-US" sz="2400" dirty="0" smtClean="0"/>
              <a:t> </a:t>
            </a:r>
            <a:r>
              <a:rPr lang="en-US" sz="2400" dirty="0" smtClean="0"/>
              <a:t>dilatation of ascending aorta is the most important abnormality of the cardiovascular system</a:t>
            </a:r>
          </a:p>
          <a:p>
            <a:r>
              <a:rPr lang="en-US" sz="2400" dirty="0" smtClean="0"/>
              <a:t>Aortic and mitral incompetence are common. Aortic dilatation may begin in childhood</a:t>
            </a:r>
          </a:p>
          <a:p>
            <a:r>
              <a:rPr lang="en-US" sz="2400" dirty="0" smtClean="0"/>
              <a:t>Mitral valve </a:t>
            </a:r>
            <a:r>
              <a:rPr lang="en-US" sz="2400" dirty="0" err="1" smtClean="0"/>
              <a:t>prolapse</a:t>
            </a:r>
            <a:r>
              <a:rPr lang="en-US" sz="2400" dirty="0" smtClean="0"/>
              <a:t> occurs in 80% of cases</a:t>
            </a:r>
          </a:p>
          <a:p>
            <a:r>
              <a:rPr lang="en-US" sz="2400" dirty="0" smtClean="0"/>
              <a:t>The prognosis is related to the severity of the cardiac defects</a:t>
            </a:r>
          </a:p>
          <a:p>
            <a:endParaRPr lang="en-US" sz="2400" dirty="0" smtClean="0"/>
          </a:p>
          <a:p>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MARFAN’S SYNDROME</a:t>
            </a:r>
            <a:endParaRPr lang="en-US" sz="4000" dirty="0"/>
          </a:p>
        </p:txBody>
      </p:sp>
      <p:sp>
        <p:nvSpPr>
          <p:cNvPr id="3" name="Content Placeholder 2"/>
          <p:cNvSpPr>
            <a:spLocks noGrp="1"/>
          </p:cNvSpPr>
          <p:nvPr>
            <p:ph sz="quarter" idx="1"/>
          </p:nvPr>
        </p:nvSpPr>
        <p:spPr/>
        <p:txBody>
          <a:bodyPr>
            <a:noAutofit/>
          </a:bodyPr>
          <a:lstStyle/>
          <a:p>
            <a:r>
              <a:rPr lang="en-US" sz="2400" dirty="0" smtClean="0"/>
              <a:t>The common ocular abnormalities include </a:t>
            </a:r>
            <a:r>
              <a:rPr lang="en-US" sz="2400" dirty="0" err="1" smtClean="0"/>
              <a:t>ectopia</a:t>
            </a:r>
            <a:r>
              <a:rPr lang="en-US" sz="2400" dirty="0" smtClean="0"/>
              <a:t> </a:t>
            </a:r>
            <a:r>
              <a:rPr lang="en-US" sz="2400" dirty="0" err="1" smtClean="0"/>
              <a:t>lentis</a:t>
            </a:r>
            <a:r>
              <a:rPr lang="en-US" sz="2400" dirty="0" smtClean="0"/>
              <a:t> (usually upward), a trembling iris, myopia and retinal detachment; less frequent are blue </a:t>
            </a:r>
            <a:r>
              <a:rPr lang="en-US" sz="2400" dirty="0" err="1" smtClean="0"/>
              <a:t>sclerae</a:t>
            </a:r>
            <a:r>
              <a:rPr lang="en-US" sz="2400" dirty="0" smtClean="0"/>
              <a:t> and </a:t>
            </a:r>
            <a:r>
              <a:rPr lang="en-US" sz="2400" dirty="0" err="1" smtClean="0"/>
              <a:t>heterochromia</a:t>
            </a:r>
            <a:r>
              <a:rPr lang="en-US" sz="2400" dirty="0" smtClean="0"/>
              <a:t> of the iris</a:t>
            </a:r>
          </a:p>
          <a:p>
            <a:r>
              <a:rPr lang="en-US" sz="2400" dirty="0" smtClean="0"/>
              <a:t>Skin changes:                                                                        	</a:t>
            </a:r>
            <a:r>
              <a:rPr lang="en-US" sz="2400" dirty="0" err="1" smtClean="0"/>
              <a:t>Serpiginous</a:t>
            </a:r>
            <a:r>
              <a:rPr lang="en-US" sz="2400" dirty="0" smtClean="0"/>
              <a:t> perforating </a:t>
            </a:r>
            <a:r>
              <a:rPr lang="en-US" sz="2400" dirty="0" err="1" smtClean="0"/>
              <a:t>elastosis</a:t>
            </a:r>
            <a:r>
              <a:rPr lang="en-US" sz="2400" dirty="0" smtClean="0"/>
              <a:t>,                                                       	</a:t>
            </a:r>
            <a:r>
              <a:rPr lang="en-US" sz="2400" dirty="0" err="1" smtClean="0"/>
              <a:t>Striae</a:t>
            </a:r>
            <a:r>
              <a:rPr lang="en-US" sz="2400" dirty="0" smtClean="0"/>
              <a:t> </a:t>
            </a:r>
            <a:r>
              <a:rPr lang="en-US" sz="2400" dirty="0" err="1" smtClean="0"/>
              <a:t>atrophican</a:t>
            </a:r>
            <a:r>
              <a:rPr lang="en-US" sz="2400" dirty="0" smtClean="0"/>
              <a:t>,                                                   	</a:t>
            </a:r>
            <a:r>
              <a:rPr lang="en-US" sz="2400" dirty="0" err="1" smtClean="0"/>
              <a:t>Papyraceous</a:t>
            </a:r>
            <a:r>
              <a:rPr lang="en-US" sz="2400" dirty="0" smtClean="0"/>
              <a:t> scars,                                                                    	Skin </a:t>
            </a:r>
            <a:r>
              <a:rPr lang="en-US" sz="2400" dirty="0" err="1" smtClean="0"/>
              <a:t>hyperextensibility</a:t>
            </a:r>
            <a:endParaRPr lang="en-US" sz="24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MARFAN’S SYNDROME</a:t>
            </a:r>
            <a:endParaRPr lang="en-US" sz="4000" dirty="0"/>
          </a:p>
        </p:txBody>
      </p:sp>
      <p:sp>
        <p:nvSpPr>
          <p:cNvPr id="3" name="Content Placeholder 2"/>
          <p:cNvSpPr>
            <a:spLocks noGrp="1"/>
          </p:cNvSpPr>
          <p:nvPr>
            <p:ph sz="quarter" idx="1"/>
          </p:nvPr>
        </p:nvSpPr>
        <p:spPr/>
        <p:txBody>
          <a:bodyPr>
            <a:noAutofit/>
          </a:bodyPr>
          <a:lstStyle/>
          <a:p>
            <a:r>
              <a:rPr lang="en-US" sz="2400" dirty="0" smtClean="0"/>
              <a:t>The full syndrome is unmistakable, but diagnostic certainty is impossible in the partial forms</a:t>
            </a:r>
          </a:p>
          <a:p>
            <a:r>
              <a:rPr lang="en-US" sz="2400" dirty="0" smtClean="0"/>
              <a:t>Simple screening tests that may be helpful include:                                                         </a:t>
            </a:r>
            <a:r>
              <a:rPr lang="en-US" sz="2400" b="1" dirty="0" smtClean="0"/>
              <a:t>The thumb sign</a:t>
            </a:r>
            <a:r>
              <a:rPr lang="en-US" sz="2400" dirty="0" smtClean="0"/>
              <a:t> (positive if the thumb when completely opposed in the clenched hand projects beyond the </a:t>
            </a:r>
            <a:r>
              <a:rPr lang="en-US" sz="2400" dirty="0" err="1" smtClean="0"/>
              <a:t>ulnar</a:t>
            </a:r>
            <a:r>
              <a:rPr lang="en-US" sz="2400" dirty="0" smtClean="0"/>
              <a:t> border),                                                                                        </a:t>
            </a:r>
            <a:r>
              <a:rPr lang="en-US" sz="2400" b="1" dirty="0" smtClean="0"/>
              <a:t>the wrist sign</a:t>
            </a:r>
            <a:r>
              <a:rPr lang="en-US" sz="2400" dirty="0" smtClean="0"/>
              <a:t> (positive if the thumb and little finger overlap when wrapped around the opposite wrist)                                                                                          </a:t>
            </a:r>
            <a:r>
              <a:rPr lang="en-US" sz="2400" b="1" dirty="0" smtClean="0"/>
              <a:t>The lower body segment (</a:t>
            </a:r>
            <a:r>
              <a:rPr lang="en-US" sz="2400" dirty="0" smtClean="0"/>
              <a:t>pubic </a:t>
            </a:r>
            <a:r>
              <a:rPr lang="en-US" sz="2400" dirty="0" err="1" smtClean="0"/>
              <a:t>ramus</a:t>
            </a:r>
            <a:r>
              <a:rPr lang="en-US" sz="2400" dirty="0" smtClean="0"/>
              <a:t> to floor</a:t>
            </a:r>
            <a:r>
              <a:rPr lang="en-US" sz="2400" b="1" dirty="0" smtClean="0"/>
              <a:t>) is longer than upper body segment</a:t>
            </a:r>
            <a:r>
              <a:rPr lang="en-US" sz="2400" dirty="0" smtClean="0"/>
              <a:t> (height minus lower segment): low ratio of upper body segment to lower </a:t>
            </a:r>
            <a:r>
              <a:rPr lang="en-US" sz="2400" smtClean="0"/>
              <a:t>body segment</a:t>
            </a:r>
            <a:endParaRPr lang="en-US" sz="2400"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PREMATURE AGEING SYNDROMES</a:t>
            </a:r>
            <a:endParaRPr lang="en-US" sz="4000" b="1" dirty="0"/>
          </a:p>
        </p:txBody>
      </p:sp>
      <p:sp>
        <p:nvSpPr>
          <p:cNvPr id="3" name="Content Placeholder 2"/>
          <p:cNvSpPr>
            <a:spLocks noGrp="1"/>
          </p:cNvSpPr>
          <p:nvPr>
            <p:ph sz="quarter" idx="1"/>
          </p:nvPr>
        </p:nvSpPr>
        <p:spPr/>
        <p:txBody>
          <a:bodyPr>
            <a:noAutofit/>
          </a:bodyPr>
          <a:lstStyle/>
          <a:p>
            <a:r>
              <a:rPr lang="en-US" sz="2400" dirty="0" smtClean="0"/>
              <a:t>All the premature ageing syndromes are probably inherited, although the defect may not be obvious in the first few years of life</a:t>
            </a:r>
          </a:p>
          <a:p>
            <a:r>
              <a:rPr lang="en-US" sz="2400" dirty="0" err="1" smtClean="0"/>
              <a:t>Cutaneous</a:t>
            </a:r>
            <a:r>
              <a:rPr lang="en-US" sz="2400" dirty="0" smtClean="0"/>
              <a:t> changes of a premature ageing syndrome include:                            	atrophy, loss of </a:t>
            </a:r>
            <a:r>
              <a:rPr lang="en-US" sz="2400" dirty="0" err="1" smtClean="0"/>
              <a:t>cutaneous</a:t>
            </a:r>
            <a:r>
              <a:rPr lang="en-US" sz="2400" dirty="0" smtClean="0"/>
              <a:t> fat,                                                                            	wrinkling,                                                                        	</a:t>
            </a:r>
            <a:r>
              <a:rPr lang="en-US" sz="2400" dirty="0" err="1" smtClean="0"/>
              <a:t>canities</a:t>
            </a:r>
            <a:r>
              <a:rPr lang="en-US" sz="2400" dirty="0" smtClean="0"/>
              <a:t>, hair loss                                                                      	nail dystrophy,                                                                    	defective pigmentation,                                                          	</a:t>
            </a:r>
            <a:r>
              <a:rPr lang="en-US" sz="2400" dirty="0" err="1" smtClean="0"/>
              <a:t>poikiloderma</a:t>
            </a:r>
            <a:r>
              <a:rPr lang="en-US" sz="2400" dirty="0" smtClean="0"/>
              <a:t>,                                                                                                                    	sclerosis,                                                                                      	ulceration</a:t>
            </a: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PREMATURE AGEING SYNDROMES</a:t>
            </a:r>
            <a:endParaRPr lang="en-US" dirty="0"/>
          </a:p>
        </p:txBody>
      </p:sp>
      <p:sp>
        <p:nvSpPr>
          <p:cNvPr id="3" name="Content Placeholder 2"/>
          <p:cNvSpPr>
            <a:spLocks noGrp="1"/>
          </p:cNvSpPr>
          <p:nvPr>
            <p:ph sz="quarter" idx="1"/>
          </p:nvPr>
        </p:nvSpPr>
        <p:spPr/>
        <p:txBody>
          <a:bodyPr>
            <a:normAutofit fontScale="55000" lnSpcReduction="20000"/>
          </a:bodyPr>
          <a:lstStyle/>
          <a:p>
            <a:pPr>
              <a:buNone/>
            </a:pPr>
            <a:r>
              <a:rPr lang="en-US" b="1" dirty="0" smtClean="0"/>
              <a:t>1: Classical inherited premature ageing syndromes:</a:t>
            </a:r>
          </a:p>
          <a:p>
            <a:pPr>
              <a:buNone/>
            </a:pPr>
            <a:r>
              <a:rPr lang="en-US" dirty="0" smtClean="0"/>
              <a:t>	(a) </a:t>
            </a:r>
            <a:r>
              <a:rPr lang="en-US" dirty="0" err="1" smtClean="0"/>
              <a:t>pangeria</a:t>
            </a:r>
            <a:r>
              <a:rPr lang="en-US" dirty="0" smtClean="0"/>
              <a:t> (Werner’s syndrome)</a:t>
            </a:r>
          </a:p>
          <a:p>
            <a:pPr>
              <a:buNone/>
            </a:pPr>
            <a:r>
              <a:rPr lang="en-US" dirty="0" smtClean="0"/>
              <a:t>	(b) </a:t>
            </a:r>
            <a:r>
              <a:rPr lang="en-US" dirty="0" err="1" smtClean="0"/>
              <a:t>progeria</a:t>
            </a:r>
            <a:r>
              <a:rPr lang="en-US" dirty="0" smtClean="0"/>
              <a:t> (Hutchinson–Gilford syndrome)</a:t>
            </a:r>
          </a:p>
          <a:p>
            <a:pPr>
              <a:buNone/>
            </a:pPr>
            <a:r>
              <a:rPr lang="en-US" dirty="0" smtClean="0"/>
              <a:t>	(c) </a:t>
            </a:r>
            <a:r>
              <a:rPr lang="en-US" dirty="0" err="1" smtClean="0"/>
              <a:t>acrogeria</a:t>
            </a:r>
            <a:r>
              <a:rPr lang="en-US" dirty="0" smtClean="0"/>
              <a:t> (</a:t>
            </a:r>
            <a:r>
              <a:rPr lang="en-US" dirty="0" err="1" smtClean="0"/>
              <a:t>Gottron’s</a:t>
            </a:r>
            <a:r>
              <a:rPr lang="en-US" dirty="0" smtClean="0"/>
              <a:t> syndrome)</a:t>
            </a:r>
          </a:p>
          <a:p>
            <a:pPr>
              <a:buNone/>
            </a:pPr>
            <a:r>
              <a:rPr lang="en-US" b="1" dirty="0" smtClean="0"/>
              <a:t>2: Other congenital </a:t>
            </a:r>
            <a:r>
              <a:rPr lang="en-US" b="1" dirty="0" err="1" smtClean="0"/>
              <a:t>progeroid</a:t>
            </a:r>
            <a:r>
              <a:rPr lang="en-US" b="1" dirty="0" smtClean="0"/>
              <a:t> syndromes:</a:t>
            </a:r>
          </a:p>
          <a:p>
            <a:pPr>
              <a:buNone/>
            </a:pPr>
            <a:r>
              <a:rPr lang="en-US" dirty="0" smtClean="0"/>
              <a:t>	(a) </a:t>
            </a:r>
            <a:r>
              <a:rPr lang="en-US" dirty="0" err="1" smtClean="0"/>
              <a:t>trisomy</a:t>
            </a:r>
            <a:r>
              <a:rPr lang="en-US" dirty="0" smtClean="0"/>
              <a:t> 21 (Down’s syndrome)</a:t>
            </a:r>
          </a:p>
          <a:p>
            <a:pPr>
              <a:buNone/>
            </a:pPr>
            <a:r>
              <a:rPr lang="en-US" dirty="0" smtClean="0"/>
              <a:t>	(b) wrinkly skin syndrome</a:t>
            </a:r>
          </a:p>
          <a:p>
            <a:pPr>
              <a:buNone/>
            </a:pPr>
            <a:r>
              <a:rPr lang="en-US" dirty="0" smtClean="0"/>
              <a:t>	(c) familial </a:t>
            </a:r>
            <a:r>
              <a:rPr lang="en-US" dirty="0" err="1" smtClean="0"/>
              <a:t>mandibulo-acral</a:t>
            </a:r>
            <a:r>
              <a:rPr lang="en-US" dirty="0" smtClean="0"/>
              <a:t> dysplasia</a:t>
            </a:r>
          </a:p>
          <a:p>
            <a:pPr>
              <a:buNone/>
            </a:pPr>
            <a:r>
              <a:rPr lang="en-US" dirty="0" smtClean="0"/>
              <a:t>	(d) </a:t>
            </a:r>
            <a:r>
              <a:rPr lang="en-US" dirty="0" err="1" smtClean="0"/>
              <a:t>progeroid</a:t>
            </a:r>
            <a:r>
              <a:rPr lang="en-US" dirty="0" smtClean="0"/>
              <a:t> EDS</a:t>
            </a:r>
          </a:p>
          <a:p>
            <a:pPr>
              <a:buNone/>
            </a:pPr>
            <a:r>
              <a:rPr lang="en-US" b="1" dirty="0" smtClean="0"/>
              <a:t>3: Excessive exposure to irradiation (usually UV)</a:t>
            </a:r>
          </a:p>
          <a:p>
            <a:pPr>
              <a:buNone/>
            </a:pPr>
            <a:r>
              <a:rPr lang="en-US" b="1" dirty="0" smtClean="0"/>
              <a:t>4: Photosensitivity, especially congenital:                                                                          </a:t>
            </a:r>
            <a:r>
              <a:rPr lang="en-US" dirty="0" err="1" smtClean="0"/>
              <a:t>poikiloderma</a:t>
            </a:r>
            <a:r>
              <a:rPr lang="en-US" b="1" dirty="0" smtClean="0"/>
              <a:t> </a:t>
            </a:r>
            <a:r>
              <a:rPr lang="en-US" dirty="0" err="1" smtClean="0"/>
              <a:t>congenitale</a:t>
            </a:r>
            <a:r>
              <a:rPr lang="en-US" dirty="0" smtClean="0"/>
              <a:t>, </a:t>
            </a:r>
            <a:r>
              <a:rPr lang="en-US" dirty="0" err="1" smtClean="0"/>
              <a:t>xeroderma</a:t>
            </a:r>
            <a:r>
              <a:rPr lang="en-US" dirty="0" smtClean="0"/>
              <a:t> </a:t>
            </a:r>
            <a:r>
              <a:rPr lang="en-US" dirty="0" err="1" smtClean="0"/>
              <a:t>pigmentosum</a:t>
            </a:r>
            <a:r>
              <a:rPr lang="en-US" dirty="0" smtClean="0"/>
              <a:t>, </a:t>
            </a:r>
            <a:r>
              <a:rPr lang="en-US" dirty="0" err="1" smtClean="0"/>
              <a:t>Cockayne’s</a:t>
            </a:r>
            <a:r>
              <a:rPr lang="en-US" dirty="0" smtClean="0"/>
              <a:t> syndrome</a:t>
            </a:r>
          </a:p>
          <a:p>
            <a:pPr>
              <a:buNone/>
            </a:pPr>
            <a:r>
              <a:rPr lang="en-US" b="1" dirty="0" smtClean="0"/>
              <a:t>5: Diseases causing </a:t>
            </a:r>
            <a:r>
              <a:rPr lang="en-US" b="1" dirty="0" err="1" smtClean="0"/>
              <a:t>elastolysis</a:t>
            </a:r>
            <a:r>
              <a:rPr lang="en-US" b="1" dirty="0" smtClean="0"/>
              <a:t>, for example cutis </a:t>
            </a:r>
            <a:r>
              <a:rPr lang="en-US" b="1" dirty="0" err="1" smtClean="0"/>
              <a:t>laxa</a:t>
            </a:r>
            <a:endParaRPr lang="en-US" b="1" dirty="0" smtClean="0"/>
          </a:p>
          <a:p>
            <a:pPr>
              <a:buNone/>
            </a:pPr>
            <a:r>
              <a:rPr lang="en-US" b="1" dirty="0" smtClean="0"/>
              <a:t>6: Thickened immobile skin, for example diabetic </a:t>
            </a:r>
            <a:r>
              <a:rPr lang="en-US" b="1" dirty="0" err="1" smtClean="0"/>
              <a:t>cheiroarthropathy</a:t>
            </a:r>
            <a:endParaRPr lang="en-US" b="1" dirty="0" smtClean="0"/>
          </a:p>
          <a:p>
            <a:pPr>
              <a:buNone/>
            </a:pPr>
            <a:r>
              <a:rPr lang="en-US" b="1" dirty="0" smtClean="0"/>
              <a:t>7: Fragile skin, for example </a:t>
            </a:r>
            <a:r>
              <a:rPr lang="en-US" b="1" dirty="0" err="1" smtClean="0"/>
              <a:t>prolidase</a:t>
            </a:r>
            <a:r>
              <a:rPr lang="en-US" b="1" dirty="0" smtClean="0"/>
              <a:t> deficiency</a:t>
            </a:r>
          </a:p>
          <a:p>
            <a:pPr>
              <a:buNone/>
            </a:pPr>
            <a:r>
              <a:rPr lang="en-US" b="1" dirty="0" smtClean="0"/>
              <a:t>8: Loss of subcutaneous fat, for example generalized </a:t>
            </a:r>
            <a:r>
              <a:rPr lang="en-US" b="1" dirty="0" err="1" smtClean="0"/>
              <a:t>lipodystrophy</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PANGERIA (WERNER’S SYNDROME)</a:t>
            </a:r>
            <a:endParaRPr lang="en-US" b="1" dirty="0"/>
          </a:p>
        </p:txBody>
      </p:sp>
      <p:sp>
        <p:nvSpPr>
          <p:cNvPr id="3" name="Content Placeholder 2"/>
          <p:cNvSpPr>
            <a:spLocks noGrp="1"/>
          </p:cNvSpPr>
          <p:nvPr>
            <p:ph sz="quarter" idx="1"/>
          </p:nvPr>
        </p:nvSpPr>
        <p:spPr/>
        <p:txBody>
          <a:bodyPr>
            <a:normAutofit/>
          </a:bodyPr>
          <a:lstStyle/>
          <a:p>
            <a:r>
              <a:rPr lang="en-US" sz="2400" dirty="0" smtClean="0"/>
              <a:t>An inherited disorder in which the ageing process is accelerated, starting after puberty </a:t>
            </a:r>
          </a:p>
          <a:p>
            <a:r>
              <a:rPr lang="en-US" sz="2400" dirty="0" smtClean="0"/>
              <a:t>It is characterized by short stature, senile appearance, cataracts, joint contractures, early menopause, premature arteriosclerosis, various skin changes (including scleroderma-like features, premature </a:t>
            </a:r>
            <a:r>
              <a:rPr lang="en-US" sz="2400" dirty="0" err="1" smtClean="0"/>
              <a:t>canities</a:t>
            </a:r>
            <a:r>
              <a:rPr lang="en-US" sz="2400" dirty="0" smtClean="0"/>
              <a:t>, baldness and ulceration) and an increased risk of malignancy</a:t>
            </a:r>
          </a:p>
          <a:p>
            <a:r>
              <a:rPr lang="en-US" sz="2400" dirty="0" smtClean="0"/>
              <a:t>Werner’s syndrome is considered one of the genomic instability syndromes</a:t>
            </a: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PANGERIA (WERNER’S SYNDROME)</a:t>
            </a:r>
            <a:endParaRPr lang="en-US" dirty="0"/>
          </a:p>
        </p:txBody>
      </p:sp>
      <p:sp>
        <p:nvSpPr>
          <p:cNvPr id="3" name="Content Placeholder 2"/>
          <p:cNvSpPr>
            <a:spLocks noGrp="1"/>
          </p:cNvSpPr>
          <p:nvPr>
            <p:ph sz="quarter" idx="1"/>
          </p:nvPr>
        </p:nvSpPr>
        <p:spPr/>
        <p:txBody>
          <a:bodyPr>
            <a:noAutofit/>
          </a:bodyPr>
          <a:lstStyle/>
          <a:p>
            <a:r>
              <a:rPr lang="en-US" sz="2400" dirty="0" smtClean="0"/>
              <a:t>The earliest manifestation is </a:t>
            </a:r>
            <a:r>
              <a:rPr lang="en-US" sz="2400" dirty="0" err="1" smtClean="0"/>
              <a:t>greying</a:t>
            </a:r>
            <a:r>
              <a:rPr lang="en-US" sz="2400" dirty="0" smtClean="0"/>
              <a:t> at the temples, (usually at 14-18 years of age but rarely as early as 8 years</a:t>
            </a:r>
          </a:p>
          <a:p>
            <a:r>
              <a:rPr lang="en-US" sz="2400" dirty="0" smtClean="0"/>
              <a:t>Lower legs, feet, forearms and hands most severely involved</a:t>
            </a:r>
          </a:p>
          <a:p>
            <a:r>
              <a:rPr lang="en-US" sz="2400" dirty="0" smtClean="0"/>
              <a:t>Atrophy of the skin and loss of subcutaneous fat results in a tense, shining and adherent appearance</a:t>
            </a:r>
          </a:p>
          <a:p>
            <a:r>
              <a:rPr lang="en-US" sz="2400" dirty="0" smtClean="0"/>
              <a:t>The joints become fixed, and there may be </a:t>
            </a:r>
            <a:r>
              <a:rPr lang="en-US" sz="2400" dirty="0" err="1" smtClean="0"/>
              <a:t>sclerodactyly</a:t>
            </a:r>
            <a:r>
              <a:rPr lang="en-US" sz="2400" dirty="0" smtClean="0"/>
              <a:t> and </a:t>
            </a:r>
            <a:r>
              <a:rPr lang="en-US" sz="2400" dirty="0" err="1" smtClean="0"/>
              <a:t>acral</a:t>
            </a:r>
            <a:r>
              <a:rPr lang="en-US" sz="2400" dirty="0" smtClean="0"/>
              <a:t> gangrene</a:t>
            </a:r>
          </a:p>
          <a:p>
            <a:r>
              <a:rPr lang="en-US" sz="2400" dirty="0" err="1" smtClean="0"/>
              <a:t>Keratoses</a:t>
            </a:r>
            <a:r>
              <a:rPr lang="en-US" sz="2400" dirty="0" smtClean="0"/>
              <a:t> over pressure points on the feet and ankles separate to leave indolent ulcers </a:t>
            </a:r>
          </a:p>
          <a:p>
            <a:r>
              <a:rPr lang="en-US" sz="2400" dirty="0" smtClean="0"/>
              <a:t>Mottled or diffuse pigmentation and </a:t>
            </a:r>
            <a:r>
              <a:rPr lang="en-US" sz="2400" dirty="0" err="1" smtClean="0"/>
              <a:t>telangiectasia</a:t>
            </a:r>
            <a:r>
              <a:rPr lang="en-US" sz="2400" dirty="0" smtClean="0"/>
              <a:t> are often conspicuous on the limbs, face and neck</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PANGERIA (WERNER’S SYNDROME)</a:t>
            </a:r>
            <a:endParaRPr lang="en-US" dirty="0"/>
          </a:p>
        </p:txBody>
      </p:sp>
      <p:sp>
        <p:nvSpPr>
          <p:cNvPr id="3" name="Content Placeholder 2"/>
          <p:cNvSpPr>
            <a:spLocks noGrp="1"/>
          </p:cNvSpPr>
          <p:nvPr>
            <p:ph sz="quarter" idx="1"/>
          </p:nvPr>
        </p:nvSpPr>
        <p:spPr/>
        <p:txBody>
          <a:bodyPr>
            <a:noAutofit/>
          </a:bodyPr>
          <a:lstStyle/>
          <a:p>
            <a:r>
              <a:rPr lang="en-US" sz="2400" dirty="0" smtClean="0"/>
              <a:t>Combination of prematurely aged appearance, the physical immaturity, the scleroderma-like changes and the cataracts</a:t>
            </a:r>
          </a:p>
          <a:p>
            <a:r>
              <a:rPr lang="en-US" sz="2400" dirty="0" err="1" smtClean="0"/>
              <a:t>Rothmund</a:t>
            </a:r>
            <a:r>
              <a:rPr lang="en-US" sz="2400" dirty="0" smtClean="0"/>
              <a:t>–Thomson syndrome:                                                       	early onset,                                                                     	</a:t>
            </a:r>
            <a:r>
              <a:rPr lang="en-US" sz="2400" dirty="0" err="1" smtClean="0"/>
              <a:t>poikiloderma</a:t>
            </a:r>
            <a:r>
              <a:rPr lang="en-US" sz="2400" dirty="0" smtClean="0"/>
              <a:t>,                                                                             	no sclerosis</a:t>
            </a:r>
          </a:p>
          <a:p>
            <a:r>
              <a:rPr lang="en-US" sz="2400" dirty="0" smtClean="0"/>
              <a:t>Systemic sclerosis:                                                                           	hands are involved more than the feet                                   	there is no premature ageing</a:t>
            </a:r>
          </a:p>
          <a:p>
            <a:r>
              <a:rPr lang="en-US" sz="2400" dirty="0" err="1" smtClean="0"/>
              <a:t>Huriez</a:t>
            </a:r>
            <a:r>
              <a:rPr lang="en-US" sz="2400" dirty="0" smtClean="0"/>
              <a:t> syndrome may require exclusion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PROGERIA</a:t>
            </a:r>
            <a:endParaRPr lang="en-US" sz="4000" b="1" dirty="0"/>
          </a:p>
        </p:txBody>
      </p:sp>
      <p:sp>
        <p:nvSpPr>
          <p:cNvPr id="3" name="Content Placeholder 2"/>
          <p:cNvSpPr>
            <a:spLocks noGrp="1"/>
          </p:cNvSpPr>
          <p:nvPr>
            <p:ph sz="quarter" idx="1"/>
          </p:nvPr>
        </p:nvSpPr>
        <p:spPr/>
        <p:txBody>
          <a:bodyPr>
            <a:normAutofit/>
          </a:bodyPr>
          <a:lstStyle/>
          <a:p>
            <a:r>
              <a:rPr lang="en-US" sz="2400" dirty="0" smtClean="0"/>
              <a:t>Characterized by retarded physical development, abnormal </a:t>
            </a:r>
            <a:r>
              <a:rPr lang="en-US" sz="2400" dirty="0" err="1" smtClean="0"/>
              <a:t>facies</a:t>
            </a:r>
            <a:r>
              <a:rPr lang="en-US" sz="2400" dirty="0" smtClean="0"/>
              <a:t>, skeletal abnormalities and early onset of scleroderma in childhood</a:t>
            </a:r>
          </a:p>
          <a:p>
            <a:r>
              <a:rPr lang="en-US" sz="2400" dirty="0" smtClean="0"/>
              <a:t>Although progressive senile degeneration occurs, cataracts and </a:t>
            </a:r>
            <a:r>
              <a:rPr lang="en-US" sz="2400" dirty="0" err="1" smtClean="0"/>
              <a:t>presbyopia</a:t>
            </a:r>
            <a:r>
              <a:rPr lang="en-US" sz="2400" dirty="0" smtClean="0"/>
              <a:t>, are not seen</a:t>
            </a:r>
          </a:p>
          <a:p>
            <a:r>
              <a:rPr lang="en-US" sz="2400" dirty="0" smtClean="0"/>
              <a:t>The major changes are in the skin, bone and cardiovascular tissues</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EHLERS-DANLOS SYNDROME</a:t>
            </a:r>
            <a:endParaRPr lang="en-US" sz="4000" dirty="0"/>
          </a:p>
        </p:txBody>
      </p:sp>
      <p:sp>
        <p:nvSpPr>
          <p:cNvPr id="3" name="Content Placeholder 2"/>
          <p:cNvSpPr>
            <a:spLocks noGrp="1"/>
          </p:cNvSpPr>
          <p:nvPr>
            <p:ph sz="quarter" idx="1"/>
          </p:nvPr>
        </p:nvSpPr>
        <p:spPr/>
        <p:txBody>
          <a:bodyPr>
            <a:normAutofit/>
          </a:bodyPr>
          <a:lstStyle/>
          <a:p>
            <a:r>
              <a:rPr lang="en-US" sz="2400" dirty="0" smtClean="0"/>
              <a:t>Skin </a:t>
            </a:r>
            <a:r>
              <a:rPr lang="en-US" sz="2400" dirty="0" err="1" smtClean="0"/>
              <a:t>hyperextensibility</a:t>
            </a:r>
            <a:r>
              <a:rPr lang="en-US" sz="2400" dirty="0" smtClean="0"/>
              <a:t> should be assessed by pinching and lifting the skin, pulling until resistance is met, at a site not subjected to mechanical forces or scarring, such as the </a:t>
            </a:r>
            <a:r>
              <a:rPr lang="en-US" sz="2400" dirty="0" err="1" smtClean="0"/>
              <a:t>volar</a:t>
            </a:r>
            <a:r>
              <a:rPr lang="en-US" sz="2400" dirty="0" smtClean="0"/>
              <a:t> surface of the </a:t>
            </a:r>
            <a:r>
              <a:rPr lang="en-US" sz="2400" dirty="0" err="1" smtClean="0"/>
              <a:t>nondominant</a:t>
            </a:r>
            <a:r>
              <a:rPr lang="en-US" sz="2400" dirty="0" smtClean="0"/>
              <a:t> forearm</a:t>
            </a:r>
          </a:p>
          <a:p>
            <a:r>
              <a:rPr lang="en-US" sz="2400" dirty="0" err="1" smtClean="0"/>
              <a:t>Hyperextensibility</a:t>
            </a:r>
            <a:r>
              <a:rPr lang="en-US" sz="2400" dirty="0" smtClean="0"/>
              <a:t> is present if the skin can be stretched beyond 1.5 cm on the distal forearms and/or dorsal hands and beyond 3 cm at the neck, elbow, and/or knees</a:t>
            </a:r>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PROGERIA</a:t>
            </a:r>
            <a:endParaRPr lang="en-US" sz="4000" dirty="0"/>
          </a:p>
        </p:txBody>
      </p:sp>
      <p:sp>
        <p:nvSpPr>
          <p:cNvPr id="3" name="Content Placeholder 2"/>
          <p:cNvSpPr>
            <a:spLocks noGrp="1"/>
          </p:cNvSpPr>
          <p:nvPr>
            <p:ph sz="quarter" idx="1"/>
          </p:nvPr>
        </p:nvSpPr>
        <p:spPr/>
        <p:txBody>
          <a:bodyPr>
            <a:noAutofit/>
          </a:bodyPr>
          <a:lstStyle/>
          <a:p>
            <a:r>
              <a:rPr lang="en-US" sz="2400" dirty="0" smtClean="0"/>
              <a:t>Affected children usually appear normal at birth</a:t>
            </a:r>
          </a:p>
          <a:p>
            <a:r>
              <a:rPr lang="en-US" sz="2400" dirty="0" smtClean="0"/>
              <a:t>During the second year there is profound growth failure, with reduced subcutaneous fat on the face and limbs</a:t>
            </a:r>
          </a:p>
          <a:p>
            <a:r>
              <a:rPr lang="en-US" sz="2400" dirty="0" smtClean="0"/>
              <a:t>Facial appearance: a disproportionately large cranium with patent </a:t>
            </a:r>
            <a:r>
              <a:rPr lang="en-US" sz="2400" dirty="0" err="1" smtClean="0"/>
              <a:t>fontanelles</a:t>
            </a:r>
            <a:r>
              <a:rPr lang="en-US" sz="2400" dirty="0" smtClean="0"/>
              <a:t> and frontal bossing, prominent eyes and scalp veins, very sparse, downy scalp hair, sparse or absent eyebrows and eyelashes, </a:t>
            </a:r>
            <a:r>
              <a:rPr lang="en-US" sz="2400" dirty="0" err="1" smtClean="0"/>
              <a:t>centrofacial</a:t>
            </a:r>
            <a:r>
              <a:rPr lang="en-US" sz="2400" dirty="0" smtClean="0"/>
              <a:t> cyanosis, </a:t>
            </a:r>
            <a:r>
              <a:rPr lang="en-US" sz="2400" dirty="0" err="1" smtClean="0"/>
              <a:t>micrognathia</a:t>
            </a:r>
            <a:r>
              <a:rPr lang="en-US" sz="2400" dirty="0" smtClean="0"/>
              <a:t>, thin lips and a ‘beaked’ nose</a:t>
            </a:r>
          </a:p>
          <a:p>
            <a:r>
              <a:rPr lang="en-US" sz="2400" dirty="0" smtClean="0"/>
              <a:t>Skin becomes thin, taut and shiny in some areas but lax and finely wrinkled in others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PROGERIA</a:t>
            </a:r>
            <a:endParaRPr lang="en-US" sz="4000" dirty="0"/>
          </a:p>
        </p:txBody>
      </p:sp>
      <p:sp>
        <p:nvSpPr>
          <p:cNvPr id="3" name="Content Placeholder 2"/>
          <p:cNvSpPr>
            <a:spLocks noGrp="1"/>
          </p:cNvSpPr>
          <p:nvPr>
            <p:ph sz="quarter" idx="1"/>
          </p:nvPr>
        </p:nvSpPr>
        <p:spPr/>
        <p:txBody>
          <a:bodyPr>
            <a:noAutofit/>
          </a:bodyPr>
          <a:lstStyle/>
          <a:p>
            <a:r>
              <a:rPr lang="en-US" sz="2400" dirty="0" smtClean="0"/>
              <a:t>After several years, progressive mottled </a:t>
            </a:r>
            <a:r>
              <a:rPr lang="en-US" sz="2400" dirty="0" err="1" smtClean="0"/>
              <a:t>hyperpigmentation</a:t>
            </a:r>
            <a:r>
              <a:rPr lang="en-US" sz="2400" dirty="0" smtClean="0"/>
              <a:t> develops, most marked on exposed sites, but there is no photosensitivity</a:t>
            </a:r>
          </a:p>
          <a:p>
            <a:r>
              <a:rPr lang="en-US" sz="2400" dirty="0" smtClean="0"/>
              <a:t>The nails are usually small, thin and dystrophic</a:t>
            </a:r>
          </a:p>
          <a:p>
            <a:r>
              <a:rPr lang="en-US" sz="2400" dirty="0" smtClean="0"/>
              <a:t>Generalized alopecia often begins in the first year of life </a:t>
            </a:r>
          </a:p>
          <a:p>
            <a:r>
              <a:rPr lang="en-US" sz="2400" dirty="0" smtClean="0"/>
              <a:t>The dentition is abnormal and delayed, and there may be skeletal abnormalities such as dystrophic clavicles and </a:t>
            </a:r>
            <a:r>
              <a:rPr lang="en-US" sz="2400" dirty="0" err="1" smtClean="0"/>
              <a:t>coxa</a:t>
            </a:r>
            <a:r>
              <a:rPr lang="en-US" sz="2400" dirty="0" smtClean="0"/>
              <a:t> </a:t>
            </a:r>
            <a:r>
              <a:rPr lang="en-US" sz="2400" dirty="0" err="1" smtClean="0"/>
              <a:t>valga</a:t>
            </a:r>
            <a:r>
              <a:rPr lang="en-US" sz="2400" dirty="0" smtClean="0"/>
              <a:t>, with joint contractures and a ‘horse-riding’ stance. Sexual maturation is absent but intelligence is normal</a:t>
            </a:r>
          </a:p>
          <a:p>
            <a:r>
              <a:rPr lang="en-US" sz="2400" dirty="0" smtClean="0"/>
              <a:t>Death usually occurs in the second decade as a result of severe, generalized </a:t>
            </a:r>
            <a:r>
              <a:rPr lang="en-US" sz="2400" dirty="0" err="1" smtClean="0"/>
              <a:t>atheroma</a:t>
            </a:r>
            <a:endParaRPr lang="en-US" sz="2400" dirty="0" smtClean="0"/>
          </a:p>
          <a:p>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PROGERIA</a:t>
            </a:r>
            <a:endParaRPr lang="en-US" sz="4000" dirty="0"/>
          </a:p>
        </p:txBody>
      </p:sp>
      <p:sp>
        <p:nvSpPr>
          <p:cNvPr id="3" name="Content Placeholder 2"/>
          <p:cNvSpPr>
            <a:spLocks noGrp="1"/>
          </p:cNvSpPr>
          <p:nvPr>
            <p:ph sz="quarter" idx="1"/>
          </p:nvPr>
        </p:nvSpPr>
        <p:spPr/>
        <p:txBody>
          <a:bodyPr>
            <a:normAutofit/>
          </a:bodyPr>
          <a:lstStyle/>
          <a:p>
            <a:r>
              <a:rPr lang="en-US" sz="2400" dirty="0" smtClean="0"/>
              <a:t>The large, bald head with conspicuous veins, the birdlike </a:t>
            </a:r>
            <a:r>
              <a:rPr lang="en-US" sz="2400" dirty="0" err="1" smtClean="0"/>
              <a:t>facies</a:t>
            </a:r>
            <a:r>
              <a:rPr lang="en-US" sz="2400" dirty="0" smtClean="0"/>
              <a:t> and the well-proportioned little body are distinctive</a:t>
            </a:r>
          </a:p>
          <a:p>
            <a:r>
              <a:rPr lang="en-US" sz="2400" dirty="0" err="1" smtClean="0"/>
              <a:t>Cockayne’s</a:t>
            </a:r>
            <a:r>
              <a:rPr lang="en-US" sz="2400" dirty="0" smtClean="0"/>
              <a:t> syndrome may cause confusion, but </a:t>
            </a:r>
            <a:r>
              <a:rPr lang="en-US" sz="2400" dirty="0" err="1" smtClean="0"/>
              <a:t>progeria</a:t>
            </a:r>
            <a:r>
              <a:rPr lang="en-US" sz="2400" dirty="0" smtClean="0"/>
              <a:t> is distinguished by the loss of hair, the lack of photosensitivity and ocular changes, and the absence of disproportionately large extremities</a:t>
            </a:r>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ACROGERIA</a:t>
            </a:r>
            <a:endParaRPr lang="en-US" sz="4000" b="1" dirty="0"/>
          </a:p>
        </p:txBody>
      </p:sp>
      <p:sp>
        <p:nvSpPr>
          <p:cNvPr id="3" name="Content Placeholder 2"/>
          <p:cNvSpPr>
            <a:spLocks noGrp="1"/>
          </p:cNvSpPr>
          <p:nvPr>
            <p:ph sz="quarter" idx="1"/>
          </p:nvPr>
        </p:nvSpPr>
        <p:spPr/>
        <p:txBody>
          <a:bodyPr>
            <a:noAutofit/>
          </a:bodyPr>
          <a:lstStyle/>
          <a:p>
            <a:r>
              <a:rPr lang="en-US" sz="2400" dirty="0" err="1" smtClean="0"/>
              <a:t>Acrogeria</a:t>
            </a:r>
            <a:r>
              <a:rPr lang="en-US" sz="2400" dirty="0" smtClean="0"/>
              <a:t> refers to premature ageing of the extremities</a:t>
            </a:r>
          </a:p>
          <a:p>
            <a:r>
              <a:rPr lang="en-US" sz="2400" dirty="0" smtClean="0"/>
              <a:t>This disorder begins at birth or soon afterwards, and is characterized by </a:t>
            </a:r>
            <a:r>
              <a:rPr lang="en-US" sz="2400" dirty="0" err="1" smtClean="0"/>
              <a:t>cutaneous</a:t>
            </a:r>
            <a:r>
              <a:rPr lang="en-US" sz="2400" dirty="0" smtClean="0"/>
              <a:t> atrophy and loss of subcutaneous fat, particularly over the distal extremities, with no tendency to </a:t>
            </a:r>
            <a:r>
              <a:rPr lang="en-US" sz="2400" dirty="0" err="1" smtClean="0"/>
              <a:t>atheroma</a:t>
            </a:r>
            <a:r>
              <a:rPr lang="en-US" sz="2400" dirty="0" smtClean="0"/>
              <a:t>, diabetes mellitus or decreased life expectancy</a:t>
            </a:r>
          </a:p>
          <a:p>
            <a:r>
              <a:rPr lang="en-US" sz="2400" dirty="0" smtClean="0"/>
              <a:t>The normal hair and eyes help to distinguish the condition from </a:t>
            </a:r>
            <a:r>
              <a:rPr lang="en-US" sz="2400" dirty="0" err="1" smtClean="0"/>
              <a:t>progeria</a:t>
            </a:r>
            <a:r>
              <a:rPr lang="en-US" sz="2400" dirty="0" smtClean="0"/>
              <a:t> and </a:t>
            </a:r>
            <a:r>
              <a:rPr lang="en-US" sz="2400" dirty="0" err="1" smtClean="0"/>
              <a:t>pangeria</a:t>
            </a:r>
            <a:endParaRPr lang="en-US" sz="2400" dirty="0" smtClean="0"/>
          </a:p>
          <a:p>
            <a:r>
              <a:rPr lang="en-US" sz="2400" dirty="0" smtClean="0"/>
              <a:t>Cases are occasionally described which do not fit easily into any of these previously recognized categories and have been termed </a:t>
            </a:r>
            <a:r>
              <a:rPr lang="en-US" sz="2400" dirty="0" err="1" smtClean="0"/>
              <a:t>metageria</a:t>
            </a:r>
            <a:r>
              <a:rPr lang="en-US" sz="2400" dirty="0" smtClean="0"/>
              <a:t> and </a:t>
            </a:r>
            <a:r>
              <a:rPr lang="en-US" sz="2400" dirty="0" err="1" smtClean="0"/>
              <a:t>acrometageria</a:t>
            </a:r>
            <a:r>
              <a:rPr lang="en-US" sz="2400" dirty="0" smtClean="0"/>
              <a:t> </a:t>
            </a:r>
          </a:p>
          <a:p>
            <a:endParaRPr lang="en-US" sz="24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EHLERS-DANLOS SYNDROME</a:t>
            </a:r>
            <a:endParaRPr lang="en-US" sz="4000" dirty="0"/>
          </a:p>
        </p:txBody>
      </p:sp>
      <p:sp>
        <p:nvSpPr>
          <p:cNvPr id="3" name="Content Placeholder 2"/>
          <p:cNvSpPr>
            <a:spLocks noGrp="1"/>
          </p:cNvSpPr>
          <p:nvPr>
            <p:ph sz="quarter" idx="1"/>
          </p:nvPr>
        </p:nvSpPr>
        <p:spPr/>
        <p:txBody>
          <a:bodyPr>
            <a:noAutofit/>
          </a:bodyPr>
          <a:lstStyle/>
          <a:p>
            <a:r>
              <a:rPr lang="en-US" sz="2400" dirty="0" smtClean="0"/>
              <a:t>Joint </a:t>
            </a:r>
            <a:r>
              <a:rPr lang="en-US" sz="2400" dirty="0" err="1" smtClean="0"/>
              <a:t>hypermobility</a:t>
            </a:r>
            <a:r>
              <a:rPr lang="en-US" sz="2400" dirty="0" smtClean="0"/>
              <a:t> is frequent and often greatest at the fingers and/or wrists. Chronic and excessive joint </a:t>
            </a:r>
            <a:r>
              <a:rPr lang="en-US" sz="2400" dirty="0" err="1" smtClean="0"/>
              <a:t>hypermobility</a:t>
            </a:r>
            <a:r>
              <a:rPr lang="en-US" sz="2400" dirty="0" smtClean="0"/>
              <a:t> frequently leads to early-onset osteoarthritis</a:t>
            </a:r>
          </a:p>
          <a:p>
            <a:r>
              <a:rPr lang="en-US" sz="2400" dirty="0" err="1" smtClean="0"/>
              <a:t>Temporomandibular</a:t>
            </a:r>
            <a:r>
              <a:rPr lang="en-US" sz="2400" dirty="0" smtClean="0"/>
              <a:t> joint dysfunction is common and a frequent cause of secondary headache in </a:t>
            </a:r>
            <a:r>
              <a:rPr lang="en-US" sz="2400" dirty="0" err="1" smtClean="0"/>
              <a:t>cEDS</a:t>
            </a:r>
            <a:r>
              <a:rPr lang="en-US" sz="2400" dirty="0" smtClean="0"/>
              <a:t>.</a:t>
            </a:r>
          </a:p>
          <a:p>
            <a:r>
              <a:rPr lang="en-US" sz="2400" dirty="0" smtClean="0"/>
              <a:t>Most patients with </a:t>
            </a:r>
            <a:r>
              <a:rPr lang="en-US" sz="2400" dirty="0" err="1" smtClean="0"/>
              <a:t>cEDS</a:t>
            </a:r>
            <a:r>
              <a:rPr lang="en-US" sz="2400" dirty="0" smtClean="0"/>
              <a:t> or </a:t>
            </a:r>
            <a:r>
              <a:rPr lang="en-US" sz="2400" dirty="0" err="1" smtClean="0"/>
              <a:t>hypermobile</a:t>
            </a:r>
            <a:r>
              <a:rPr lang="en-US" sz="2400" dirty="0" smtClean="0"/>
              <a:t> EDS (</a:t>
            </a:r>
            <a:r>
              <a:rPr lang="en-US" sz="2400" dirty="0" err="1" smtClean="0"/>
              <a:t>hEDS</a:t>
            </a:r>
            <a:r>
              <a:rPr lang="en-US" sz="2400" dirty="0" smtClean="0"/>
              <a:t>) are able to extend the tongue to touch the tip of the nose (</a:t>
            </a:r>
            <a:r>
              <a:rPr lang="en-US" sz="2400" dirty="0" err="1" smtClean="0"/>
              <a:t>Gorlin</a:t>
            </a:r>
            <a:r>
              <a:rPr lang="en-US" sz="2400" dirty="0" smtClean="0"/>
              <a:t> sign)</a:t>
            </a:r>
          </a:p>
          <a:p>
            <a:r>
              <a:rPr lang="en-US" sz="2400" dirty="0" smtClean="0"/>
              <a:t>In suspected patients it is assessed using the </a:t>
            </a:r>
            <a:r>
              <a:rPr lang="en-US" sz="2400" dirty="0" err="1" smtClean="0"/>
              <a:t>Beighton</a:t>
            </a:r>
            <a:r>
              <a:rPr lang="en-US" sz="2400" dirty="0" smtClean="0"/>
              <a:t> scale with a score of 5 or greater out of 9 confirming joint </a:t>
            </a:r>
            <a:r>
              <a:rPr lang="en-US" sz="2400" dirty="0" err="1" smtClean="0"/>
              <a:t>hypermobility</a:t>
            </a:r>
            <a:endParaRPr lang="en-US" sz="2400" dirty="0" smtClean="0"/>
          </a:p>
          <a:p>
            <a:r>
              <a:rPr lang="en-US" sz="2400" dirty="0" smtClean="0"/>
              <a:t>Joint laxity decreases with age and criteria have been developed (5-point questionnaire) to address this when evaluating adult patients</a:t>
            </a:r>
          </a:p>
          <a:p>
            <a:endParaRPr lang="en-US" sz="2400" dirty="0" smtClean="0"/>
          </a:p>
          <a:p>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EHLERS-DANLOS SYNDROME</a:t>
            </a:r>
            <a:endParaRPr lang="en-US" sz="4000" dirty="0"/>
          </a:p>
        </p:txBody>
      </p:sp>
      <p:sp>
        <p:nvSpPr>
          <p:cNvPr id="3" name="Content Placeholder 2"/>
          <p:cNvSpPr>
            <a:spLocks noGrp="1"/>
          </p:cNvSpPr>
          <p:nvPr>
            <p:ph sz="quarter" idx="1"/>
          </p:nvPr>
        </p:nvSpPr>
        <p:spPr/>
        <p:txBody>
          <a:bodyPr>
            <a:noAutofit/>
          </a:bodyPr>
          <a:lstStyle/>
          <a:p>
            <a:r>
              <a:rPr lang="en-US" sz="2400" dirty="0" err="1" smtClean="0"/>
              <a:t>Beighton</a:t>
            </a:r>
            <a:r>
              <a:rPr lang="en-US" sz="2400" dirty="0" smtClean="0"/>
              <a:t> Criteria for Joint </a:t>
            </a:r>
            <a:r>
              <a:rPr lang="en-US" sz="2400" dirty="0" err="1" smtClean="0"/>
              <a:t>Hypermobility</a:t>
            </a:r>
            <a:r>
              <a:rPr lang="en-US" sz="2400" dirty="0" smtClean="0"/>
              <a:t>:</a:t>
            </a:r>
          </a:p>
          <a:p>
            <a:pPr>
              <a:buNone/>
            </a:pPr>
            <a:r>
              <a:rPr lang="en-US" sz="2400" dirty="0" smtClean="0"/>
              <a:t>1. Passive </a:t>
            </a:r>
            <a:r>
              <a:rPr lang="en-US" sz="2400" dirty="0" err="1" smtClean="0"/>
              <a:t>dorsiexion</a:t>
            </a:r>
            <a:r>
              <a:rPr lang="en-US" sz="2400" dirty="0" smtClean="0"/>
              <a:t> of the fifth finger &gt;90 degrees</a:t>
            </a:r>
          </a:p>
          <a:p>
            <a:pPr>
              <a:buNone/>
            </a:pPr>
            <a:r>
              <a:rPr lang="en-US" sz="2400" dirty="0" smtClean="0"/>
              <a:t>2. Passive apposition of the thumbs to the flexor aspect of the forearm (</a:t>
            </a:r>
            <a:r>
              <a:rPr lang="en-US" sz="2400" dirty="0" err="1" smtClean="0"/>
              <a:t>Beighton</a:t>
            </a:r>
            <a:r>
              <a:rPr lang="en-US" sz="2400" dirty="0" smtClean="0"/>
              <a:t> sign)</a:t>
            </a:r>
          </a:p>
          <a:p>
            <a:pPr>
              <a:buNone/>
            </a:pPr>
            <a:r>
              <a:rPr lang="en-US" sz="2400" dirty="0" smtClean="0"/>
              <a:t>3. Hyperextension of the elbow &gt;10 degrees</a:t>
            </a:r>
          </a:p>
          <a:p>
            <a:pPr>
              <a:buNone/>
            </a:pPr>
            <a:r>
              <a:rPr lang="en-US" sz="2400" dirty="0" smtClean="0"/>
              <a:t>4. Hyperextension of the knees &gt;10 degrees</a:t>
            </a:r>
          </a:p>
          <a:p>
            <a:pPr>
              <a:buNone/>
            </a:pPr>
            <a:r>
              <a:rPr lang="en-US" sz="2400" dirty="0" smtClean="0"/>
              <a:t>5. Ability of the palms to completely touch the floor during forward flexion of the trunk with knees fully extended</a:t>
            </a:r>
          </a:p>
          <a:p>
            <a:r>
              <a:rPr lang="en-US" sz="2400" dirty="0" smtClean="0"/>
              <a:t>Numbers 1 to 4 are scored for each side, so that a maximal score of 2 is possible if both left and right sides meet criterion; number 5 is scored as 1</a:t>
            </a:r>
          </a:p>
          <a:p>
            <a:r>
              <a:rPr lang="en-US" sz="2400" dirty="0" smtClean="0"/>
              <a:t>A person who scores 5 or greater out of 9 is </a:t>
            </a:r>
            <a:r>
              <a:rPr lang="en-US" sz="2400" dirty="0" err="1" smtClean="0"/>
              <a:t>hypermobile</a:t>
            </a:r>
            <a:endParaRPr lang="en-US" sz="2400" dirty="0" smtClean="0"/>
          </a:p>
          <a:p>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EHLERS-DANLOS SYNDROME</a:t>
            </a:r>
            <a:endParaRPr lang="en-US" sz="4000" dirty="0"/>
          </a:p>
        </p:txBody>
      </p:sp>
      <p:sp>
        <p:nvSpPr>
          <p:cNvPr id="3" name="Content Placeholder 2"/>
          <p:cNvSpPr>
            <a:spLocks noGrp="1"/>
          </p:cNvSpPr>
          <p:nvPr>
            <p:ph sz="quarter" idx="1"/>
          </p:nvPr>
        </p:nvSpPr>
        <p:spPr/>
        <p:txBody>
          <a:bodyPr>
            <a:noAutofit/>
          </a:bodyPr>
          <a:lstStyle/>
          <a:p>
            <a:r>
              <a:rPr lang="en-US" sz="2400" smtClean="0"/>
              <a:t>5-Point Questionnaire: An </a:t>
            </a:r>
            <a:r>
              <a:rPr lang="en-US" sz="2400" dirty="0" smtClean="0"/>
              <a:t>answer in the affirmative to 2 or more of the questions has 85% sensitivity and specificity </a:t>
            </a:r>
          </a:p>
          <a:p>
            <a:pPr>
              <a:buNone/>
            </a:pPr>
            <a:r>
              <a:rPr lang="en-US" sz="2400" dirty="0" smtClean="0"/>
              <a:t>1. Can you now (or could you ever) place your hands at on the floor without bending your knees?</a:t>
            </a:r>
          </a:p>
          <a:p>
            <a:pPr>
              <a:buNone/>
            </a:pPr>
            <a:r>
              <a:rPr lang="en-US" sz="2400" dirty="0" smtClean="0"/>
              <a:t>2. Can you now (or could you ever) bend your thumb to touch your forearm?</a:t>
            </a:r>
          </a:p>
          <a:p>
            <a:pPr>
              <a:buNone/>
            </a:pPr>
            <a:r>
              <a:rPr lang="en-US" sz="2400" dirty="0" smtClean="0"/>
              <a:t>3. As a child did you amuse your friends by contorting your body into 	strange shapes or could you do the splits?</a:t>
            </a:r>
          </a:p>
          <a:p>
            <a:pPr>
              <a:buNone/>
            </a:pPr>
            <a:r>
              <a:rPr lang="en-US" sz="2400" dirty="0" smtClean="0"/>
              <a:t>4. As a child or teenager did your shoulder or kneecap dislocate on more than 1 occasion?</a:t>
            </a:r>
          </a:p>
          <a:p>
            <a:pPr>
              <a:buNone/>
            </a:pPr>
            <a:r>
              <a:rPr lang="en-US" sz="2400" dirty="0" smtClean="0"/>
              <a:t>5. Do you consider yourself double-jointed?</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EHLERS-DANLOS SYNDROME</a:t>
            </a:r>
            <a:endParaRPr lang="en-US" sz="4000" dirty="0"/>
          </a:p>
        </p:txBody>
      </p:sp>
      <p:sp>
        <p:nvSpPr>
          <p:cNvPr id="3" name="Content Placeholder 2"/>
          <p:cNvSpPr>
            <a:spLocks noGrp="1"/>
          </p:cNvSpPr>
          <p:nvPr>
            <p:ph sz="quarter" idx="1"/>
          </p:nvPr>
        </p:nvSpPr>
        <p:spPr/>
        <p:txBody>
          <a:bodyPr>
            <a:noAutofit/>
          </a:bodyPr>
          <a:lstStyle/>
          <a:p>
            <a:r>
              <a:rPr lang="en-US" sz="2400" dirty="0" smtClean="0"/>
              <a:t>The diagnosis is mainly clinical</a:t>
            </a:r>
          </a:p>
          <a:p>
            <a:r>
              <a:rPr lang="en-US" sz="2400" dirty="0" smtClean="0"/>
              <a:t>Confirmation of the subtype can require a combination of electron microscopy of dermal collagens, protein chemistry analysis from cultured fibroblasts and mutation detection </a:t>
            </a:r>
          </a:p>
          <a:p>
            <a:r>
              <a:rPr lang="en-US" sz="2400" dirty="0" smtClean="0"/>
              <a:t>EDS should be distinguished from cutis </a:t>
            </a:r>
            <a:r>
              <a:rPr lang="en-US" sz="2400" dirty="0" err="1" smtClean="0"/>
              <a:t>laxa</a:t>
            </a:r>
            <a:r>
              <a:rPr lang="en-US" sz="2400" dirty="0" smtClean="0"/>
              <a:t>, in which the skin hangs in flaccid redundant folds. In EDS, redundant skin folds may develop in late adult life, but they are usually limited to the elbows and the skin around the eyes. </a:t>
            </a:r>
          </a:p>
          <a:p>
            <a:r>
              <a:rPr lang="en-US" sz="2400" dirty="0" smtClean="0"/>
              <a:t>In Cutis </a:t>
            </a:r>
            <a:r>
              <a:rPr lang="en-US" sz="2400" dirty="0" err="1" smtClean="0"/>
              <a:t>Laxa</a:t>
            </a:r>
            <a:r>
              <a:rPr lang="en-US" sz="2400" dirty="0" smtClean="0"/>
              <a:t>, the </a:t>
            </a:r>
            <a:r>
              <a:rPr lang="en-US" sz="2400" dirty="0" err="1" smtClean="0"/>
              <a:t>hyperelastic</a:t>
            </a:r>
            <a:r>
              <a:rPr lang="en-US" sz="2400" dirty="0" smtClean="0"/>
              <a:t> skin does not return to its normal position after stretching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EHLERS-DANLOS SYNDROME</a:t>
            </a:r>
            <a:endParaRPr lang="en-US" sz="4000" dirty="0"/>
          </a:p>
        </p:txBody>
      </p:sp>
      <p:sp>
        <p:nvSpPr>
          <p:cNvPr id="3" name="Content Placeholder 2"/>
          <p:cNvSpPr>
            <a:spLocks noGrp="1"/>
          </p:cNvSpPr>
          <p:nvPr>
            <p:ph sz="quarter" idx="1"/>
          </p:nvPr>
        </p:nvSpPr>
        <p:spPr/>
        <p:txBody>
          <a:bodyPr>
            <a:noAutofit/>
          </a:bodyPr>
          <a:lstStyle/>
          <a:p>
            <a:r>
              <a:rPr lang="en-US" sz="2400" dirty="0" err="1" smtClean="0"/>
              <a:t>Hyperelastic</a:t>
            </a:r>
            <a:r>
              <a:rPr lang="en-US" sz="2400" dirty="0" smtClean="0"/>
              <a:t> skin is a feature of Turner’s syndrome, but the dwarfism, </a:t>
            </a:r>
            <a:r>
              <a:rPr lang="en-US" sz="2400" dirty="0" err="1" smtClean="0"/>
              <a:t>cubitus</a:t>
            </a:r>
            <a:r>
              <a:rPr lang="en-US" sz="2400" dirty="0" smtClean="0"/>
              <a:t> </a:t>
            </a:r>
            <a:r>
              <a:rPr lang="en-US" sz="2400" dirty="0" err="1" smtClean="0"/>
              <a:t>valgus</a:t>
            </a:r>
            <a:r>
              <a:rPr lang="en-US" sz="2400" dirty="0" smtClean="0"/>
              <a:t> and webbed neck are distinctive</a:t>
            </a:r>
          </a:p>
          <a:p>
            <a:r>
              <a:rPr lang="en-US" sz="2400" dirty="0" smtClean="0"/>
              <a:t>The </a:t>
            </a:r>
            <a:r>
              <a:rPr lang="en-US" sz="2400" dirty="0" err="1" smtClean="0"/>
              <a:t>kyphoscoliotic</a:t>
            </a:r>
            <a:r>
              <a:rPr lang="en-US" sz="2400" dirty="0" smtClean="0"/>
              <a:t> and </a:t>
            </a:r>
            <a:r>
              <a:rPr lang="en-US" sz="2400" dirty="0" err="1" smtClean="0"/>
              <a:t>hypermobility</a:t>
            </a:r>
            <a:r>
              <a:rPr lang="en-US" sz="2400" dirty="0" smtClean="0"/>
              <a:t> forms of EDS must be distinguished from </a:t>
            </a:r>
            <a:r>
              <a:rPr lang="en-US" sz="2400" dirty="0" err="1" smtClean="0"/>
              <a:t>Marfan</a:t>
            </a:r>
            <a:r>
              <a:rPr lang="en-US" sz="2400" dirty="0" smtClean="0"/>
              <a:t> syndrome, which additionally is characterized by </a:t>
            </a:r>
            <a:r>
              <a:rPr lang="en-US" sz="2400" dirty="0" err="1" smtClean="0"/>
              <a:t>ectopia</a:t>
            </a:r>
            <a:r>
              <a:rPr lang="en-US" sz="2400" dirty="0" smtClean="0"/>
              <a:t> </a:t>
            </a:r>
            <a:r>
              <a:rPr lang="en-US" sz="2400" dirty="0" err="1" smtClean="0"/>
              <a:t>lentis</a:t>
            </a:r>
            <a:r>
              <a:rPr lang="en-US" sz="2400" dirty="0" smtClean="0"/>
              <a:t> and characteristic skeletal abnormalities</a:t>
            </a:r>
            <a:endParaRPr lang="en-US" sz="24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222</TotalTime>
  <Words>2910</Words>
  <Application>Microsoft Office PowerPoint</Application>
  <PresentationFormat>On-screen Show (4:3)</PresentationFormat>
  <Paragraphs>211</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Median</vt:lpstr>
      <vt:lpstr>GENETIC DISORDERS OF COLLAGEN, ELASTIN AND DERMAL MATRIX</vt:lpstr>
      <vt:lpstr>EHLERS-DANLOS SYNDROME</vt:lpstr>
      <vt:lpstr>EHLERS-DANLOS SYNDROME</vt:lpstr>
      <vt:lpstr>EHLERS-DANLOS SYNDROME</vt:lpstr>
      <vt:lpstr>EHLERS-DANLOS SYNDROME</vt:lpstr>
      <vt:lpstr>EHLERS-DANLOS SYNDROME</vt:lpstr>
      <vt:lpstr>EHLERS-DANLOS SYNDROME</vt:lpstr>
      <vt:lpstr>EHLERS-DANLOS SYNDROME</vt:lpstr>
      <vt:lpstr>EHLERS-DANLOS SYNDROME</vt:lpstr>
      <vt:lpstr>PROLIDASE DEFICIENCY</vt:lpstr>
      <vt:lpstr>PROLIDASE DEFICIENCY</vt:lpstr>
      <vt:lpstr>PROLIDASE DEFICIENCY</vt:lpstr>
      <vt:lpstr>OSTEOGENESIS IMPERFECTA</vt:lpstr>
      <vt:lpstr>OSTEOGENESIS IMPERFECTA</vt:lpstr>
      <vt:lpstr>OSTEOGENESIS IMPERFECTA</vt:lpstr>
      <vt:lpstr>OSTEOGENESIS IMPERFECTA</vt:lpstr>
      <vt:lpstr>GENERALIZED CUTIS LAXA</vt:lpstr>
      <vt:lpstr>GENERALIZED CUTIS LAXA</vt:lpstr>
      <vt:lpstr>GENERALIZED CUTIS LAXA</vt:lpstr>
      <vt:lpstr>GENERALIZED CUTIS LAXA</vt:lpstr>
      <vt:lpstr>PSEUDOXANTHOMA ELASTICUM</vt:lpstr>
      <vt:lpstr>PSEUDOXANTHOMA ELASTICUM</vt:lpstr>
      <vt:lpstr>Slide 23</vt:lpstr>
      <vt:lpstr>Slide 24</vt:lpstr>
      <vt:lpstr>PSEUDOXANTHOMA ELASTICUM</vt:lpstr>
      <vt:lpstr>PSEUDOXANTHOMA ELASTICUM</vt:lpstr>
      <vt:lpstr>PSEUDOXANTHOMA ELASTICUM</vt:lpstr>
      <vt:lpstr>MARFAN’S SYNDROME</vt:lpstr>
      <vt:lpstr>MARFAN’S SYNDROME</vt:lpstr>
      <vt:lpstr>MARFAN’S SYNDROME</vt:lpstr>
      <vt:lpstr>MARFAN’S SYNDROME</vt:lpstr>
      <vt:lpstr>MARFAN’S SYNDROME</vt:lpstr>
      <vt:lpstr>MARFAN’S SYNDROME</vt:lpstr>
      <vt:lpstr>PREMATURE AGEING SYNDROMES</vt:lpstr>
      <vt:lpstr>PREMATURE AGEING SYNDROMES</vt:lpstr>
      <vt:lpstr>PANGERIA (WERNER’S SYNDROME)</vt:lpstr>
      <vt:lpstr>PANGERIA (WERNER’S SYNDROME)</vt:lpstr>
      <vt:lpstr>PANGERIA (WERNER’S SYNDROME)</vt:lpstr>
      <vt:lpstr>PROGERIA</vt:lpstr>
      <vt:lpstr>PROGERIA</vt:lpstr>
      <vt:lpstr>PROGERIA</vt:lpstr>
      <vt:lpstr>PROGERIA</vt:lpstr>
      <vt:lpstr>ACROGERIA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DISORDERS OF COLLAGEN, ELASTIN AND DERMAL MATRIX</dc:title>
  <dc:creator>Naeem Raza</dc:creator>
  <cp:lastModifiedBy>Naeem Raza</cp:lastModifiedBy>
  <cp:revision>30</cp:revision>
  <dcterms:created xsi:type="dcterms:W3CDTF">2006-08-16T00:00:00Z</dcterms:created>
  <dcterms:modified xsi:type="dcterms:W3CDTF">2019-07-14T06:56:11Z</dcterms:modified>
</cp:coreProperties>
</file>