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72" r:id="rId5"/>
    <p:sldId id="259" r:id="rId6"/>
    <p:sldId id="260" r:id="rId7"/>
    <p:sldId id="273" r:id="rId8"/>
    <p:sldId id="261" r:id="rId9"/>
    <p:sldId id="262" r:id="rId10"/>
    <p:sldId id="274" r:id="rId11"/>
    <p:sldId id="263" r:id="rId12"/>
    <p:sldId id="264" r:id="rId13"/>
    <p:sldId id="265" r:id="rId14"/>
    <p:sldId id="275" r:id="rId15"/>
    <p:sldId id="266" r:id="rId16"/>
    <p:sldId id="267" r:id="rId17"/>
    <p:sldId id="276" r:id="rId18"/>
    <p:sldId id="268" r:id="rId19"/>
    <p:sldId id="269" r:id="rId20"/>
    <p:sldId id="270" r:id="rId21"/>
    <p:sldId id="271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8116F-F090-495C-9A53-2D33C85BF0AA}" type="datetimeFigureOut">
              <a:rPr lang="en-US" smtClean="0"/>
              <a:t>5/20/2023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5361-9751-46D0-8592-80C7ED4A4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9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8116F-F090-495C-9A53-2D33C85BF0AA}" type="datetimeFigureOut">
              <a:rPr lang="en-US" smtClean="0"/>
              <a:t>5/20/2023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5361-9751-46D0-8592-80C7ED4A4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777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8116F-F090-495C-9A53-2D33C85BF0AA}" type="datetimeFigureOut">
              <a:rPr lang="en-US" smtClean="0"/>
              <a:t>5/20/2023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5361-9751-46D0-8592-80C7ED4A4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013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8116F-F090-495C-9A53-2D33C85BF0AA}" type="datetimeFigureOut">
              <a:rPr lang="en-US" smtClean="0"/>
              <a:t>5/20/2023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5361-9751-46D0-8592-80C7ED4A4FA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2826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8116F-F090-495C-9A53-2D33C85BF0AA}" type="datetimeFigureOut">
              <a:rPr lang="en-US" smtClean="0"/>
              <a:t>5/20/2023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5361-9751-46D0-8592-80C7ED4A4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5495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8116F-F090-495C-9A53-2D33C85BF0AA}" type="datetimeFigureOut">
              <a:rPr lang="en-US" smtClean="0"/>
              <a:t>5/20/2023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5361-9751-46D0-8592-80C7ED4A4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5939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8116F-F090-495C-9A53-2D33C85BF0AA}" type="datetimeFigureOut">
              <a:rPr lang="en-US" smtClean="0"/>
              <a:t>5/20/2023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5361-9751-46D0-8592-80C7ED4A4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688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8116F-F090-495C-9A53-2D33C85BF0AA}" type="datetimeFigureOut">
              <a:rPr lang="en-US" smtClean="0"/>
              <a:t>5/20/2023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5361-9751-46D0-8592-80C7ED4A4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6445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8116F-F090-495C-9A53-2D33C85BF0AA}" type="datetimeFigureOut">
              <a:rPr lang="en-US" smtClean="0"/>
              <a:t>5/20/2023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5361-9751-46D0-8592-80C7ED4A4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134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8116F-F090-495C-9A53-2D33C85BF0AA}" type="datetimeFigureOut">
              <a:rPr lang="en-US" smtClean="0"/>
              <a:t>5/20/2023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5361-9751-46D0-8592-80C7ED4A4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2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8116F-F090-495C-9A53-2D33C85BF0AA}" type="datetimeFigureOut">
              <a:rPr lang="en-US" smtClean="0"/>
              <a:t>5/20/2023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5361-9751-46D0-8592-80C7ED4A4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894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8116F-F090-495C-9A53-2D33C85BF0AA}" type="datetimeFigureOut">
              <a:rPr lang="en-US" smtClean="0"/>
              <a:t>5/20/2023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5361-9751-46D0-8592-80C7ED4A4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237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8116F-F090-495C-9A53-2D33C85BF0AA}" type="datetimeFigureOut">
              <a:rPr lang="en-US" smtClean="0"/>
              <a:t>5/20/2023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5361-9751-46D0-8592-80C7ED4A4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24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8116F-F090-495C-9A53-2D33C85BF0AA}" type="datetimeFigureOut">
              <a:rPr lang="en-US" smtClean="0"/>
              <a:t>5/20/2023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5361-9751-46D0-8592-80C7ED4A4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529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8116F-F090-495C-9A53-2D33C85BF0AA}" type="datetimeFigureOut">
              <a:rPr lang="en-US" smtClean="0"/>
              <a:t>5/20/2023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5361-9751-46D0-8592-80C7ED4A4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099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8116F-F090-495C-9A53-2D33C85BF0AA}" type="datetimeFigureOut">
              <a:rPr lang="en-US" smtClean="0"/>
              <a:t>5/20/2023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5361-9751-46D0-8592-80C7ED4A4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40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8116F-F090-495C-9A53-2D33C85BF0AA}" type="datetimeFigureOut">
              <a:rPr lang="en-US" smtClean="0"/>
              <a:t>5/20/2023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5361-9751-46D0-8592-80C7ED4A4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21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58116F-F090-495C-9A53-2D33C85BF0AA}" type="datetimeFigureOut">
              <a:rPr lang="en-US" smtClean="0"/>
              <a:t>5/20/2023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F5361-9751-46D0-8592-80C7ED4A4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3574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Genetic disorder affecting cutaneous vasculature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Filzah</a:t>
            </a:r>
            <a:r>
              <a:rPr lang="en-US" dirty="0" smtClean="0"/>
              <a:t> </a:t>
            </a:r>
            <a:r>
              <a:rPr lang="en-US" dirty="0" err="1" smtClean="0"/>
              <a:t>Inam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33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589" y="1782129"/>
            <a:ext cx="3862659" cy="338216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438" y="1782129"/>
            <a:ext cx="5275217" cy="347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54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Investigations </a:t>
            </a:r>
          </a:p>
          <a:p>
            <a:r>
              <a:rPr lang="en-US" dirty="0" smtClean="0"/>
              <a:t>Endoscopy ,colonoscopy </a:t>
            </a:r>
          </a:p>
          <a:p>
            <a:r>
              <a:rPr lang="en-US" dirty="0" smtClean="0"/>
              <a:t>Management </a:t>
            </a:r>
          </a:p>
          <a:p>
            <a:r>
              <a:rPr lang="en-US" dirty="0" smtClean="0"/>
              <a:t>Correct anemia </a:t>
            </a:r>
          </a:p>
          <a:p>
            <a:r>
              <a:rPr lang="en-US" dirty="0" smtClean="0"/>
              <a:t>Surgical excision of intestinal lesion </a:t>
            </a:r>
          </a:p>
          <a:p>
            <a:r>
              <a:rPr lang="en-US" dirty="0" smtClean="0"/>
              <a:t>Target molecular therapies-</a:t>
            </a:r>
            <a:r>
              <a:rPr lang="en-US" smtClean="0"/>
              <a:t>--rapamycin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966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err="1" smtClean="0"/>
              <a:t>Maffuci</a:t>
            </a:r>
            <a:r>
              <a:rPr lang="en-US" b="1" u="sng" dirty="0" smtClean="0"/>
              <a:t> syndrome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 </a:t>
            </a:r>
            <a:r>
              <a:rPr lang="en-US" dirty="0" err="1" smtClean="0"/>
              <a:t>enchondromas</a:t>
            </a:r>
            <a:r>
              <a:rPr lang="en-US" dirty="0" smtClean="0"/>
              <a:t> associated </a:t>
            </a:r>
            <a:r>
              <a:rPr lang="en-US" dirty="0" err="1" smtClean="0"/>
              <a:t>withVMs</a:t>
            </a:r>
            <a:endParaRPr lang="en-US" dirty="0"/>
          </a:p>
          <a:p>
            <a:r>
              <a:rPr lang="en-US" dirty="0" err="1" smtClean="0"/>
              <a:t>Grostesque</a:t>
            </a:r>
            <a:r>
              <a:rPr lang="en-US" dirty="0" smtClean="0"/>
              <a:t> deformity ---hands and feet </a:t>
            </a:r>
          </a:p>
          <a:p>
            <a:r>
              <a:rPr lang="en-US" dirty="0" smtClean="0"/>
              <a:t>Mutation –PTHR1 &amp; IDH1 ,IHD2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092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Clinical features </a:t>
            </a:r>
          </a:p>
          <a:p>
            <a:r>
              <a:rPr lang="en-US" dirty="0" err="1" smtClean="0"/>
              <a:t>Enchondromas</a:t>
            </a:r>
            <a:r>
              <a:rPr lang="en-US" dirty="0" smtClean="0"/>
              <a:t>----abnormal proliferation of chondrocytes ---ossification of diaphysis or metaphysis </a:t>
            </a:r>
          </a:p>
          <a:p>
            <a:r>
              <a:rPr lang="en-US" dirty="0" smtClean="0"/>
              <a:t>Spindle cell </a:t>
            </a:r>
            <a:r>
              <a:rPr lang="en-US" dirty="0" err="1" smtClean="0"/>
              <a:t>haemangiomas</a:t>
            </a:r>
            <a:r>
              <a:rPr lang="en-US" dirty="0" smtClean="0"/>
              <a:t>---</a:t>
            </a:r>
            <a:r>
              <a:rPr lang="en-US" dirty="0" err="1" smtClean="0"/>
              <a:t>suncutaneous</a:t>
            </a:r>
            <a:r>
              <a:rPr lang="en-US" dirty="0" smtClean="0"/>
              <a:t>, firm bluish nodules---fingers &amp; toes </a:t>
            </a:r>
          </a:p>
          <a:p>
            <a:r>
              <a:rPr lang="en-US" dirty="0" smtClean="0"/>
              <a:t>Mesodermal neoplasm---</a:t>
            </a:r>
            <a:r>
              <a:rPr lang="en-US" dirty="0" err="1" smtClean="0"/>
              <a:t>fibrosarcoma</a:t>
            </a:r>
            <a:r>
              <a:rPr lang="en-US" dirty="0" smtClean="0"/>
              <a:t>, glioma astrocytoma ovarian </a:t>
            </a:r>
            <a:r>
              <a:rPr lang="en-US" dirty="0" err="1" smtClean="0"/>
              <a:t>tumour</a:t>
            </a:r>
            <a:r>
              <a:rPr lang="en-US" dirty="0" smtClean="0"/>
              <a:t> </a:t>
            </a:r>
          </a:p>
          <a:p>
            <a:r>
              <a:rPr lang="en-US" dirty="0" smtClean="0"/>
              <a:t>Adenocarcinoma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8817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188" y="1027906"/>
            <a:ext cx="7171509" cy="4265975"/>
          </a:xfrm>
        </p:spPr>
      </p:pic>
    </p:spTree>
    <p:extLst>
      <p:ext uri="{BB962C8B-B14F-4D97-AF65-F5344CB8AC3E}">
        <p14:creationId xmlns:p14="http://schemas.microsoft.com/office/powerpoint/2010/main" val="3957582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440" y="1107167"/>
            <a:ext cx="10515600" cy="5084627"/>
          </a:xfrm>
        </p:spPr>
        <p:txBody>
          <a:bodyPr/>
          <a:lstStyle/>
          <a:p>
            <a:r>
              <a:rPr lang="en-US" b="1" u="sng" dirty="0" smtClean="0"/>
              <a:t>Investigations </a:t>
            </a:r>
          </a:p>
          <a:p>
            <a:r>
              <a:rPr lang="en-US" dirty="0" smtClean="0"/>
              <a:t>X-ray –</a:t>
            </a:r>
            <a:r>
              <a:rPr lang="en-US" dirty="0" err="1" smtClean="0"/>
              <a:t>enchondromas</a:t>
            </a:r>
            <a:r>
              <a:rPr lang="en-US" dirty="0" smtClean="0"/>
              <a:t> –radiolucent multiple oval shaped osteolytic lesion with well defined margins in metaphysis  or diaphysis </a:t>
            </a:r>
          </a:p>
          <a:p>
            <a:pPr marL="0" indent="0">
              <a:buNone/>
            </a:pPr>
            <a:r>
              <a:rPr lang="en-US" dirty="0" smtClean="0"/>
              <a:t>   D- dimer levels---</a:t>
            </a:r>
            <a:r>
              <a:rPr lang="en-US" dirty="0" err="1" smtClean="0"/>
              <a:t>noramal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b="1" u="sng" dirty="0" smtClean="0"/>
              <a:t>Management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Surgical excision of </a:t>
            </a:r>
            <a:r>
              <a:rPr lang="en-US" dirty="0" err="1" smtClean="0"/>
              <a:t>enchondromas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7291" y="2534194"/>
            <a:ext cx="5488577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4980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Lymphatic malformation(cystic </a:t>
            </a:r>
            <a:r>
              <a:rPr lang="en-US" b="1" u="sng" dirty="0" err="1" smtClean="0"/>
              <a:t>hygroma</a:t>
            </a:r>
            <a:r>
              <a:rPr lang="en-US" b="1" u="sng" dirty="0" smtClean="0"/>
              <a:t>)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LMs---focal lesion composed of dilated lymphatic channel </a:t>
            </a:r>
          </a:p>
          <a:p>
            <a:r>
              <a:rPr lang="en-US" dirty="0" err="1" smtClean="0"/>
              <a:t>Macrocystic</a:t>
            </a:r>
            <a:r>
              <a:rPr lang="en-US" dirty="0" smtClean="0"/>
              <a:t> LMs– diagnosed in </a:t>
            </a:r>
            <a:r>
              <a:rPr lang="en-US" dirty="0" smtClean="0"/>
              <a:t>utero—multi lobulated </a:t>
            </a:r>
            <a:r>
              <a:rPr lang="en-US" dirty="0" smtClean="0"/>
              <a:t>well-defined, translucent soft on palpation </a:t>
            </a:r>
          </a:p>
          <a:p>
            <a:r>
              <a:rPr lang="en-US" dirty="0" err="1" smtClean="0"/>
              <a:t>Microcystic</a:t>
            </a:r>
            <a:r>
              <a:rPr lang="en-US" dirty="0" smtClean="0"/>
              <a:t> LMs– head and neck, vesicular plaques, skin color blue purple ---</a:t>
            </a:r>
            <a:r>
              <a:rPr lang="en-US" dirty="0" err="1" smtClean="0"/>
              <a:t>intracystic</a:t>
            </a:r>
            <a:r>
              <a:rPr lang="en-US" dirty="0" smtClean="0"/>
              <a:t> </a:t>
            </a:r>
            <a:r>
              <a:rPr lang="en-US" dirty="0" smtClean="0"/>
              <a:t>bleeding </a:t>
            </a:r>
          </a:p>
          <a:p>
            <a:r>
              <a:rPr lang="en-US" dirty="0" smtClean="0"/>
              <a:t>Visceral LMs – protein losing enteropathy &amp; hypoalbuminemia  </a:t>
            </a:r>
          </a:p>
          <a:p>
            <a:r>
              <a:rPr lang="en-US" dirty="0" smtClean="0"/>
              <a:t>Recurrent erysipelas or cellulitis ---major complications 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8181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89" y="1834380"/>
            <a:ext cx="4699498" cy="3861026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5039" y="1834380"/>
            <a:ext cx="5016137" cy="386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8798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Gorham-stout syndrome </a:t>
            </a:r>
            <a:r>
              <a:rPr lang="en-US" dirty="0" smtClean="0"/>
              <a:t>---vanishing bone disease</a:t>
            </a:r>
          </a:p>
          <a:p>
            <a:r>
              <a:rPr lang="en-US" dirty="0" smtClean="0"/>
              <a:t>Progressive demineralization &amp; destruction of bones ---replaced by lymphatic vessels &amp; capillaries </a:t>
            </a:r>
          </a:p>
          <a:p>
            <a:r>
              <a:rPr lang="en-US" dirty="0" smtClean="0"/>
              <a:t>Manifests as muscular atrophy, bone pain, fractures, pleural effusion, ascites &amp; CSF rhinorrhea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4850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Investigations</a:t>
            </a:r>
            <a:r>
              <a:rPr lang="en-US" dirty="0" smtClean="0"/>
              <a:t> </a:t>
            </a:r>
          </a:p>
          <a:p>
            <a:r>
              <a:rPr lang="en-US" dirty="0" smtClean="0"/>
              <a:t>Doppler </a:t>
            </a:r>
            <a:r>
              <a:rPr lang="en-US" dirty="0" err="1" smtClean="0"/>
              <a:t>usg</a:t>
            </a:r>
            <a:r>
              <a:rPr lang="en-US" dirty="0" smtClean="0"/>
              <a:t>—cystic nature of vascular malformation </a:t>
            </a:r>
          </a:p>
          <a:p>
            <a:r>
              <a:rPr lang="en-US" dirty="0" smtClean="0"/>
              <a:t>MRI </a:t>
            </a:r>
          </a:p>
          <a:p>
            <a:r>
              <a:rPr lang="en-US" dirty="0" smtClean="0"/>
              <a:t>D dimer &amp; fibrinogen </a:t>
            </a:r>
          </a:p>
          <a:p>
            <a:r>
              <a:rPr lang="en-US" b="1" u="sng" dirty="0" smtClean="0"/>
              <a:t>Management </a:t>
            </a:r>
          </a:p>
          <a:p>
            <a:r>
              <a:rPr lang="en-US" dirty="0" smtClean="0"/>
              <a:t>Systemic antibiotics &amp; pain killers </a:t>
            </a:r>
          </a:p>
          <a:p>
            <a:r>
              <a:rPr lang="en-US" dirty="0" smtClean="0"/>
              <a:t>Surgical excision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04481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Venous disorders 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venous malformation </a:t>
            </a:r>
          </a:p>
          <a:p>
            <a:r>
              <a:rPr lang="en-US" dirty="0" err="1" smtClean="0"/>
              <a:t>Cutaneo</a:t>
            </a:r>
            <a:r>
              <a:rPr lang="en-US" dirty="0" smtClean="0"/>
              <a:t>-mucosal venous malformation</a:t>
            </a:r>
          </a:p>
          <a:p>
            <a:r>
              <a:rPr lang="en-US" dirty="0" smtClean="0"/>
              <a:t>Blue rubber bleb </a:t>
            </a:r>
            <a:r>
              <a:rPr lang="en-US" dirty="0" err="1" smtClean="0"/>
              <a:t>naevus</a:t>
            </a:r>
            <a:r>
              <a:rPr lang="en-US" dirty="0" smtClean="0"/>
              <a:t> syndrome</a:t>
            </a:r>
          </a:p>
          <a:p>
            <a:r>
              <a:rPr lang="en-US" dirty="0" err="1" smtClean="0"/>
              <a:t>Glomuvenous</a:t>
            </a:r>
            <a:r>
              <a:rPr lang="en-US" dirty="0" smtClean="0"/>
              <a:t> malformation</a:t>
            </a:r>
          </a:p>
          <a:p>
            <a:r>
              <a:rPr lang="en-US" dirty="0" err="1" smtClean="0"/>
              <a:t>Maffucci</a:t>
            </a:r>
            <a:r>
              <a:rPr lang="en-US" dirty="0" smtClean="0"/>
              <a:t> syndrome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5994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err="1" smtClean="0"/>
              <a:t>Schimmelpenning</a:t>
            </a:r>
            <a:r>
              <a:rPr lang="en-US" b="1" u="sng" dirty="0" smtClean="0"/>
              <a:t>-Feuerstein-</a:t>
            </a:r>
            <a:r>
              <a:rPr lang="en-US" b="1" u="sng" dirty="0"/>
              <a:t>M</a:t>
            </a:r>
            <a:r>
              <a:rPr lang="en-US" b="1" u="sng" dirty="0" smtClean="0"/>
              <a:t>ims syndrome 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Congnitive</a:t>
            </a:r>
            <a:r>
              <a:rPr lang="en-US" dirty="0" smtClean="0"/>
              <a:t> developmental delay &amp; sebaceous </a:t>
            </a:r>
            <a:r>
              <a:rPr lang="en-US" dirty="0" err="1" smtClean="0"/>
              <a:t>naevus</a:t>
            </a:r>
            <a:r>
              <a:rPr lang="en-US" dirty="0" smtClean="0"/>
              <a:t> with CNS, CVS, ocular and skeletal anomalies </a:t>
            </a:r>
          </a:p>
          <a:p>
            <a:r>
              <a:rPr lang="en-US" dirty="0" smtClean="0"/>
              <a:t>Post zygotic mutations ----HRAS &amp; KRAS</a:t>
            </a:r>
          </a:p>
          <a:p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9347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Vascular anomalies---arterial coarctation, aneurysm or stenosis of renal &amp; carotid arteries </a:t>
            </a:r>
          </a:p>
          <a:p>
            <a:r>
              <a:rPr lang="en-US" dirty="0" smtClean="0"/>
              <a:t>LMs --- </a:t>
            </a:r>
            <a:r>
              <a:rPr lang="en-US" dirty="0" err="1" smtClean="0"/>
              <a:t>chylothorax</a:t>
            </a:r>
            <a:r>
              <a:rPr lang="en-US" dirty="0" smtClean="0"/>
              <a:t>, lymphedema </a:t>
            </a:r>
          </a:p>
          <a:p>
            <a:r>
              <a:rPr lang="en-US" dirty="0" smtClean="0"/>
              <a:t>Genetic analysis </a:t>
            </a:r>
          </a:p>
          <a:p>
            <a:r>
              <a:rPr lang="en-US" dirty="0" smtClean="0"/>
              <a:t>Multidisciplinary approach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902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Venous malformation 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VMs –congenital sporadic vascular lesion </a:t>
            </a:r>
          </a:p>
          <a:p>
            <a:r>
              <a:rPr lang="en-US" dirty="0" smtClean="0"/>
              <a:t>Dark blue lumps consists of malformed veins </a:t>
            </a:r>
          </a:p>
          <a:p>
            <a:r>
              <a:rPr lang="en-US" dirty="0" smtClean="0"/>
              <a:t>Mainly solitary lesion –small blebs to large, bluish lesion </a:t>
            </a:r>
          </a:p>
          <a:p>
            <a:r>
              <a:rPr lang="en-US" dirty="0" smtClean="0"/>
              <a:t>Palpation is not painful until thrombosis </a:t>
            </a:r>
          </a:p>
          <a:p>
            <a:r>
              <a:rPr lang="en-US" dirty="0" smtClean="0"/>
              <a:t>No thrill or bruit </a:t>
            </a:r>
          </a:p>
          <a:p>
            <a:r>
              <a:rPr lang="en-US" dirty="0" err="1" smtClean="0"/>
              <a:t>Intrabuccal</a:t>
            </a:r>
            <a:r>
              <a:rPr lang="en-US" dirty="0" smtClean="0"/>
              <a:t> VMs ----sleep </a:t>
            </a:r>
            <a:r>
              <a:rPr lang="en-US" dirty="0" err="1" smtClean="0"/>
              <a:t>apnoea</a:t>
            </a:r>
            <a:endParaRPr lang="en-US" dirty="0" smtClean="0"/>
          </a:p>
          <a:p>
            <a:r>
              <a:rPr lang="en-US" dirty="0" smtClean="0"/>
              <a:t>Pulmonary thromboembolism most common complication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539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9" y="587827"/>
            <a:ext cx="4418376" cy="497180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0982" y="979713"/>
            <a:ext cx="3892731" cy="446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991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marL="0" indent="0">
              <a:buNone/>
            </a:pPr>
            <a:r>
              <a:rPr lang="en-US" sz="3200" b="1" u="sng" dirty="0" smtClean="0"/>
              <a:t>Investigations</a:t>
            </a:r>
          </a:p>
          <a:p>
            <a:pPr marL="0" indent="0">
              <a:buNone/>
            </a:pPr>
            <a:r>
              <a:rPr lang="en-US" dirty="0" smtClean="0"/>
              <a:t>Doppler </a:t>
            </a:r>
            <a:r>
              <a:rPr lang="en-US" dirty="0" err="1" smtClean="0"/>
              <a:t>Usg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MRI with spin-echo T1 T2</a:t>
            </a:r>
          </a:p>
          <a:p>
            <a:pPr marL="0" indent="0">
              <a:buNone/>
            </a:pPr>
            <a:r>
              <a:rPr lang="en-US" sz="3200" b="1" u="sng" dirty="0" smtClean="0"/>
              <a:t>Management </a:t>
            </a:r>
          </a:p>
          <a:p>
            <a:pPr marL="0" indent="0">
              <a:buNone/>
            </a:pPr>
            <a:r>
              <a:rPr lang="en-US" dirty="0" smtClean="0"/>
              <a:t>Compression garment </a:t>
            </a:r>
          </a:p>
          <a:p>
            <a:pPr marL="0" indent="0">
              <a:buNone/>
            </a:pPr>
            <a:r>
              <a:rPr lang="en-US" dirty="0" smtClean="0"/>
              <a:t>LMW heparin, aspirin </a:t>
            </a:r>
          </a:p>
          <a:p>
            <a:pPr marL="0" indent="0">
              <a:buNone/>
            </a:pPr>
            <a:r>
              <a:rPr lang="en-US" dirty="0" err="1" smtClean="0"/>
              <a:t>Sclerosing</a:t>
            </a:r>
            <a:r>
              <a:rPr lang="en-US" dirty="0" smtClean="0"/>
              <a:t> agents </a:t>
            </a:r>
          </a:p>
          <a:p>
            <a:pPr marL="0" indent="0">
              <a:buNone/>
            </a:pPr>
            <a:r>
              <a:rPr lang="en-US" dirty="0" smtClean="0"/>
              <a:t>Rapamycin ---clinical trails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875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err="1" smtClean="0"/>
              <a:t>Cutaneo</a:t>
            </a:r>
            <a:r>
              <a:rPr lang="en-US" b="1" u="sng" dirty="0" smtClean="0"/>
              <a:t>-mucosal venous malformation 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</a:t>
            </a:r>
          </a:p>
          <a:p>
            <a:r>
              <a:rPr lang="en-US" dirty="0" smtClean="0"/>
              <a:t>Involve skin and mucosa </a:t>
            </a:r>
          </a:p>
          <a:p>
            <a:r>
              <a:rPr lang="en-US" dirty="0" smtClean="0"/>
              <a:t>TEK &amp; VMCM mutation 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796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597" y="1690688"/>
            <a:ext cx="3685087" cy="342884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308" y="1690688"/>
            <a:ext cx="3405868" cy="3586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048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u="sng" dirty="0" smtClean="0"/>
              <a:t>Clinical features </a:t>
            </a:r>
          </a:p>
          <a:p>
            <a:r>
              <a:rPr lang="en-US" dirty="0" err="1" smtClean="0"/>
              <a:t>Mucocutaneous</a:t>
            </a:r>
            <a:r>
              <a:rPr lang="en-US" dirty="0" smtClean="0"/>
              <a:t> VM lesions multifocal and small &lt;5cm </a:t>
            </a:r>
          </a:p>
          <a:p>
            <a:r>
              <a:rPr lang="en-US" dirty="0" smtClean="0"/>
              <a:t>Tiny blue spots ----&lt;5mm</a:t>
            </a:r>
          </a:p>
          <a:p>
            <a:r>
              <a:rPr lang="en-US" sz="3200" b="1" u="sng" dirty="0" smtClean="0"/>
              <a:t>Management </a:t>
            </a:r>
          </a:p>
          <a:p>
            <a:r>
              <a:rPr lang="en-US" dirty="0" smtClean="0"/>
              <a:t>Genetic counselling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077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Blue rubber bleb </a:t>
            </a:r>
            <a:r>
              <a:rPr lang="en-US" b="1" u="sng" dirty="0" err="1" smtClean="0"/>
              <a:t>naevus</a:t>
            </a:r>
            <a:r>
              <a:rPr lang="en-US" b="1" u="sng" dirty="0" smtClean="0"/>
              <a:t> syndrome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Rare sporadic slow flow vascular anomaly</a:t>
            </a:r>
          </a:p>
          <a:p>
            <a:r>
              <a:rPr lang="en-US" dirty="0" smtClean="0"/>
              <a:t>Cutaneous and internal VM---small rubbery bluish palmoplantar and gastrointestinal VMs</a:t>
            </a:r>
          </a:p>
          <a:p>
            <a:r>
              <a:rPr lang="en-US" dirty="0" smtClean="0"/>
              <a:t>TEK mutation </a:t>
            </a:r>
          </a:p>
          <a:p>
            <a:r>
              <a:rPr lang="en-US" dirty="0" smtClean="0"/>
              <a:t>Small 1-2 cm lesion present at birth progressive with age </a:t>
            </a:r>
          </a:p>
          <a:p>
            <a:r>
              <a:rPr lang="en-US" dirty="0" smtClean="0"/>
              <a:t>Dark blue hyperkeratotic rubbery consistency ----soles and palms </a:t>
            </a:r>
          </a:p>
          <a:p>
            <a:r>
              <a:rPr lang="en-US" dirty="0" smtClean="0"/>
              <a:t>GIT VMs----small intestine ----</a:t>
            </a:r>
            <a:r>
              <a:rPr lang="en-US" dirty="0" err="1" smtClean="0"/>
              <a:t>haemorrhage</a:t>
            </a:r>
            <a:r>
              <a:rPr lang="en-US" dirty="0" smtClean="0"/>
              <a:t>, anemia intussusception &amp;infarction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4928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205</TotalTime>
  <Words>444</Words>
  <Application>Microsoft Office PowerPoint</Application>
  <PresentationFormat>Widescreen</PresentationFormat>
  <Paragraphs>85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Century Gothic</vt:lpstr>
      <vt:lpstr>Wingdings 3</vt:lpstr>
      <vt:lpstr>Ion</vt:lpstr>
      <vt:lpstr>Genetic disorder affecting cutaneous vasculature</vt:lpstr>
      <vt:lpstr>Venous disorders </vt:lpstr>
      <vt:lpstr>Venous malformation </vt:lpstr>
      <vt:lpstr>PowerPoint Presentation</vt:lpstr>
      <vt:lpstr>PowerPoint Presentation</vt:lpstr>
      <vt:lpstr>Cutaneo-mucosal venous malformation </vt:lpstr>
      <vt:lpstr>PowerPoint Presentation</vt:lpstr>
      <vt:lpstr>PowerPoint Presentation</vt:lpstr>
      <vt:lpstr>Blue rubber bleb naevus syndrome</vt:lpstr>
      <vt:lpstr>PowerPoint Presentation</vt:lpstr>
      <vt:lpstr>PowerPoint Presentation</vt:lpstr>
      <vt:lpstr>Maffuci syndrome</vt:lpstr>
      <vt:lpstr>PowerPoint Presentation</vt:lpstr>
      <vt:lpstr>PowerPoint Presentation</vt:lpstr>
      <vt:lpstr>PowerPoint Presentation</vt:lpstr>
      <vt:lpstr>Lymphatic malformation(cystic hygroma)</vt:lpstr>
      <vt:lpstr>PowerPoint Presentation</vt:lpstr>
      <vt:lpstr>PowerPoint Presentation</vt:lpstr>
      <vt:lpstr>PowerPoint Presentation</vt:lpstr>
      <vt:lpstr>Schimmelpenning-Feuerstein-Mims syndrome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Genetic disorder affecting cutaneous vasculature</dc:title>
  <dc:creator>Microsoft account</dc:creator>
  <cp:lastModifiedBy>Microsoft account</cp:lastModifiedBy>
  <cp:revision>18</cp:revision>
  <dcterms:created xsi:type="dcterms:W3CDTF">2023-05-19T07:14:54Z</dcterms:created>
  <dcterms:modified xsi:type="dcterms:W3CDTF">2023-05-20T07:22:24Z</dcterms:modified>
</cp:coreProperties>
</file>