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267" r:id="rId3"/>
    <p:sldId id="268" r:id="rId4"/>
    <p:sldId id="270" r:id="rId5"/>
    <p:sldId id="269" r:id="rId6"/>
    <p:sldId id="272" r:id="rId7"/>
    <p:sldId id="271" r:id="rId8"/>
    <p:sldId id="273" r:id="rId9"/>
    <p:sldId id="274" r:id="rId10"/>
    <p:sldId id="282" r:id="rId11"/>
    <p:sldId id="258" r:id="rId12"/>
    <p:sldId id="259" r:id="rId13"/>
    <p:sldId id="260" r:id="rId14"/>
    <p:sldId id="262" r:id="rId15"/>
    <p:sldId id="263" r:id="rId16"/>
    <p:sldId id="264" r:id="rId17"/>
    <p:sldId id="265" r:id="rId18"/>
    <p:sldId id="266" r:id="rId19"/>
    <p:sldId id="275" r:id="rId20"/>
    <p:sldId id="261"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4048E-8EB7-4239-A101-68496850C9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DB59037-75AA-4395-AEB9-153C90248F5D}">
      <dgm:prSet phldrT="[Text]"/>
      <dgm:spPr/>
      <dgm:t>
        <a:bodyPr/>
        <a:lstStyle/>
        <a:p>
          <a:r>
            <a:rPr lang="en-US" dirty="0" smtClean="0"/>
            <a:t>BULLOUS STAGE</a:t>
          </a:r>
          <a:endParaRPr lang="en-US" dirty="0"/>
        </a:p>
      </dgm:t>
    </dgm:pt>
    <dgm:pt modelId="{3AF9CCCF-9A04-4A71-9B90-58A0ED187B7F}" type="parTrans" cxnId="{8A8E0593-6DCE-4DF3-9A0C-E57ADC2E4863}">
      <dgm:prSet/>
      <dgm:spPr/>
      <dgm:t>
        <a:bodyPr/>
        <a:lstStyle/>
        <a:p>
          <a:endParaRPr lang="en-US"/>
        </a:p>
      </dgm:t>
    </dgm:pt>
    <dgm:pt modelId="{9C187DCE-5A7F-4CEB-93D0-A8E05C2C871B}" type="sibTrans" cxnId="{8A8E0593-6DCE-4DF3-9A0C-E57ADC2E4863}">
      <dgm:prSet/>
      <dgm:spPr/>
      <dgm:t>
        <a:bodyPr/>
        <a:lstStyle/>
        <a:p>
          <a:endParaRPr lang="en-US"/>
        </a:p>
      </dgm:t>
    </dgm:pt>
    <dgm:pt modelId="{ADB64292-FE00-43FE-BF2E-3F5C03B9D3EF}">
      <dgm:prSet phldrT="[Text]"/>
      <dgm:spPr/>
      <dgm:t>
        <a:bodyPr/>
        <a:lstStyle/>
        <a:p>
          <a:r>
            <a:rPr lang="en-US" dirty="0" smtClean="0"/>
            <a:t>IP cutaneous findings typically present perinatally with an erythematous vesicular rash following Blaschko’s lines</a:t>
          </a:r>
          <a:endParaRPr lang="en-US" dirty="0"/>
        </a:p>
      </dgm:t>
    </dgm:pt>
    <dgm:pt modelId="{29C1F252-764B-446C-AF59-88DE55E055F1}" type="parTrans" cxnId="{BAB093D4-83EC-48F4-8F0C-AEBCA7B5AD18}">
      <dgm:prSet/>
      <dgm:spPr/>
      <dgm:t>
        <a:bodyPr/>
        <a:lstStyle/>
        <a:p>
          <a:endParaRPr lang="en-US"/>
        </a:p>
      </dgm:t>
    </dgm:pt>
    <dgm:pt modelId="{CA6825B2-EBEB-466D-BCE6-AEB3FDB37CB6}" type="sibTrans" cxnId="{BAB093D4-83EC-48F4-8F0C-AEBCA7B5AD18}">
      <dgm:prSet/>
      <dgm:spPr/>
      <dgm:t>
        <a:bodyPr/>
        <a:lstStyle/>
        <a:p>
          <a:endParaRPr lang="en-US"/>
        </a:p>
      </dgm:t>
    </dgm:pt>
    <dgm:pt modelId="{3FA6F0C0-9315-46CD-B79B-571D3DA5BB8B}">
      <dgm:prSet phldrT="[Text]"/>
      <dgm:spPr/>
      <dgm:t>
        <a:bodyPr/>
        <a:lstStyle/>
        <a:p>
          <a:r>
            <a:rPr lang="en-US" dirty="0" smtClean="0"/>
            <a:t>HISTOPATHOLOGY</a:t>
          </a:r>
          <a:endParaRPr lang="en-US" dirty="0"/>
        </a:p>
      </dgm:t>
    </dgm:pt>
    <dgm:pt modelId="{45D6C7F0-74B5-4947-B11E-07BD0B508603}" type="parTrans" cxnId="{6F4B3197-3E4A-48C9-9CA8-60CBB2400E7A}">
      <dgm:prSet/>
      <dgm:spPr/>
      <dgm:t>
        <a:bodyPr/>
        <a:lstStyle/>
        <a:p>
          <a:endParaRPr lang="en-US"/>
        </a:p>
      </dgm:t>
    </dgm:pt>
    <dgm:pt modelId="{F522E60F-8C2B-421A-B4BD-3C20E6AF8A95}" type="sibTrans" cxnId="{6F4B3197-3E4A-48C9-9CA8-60CBB2400E7A}">
      <dgm:prSet/>
      <dgm:spPr/>
      <dgm:t>
        <a:bodyPr/>
        <a:lstStyle/>
        <a:p>
          <a:endParaRPr lang="en-US"/>
        </a:p>
      </dgm:t>
    </dgm:pt>
    <dgm:pt modelId="{650EFAEA-0CB1-4DC7-99DA-02AF7F5F048F}">
      <dgm:prSet phldrT="[Text]"/>
      <dgm:spPr/>
      <dgm:t>
        <a:bodyPr/>
        <a:lstStyle/>
        <a:p>
          <a:r>
            <a:rPr lang="en-US" dirty="0" smtClean="0"/>
            <a:t>Eosinophilic spongiosis, intraepidermal vesicles., inflammation of the dermis with a cellular infiltrate including numerous eosinophils</a:t>
          </a:r>
          <a:endParaRPr lang="en-US" dirty="0"/>
        </a:p>
      </dgm:t>
    </dgm:pt>
    <dgm:pt modelId="{CE67E536-723B-40D0-96A8-F632D5804B5C}" type="parTrans" cxnId="{5908BFD4-174D-4472-A523-FA3A2692AF29}">
      <dgm:prSet/>
      <dgm:spPr/>
      <dgm:t>
        <a:bodyPr/>
        <a:lstStyle/>
        <a:p>
          <a:endParaRPr lang="en-US"/>
        </a:p>
      </dgm:t>
    </dgm:pt>
    <dgm:pt modelId="{0E298511-3901-4481-8D72-99C9C1D4A7A7}" type="sibTrans" cxnId="{5908BFD4-174D-4472-A523-FA3A2692AF29}">
      <dgm:prSet/>
      <dgm:spPr/>
      <dgm:t>
        <a:bodyPr/>
        <a:lstStyle/>
        <a:p>
          <a:endParaRPr lang="en-US"/>
        </a:p>
      </dgm:t>
    </dgm:pt>
    <dgm:pt modelId="{300BFE7A-EA4B-46D8-BBEE-B715A7C6B81F}" type="pres">
      <dgm:prSet presAssocID="{A984048E-8EB7-4239-A101-68496850C9F1}" presName="linear" presStyleCnt="0">
        <dgm:presLayoutVars>
          <dgm:animLvl val="lvl"/>
          <dgm:resizeHandles val="exact"/>
        </dgm:presLayoutVars>
      </dgm:prSet>
      <dgm:spPr/>
      <dgm:t>
        <a:bodyPr/>
        <a:lstStyle/>
        <a:p>
          <a:endParaRPr lang="en-US"/>
        </a:p>
      </dgm:t>
    </dgm:pt>
    <dgm:pt modelId="{7875A8D8-2E5F-4D8C-A077-6E1050FE1A80}" type="pres">
      <dgm:prSet presAssocID="{FDB59037-75AA-4395-AEB9-153C90248F5D}" presName="parentText" presStyleLbl="node1" presStyleIdx="0" presStyleCnt="2">
        <dgm:presLayoutVars>
          <dgm:chMax val="0"/>
          <dgm:bulletEnabled val="1"/>
        </dgm:presLayoutVars>
      </dgm:prSet>
      <dgm:spPr/>
      <dgm:t>
        <a:bodyPr/>
        <a:lstStyle/>
        <a:p>
          <a:endParaRPr lang="en-US"/>
        </a:p>
      </dgm:t>
    </dgm:pt>
    <dgm:pt modelId="{0E818D8B-3029-4D74-A0BD-C9BC4C66ACF7}" type="pres">
      <dgm:prSet presAssocID="{FDB59037-75AA-4395-AEB9-153C90248F5D}" presName="childText" presStyleLbl="revTx" presStyleIdx="0" presStyleCnt="2">
        <dgm:presLayoutVars>
          <dgm:bulletEnabled val="1"/>
        </dgm:presLayoutVars>
      </dgm:prSet>
      <dgm:spPr/>
      <dgm:t>
        <a:bodyPr/>
        <a:lstStyle/>
        <a:p>
          <a:endParaRPr lang="en-US"/>
        </a:p>
      </dgm:t>
    </dgm:pt>
    <dgm:pt modelId="{ED033401-D5DB-4E5A-8BEB-35BDF8647C75}" type="pres">
      <dgm:prSet presAssocID="{3FA6F0C0-9315-46CD-B79B-571D3DA5BB8B}" presName="parentText" presStyleLbl="node1" presStyleIdx="1" presStyleCnt="2">
        <dgm:presLayoutVars>
          <dgm:chMax val="0"/>
          <dgm:bulletEnabled val="1"/>
        </dgm:presLayoutVars>
      </dgm:prSet>
      <dgm:spPr/>
      <dgm:t>
        <a:bodyPr/>
        <a:lstStyle/>
        <a:p>
          <a:endParaRPr lang="en-US"/>
        </a:p>
      </dgm:t>
    </dgm:pt>
    <dgm:pt modelId="{6C147247-BC92-4A2C-9A8D-A03E37382C9D}" type="pres">
      <dgm:prSet presAssocID="{3FA6F0C0-9315-46CD-B79B-571D3DA5BB8B}" presName="childText" presStyleLbl="revTx" presStyleIdx="1" presStyleCnt="2">
        <dgm:presLayoutVars>
          <dgm:bulletEnabled val="1"/>
        </dgm:presLayoutVars>
      </dgm:prSet>
      <dgm:spPr/>
      <dgm:t>
        <a:bodyPr/>
        <a:lstStyle/>
        <a:p>
          <a:endParaRPr lang="en-US"/>
        </a:p>
      </dgm:t>
    </dgm:pt>
  </dgm:ptLst>
  <dgm:cxnLst>
    <dgm:cxn modelId="{86566EE3-409E-43D8-8BE3-D06D0AD82CAD}" type="presOf" srcId="{650EFAEA-0CB1-4DC7-99DA-02AF7F5F048F}" destId="{6C147247-BC92-4A2C-9A8D-A03E37382C9D}" srcOrd="0" destOrd="0" presId="urn:microsoft.com/office/officeart/2005/8/layout/vList2"/>
    <dgm:cxn modelId="{641FC757-94BD-4A9D-9EE2-776C1EF18401}" type="presOf" srcId="{ADB64292-FE00-43FE-BF2E-3F5C03B9D3EF}" destId="{0E818D8B-3029-4D74-A0BD-C9BC4C66ACF7}" srcOrd="0" destOrd="0" presId="urn:microsoft.com/office/officeart/2005/8/layout/vList2"/>
    <dgm:cxn modelId="{8BA7F6F6-D8B6-49D4-981F-3BADD449F423}" type="presOf" srcId="{A984048E-8EB7-4239-A101-68496850C9F1}" destId="{300BFE7A-EA4B-46D8-BBEE-B715A7C6B81F}" srcOrd="0" destOrd="0" presId="urn:microsoft.com/office/officeart/2005/8/layout/vList2"/>
    <dgm:cxn modelId="{8A8E0593-6DCE-4DF3-9A0C-E57ADC2E4863}" srcId="{A984048E-8EB7-4239-A101-68496850C9F1}" destId="{FDB59037-75AA-4395-AEB9-153C90248F5D}" srcOrd="0" destOrd="0" parTransId="{3AF9CCCF-9A04-4A71-9B90-58A0ED187B7F}" sibTransId="{9C187DCE-5A7F-4CEB-93D0-A8E05C2C871B}"/>
    <dgm:cxn modelId="{6F4B3197-3E4A-48C9-9CA8-60CBB2400E7A}" srcId="{A984048E-8EB7-4239-A101-68496850C9F1}" destId="{3FA6F0C0-9315-46CD-B79B-571D3DA5BB8B}" srcOrd="1" destOrd="0" parTransId="{45D6C7F0-74B5-4947-B11E-07BD0B508603}" sibTransId="{F522E60F-8C2B-421A-B4BD-3C20E6AF8A95}"/>
    <dgm:cxn modelId="{BAB093D4-83EC-48F4-8F0C-AEBCA7B5AD18}" srcId="{FDB59037-75AA-4395-AEB9-153C90248F5D}" destId="{ADB64292-FE00-43FE-BF2E-3F5C03B9D3EF}" srcOrd="0" destOrd="0" parTransId="{29C1F252-764B-446C-AF59-88DE55E055F1}" sibTransId="{CA6825B2-EBEB-466D-BCE6-AEB3FDB37CB6}"/>
    <dgm:cxn modelId="{5908BFD4-174D-4472-A523-FA3A2692AF29}" srcId="{3FA6F0C0-9315-46CD-B79B-571D3DA5BB8B}" destId="{650EFAEA-0CB1-4DC7-99DA-02AF7F5F048F}" srcOrd="0" destOrd="0" parTransId="{CE67E536-723B-40D0-96A8-F632D5804B5C}" sibTransId="{0E298511-3901-4481-8D72-99C9C1D4A7A7}"/>
    <dgm:cxn modelId="{C673DEF0-FC98-4C17-824B-791FAA151E2F}" type="presOf" srcId="{FDB59037-75AA-4395-AEB9-153C90248F5D}" destId="{7875A8D8-2E5F-4D8C-A077-6E1050FE1A80}" srcOrd="0" destOrd="0" presId="urn:microsoft.com/office/officeart/2005/8/layout/vList2"/>
    <dgm:cxn modelId="{BEE27F12-B506-4629-94FE-9F50A8D21A1B}" type="presOf" srcId="{3FA6F0C0-9315-46CD-B79B-571D3DA5BB8B}" destId="{ED033401-D5DB-4E5A-8BEB-35BDF8647C75}" srcOrd="0" destOrd="0" presId="urn:microsoft.com/office/officeart/2005/8/layout/vList2"/>
    <dgm:cxn modelId="{873C9743-3CCF-4411-8BA2-282CE968105C}" type="presParOf" srcId="{300BFE7A-EA4B-46D8-BBEE-B715A7C6B81F}" destId="{7875A8D8-2E5F-4D8C-A077-6E1050FE1A80}" srcOrd="0" destOrd="0" presId="urn:microsoft.com/office/officeart/2005/8/layout/vList2"/>
    <dgm:cxn modelId="{AA4D9AC6-918A-4494-AB29-3ABA20E39F76}" type="presParOf" srcId="{300BFE7A-EA4B-46D8-BBEE-B715A7C6B81F}" destId="{0E818D8B-3029-4D74-A0BD-C9BC4C66ACF7}" srcOrd="1" destOrd="0" presId="urn:microsoft.com/office/officeart/2005/8/layout/vList2"/>
    <dgm:cxn modelId="{43B5C48A-4D40-4096-B724-D140CC990FB5}" type="presParOf" srcId="{300BFE7A-EA4B-46D8-BBEE-B715A7C6B81F}" destId="{ED033401-D5DB-4E5A-8BEB-35BDF8647C75}" srcOrd="2" destOrd="0" presId="urn:microsoft.com/office/officeart/2005/8/layout/vList2"/>
    <dgm:cxn modelId="{749B29A1-FA1B-4410-80FB-4069B36DF6DB}" type="presParOf" srcId="{300BFE7A-EA4B-46D8-BBEE-B715A7C6B81F}" destId="{6C147247-BC92-4A2C-9A8D-A03E37382C9D}"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4C705C-5E3C-4225-A1D9-81D814E35F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39F587-DABA-4D12-AF77-C55E83B38EE9}">
      <dgm:prSet phldrT="[Text]"/>
      <dgm:spPr/>
      <dgm:t>
        <a:bodyPr/>
        <a:lstStyle/>
        <a:p>
          <a:r>
            <a:rPr lang="en-US" dirty="0" smtClean="0"/>
            <a:t>VERRUCOUS STAGE</a:t>
          </a:r>
          <a:endParaRPr lang="en-US" dirty="0"/>
        </a:p>
      </dgm:t>
    </dgm:pt>
    <dgm:pt modelId="{3505095E-4174-4038-A468-FBEF9C964951}" type="parTrans" cxnId="{F9B19F26-E226-44B9-A735-A3DBCD42E028}">
      <dgm:prSet/>
      <dgm:spPr/>
      <dgm:t>
        <a:bodyPr/>
        <a:lstStyle/>
        <a:p>
          <a:endParaRPr lang="en-US"/>
        </a:p>
      </dgm:t>
    </dgm:pt>
    <dgm:pt modelId="{3B908230-C0F9-46D2-8A9D-13ADD8E2386B}" type="sibTrans" cxnId="{F9B19F26-E226-44B9-A735-A3DBCD42E028}">
      <dgm:prSet/>
      <dgm:spPr/>
      <dgm:t>
        <a:bodyPr/>
        <a:lstStyle/>
        <a:p>
          <a:endParaRPr lang="en-US"/>
        </a:p>
      </dgm:t>
    </dgm:pt>
    <dgm:pt modelId="{AE9921D9-BCC2-4F73-94C5-5F70B0C8647E}">
      <dgm:prSet phldrT="[Text]"/>
      <dgm:spPr/>
      <dgm:t>
        <a:bodyPr/>
        <a:lstStyle/>
        <a:p>
          <a:r>
            <a:rPr lang="en-US" dirty="0" smtClean="0"/>
            <a:t>Stage I evolves within a few months to a verrucous stage II, occurring mainly on the limbs characterized by hypertrophic wart like rash</a:t>
          </a:r>
          <a:endParaRPr lang="en-US" dirty="0"/>
        </a:p>
      </dgm:t>
    </dgm:pt>
    <dgm:pt modelId="{3F85CDAE-0455-4EB1-90FF-F87BFF509169}" type="parTrans" cxnId="{AD4521A1-0CF3-4B89-ABF7-18D9F2D8DB93}">
      <dgm:prSet/>
      <dgm:spPr/>
      <dgm:t>
        <a:bodyPr/>
        <a:lstStyle/>
        <a:p>
          <a:endParaRPr lang="en-US"/>
        </a:p>
      </dgm:t>
    </dgm:pt>
    <dgm:pt modelId="{5668E8C2-D0A5-4855-81B0-0C22E2FAA5B2}" type="sibTrans" cxnId="{AD4521A1-0CF3-4B89-ABF7-18D9F2D8DB93}">
      <dgm:prSet/>
      <dgm:spPr/>
      <dgm:t>
        <a:bodyPr/>
        <a:lstStyle/>
        <a:p>
          <a:endParaRPr lang="en-US"/>
        </a:p>
      </dgm:t>
    </dgm:pt>
    <dgm:pt modelId="{5B1DF4AE-F45A-4AFE-AEEB-9E5A3553A789}">
      <dgm:prSet phldrT="[Text]"/>
      <dgm:spPr/>
      <dgm:t>
        <a:bodyPr/>
        <a:lstStyle/>
        <a:p>
          <a:r>
            <a:rPr lang="en-US" dirty="0" smtClean="0"/>
            <a:t>HISTOPATHOLOGY</a:t>
          </a:r>
          <a:endParaRPr lang="en-US" dirty="0"/>
        </a:p>
      </dgm:t>
    </dgm:pt>
    <dgm:pt modelId="{FA0F6D07-0379-4109-BFF3-244D2B10609A}" type="parTrans" cxnId="{C614F30B-AB56-46AB-9C24-E7A2799241A6}">
      <dgm:prSet/>
      <dgm:spPr/>
      <dgm:t>
        <a:bodyPr/>
        <a:lstStyle/>
        <a:p>
          <a:endParaRPr lang="en-US"/>
        </a:p>
      </dgm:t>
    </dgm:pt>
    <dgm:pt modelId="{CF67222D-C8C8-4F31-8B08-7D571A26990D}" type="sibTrans" cxnId="{C614F30B-AB56-46AB-9C24-E7A2799241A6}">
      <dgm:prSet/>
      <dgm:spPr/>
      <dgm:t>
        <a:bodyPr/>
        <a:lstStyle/>
        <a:p>
          <a:endParaRPr lang="en-US"/>
        </a:p>
      </dgm:t>
    </dgm:pt>
    <dgm:pt modelId="{337DD5BE-B23D-4C94-AC6E-67ACE256FD34}">
      <dgm:prSet phldrT="[Text]"/>
      <dgm:spPr/>
      <dgm:t>
        <a:bodyPr/>
        <a:lstStyle/>
        <a:p>
          <a:r>
            <a:rPr lang="en-US" dirty="0" err="1" smtClean="0"/>
            <a:t>Dyskeratotic</a:t>
          </a:r>
          <a:r>
            <a:rPr lang="en-US" dirty="0" smtClean="0"/>
            <a:t> keratinocytes, </a:t>
          </a:r>
          <a:r>
            <a:rPr lang="en-US" dirty="0" err="1" smtClean="0"/>
            <a:t>acanthosis</a:t>
          </a:r>
          <a:r>
            <a:rPr lang="en-US" dirty="0" smtClean="0"/>
            <a:t> and </a:t>
          </a:r>
          <a:r>
            <a:rPr lang="en-US" dirty="0" err="1" smtClean="0"/>
            <a:t>papilomatosis</a:t>
          </a:r>
          <a:r>
            <a:rPr lang="en-US" dirty="0" smtClean="0"/>
            <a:t>. Macrophages laden with melanin may be present in upper dermis</a:t>
          </a:r>
          <a:endParaRPr lang="en-US" dirty="0"/>
        </a:p>
      </dgm:t>
    </dgm:pt>
    <dgm:pt modelId="{E57E1116-3BA4-4C97-A912-054FA079276F}" type="parTrans" cxnId="{CD5DAF4C-AA8B-418D-9089-64FBBDECB410}">
      <dgm:prSet/>
      <dgm:spPr/>
      <dgm:t>
        <a:bodyPr/>
        <a:lstStyle/>
        <a:p>
          <a:endParaRPr lang="en-US"/>
        </a:p>
      </dgm:t>
    </dgm:pt>
    <dgm:pt modelId="{9A08EC1E-EEC9-49B4-B371-F0323939D696}" type="sibTrans" cxnId="{CD5DAF4C-AA8B-418D-9089-64FBBDECB410}">
      <dgm:prSet/>
      <dgm:spPr/>
      <dgm:t>
        <a:bodyPr/>
        <a:lstStyle/>
        <a:p>
          <a:endParaRPr lang="en-US"/>
        </a:p>
      </dgm:t>
    </dgm:pt>
    <dgm:pt modelId="{55F2ADEC-16F8-4650-BE92-26D091F85897}" type="pres">
      <dgm:prSet presAssocID="{DF4C705C-5E3C-4225-A1D9-81D814E35FBC}" presName="linear" presStyleCnt="0">
        <dgm:presLayoutVars>
          <dgm:animLvl val="lvl"/>
          <dgm:resizeHandles val="exact"/>
        </dgm:presLayoutVars>
      </dgm:prSet>
      <dgm:spPr/>
      <dgm:t>
        <a:bodyPr/>
        <a:lstStyle/>
        <a:p>
          <a:endParaRPr lang="en-US"/>
        </a:p>
      </dgm:t>
    </dgm:pt>
    <dgm:pt modelId="{772EE025-1A3C-45E0-A85C-F864744BA6B6}" type="pres">
      <dgm:prSet presAssocID="{1839F587-DABA-4D12-AF77-C55E83B38EE9}" presName="parentText" presStyleLbl="node1" presStyleIdx="0" presStyleCnt="2">
        <dgm:presLayoutVars>
          <dgm:chMax val="0"/>
          <dgm:bulletEnabled val="1"/>
        </dgm:presLayoutVars>
      </dgm:prSet>
      <dgm:spPr/>
      <dgm:t>
        <a:bodyPr/>
        <a:lstStyle/>
        <a:p>
          <a:endParaRPr lang="en-US"/>
        </a:p>
      </dgm:t>
    </dgm:pt>
    <dgm:pt modelId="{303E35D8-1CA7-4E61-9A9E-682F5BD361EE}" type="pres">
      <dgm:prSet presAssocID="{1839F587-DABA-4D12-AF77-C55E83B38EE9}" presName="childText" presStyleLbl="revTx" presStyleIdx="0" presStyleCnt="2">
        <dgm:presLayoutVars>
          <dgm:bulletEnabled val="1"/>
        </dgm:presLayoutVars>
      </dgm:prSet>
      <dgm:spPr/>
      <dgm:t>
        <a:bodyPr/>
        <a:lstStyle/>
        <a:p>
          <a:endParaRPr lang="en-US"/>
        </a:p>
      </dgm:t>
    </dgm:pt>
    <dgm:pt modelId="{335FF27D-60C0-4C64-8AAA-56F5291BBB1F}" type="pres">
      <dgm:prSet presAssocID="{5B1DF4AE-F45A-4AFE-AEEB-9E5A3553A789}" presName="parentText" presStyleLbl="node1" presStyleIdx="1" presStyleCnt="2">
        <dgm:presLayoutVars>
          <dgm:chMax val="0"/>
          <dgm:bulletEnabled val="1"/>
        </dgm:presLayoutVars>
      </dgm:prSet>
      <dgm:spPr/>
      <dgm:t>
        <a:bodyPr/>
        <a:lstStyle/>
        <a:p>
          <a:endParaRPr lang="en-US"/>
        </a:p>
      </dgm:t>
    </dgm:pt>
    <dgm:pt modelId="{CAD01817-47B4-4C8B-8CAC-E650EEDD7EA5}" type="pres">
      <dgm:prSet presAssocID="{5B1DF4AE-F45A-4AFE-AEEB-9E5A3553A789}" presName="childText" presStyleLbl="revTx" presStyleIdx="1" presStyleCnt="2">
        <dgm:presLayoutVars>
          <dgm:bulletEnabled val="1"/>
        </dgm:presLayoutVars>
      </dgm:prSet>
      <dgm:spPr/>
      <dgm:t>
        <a:bodyPr/>
        <a:lstStyle/>
        <a:p>
          <a:endParaRPr lang="en-US"/>
        </a:p>
      </dgm:t>
    </dgm:pt>
  </dgm:ptLst>
  <dgm:cxnLst>
    <dgm:cxn modelId="{833BA0D7-E73D-49C7-A4B0-34B495A85B60}" type="presOf" srcId="{1839F587-DABA-4D12-AF77-C55E83B38EE9}" destId="{772EE025-1A3C-45E0-A85C-F864744BA6B6}" srcOrd="0" destOrd="0" presId="urn:microsoft.com/office/officeart/2005/8/layout/vList2"/>
    <dgm:cxn modelId="{CD5DAF4C-AA8B-418D-9089-64FBBDECB410}" srcId="{5B1DF4AE-F45A-4AFE-AEEB-9E5A3553A789}" destId="{337DD5BE-B23D-4C94-AC6E-67ACE256FD34}" srcOrd="0" destOrd="0" parTransId="{E57E1116-3BA4-4C97-A912-054FA079276F}" sibTransId="{9A08EC1E-EEC9-49B4-B371-F0323939D696}"/>
    <dgm:cxn modelId="{35B08DE1-7FDB-4CB3-92E7-FA90630BEAC1}" type="presOf" srcId="{AE9921D9-BCC2-4F73-94C5-5F70B0C8647E}" destId="{303E35D8-1CA7-4E61-9A9E-682F5BD361EE}" srcOrd="0" destOrd="0" presId="urn:microsoft.com/office/officeart/2005/8/layout/vList2"/>
    <dgm:cxn modelId="{EC6B6A69-D14A-41A4-A605-5473969A7BC0}" type="presOf" srcId="{DF4C705C-5E3C-4225-A1D9-81D814E35FBC}" destId="{55F2ADEC-16F8-4650-BE92-26D091F85897}" srcOrd="0" destOrd="0" presId="urn:microsoft.com/office/officeart/2005/8/layout/vList2"/>
    <dgm:cxn modelId="{AD4521A1-0CF3-4B89-ABF7-18D9F2D8DB93}" srcId="{1839F587-DABA-4D12-AF77-C55E83B38EE9}" destId="{AE9921D9-BCC2-4F73-94C5-5F70B0C8647E}" srcOrd="0" destOrd="0" parTransId="{3F85CDAE-0455-4EB1-90FF-F87BFF509169}" sibTransId="{5668E8C2-D0A5-4855-81B0-0C22E2FAA5B2}"/>
    <dgm:cxn modelId="{C614F30B-AB56-46AB-9C24-E7A2799241A6}" srcId="{DF4C705C-5E3C-4225-A1D9-81D814E35FBC}" destId="{5B1DF4AE-F45A-4AFE-AEEB-9E5A3553A789}" srcOrd="1" destOrd="0" parTransId="{FA0F6D07-0379-4109-BFF3-244D2B10609A}" sibTransId="{CF67222D-C8C8-4F31-8B08-7D571A26990D}"/>
    <dgm:cxn modelId="{232954AE-FD32-4C9E-B846-E1B52FDC741C}" type="presOf" srcId="{337DD5BE-B23D-4C94-AC6E-67ACE256FD34}" destId="{CAD01817-47B4-4C8B-8CAC-E650EEDD7EA5}" srcOrd="0" destOrd="0" presId="urn:microsoft.com/office/officeart/2005/8/layout/vList2"/>
    <dgm:cxn modelId="{5BC38B20-3B71-4459-8581-A5072AD5B436}" type="presOf" srcId="{5B1DF4AE-F45A-4AFE-AEEB-9E5A3553A789}" destId="{335FF27D-60C0-4C64-8AAA-56F5291BBB1F}" srcOrd="0" destOrd="0" presId="urn:microsoft.com/office/officeart/2005/8/layout/vList2"/>
    <dgm:cxn modelId="{F9B19F26-E226-44B9-A735-A3DBCD42E028}" srcId="{DF4C705C-5E3C-4225-A1D9-81D814E35FBC}" destId="{1839F587-DABA-4D12-AF77-C55E83B38EE9}" srcOrd="0" destOrd="0" parTransId="{3505095E-4174-4038-A468-FBEF9C964951}" sibTransId="{3B908230-C0F9-46D2-8A9D-13ADD8E2386B}"/>
    <dgm:cxn modelId="{1A174DD2-2446-4DA4-B3E1-AD024F601703}" type="presParOf" srcId="{55F2ADEC-16F8-4650-BE92-26D091F85897}" destId="{772EE025-1A3C-45E0-A85C-F864744BA6B6}" srcOrd="0" destOrd="0" presId="urn:microsoft.com/office/officeart/2005/8/layout/vList2"/>
    <dgm:cxn modelId="{2C8A8E13-ED4E-4E05-87D7-01A911D79900}" type="presParOf" srcId="{55F2ADEC-16F8-4650-BE92-26D091F85897}" destId="{303E35D8-1CA7-4E61-9A9E-682F5BD361EE}" srcOrd="1" destOrd="0" presId="urn:microsoft.com/office/officeart/2005/8/layout/vList2"/>
    <dgm:cxn modelId="{4995E8C6-C223-47B7-A266-7422837650E7}" type="presParOf" srcId="{55F2ADEC-16F8-4650-BE92-26D091F85897}" destId="{335FF27D-60C0-4C64-8AAA-56F5291BBB1F}" srcOrd="2" destOrd="0" presId="urn:microsoft.com/office/officeart/2005/8/layout/vList2"/>
    <dgm:cxn modelId="{3283B89E-4D7C-48B3-8BE8-082277747A42}" type="presParOf" srcId="{55F2ADEC-16F8-4650-BE92-26D091F85897}" destId="{CAD01817-47B4-4C8B-8CAC-E650EEDD7EA5}"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469E51-8C9D-467A-AED1-06B1F3089E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340FE11-0EA7-4F3C-B999-3EAC54A1552E}">
      <dgm:prSet phldrT="[Text]"/>
      <dgm:spPr/>
      <dgm:t>
        <a:bodyPr/>
        <a:lstStyle/>
        <a:p>
          <a:r>
            <a:rPr lang="en-US" dirty="0" smtClean="0"/>
            <a:t>LINEAR HYPERPIGMENTATION</a:t>
          </a:r>
          <a:endParaRPr lang="en-US" dirty="0"/>
        </a:p>
      </dgm:t>
    </dgm:pt>
    <dgm:pt modelId="{1677CF12-15A7-467D-9A7F-EA6F11CB1EF0}" type="parTrans" cxnId="{C7F2E476-5DDF-4DC3-82FF-9E0B6C2EC9CA}">
      <dgm:prSet/>
      <dgm:spPr/>
      <dgm:t>
        <a:bodyPr/>
        <a:lstStyle/>
        <a:p>
          <a:endParaRPr lang="en-US"/>
        </a:p>
      </dgm:t>
    </dgm:pt>
    <dgm:pt modelId="{6E0CB1CA-3E6C-4533-AFAF-094D6C745FDB}" type="sibTrans" cxnId="{C7F2E476-5DDF-4DC3-82FF-9E0B6C2EC9CA}">
      <dgm:prSet/>
      <dgm:spPr/>
      <dgm:t>
        <a:bodyPr/>
        <a:lstStyle/>
        <a:p>
          <a:endParaRPr lang="en-US"/>
        </a:p>
      </dgm:t>
    </dgm:pt>
    <dgm:pt modelId="{3F4621AA-EAE2-4D56-A507-8F6FBE6E790A}">
      <dgm:prSet phldrT="[Text]"/>
      <dgm:spPr/>
      <dgm:t>
        <a:bodyPr/>
        <a:lstStyle/>
        <a:p>
          <a:r>
            <a:rPr lang="en-US" dirty="0" smtClean="0"/>
            <a:t>Stage III hyperpigmented streaks and whorls along Blaschko’s lines begin within months and fade in adolescence </a:t>
          </a:r>
          <a:endParaRPr lang="en-US" dirty="0"/>
        </a:p>
      </dgm:t>
    </dgm:pt>
    <dgm:pt modelId="{54F7DFC4-8B69-4201-B897-51FA041F1CDB}" type="parTrans" cxnId="{0D3314A4-0EEB-4BC2-92B3-BDD37D4CE73D}">
      <dgm:prSet/>
      <dgm:spPr/>
      <dgm:t>
        <a:bodyPr/>
        <a:lstStyle/>
        <a:p>
          <a:endParaRPr lang="en-US"/>
        </a:p>
      </dgm:t>
    </dgm:pt>
    <dgm:pt modelId="{948BCE95-1AE2-4F27-BD45-CE7A8DF07100}" type="sibTrans" cxnId="{0D3314A4-0EEB-4BC2-92B3-BDD37D4CE73D}">
      <dgm:prSet/>
      <dgm:spPr/>
      <dgm:t>
        <a:bodyPr/>
        <a:lstStyle/>
        <a:p>
          <a:endParaRPr lang="en-US"/>
        </a:p>
      </dgm:t>
    </dgm:pt>
    <dgm:pt modelId="{AB028AA3-30F7-4702-8820-C639113FB7F1}">
      <dgm:prSet phldrT="[Text]"/>
      <dgm:spPr/>
      <dgm:t>
        <a:bodyPr/>
        <a:lstStyle/>
        <a:p>
          <a:r>
            <a:rPr lang="en-US" dirty="0" smtClean="0"/>
            <a:t>HISTOPATHOLOGY</a:t>
          </a:r>
          <a:endParaRPr lang="en-US" dirty="0"/>
        </a:p>
      </dgm:t>
    </dgm:pt>
    <dgm:pt modelId="{E65344E8-2E96-492B-9539-7B7C8964E7A4}" type="parTrans" cxnId="{8BE6DCED-0B39-4B58-881B-CE368A4848BC}">
      <dgm:prSet/>
      <dgm:spPr/>
      <dgm:t>
        <a:bodyPr/>
        <a:lstStyle/>
        <a:p>
          <a:endParaRPr lang="en-US"/>
        </a:p>
      </dgm:t>
    </dgm:pt>
    <dgm:pt modelId="{A5AF8FBF-7B0E-42AA-A9CD-53840EE44D98}" type="sibTrans" cxnId="{8BE6DCED-0B39-4B58-881B-CE368A4848BC}">
      <dgm:prSet/>
      <dgm:spPr/>
      <dgm:t>
        <a:bodyPr/>
        <a:lstStyle/>
        <a:p>
          <a:endParaRPr lang="en-US"/>
        </a:p>
      </dgm:t>
    </dgm:pt>
    <dgm:pt modelId="{9A9509F1-75BF-4A48-B600-5DA69E81FE94}">
      <dgm:prSet phldrT="[Text]"/>
      <dgm:spPr/>
      <dgm:t>
        <a:bodyPr/>
        <a:lstStyle/>
        <a:p>
          <a:r>
            <a:rPr lang="en-US" dirty="0" smtClean="0"/>
            <a:t>Melanin incontinence by melanocytes in the basal epidermal layer and its presence in the superficial dermis</a:t>
          </a:r>
          <a:endParaRPr lang="en-US" dirty="0"/>
        </a:p>
      </dgm:t>
    </dgm:pt>
    <dgm:pt modelId="{91A4D2B7-10E4-4932-A6CA-A8C72963A262}" type="parTrans" cxnId="{691C36B3-DFDE-499B-B94F-FCB1E3DCFA9B}">
      <dgm:prSet/>
      <dgm:spPr/>
      <dgm:t>
        <a:bodyPr/>
        <a:lstStyle/>
        <a:p>
          <a:endParaRPr lang="en-US"/>
        </a:p>
      </dgm:t>
    </dgm:pt>
    <dgm:pt modelId="{C2F9AD97-3943-4E9F-A5A2-CB2837728BC1}" type="sibTrans" cxnId="{691C36B3-DFDE-499B-B94F-FCB1E3DCFA9B}">
      <dgm:prSet/>
      <dgm:spPr/>
      <dgm:t>
        <a:bodyPr/>
        <a:lstStyle/>
        <a:p>
          <a:endParaRPr lang="en-US"/>
        </a:p>
      </dgm:t>
    </dgm:pt>
    <dgm:pt modelId="{0EAD7589-85E0-468B-A1D1-09272FC67DC9}" type="pres">
      <dgm:prSet presAssocID="{69469E51-8C9D-467A-AED1-06B1F3089ECC}" presName="linear" presStyleCnt="0">
        <dgm:presLayoutVars>
          <dgm:animLvl val="lvl"/>
          <dgm:resizeHandles val="exact"/>
        </dgm:presLayoutVars>
      </dgm:prSet>
      <dgm:spPr/>
      <dgm:t>
        <a:bodyPr/>
        <a:lstStyle/>
        <a:p>
          <a:endParaRPr lang="en-US"/>
        </a:p>
      </dgm:t>
    </dgm:pt>
    <dgm:pt modelId="{AEB383C2-DD5C-4364-86B7-7DADBABFD83C}" type="pres">
      <dgm:prSet presAssocID="{8340FE11-0EA7-4F3C-B999-3EAC54A1552E}" presName="parentText" presStyleLbl="node1" presStyleIdx="0" presStyleCnt="2">
        <dgm:presLayoutVars>
          <dgm:chMax val="0"/>
          <dgm:bulletEnabled val="1"/>
        </dgm:presLayoutVars>
      </dgm:prSet>
      <dgm:spPr/>
      <dgm:t>
        <a:bodyPr/>
        <a:lstStyle/>
        <a:p>
          <a:endParaRPr lang="en-US"/>
        </a:p>
      </dgm:t>
    </dgm:pt>
    <dgm:pt modelId="{2EBF741A-0866-4C56-9D10-864E864B15D1}" type="pres">
      <dgm:prSet presAssocID="{8340FE11-0EA7-4F3C-B999-3EAC54A1552E}" presName="childText" presStyleLbl="revTx" presStyleIdx="0" presStyleCnt="2">
        <dgm:presLayoutVars>
          <dgm:bulletEnabled val="1"/>
        </dgm:presLayoutVars>
      </dgm:prSet>
      <dgm:spPr/>
      <dgm:t>
        <a:bodyPr/>
        <a:lstStyle/>
        <a:p>
          <a:endParaRPr lang="en-US"/>
        </a:p>
      </dgm:t>
    </dgm:pt>
    <dgm:pt modelId="{25968726-C322-4394-A094-0D82E36A77B0}" type="pres">
      <dgm:prSet presAssocID="{AB028AA3-30F7-4702-8820-C639113FB7F1}" presName="parentText" presStyleLbl="node1" presStyleIdx="1" presStyleCnt="2">
        <dgm:presLayoutVars>
          <dgm:chMax val="0"/>
          <dgm:bulletEnabled val="1"/>
        </dgm:presLayoutVars>
      </dgm:prSet>
      <dgm:spPr/>
      <dgm:t>
        <a:bodyPr/>
        <a:lstStyle/>
        <a:p>
          <a:endParaRPr lang="en-US"/>
        </a:p>
      </dgm:t>
    </dgm:pt>
    <dgm:pt modelId="{C8A4BA77-35D7-401A-BA00-7B1FBFD670B1}" type="pres">
      <dgm:prSet presAssocID="{AB028AA3-30F7-4702-8820-C639113FB7F1}" presName="childText" presStyleLbl="revTx" presStyleIdx="1" presStyleCnt="2">
        <dgm:presLayoutVars>
          <dgm:bulletEnabled val="1"/>
        </dgm:presLayoutVars>
      </dgm:prSet>
      <dgm:spPr/>
      <dgm:t>
        <a:bodyPr/>
        <a:lstStyle/>
        <a:p>
          <a:endParaRPr lang="en-US"/>
        </a:p>
      </dgm:t>
    </dgm:pt>
  </dgm:ptLst>
  <dgm:cxnLst>
    <dgm:cxn modelId="{F3AC26F1-3925-4958-81BA-6F6B33F9C54F}" type="presOf" srcId="{AB028AA3-30F7-4702-8820-C639113FB7F1}" destId="{25968726-C322-4394-A094-0D82E36A77B0}" srcOrd="0" destOrd="0" presId="urn:microsoft.com/office/officeart/2005/8/layout/vList2"/>
    <dgm:cxn modelId="{691C36B3-DFDE-499B-B94F-FCB1E3DCFA9B}" srcId="{AB028AA3-30F7-4702-8820-C639113FB7F1}" destId="{9A9509F1-75BF-4A48-B600-5DA69E81FE94}" srcOrd="0" destOrd="0" parTransId="{91A4D2B7-10E4-4932-A6CA-A8C72963A262}" sibTransId="{C2F9AD97-3943-4E9F-A5A2-CB2837728BC1}"/>
    <dgm:cxn modelId="{8BE6DCED-0B39-4B58-881B-CE368A4848BC}" srcId="{69469E51-8C9D-467A-AED1-06B1F3089ECC}" destId="{AB028AA3-30F7-4702-8820-C639113FB7F1}" srcOrd="1" destOrd="0" parTransId="{E65344E8-2E96-492B-9539-7B7C8964E7A4}" sibTransId="{A5AF8FBF-7B0E-42AA-A9CD-53840EE44D98}"/>
    <dgm:cxn modelId="{C7F2E476-5DDF-4DC3-82FF-9E0B6C2EC9CA}" srcId="{69469E51-8C9D-467A-AED1-06B1F3089ECC}" destId="{8340FE11-0EA7-4F3C-B999-3EAC54A1552E}" srcOrd="0" destOrd="0" parTransId="{1677CF12-15A7-467D-9A7F-EA6F11CB1EF0}" sibTransId="{6E0CB1CA-3E6C-4533-AFAF-094D6C745FDB}"/>
    <dgm:cxn modelId="{EF83E0D5-1318-4034-B961-E0DAF0D73CD4}" type="presOf" srcId="{8340FE11-0EA7-4F3C-B999-3EAC54A1552E}" destId="{AEB383C2-DD5C-4364-86B7-7DADBABFD83C}" srcOrd="0" destOrd="0" presId="urn:microsoft.com/office/officeart/2005/8/layout/vList2"/>
    <dgm:cxn modelId="{8011A6E0-E040-4161-BC3A-8FEEAD4534D4}" type="presOf" srcId="{9A9509F1-75BF-4A48-B600-5DA69E81FE94}" destId="{C8A4BA77-35D7-401A-BA00-7B1FBFD670B1}" srcOrd="0" destOrd="0" presId="urn:microsoft.com/office/officeart/2005/8/layout/vList2"/>
    <dgm:cxn modelId="{4E01069B-E8FA-497B-A83E-798664A4B092}" type="presOf" srcId="{3F4621AA-EAE2-4D56-A507-8F6FBE6E790A}" destId="{2EBF741A-0866-4C56-9D10-864E864B15D1}" srcOrd="0" destOrd="0" presId="urn:microsoft.com/office/officeart/2005/8/layout/vList2"/>
    <dgm:cxn modelId="{8D9DF9A9-EFF8-4BCC-BAE3-097220179E54}" type="presOf" srcId="{69469E51-8C9D-467A-AED1-06B1F3089ECC}" destId="{0EAD7589-85E0-468B-A1D1-09272FC67DC9}" srcOrd="0" destOrd="0" presId="urn:microsoft.com/office/officeart/2005/8/layout/vList2"/>
    <dgm:cxn modelId="{0D3314A4-0EEB-4BC2-92B3-BDD37D4CE73D}" srcId="{8340FE11-0EA7-4F3C-B999-3EAC54A1552E}" destId="{3F4621AA-EAE2-4D56-A507-8F6FBE6E790A}" srcOrd="0" destOrd="0" parTransId="{54F7DFC4-8B69-4201-B897-51FA041F1CDB}" sibTransId="{948BCE95-1AE2-4F27-BD45-CE7A8DF07100}"/>
    <dgm:cxn modelId="{B9F22BF5-FD17-4B31-BA92-AC4A6D798F61}" type="presParOf" srcId="{0EAD7589-85E0-468B-A1D1-09272FC67DC9}" destId="{AEB383C2-DD5C-4364-86B7-7DADBABFD83C}" srcOrd="0" destOrd="0" presId="urn:microsoft.com/office/officeart/2005/8/layout/vList2"/>
    <dgm:cxn modelId="{EE5841C1-39FB-431F-9445-AE4294ABABD8}" type="presParOf" srcId="{0EAD7589-85E0-468B-A1D1-09272FC67DC9}" destId="{2EBF741A-0866-4C56-9D10-864E864B15D1}" srcOrd="1" destOrd="0" presId="urn:microsoft.com/office/officeart/2005/8/layout/vList2"/>
    <dgm:cxn modelId="{06DD687C-7334-45C0-9FBF-067A2731D02D}" type="presParOf" srcId="{0EAD7589-85E0-468B-A1D1-09272FC67DC9}" destId="{25968726-C322-4394-A094-0D82E36A77B0}" srcOrd="2" destOrd="0" presId="urn:microsoft.com/office/officeart/2005/8/layout/vList2"/>
    <dgm:cxn modelId="{B332708A-8F58-4F2C-A925-41E6B6112CE6}" type="presParOf" srcId="{0EAD7589-85E0-468B-A1D1-09272FC67DC9}" destId="{C8A4BA77-35D7-401A-BA00-7B1FBFD670B1}"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236EF1-AF26-4767-B798-DD7E65ACB1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F7BA17-D058-4B9C-A100-940B49A2C30F}">
      <dgm:prSet phldrT="[Text]"/>
      <dgm:spPr/>
      <dgm:t>
        <a:bodyPr/>
        <a:lstStyle/>
        <a:p>
          <a:r>
            <a:rPr lang="en-US" dirty="0" smtClean="0"/>
            <a:t>PALLOR AND ATROPHY</a:t>
          </a:r>
          <a:endParaRPr lang="en-US" dirty="0"/>
        </a:p>
      </dgm:t>
    </dgm:pt>
    <dgm:pt modelId="{CCFFD880-FFD4-409C-963D-66253689BC80}" type="parTrans" cxnId="{C82C6BDF-B601-45A6-B9A0-1C28CADED593}">
      <dgm:prSet/>
      <dgm:spPr/>
      <dgm:t>
        <a:bodyPr/>
        <a:lstStyle/>
        <a:p>
          <a:endParaRPr lang="en-US"/>
        </a:p>
      </dgm:t>
    </dgm:pt>
    <dgm:pt modelId="{C1E686F3-B188-4B95-83A4-6D820D1B35B1}" type="sibTrans" cxnId="{C82C6BDF-B601-45A6-B9A0-1C28CADED593}">
      <dgm:prSet/>
      <dgm:spPr/>
      <dgm:t>
        <a:bodyPr/>
        <a:lstStyle/>
        <a:p>
          <a:endParaRPr lang="en-US"/>
        </a:p>
      </dgm:t>
    </dgm:pt>
    <dgm:pt modelId="{E1172BC4-BADC-42A9-BD7A-C7F8188605AA}">
      <dgm:prSet phldrT="[Text]"/>
      <dgm:spPr/>
      <dgm:t>
        <a:bodyPr/>
        <a:lstStyle/>
        <a:p>
          <a:r>
            <a:rPr lang="en-US" dirty="0" smtClean="0"/>
            <a:t>Stage IV patients have pale, hairless atrophic linear streaks or patches mostly on the lower extremities at adolescence </a:t>
          </a:r>
          <a:endParaRPr lang="en-US" dirty="0"/>
        </a:p>
      </dgm:t>
    </dgm:pt>
    <dgm:pt modelId="{1AE3AB06-9BDB-4D4C-AB4B-E971D281982F}" type="parTrans" cxnId="{8F9C5AC9-7123-4771-9EDC-271DC3CE9573}">
      <dgm:prSet/>
      <dgm:spPr/>
      <dgm:t>
        <a:bodyPr/>
        <a:lstStyle/>
        <a:p>
          <a:endParaRPr lang="en-US"/>
        </a:p>
      </dgm:t>
    </dgm:pt>
    <dgm:pt modelId="{EA1C3FFC-B12E-4C8C-9049-63CBC95AF044}" type="sibTrans" cxnId="{8F9C5AC9-7123-4771-9EDC-271DC3CE9573}">
      <dgm:prSet/>
      <dgm:spPr/>
      <dgm:t>
        <a:bodyPr/>
        <a:lstStyle/>
        <a:p>
          <a:endParaRPr lang="en-US"/>
        </a:p>
      </dgm:t>
    </dgm:pt>
    <dgm:pt modelId="{4AB4B448-0B08-4356-B2DC-4769DAAF4862}" type="pres">
      <dgm:prSet presAssocID="{00236EF1-AF26-4767-B798-DD7E65ACB1D9}" presName="linear" presStyleCnt="0">
        <dgm:presLayoutVars>
          <dgm:animLvl val="lvl"/>
          <dgm:resizeHandles val="exact"/>
        </dgm:presLayoutVars>
      </dgm:prSet>
      <dgm:spPr/>
      <dgm:t>
        <a:bodyPr/>
        <a:lstStyle/>
        <a:p>
          <a:endParaRPr lang="en-US"/>
        </a:p>
      </dgm:t>
    </dgm:pt>
    <dgm:pt modelId="{2F5C17CB-214F-4482-B8DC-EE02DF54B116}" type="pres">
      <dgm:prSet presAssocID="{FFF7BA17-D058-4B9C-A100-940B49A2C30F}" presName="parentText" presStyleLbl="node1" presStyleIdx="0" presStyleCnt="1">
        <dgm:presLayoutVars>
          <dgm:chMax val="0"/>
          <dgm:bulletEnabled val="1"/>
        </dgm:presLayoutVars>
      </dgm:prSet>
      <dgm:spPr/>
      <dgm:t>
        <a:bodyPr/>
        <a:lstStyle/>
        <a:p>
          <a:endParaRPr lang="en-US"/>
        </a:p>
      </dgm:t>
    </dgm:pt>
    <dgm:pt modelId="{CA5AC42A-D48D-431A-8C68-14E464E92319}" type="pres">
      <dgm:prSet presAssocID="{FFF7BA17-D058-4B9C-A100-940B49A2C30F}" presName="childText" presStyleLbl="revTx" presStyleIdx="0" presStyleCnt="1">
        <dgm:presLayoutVars>
          <dgm:bulletEnabled val="1"/>
        </dgm:presLayoutVars>
      </dgm:prSet>
      <dgm:spPr/>
      <dgm:t>
        <a:bodyPr/>
        <a:lstStyle/>
        <a:p>
          <a:endParaRPr lang="en-US"/>
        </a:p>
      </dgm:t>
    </dgm:pt>
  </dgm:ptLst>
  <dgm:cxnLst>
    <dgm:cxn modelId="{C82C6BDF-B601-45A6-B9A0-1C28CADED593}" srcId="{00236EF1-AF26-4767-B798-DD7E65ACB1D9}" destId="{FFF7BA17-D058-4B9C-A100-940B49A2C30F}" srcOrd="0" destOrd="0" parTransId="{CCFFD880-FFD4-409C-963D-66253689BC80}" sibTransId="{C1E686F3-B188-4B95-83A4-6D820D1B35B1}"/>
    <dgm:cxn modelId="{8F9C5AC9-7123-4771-9EDC-271DC3CE9573}" srcId="{FFF7BA17-D058-4B9C-A100-940B49A2C30F}" destId="{E1172BC4-BADC-42A9-BD7A-C7F8188605AA}" srcOrd="0" destOrd="0" parTransId="{1AE3AB06-9BDB-4D4C-AB4B-E971D281982F}" sibTransId="{EA1C3FFC-B12E-4C8C-9049-63CBC95AF044}"/>
    <dgm:cxn modelId="{C7BE2C58-4FE3-43BB-9899-EA46CE027A0B}" type="presOf" srcId="{FFF7BA17-D058-4B9C-A100-940B49A2C30F}" destId="{2F5C17CB-214F-4482-B8DC-EE02DF54B116}" srcOrd="0" destOrd="0" presId="urn:microsoft.com/office/officeart/2005/8/layout/vList2"/>
    <dgm:cxn modelId="{3D03F89E-E222-42CA-A9D0-36795A6D89DA}" type="presOf" srcId="{E1172BC4-BADC-42A9-BD7A-C7F8188605AA}" destId="{CA5AC42A-D48D-431A-8C68-14E464E92319}" srcOrd="0" destOrd="0" presId="urn:microsoft.com/office/officeart/2005/8/layout/vList2"/>
    <dgm:cxn modelId="{34D93F7A-7E50-4E95-91F8-B1118A01835A}" type="presOf" srcId="{00236EF1-AF26-4767-B798-DD7E65ACB1D9}" destId="{4AB4B448-0B08-4356-B2DC-4769DAAF4862}" srcOrd="0" destOrd="0" presId="urn:microsoft.com/office/officeart/2005/8/layout/vList2"/>
    <dgm:cxn modelId="{CFC81B99-2102-4842-87A9-245FEB3A3D95}" type="presParOf" srcId="{4AB4B448-0B08-4356-B2DC-4769DAAF4862}" destId="{2F5C17CB-214F-4482-B8DC-EE02DF54B116}" srcOrd="0" destOrd="0" presId="urn:microsoft.com/office/officeart/2005/8/layout/vList2"/>
    <dgm:cxn modelId="{B442C5D4-8A25-42F3-BB6B-484EBE1E7176}" type="presParOf" srcId="{4AB4B448-0B08-4356-B2DC-4769DAAF4862}" destId="{CA5AC42A-D48D-431A-8C68-14E464E92319}"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75A8D8-2E5F-4D8C-A077-6E1050FE1A80}">
      <dsp:nvSpPr>
        <dsp:cNvPr id="0" name=""/>
        <dsp:cNvSpPr/>
      </dsp:nvSpPr>
      <dsp:spPr>
        <a:xfrm>
          <a:off x="0" y="310379"/>
          <a:ext cx="5105400" cy="842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BULLOUS STAGE</a:t>
          </a:r>
          <a:endParaRPr lang="en-US" sz="3600" kern="1200" dirty="0"/>
        </a:p>
      </dsp:txBody>
      <dsp:txXfrm>
        <a:off x="0" y="310379"/>
        <a:ext cx="5105400" cy="842400"/>
      </dsp:txXfrm>
    </dsp:sp>
    <dsp:sp modelId="{0E818D8B-3029-4D74-A0BD-C9BC4C66ACF7}">
      <dsp:nvSpPr>
        <dsp:cNvPr id="0" name=""/>
        <dsp:cNvSpPr/>
      </dsp:nvSpPr>
      <dsp:spPr>
        <a:xfrm>
          <a:off x="0" y="1152779"/>
          <a:ext cx="5105400" cy="193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IP cutaneous findings typically present perinatally with an erythematous vesicular rash following Blaschko’s lines</a:t>
          </a:r>
          <a:endParaRPr lang="en-US" sz="2800" kern="1200" dirty="0"/>
        </a:p>
      </dsp:txBody>
      <dsp:txXfrm>
        <a:off x="0" y="1152779"/>
        <a:ext cx="5105400" cy="1937520"/>
      </dsp:txXfrm>
    </dsp:sp>
    <dsp:sp modelId="{ED033401-D5DB-4E5A-8BEB-35BDF8647C75}">
      <dsp:nvSpPr>
        <dsp:cNvPr id="0" name=""/>
        <dsp:cNvSpPr/>
      </dsp:nvSpPr>
      <dsp:spPr>
        <a:xfrm>
          <a:off x="0" y="3090299"/>
          <a:ext cx="5105400" cy="842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HISTOPATHOLOGY</a:t>
          </a:r>
          <a:endParaRPr lang="en-US" sz="3600" kern="1200" dirty="0"/>
        </a:p>
      </dsp:txBody>
      <dsp:txXfrm>
        <a:off x="0" y="3090299"/>
        <a:ext cx="5105400" cy="842400"/>
      </dsp:txXfrm>
    </dsp:sp>
    <dsp:sp modelId="{6C147247-BC92-4A2C-9A8D-A03E37382C9D}">
      <dsp:nvSpPr>
        <dsp:cNvPr id="0" name=""/>
        <dsp:cNvSpPr/>
      </dsp:nvSpPr>
      <dsp:spPr>
        <a:xfrm>
          <a:off x="0" y="3932700"/>
          <a:ext cx="5105400" cy="231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Eosinophilic spongiosis, intraepidermal vesicles., inflammation of the dermis with a cellular infiltrate including numerous eosinophils</a:t>
          </a:r>
          <a:endParaRPr lang="en-US" sz="2800" kern="1200" dirty="0"/>
        </a:p>
      </dsp:txBody>
      <dsp:txXfrm>
        <a:off x="0" y="3932700"/>
        <a:ext cx="5105400" cy="2310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2EE025-1A3C-45E0-A85C-F864744BA6B6}">
      <dsp:nvSpPr>
        <dsp:cNvPr id="0" name=""/>
        <dsp:cNvSpPr/>
      </dsp:nvSpPr>
      <dsp:spPr>
        <a:xfrm>
          <a:off x="0" y="39479"/>
          <a:ext cx="5562600" cy="842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VERRUCOUS STAGE</a:t>
          </a:r>
          <a:endParaRPr lang="en-US" sz="3600" kern="1200" dirty="0"/>
        </a:p>
      </dsp:txBody>
      <dsp:txXfrm>
        <a:off x="0" y="39479"/>
        <a:ext cx="5562600" cy="842400"/>
      </dsp:txXfrm>
    </dsp:sp>
    <dsp:sp modelId="{303E35D8-1CA7-4E61-9A9E-682F5BD361EE}">
      <dsp:nvSpPr>
        <dsp:cNvPr id="0" name=""/>
        <dsp:cNvSpPr/>
      </dsp:nvSpPr>
      <dsp:spPr>
        <a:xfrm>
          <a:off x="0" y="881879"/>
          <a:ext cx="5562600" cy="193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1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Stage I evolves within a few months to a verrucous stage II, occurring mainly on the limbs characterized by hypertrophic wart like rash</a:t>
          </a:r>
          <a:endParaRPr lang="en-US" sz="2800" kern="1200" dirty="0"/>
        </a:p>
      </dsp:txBody>
      <dsp:txXfrm>
        <a:off x="0" y="881879"/>
        <a:ext cx="5562600" cy="1937520"/>
      </dsp:txXfrm>
    </dsp:sp>
    <dsp:sp modelId="{335FF27D-60C0-4C64-8AAA-56F5291BBB1F}">
      <dsp:nvSpPr>
        <dsp:cNvPr id="0" name=""/>
        <dsp:cNvSpPr/>
      </dsp:nvSpPr>
      <dsp:spPr>
        <a:xfrm>
          <a:off x="0" y="2819400"/>
          <a:ext cx="5562600" cy="842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HISTOPATHOLOGY</a:t>
          </a:r>
          <a:endParaRPr lang="en-US" sz="3600" kern="1200" dirty="0"/>
        </a:p>
      </dsp:txBody>
      <dsp:txXfrm>
        <a:off x="0" y="2819400"/>
        <a:ext cx="5562600" cy="842400"/>
      </dsp:txXfrm>
    </dsp:sp>
    <dsp:sp modelId="{CAD01817-47B4-4C8B-8CAC-E650EEDD7EA5}">
      <dsp:nvSpPr>
        <dsp:cNvPr id="0" name=""/>
        <dsp:cNvSpPr/>
      </dsp:nvSpPr>
      <dsp:spPr>
        <a:xfrm>
          <a:off x="0" y="3661800"/>
          <a:ext cx="5562600" cy="193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1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err="1" smtClean="0"/>
            <a:t>Dyskeratotic</a:t>
          </a:r>
          <a:r>
            <a:rPr lang="en-US" sz="2800" kern="1200" dirty="0" smtClean="0"/>
            <a:t> keratinocytes, </a:t>
          </a:r>
          <a:r>
            <a:rPr lang="en-US" sz="2800" kern="1200" dirty="0" err="1" smtClean="0"/>
            <a:t>acanthosis</a:t>
          </a:r>
          <a:r>
            <a:rPr lang="en-US" sz="2800" kern="1200" dirty="0" smtClean="0"/>
            <a:t> and </a:t>
          </a:r>
          <a:r>
            <a:rPr lang="en-US" sz="2800" kern="1200" dirty="0" err="1" smtClean="0"/>
            <a:t>papilomatosis</a:t>
          </a:r>
          <a:r>
            <a:rPr lang="en-US" sz="2800" kern="1200" dirty="0" smtClean="0"/>
            <a:t>. Macrophages laden with melanin may be present in upper dermis</a:t>
          </a:r>
          <a:endParaRPr lang="en-US" sz="2800" kern="1200" dirty="0"/>
        </a:p>
      </dsp:txBody>
      <dsp:txXfrm>
        <a:off x="0" y="3661800"/>
        <a:ext cx="5562600" cy="19375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B383C2-DD5C-4364-86B7-7DADBABFD83C}">
      <dsp:nvSpPr>
        <dsp:cNvPr id="0" name=""/>
        <dsp:cNvSpPr/>
      </dsp:nvSpPr>
      <dsp:spPr>
        <a:xfrm>
          <a:off x="0" y="77954"/>
          <a:ext cx="5105400" cy="12741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LINEAR HYPERPIGMENTATION</a:t>
          </a:r>
          <a:endParaRPr lang="en-US" sz="3300" kern="1200" dirty="0"/>
        </a:p>
      </dsp:txBody>
      <dsp:txXfrm>
        <a:off x="0" y="77954"/>
        <a:ext cx="5105400" cy="1274130"/>
      </dsp:txXfrm>
    </dsp:sp>
    <dsp:sp modelId="{2EBF741A-0866-4C56-9D10-864E864B15D1}">
      <dsp:nvSpPr>
        <dsp:cNvPr id="0" name=""/>
        <dsp:cNvSpPr/>
      </dsp:nvSpPr>
      <dsp:spPr>
        <a:xfrm>
          <a:off x="0" y="1352084"/>
          <a:ext cx="5105400" cy="181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Stage III hyperpigmented streaks and whorls along Blaschko’s lines begin within months and fade in adolescence </a:t>
          </a:r>
          <a:endParaRPr lang="en-US" sz="2600" kern="1200" dirty="0"/>
        </a:p>
      </dsp:txBody>
      <dsp:txXfrm>
        <a:off x="0" y="1352084"/>
        <a:ext cx="5105400" cy="1810215"/>
      </dsp:txXfrm>
    </dsp:sp>
    <dsp:sp modelId="{25968726-C322-4394-A094-0D82E36A77B0}">
      <dsp:nvSpPr>
        <dsp:cNvPr id="0" name=""/>
        <dsp:cNvSpPr/>
      </dsp:nvSpPr>
      <dsp:spPr>
        <a:xfrm>
          <a:off x="0" y="3162300"/>
          <a:ext cx="5105400" cy="12741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HISTOPATHOLOGY</a:t>
          </a:r>
          <a:endParaRPr lang="en-US" sz="3300" kern="1200" dirty="0"/>
        </a:p>
      </dsp:txBody>
      <dsp:txXfrm>
        <a:off x="0" y="3162300"/>
        <a:ext cx="5105400" cy="1274130"/>
      </dsp:txXfrm>
    </dsp:sp>
    <dsp:sp modelId="{C8A4BA77-35D7-401A-BA00-7B1FBFD670B1}">
      <dsp:nvSpPr>
        <dsp:cNvPr id="0" name=""/>
        <dsp:cNvSpPr/>
      </dsp:nvSpPr>
      <dsp:spPr>
        <a:xfrm>
          <a:off x="0" y="4436430"/>
          <a:ext cx="5105400" cy="181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Melanin incontinence by melanocytes in the basal epidermal layer and its presence in the superficial dermis</a:t>
          </a:r>
          <a:endParaRPr lang="en-US" sz="2600" kern="1200" dirty="0"/>
        </a:p>
      </dsp:txBody>
      <dsp:txXfrm>
        <a:off x="0" y="4436430"/>
        <a:ext cx="5105400" cy="181021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5C17CB-214F-4482-B8DC-EE02DF54B116}">
      <dsp:nvSpPr>
        <dsp:cNvPr id="0" name=""/>
        <dsp:cNvSpPr/>
      </dsp:nvSpPr>
      <dsp:spPr>
        <a:xfrm>
          <a:off x="0" y="102839"/>
          <a:ext cx="4114800" cy="1698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PALLOR AND ATROPHY</a:t>
          </a:r>
          <a:endParaRPr lang="en-US" sz="4400" kern="1200" dirty="0"/>
        </a:p>
      </dsp:txBody>
      <dsp:txXfrm>
        <a:off x="0" y="102839"/>
        <a:ext cx="4114800" cy="1698840"/>
      </dsp:txXfrm>
    </dsp:sp>
    <dsp:sp modelId="{CA5AC42A-D48D-431A-8C68-14E464E92319}">
      <dsp:nvSpPr>
        <dsp:cNvPr id="0" name=""/>
        <dsp:cNvSpPr/>
      </dsp:nvSpPr>
      <dsp:spPr>
        <a:xfrm>
          <a:off x="0" y="1801679"/>
          <a:ext cx="4114800" cy="3734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dirty="0" smtClean="0"/>
            <a:t>Stage IV patients have pale, hairless atrophic linear streaks or patches mostly on the lower extremities at adolescence </a:t>
          </a:r>
          <a:endParaRPr lang="en-US" sz="3400" kern="1200" dirty="0"/>
        </a:p>
      </dsp:txBody>
      <dsp:txXfrm>
        <a:off x="0" y="1801679"/>
        <a:ext cx="4114800" cy="3734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F5E5D-0455-4DF1-87E9-DFCC54F5B746}" type="datetimeFigureOut">
              <a:rPr lang="en-US" smtClean="0"/>
              <a:pPr/>
              <a:t>9/3/2020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3DF312-758A-47B8-8244-B4B4777D7359}" type="slidenum">
              <a:rPr lang="en-US" smtClean="0"/>
              <a:pPr/>
              <a:t>‹#›</a:t>
            </a:fld>
            <a:endParaRPr lang="en-US"/>
          </a:p>
        </p:txBody>
      </p:sp>
    </p:spTree>
    <p:extLst>
      <p:ext uri="{BB962C8B-B14F-4D97-AF65-F5344CB8AC3E}">
        <p14:creationId xmlns="" xmlns:p14="http://schemas.microsoft.com/office/powerpoint/2010/main" val="83163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9/3/2020</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D8BD707-D9CF-40AE-B4C6-C98DA3205C09}" type="datetimeFigureOut">
              <a:rPr lang="en-US" smtClean="0"/>
              <a:pPr/>
              <a:t>9/3/2020</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315200" cy="2595025"/>
          </a:xfrm>
        </p:spPr>
        <p:txBody>
          <a:bodyPr/>
          <a:lstStyle/>
          <a:p>
            <a:pPr algn="ctr"/>
            <a:r>
              <a:rPr lang="en-US" dirty="0" smtClean="0"/>
              <a:t>DISORDERS OF PIGMENTATION</a:t>
            </a:r>
            <a:endParaRPr lang="en-US" dirty="0"/>
          </a:p>
        </p:txBody>
      </p:sp>
      <p:sp>
        <p:nvSpPr>
          <p:cNvPr id="3" name="Subtitle 2"/>
          <p:cNvSpPr>
            <a:spLocks noGrp="1"/>
          </p:cNvSpPr>
          <p:nvPr>
            <p:ph type="subTitle" idx="1"/>
          </p:nvPr>
        </p:nvSpPr>
        <p:spPr>
          <a:xfrm>
            <a:off x="838200" y="3124200"/>
            <a:ext cx="7315200" cy="1144632"/>
          </a:xfrm>
        </p:spPr>
        <p:txBody>
          <a:bodyPr/>
          <a:lstStyle/>
          <a:p>
            <a:pPr algn="r"/>
            <a:r>
              <a:rPr lang="en-US" dirty="0" smtClean="0"/>
              <a:t>DR MARRIAM ASAD</a:t>
            </a:r>
            <a:endParaRPr lang="en-US" dirty="0"/>
          </a:p>
        </p:txBody>
      </p:sp>
    </p:spTree>
    <p:extLst>
      <p:ext uri="{BB962C8B-B14F-4D97-AF65-F5344CB8AC3E}">
        <p14:creationId xmlns="" xmlns:p14="http://schemas.microsoft.com/office/powerpoint/2010/main" val="294526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066800"/>
            <a:ext cx="9144000" cy="48672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1154097"/>
          </a:xfrm>
        </p:spPr>
        <p:txBody>
          <a:bodyPr>
            <a:normAutofit fontScale="90000"/>
          </a:bodyPr>
          <a:lstStyle/>
          <a:p>
            <a:r>
              <a:rPr lang="en-US" dirty="0" smtClean="0"/>
              <a:t>INCONTINENTIA PIGMENTAI</a:t>
            </a:r>
            <a:br>
              <a:rPr lang="en-US" dirty="0" smtClean="0"/>
            </a:br>
            <a:r>
              <a:rPr lang="en-US" dirty="0" smtClean="0"/>
              <a:t>DEF…</a:t>
            </a:r>
            <a:endParaRPr lang="en-US" dirty="0"/>
          </a:p>
        </p:txBody>
      </p:sp>
      <p:sp>
        <p:nvSpPr>
          <p:cNvPr id="3" name="Content Placeholder 2"/>
          <p:cNvSpPr>
            <a:spLocks noGrp="1"/>
          </p:cNvSpPr>
          <p:nvPr>
            <p:ph idx="1"/>
          </p:nvPr>
        </p:nvSpPr>
        <p:spPr>
          <a:xfrm>
            <a:off x="914400" y="1676401"/>
            <a:ext cx="7315200" cy="4632960"/>
          </a:xfrm>
        </p:spPr>
        <p:txBody>
          <a:bodyPr/>
          <a:lstStyle/>
          <a:p>
            <a:r>
              <a:rPr lang="en-US" dirty="0"/>
              <a:t>Incontinentia pigmenti (IP) is a rare X‐linked dominant </a:t>
            </a:r>
            <a:r>
              <a:rPr lang="en-US" dirty="0" smtClean="0"/>
              <a:t>multi systemic ectodermal </a:t>
            </a:r>
            <a:r>
              <a:rPr lang="en-US" dirty="0"/>
              <a:t>dysplasia that is usually lethal in males and </a:t>
            </a:r>
            <a:r>
              <a:rPr lang="en-US" dirty="0" smtClean="0"/>
              <a:t>that presents </a:t>
            </a:r>
            <a:r>
              <a:rPr lang="en-US" dirty="0"/>
              <a:t>classically in females with skin lesions, teeth </a:t>
            </a:r>
            <a:r>
              <a:rPr lang="en-US" dirty="0" smtClean="0"/>
              <a:t>abnormalities, alopecia</a:t>
            </a:r>
            <a:r>
              <a:rPr lang="en-US" dirty="0"/>
              <a:t>, nail dystrophy, and ocular and neurological </a:t>
            </a:r>
            <a:r>
              <a:rPr lang="en-US" dirty="0" smtClean="0"/>
              <a:t>findings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0" y="3380509"/>
            <a:ext cx="4648200" cy="3429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8209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15200" cy="1154097"/>
          </a:xfrm>
        </p:spPr>
        <p:txBody>
          <a:bodyPr/>
          <a:lstStyle/>
          <a:p>
            <a:pPr algn="ctr"/>
            <a:r>
              <a:rPr lang="en-US" dirty="0" smtClean="0"/>
              <a:t>EPIDEMIOLOGY</a:t>
            </a:r>
            <a:endParaRPr lang="en-US" dirty="0"/>
          </a:p>
        </p:txBody>
      </p:sp>
      <p:sp>
        <p:nvSpPr>
          <p:cNvPr id="3" name="Content Placeholder 2"/>
          <p:cNvSpPr>
            <a:spLocks noGrp="1"/>
          </p:cNvSpPr>
          <p:nvPr>
            <p:ph idx="1"/>
          </p:nvPr>
        </p:nvSpPr>
        <p:spPr/>
        <p:txBody>
          <a:bodyPr/>
          <a:lstStyle/>
          <a:p>
            <a:r>
              <a:rPr lang="en-US" dirty="0"/>
              <a:t>Birth prevalence is 0.6–0.7/1 000 000. </a:t>
            </a:r>
            <a:endParaRPr lang="en-US" dirty="0" smtClean="0"/>
          </a:p>
          <a:p>
            <a:endParaRPr lang="en-US" dirty="0"/>
          </a:p>
          <a:p>
            <a:endParaRPr lang="en-US" dirty="0" smtClean="0"/>
          </a:p>
          <a:p>
            <a:r>
              <a:rPr lang="en-US" dirty="0" smtClean="0"/>
              <a:t>The </a:t>
            </a:r>
            <a:r>
              <a:rPr lang="en-US" dirty="0"/>
              <a:t>female to male ratio </a:t>
            </a:r>
            <a:r>
              <a:rPr lang="en-US" dirty="0" smtClean="0"/>
              <a:t>is 20 </a:t>
            </a:r>
            <a:r>
              <a:rPr lang="en-US" dirty="0"/>
              <a:t>: 1.</a:t>
            </a:r>
          </a:p>
        </p:txBody>
      </p:sp>
    </p:spTree>
    <p:extLst>
      <p:ext uri="{BB962C8B-B14F-4D97-AF65-F5344CB8AC3E}">
        <p14:creationId xmlns="" xmlns:p14="http://schemas.microsoft.com/office/powerpoint/2010/main" val="94501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1154097"/>
          </a:xfrm>
        </p:spPr>
        <p:txBody>
          <a:bodyPr/>
          <a:lstStyle/>
          <a:p>
            <a:pPr algn="ctr"/>
            <a:r>
              <a:rPr lang="en-US" dirty="0" smtClean="0"/>
              <a:t>PATHOPHYSIOLOGY</a:t>
            </a:r>
            <a:endParaRPr lang="en-US" dirty="0"/>
          </a:p>
        </p:txBody>
      </p:sp>
      <p:sp>
        <p:nvSpPr>
          <p:cNvPr id="3" name="Content Placeholder 2"/>
          <p:cNvSpPr>
            <a:spLocks noGrp="1"/>
          </p:cNvSpPr>
          <p:nvPr>
            <p:ph idx="1"/>
          </p:nvPr>
        </p:nvSpPr>
        <p:spPr>
          <a:xfrm>
            <a:off x="838200" y="1981200"/>
            <a:ext cx="7315200" cy="3539527"/>
          </a:xfrm>
        </p:spPr>
        <p:txBody>
          <a:bodyPr/>
          <a:lstStyle/>
          <a:p>
            <a:r>
              <a:rPr lang="en-US" dirty="0"/>
              <a:t>IP is caused by mutations of the </a:t>
            </a:r>
            <a:r>
              <a:rPr lang="en-US" i="1" dirty="0"/>
              <a:t>IKBKG </a:t>
            </a:r>
            <a:r>
              <a:rPr lang="en-US" dirty="0"/>
              <a:t>gene encoding the </a:t>
            </a:r>
            <a:r>
              <a:rPr lang="en-US" dirty="0" smtClean="0"/>
              <a:t>nuclear </a:t>
            </a:r>
            <a:r>
              <a:rPr lang="pt-BR" dirty="0" smtClean="0"/>
              <a:t>factor </a:t>
            </a:r>
            <a:r>
              <a:rPr lang="pt-BR" dirty="0"/>
              <a:t>(NF)‐κB essential modulator (NEMO</a:t>
            </a:r>
            <a:r>
              <a:rPr lang="pt-BR" dirty="0" smtClean="0"/>
              <a:t>)</a:t>
            </a:r>
          </a:p>
          <a:p>
            <a:r>
              <a:rPr lang="en-US" dirty="0" smtClean="0"/>
              <a:t>NEMO (IKK‐γ</a:t>
            </a:r>
            <a:r>
              <a:rPr lang="en-US" dirty="0"/>
              <a:t>) is the regulatory subunit of the inhibitor of the I‐</a:t>
            </a:r>
            <a:r>
              <a:rPr lang="en-US" dirty="0" err="1"/>
              <a:t>κB</a:t>
            </a:r>
            <a:r>
              <a:rPr lang="en-US" dirty="0"/>
              <a:t> </a:t>
            </a:r>
            <a:r>
              <a:rPr lang="en-US" dirty="0" smtClean="0"/>
              <a:t>kinase (IKK</a:t>
            </a:r>
            <a:r>
              <a:rPr lang="en-US" dirty="0"/>
              <a:t>) complex, which activates NF‐</a:t>
            </a:r>
            <a:r>
              <a:rPr lang="en-US" dirty="0" err="1"/>
              <a:t>κB</a:t>
            </a:r>
            <a:r>
              <a:rPr lang="en-US" dirty="0"/>
              <a:t> resulting in </a:t>
            </a:r>
            <a:r>
              <a:rPr lang="en-US" dirty="0" smtClean="0"/>
              <a:t>activation of </a:t>
            </a:r>
            <a:r>
              <a:rPr lang="en-US" dirty="0"/>
              <a:t>genes involved in </a:t>
            </a:r>
            <a:r>
              <a:rPr lang="en-US" dirty="0" err="1"/>
              <a:t>infl</a:t>
            </a:r>
            <a:r>
              <a:rPr lang="en-US" dirty="0"/>
              <a:t> </a:t>
            </a:r>
            <a:r>
              <a:rPr lang="en-US" dirty="0" err="1"/>
              <a:t>ammation</a:t>
            </a:r>
            <a:r>
              <a:rPr lang="en-US" dirty="0"/>
              <a:t>, immunity, cell survival </a:t>
            </a:r>
            <a:r>
              <a:rPr lang="en-US" dirty="0" smtClean="0"/>
              <a:t>and other pathways</a:t>
            </a:r>
          </a:p>
          <a:p>
            <a:r>
              <a:rPr lang="en-US" dirty="0"/>
              <a:t>IP cells are highly sensitive to </a:t>
            </a:r>
            <a:r>
              <a:rPr lang="en-US" dirty="0" err="1"/>
              <a:t>tumour</a:t>
            </a:r>
            <a:r>
              <a:rPr lang="en-US" dirty="0"/>
              <a:t> </a:t>
            </a:r>
            <a:r>
              <a:rPr lang="en-US" dirty="0" smtClean="0"/>
              <a:t>necrosis factor‐induced </a:t>
            </a:r>
            <a:r>
              <a:rPr lang="en-US" dirty="0"/>
              <a:t>apoptosis that could explain the </a:t>
            </a:r>
            <a:r>
              <a:rPr lang="en-US" dirty="0" smtClean="0"/>
              <a:t>development of </a:t>
            </a:r>
            <a:r>
              <a:rPr lang="en-US" dirty="0"/>
              <a:t>skin, retinal and neurological lesions in patients with IP.</a:t>
            </a:r>
          </a:p>
        </p:txBody>
      </p:sp>
    </p:spTree>
    <p:extLst>
      <p:ext uri="{BB962C8B-B14F-4D97-AF65-F5344CB8AC3E}">
        <p14:creationId xmlns="" xmlns:p14="http://schemas.microsoft.com/office/powerpoint/2010/main" val="3710124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517"/>
            <a:ext cx="9144000" cy="6871033"/>
          </a:xfrm>
          <a:prstGeom prst="rect">
            <a:avLst/>
          </a:prstGeom>
        </p:spPr>
      </p:pic>
    </p:spTree>
    <p:extLst>
      <p:ext uri="{BB962C8B-B14F-4D97-AF65-F5344CB8AC3E}">
        <p14:creationId xmlns="" xmlns:p14="http://schemas.microsoft.com/office/powerpoint/2010/main" val="2273439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316437092"/>
              </p:ext>
            </p:extLst>
          </p:nvPr>
        </p:nvGraphicFramePr>
        <p:xfrm>
          <a:off x="152400" y="304800"/>
          <a:ext cx="51054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43600" y="1066800"/>
            <a:ext cx="3165764" cy="2768941"/>
          </a:xfrm>
          <a:prstGeom prst="rect">
            <a:avLst/>
          </a:prstGeom>
          <a:ln>
            <a:noFill/>
          </a:ln>
          <a:effectLst>
            <a:softEdge rad="112500"/>
          </a:effectLst>
        </p:spPr>
      </p:pic>
      <p:pic>
        <p:nvPicPr>
          <p:cNvPr id="8" name="Picture 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91199" y="4521198"/>
            <a:ext cx="3352801" cy="2336801"/>
          </a:xfrm>
          <a:prstGeom prst="rect">
            <a:avLst/>
          </a:prstGeom>
          <a:ln>
            <a:noFill/>
          </a:ln>
          <a:effectLst>
            <a:softEdge rad="112500"/>
          </a:effectLst>
        </p:spPr>
      </p:pic>
    </p:spTree>
    <p:extLst>
      <p:ext uri="{BB962C8B-B14F-4D97-AF65-F5344CB8AC3E}">
        <p14:creationId xmlns="" xmlns:p14="http://schemas.microsoft.com/office/powerpoint/2010/main" val="3728108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787635602"/>
              </p:ext>
            </p:extLst>
          </p:nvPr>
        </p:nvGraphicFramePr>
        <p:xfrm>
          <a:off x="152400" y="609600"/>
          <a:ext cx="5562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126406" y="1447800"/>
            <a:ext cx="2982958" cy="2600741"/>
          </a:xfrm>
          <a:prstGeom prst="rect">
            <a:avLst/>
          </a:prstGeom>
          <a:ln>
            <a:noFill/>
          </a:ln>
          <a:effectLst>
            <a:softEdge rad="112500"/>
          </a:effectLst>
        </p:spPr>
      </p:pic>
      <p:pic>
        <p:nvPicPr>
          <p:cNvPr id="4" name="Picture 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111205" y="4724400"/>
            <a:ext cx="2971798" cy="1981200"/>
          </a:xfrm>
          <a:prstGeom prst="rect">
            <a:avLst/>
          </a:prstGeom>
          <a:ln>
            <a:noFill/>
          </a:ln>
          <a:effectLst>
            <a:softEdge rad="112500"/>
          </a:effectLst>
        </p:spPr>
      </p:pic>
    </p:spTree>
    <p:extLst>
      <p:ext uri="{BB962C8B-B14F-4D97-AF65-F5344CB8AC3E}">
        <p14:creationId xmlns="" xmlns:p14="http://schemas.microsoft.com/office/powerpoint/2010/main" val="1608452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646086130"/>
              </p:ext>
            </p:extLst>
          </p:nvPr>
        </p:nvGraphicFramePr>
        <p:xfrm>
          <a:off x="152400" y="228600"/>
          <a:ext cx="51054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638800" y="914400"/>
            <a:ext cx="3391373" cy="2829320"/>
          </a:xfrm>
          <a:prstGeom prst="rect">
            <a:avLst/>
          </a:prstGeom>
          <a:ln>
            <a:noFill/>
          </a:ln>
          <a:effectLst>
            <a:softEdge rad="112500"/>
          </a:effectLst>
        </p:spPr>
      </p:pic>
      <p:pic>
        <p:nvPicPr>
          <p:cNvPr id="4" name="Picture 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46380" y="4799677"/>
            <a:ext cx="3176212" cy="2038464"/>
          </a:xfrm>
          <a:prstGeom prst="rect">
            <a:avLst/>
          </a:prstGeom>
          <a:ln>
            <a:noFill/>
          </a:ln>
          <a:effectLst>
            <a:softEdge rad="112500"/>
          </a:effectLst>
        </p:spPr>
      </p:pic>
    </p:spTree>
    <p:extLst>
      <p:ext uri="{BB962C8B-B14F-4D97-AF65-F5344CB8AC3E}">
        <p14:creationId xmlns="" xmlns:p14="http://schemas.microsoft.com/office/powerpoint/2010/main" val="195590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688480544"/>
              </p:ext>
            </p:extLst>
          </p:nvPr>
        </p:nvGraphicFramePr>
        <p:xfrm>
          <a:off x="304800" y="533400"/>
          <a:ext cx="4114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562600" y="2209800"/>
            <a:ext cx="3391373" cy="2829320"/>
          </a:xfrm>
          <a:prstGeom prst="rect">
            <a:avLst/>
          </a:prstGeom>
        </p:spPr>
      </p:pic>
    </p:spTree>
    <p:extLst>
      <p:ext uri="{BB962C8B-B14F-4D97-AF65-F5344CB8AC3E}">
        <p14:creationId xmlns="" xmlns:p14="http://schemas.microsoft.com/office/powerpoint/2010/main" val="392026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15200" cy="849297"/>
          </a:xfrm>
        </p:spPr>
        <p:txBody>
          <a:bodyPr/>
          <a:lstStyle/>
          <a:p>
            <a:r>
              <a:rPr lang="en-US" dirty="0" smtClean="0"/>
              <a:t>DIFFERENTIAL DIAGNOSIS</a:t>
            </a:r>
            <a:endParaRPr lang="en-US" dirty="0"/>
          </a:p>
        </p:txBody>
      </p:sp>
      <p:graphicFrame>
        <p:nvGraphicFramePr>
          <p:cNvPr id="4" name="Content Placeholder 3"/>
          <p:cNvGraphicFramePr>
            <a:graphicFrameLocks noGrp="1"/>
          </p:cNvGraphicFramePr>
          <p:nvPr>
            <p:ph idx="1"/>
          </p:nvPr>
        </p:nvGraphicFramePr>
        <p:xfrm>
          <a:off x="914400" y="1524000"/>
          <a:ext cx="7315200" cy="4572000"/>
        </p:xfrm>
        <a:graphic>
          <a:graphicData uri="http://schemas.openxmlformats.org/drawingml/2006/table">
            <a:tbl>
              <a:tblPr firstRow="1" bandRow="1">
                <a:tableStyleId>{7DF18680-E054-41AD-8BC1-D1AEF772440D}</a:tableStyleId>
              </a:tblPr>
              <a:tblGrid>
                <a:gridCol w="3657600"/>
                <a:gridCol w="3657600"/>
              </a:tblGrid>
              <a:tr h="1143000">
                <a:tc>
                  <a:txBody>
                    <a:bodyPr/>
                    <a:lstStyle/>
                    <a:p>
                      <a:r>
                        <a:rPr lang="en-US" dirty="0" smtClean="0"/>
                        <a:t>STAGE 1</a:t>
                      </a:r>
                      <a:endParaRPr lang="en-US" dirty="0"/>
                    </a:p>
                  </a:txBody>
                  <a:tcPr/>
                </a:tc>
                <a:tc>
                  <a:txBody>
                    <a:bodyPr/>
                    <a:lstStyle/>
                    <a:p>
                      <a:pPr>
                        <a:buFont typeface="Arial" pitchFamily="34" charset="0"/>
                        <a:buChar char="•"/>
                      </a:pPr>
                      <a:r>
                        <a:rPr lang="en-US" sz="1800" kern="1200" baseline="0" dirty="0" smtClean="0"/>
                        <a:t>Bullous impetigo </a:t>
                      </a:r>
                    </a:p>
                    <a:p>
                      <a:pPr>
                        <a:buFont typeface="Arial" pitchFamily="34" charset="0"/>
                        <a:buChar char="•"/>
                      </a:pPr>
                      <a:r>
                        <a:rPr lang="en-US" sz="1800" kern="1200" baseline="0" dirty="0" smtClean="0"/>
                        <a:t>Epidermolysis bullosa</a:t>
                      </a:r>
                    </a:p>
                    <a:p>
                      <a:pPr>
                        <a:buFont typeface="Arial" pitchFamily="34" charset="0"/>
                        <a:buChar char="•"/>
                      </a:pPr>
                      <a:r>
                        <a:rPr lang="en-US" sz="1800" kern="1200" baseline="0" dirty="0" smtClean="0"/>
                        <a:t>Herpes or varicella zoster</a:t>
                      </a:r>
                      <a:endParaRPr lang="en-US" dirty="0"/>
                    </a:p>
                  </a:txBody>
                  <a:tcPr/>
                </a:tc>
              </a:tr>
              <a:tr h="1143000">
                <a:tc>
                  <a:txBody>
                    <a:bodyPr/>
                    <a:lstStyle/>
                    <a:p>
                      <a:r>
                        <a:rPr lang="en-US" dirty="0" smtClean="0"/>
                        <a:t> STAGE 2</a:t>
                      </a:r>
                      <a:endParaRPr lang="en-US" dirty="0"/>
                    </a:p>
                  </a:txBody>
                  <a:tcPr/>
                </a:tc>
                <a:tc>
                  <a:txBody>
                    <a:bodyPr/>
                    <a:lstStyle/>
                    <a:p>
                      <a:pPr>
                        <a:buFont typeface="Arial" pitchFamily="34" charset="0"/>
                        <a:buChar char="•"/>
                      </a:pPr>
                      <a:r>
                        <a:rPr lang="en-US" dirty="0" smtClean="0"/>
                        <a:t>Warts</a:t>
                      </a:r>
                    </a:p>
                    <a:p>
                      <a:pPr>
                        <a:buFont typeface="Arial" pitchFamily="34" charset="0"/>
                        <a:buChar char="•"/>
                      </a:pPr>
                      <a:r>
                        <a:rPr lang="en-US" dirty="0" smtClean="0"/>
                        <a:t>Epidermal nevus syndrome</a:t>
                      </a:r>
                      <a:endParaRPr lang="en-US" dirty="0"/>
                    </a:p>
                  </a:txBody>
                  <a:tcPr/>
                </a:tc>
              </a:tr>
              <a:tr h="1143000">
                <a:tc>
                  <a:txBody>
                    <a:bodyPr/>
                    <a:lstStyle/>
                    <a:p>
                      <a:r>
                        <a:rPr lang="en-US" dirty="0" smtClean="0"/>
                        <a:t>STAGE 3</a:t>
                      </a:r>
                      <a:endParaRPr lang="en-US" dirty="0"/>
                    </a:p>
                  </a:txBody>
                  <a:tcPr/>
                </a:tc>
                <a:tc>
                  <a:txBody>
                    <a:bodyPr/>
                    <a:lstStyle/>
                    <a:p>
                      <a:pPr>
                        <a:buFont typeface="Arial" pitchFamily="34" charset="0"/>
                        <a:buChar char="•"/>
                      </a:pPr>
                      <a:r>
                        <a:rPr lang="en-US" dirty="0" smtClean="0"/>
                        <a:t>Linear</a:t>
                      </a:r>
                      <a:r>
                        <a:rPr lang="en-US" baseline="0" dirty="0" smtClean="0"/>
                        <a:t> and whorled naevoid hypermelanosis</a:t>
                      </a:r>
                      <a:endParaRPr lang="en-US" dirty="0"/>
                    </a:p>
                  </a:txBody>
                  <a:tcPr/>
                </a:tc>
              </a:tr>
              <a:tr h="1143000">
                <a:tc>
                  <a:txBody>
                    <a:bodyPr/>
                    <a:lstStyle/>
                    <a:p>
                      <a:r>
                        <a:rPr lang="en-US" dirty="0" smtClean="0"/>
                        <a:t>STAGE 4</a:t>
                      </a:r>
                      <a:endParaRPr lang="en-US" dirty="0"/>
                    </a:p>
                  </a:txBody>
                  <a:tcPr/>
                </a:tc>
                <a:tc>
                  <a:txBody>
                    <a:bodyPr/>
                    <a:lstStyle/>
                    <a:p>
                      <a:pPr>
                        <a:buFont typeface="Arial" pitchFamily="34" charset="0"/>
                        <a:buChar char="•"/>
                      </a:pPr>
                      <a:r>
                        <a:rPr lang="en-US" dirty="0" smtClean="0"/>
                        <a:t>Itos</a:t>
                      </a:r>
                      <a:r>
                        <a:rPr lang="en-US" baseline="0" dirty="0" smtClean="0"/>
                        <a:t> hypomelanosis</a:t>
                      </a:r>
                    </a:p>
                    <a:p>
                      <a:pPr>
                        <a:buFont typeface="Arial" pitchFamily="34" charset="0"/>
                        <a:buChar char="•"/>
                      </a:pPr>
                      <a:r>
                        <a:rPr lang="en-US" baseline="0" dirty="0" smtClean="0"/>
                        <a:t>scarring</a:t>
                      </a:r>
                      <a:endParaRPr lang="en-US"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15200" cy="1154097"/>
          </a:xfrm>
        </p:spPr>
        <p:txBody>
          <a:bodyPr/>
          <a:lstStyle/>
          <a:p>
            <a:pPr algn="ctr"/>
            <a:r>
              <a:rPr lang="en-US" dirty="0" smtClean="0"/>
              <a:t>SKIN COLOR</a:t>
            </a:r>
            <a:endParaRPr lang="en-US" dirty="0"/>
          </a:p>
        </p:txBody>
      </p:sp>
      <p:sp>
        <p:nvSpPr>
          <p:cNvPr id="3" name="Content Placeholder 2"/>
          <p:cNvSpPr>
            <a:spLocks noGrp="1"/>
          </p:cNvSpPr>
          <p:nvPr>
            <p:ph idx="1"/>
          </p:nvPr>
        </p:nvSpPr>
        <p:spPr>
          <a:xfrm>
            <a:off x="914400" y="1600201"/>
            <a:ext cx="7315200" cy="4709160"/>
          </a:xfrm>
        </p:spPr>
        <p:txBody>
          <a:bodyPr>
            <a:normAutofit/>
          </a:bodyPr>
          <a:lstStyle/>
          <a:p>
            <a:r>
              <a:rPr lang="en-US" dirty="0" smtClean="0"/>
              <a:t>Determined by - melanin</a:t>
            </a:r>
          </a:p>
          <a:p>
            <a:pPr>
              <a:buNone/>
            </a:pPr>
            <a:r>
              <a:rPr lang="en-US" dirty="0" smtClean="0"/>
              <a:t>                           - </a:t>
            </a:r>
            <a:r>
              <a:rPr lang="en-US" dirty="0" err="1" smtClean="0"/>
              <a:t>haemoglobin</a:t>
            </a:r>
            <a:endParaRPr lang="en-US" dirty="0" smtClean="0"/>
          </a:p>
          <a:p>
            <a:pPr>
              <a:buNone/>
            </a:pPr>
            <a:r>
              <a:rPr lang="en-US" dirty="0" smtClean="0"/>
              <a:t>                           - </a:t>
            </a:r>
            <a:r>
              <a:rPr lang="en-US" dirty="0" err="1" smtClean="0"/>
              <a:t>carotenoids</a:t>
            </a:r>
            <a:endParaRPr lang="en-US" dirty="0" smtClean="0"/>
          </a:p>
          <a:p>
            <a:endParaRPr lang="en-US" dirty="0" smtClean="0"/>
          </a:p>
          <a:p>
            <a:r>
              <a:rPr lang="en-US" dirty="0" smtClean="0"/>
              <a:t> Melanin - major determinant</a:t>
            </a:r>
          </a:p>
          <a:p>
            <a:endParaRPr lang="en-US" dirty="0" smtClean="0"/>
          </a:p>
          <a:p>
            <a:r>
              <a:rPr lang="en-US" dirty="0" smtClean="0"/>
              <a:t>Melanin is synthesized by melanocytes within melanosomes and transferred to keratinocytes</a:t>
            </a:r>
          </a:p>
          <a:p>
            <a:endParaRPr lang="en-US" dirty="0" smtClean="0"/>
          </a:p>
          <a:p>
            <a:r>
              <a:rPr lang="en-US" dirty="0" smtClean="0"/>
              <a:t>Constitutive skin </a:t>
            </a:r>
            <a:r>
              <a:rPr lang="en-US" dirty="0" err="1" smtClean="0"/>
              <a:t>colour</a:t>
            </a:r>
            <a:r>
              <a:rPr lang="en-US" dirty="0" smtClean="0"/>
              <a:t> - genetically determined</a:t>
            </a:r>
          </a:p>
          <a:p>
            <a:endParaRPr lang="en-US" dirty="0" smtClean="0"/>
          </a:p>
          <a:p>
            <a:r>
              <a:rPr lang="en-US" dirty="0" smtClean="0"/>
              <a:t>Facultative skin </a:t>
            </a:r>
            <a:r>
              <a:rPr lang="en-US" dirty="0" err="1" smtClean="0"/>
              <a:t>colour</a:t>
            </a:r>
            <a:r>
              <a:rPr lang="en-US" dirty="0" smtClean="0"/>
              <a:t> - induced by sun and hormones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1154097"/>
          </a:xfrm>
        </p:spPr>
        <p:txBody>
          <a:bodyPr/>
          <a:lstStyle/>
          <a:p>
            <a:r>
              <a:rPr lang="en-US" dirty="0" smtClean="0"/>
              <a:t>COMPLICATIONS </a:t>
            </a:r>
            <a:endParaRPr lang="en-US" dirty="0"/>
          </a:p>
        </p:txBody>
      </p:sp>
      <p:sp>
        <p:nvSpPr>
          <p:cNvPr id="3" name="Content Placeholder 2"/>
          <p:cNvSpPr>
            <a:spLocks noGrp="1"/>
          </p:cNvSpPr>
          <p:nvPr>
            <p:ph idx="1"/>
          </p:nvPr>
        </p:nvSpPr>
        <p:spPr/>
        <p:txBody>
          <a:bodyPr/>
          <a:lstStyle/>
          <a:p>
            <a:r>
              <a:rPr lang="en-US" dirty="0"/>
              <a:t>Life expectancy is normal. Patients without neonatal CNS </a:t>
            </a:r>
            <a:r>
              <a:rPr lang="en-US" dirty="0" smtClean="0"/>
              <a:t>abnormalities typically </a:t>
            </a:r>
            <a:r>
              <a:rPr lang="en-US" dirty="0"/>
              <a:t>have normal physical and cognitive development.</a:t>
            </a:r>
          </a:p>
        </p:txBody>
      </p:sp>
    </p:spTree>
    <p:extLst>
      <p:ext uri="{BB962C8B-B14F-4D97-AF65-F5344CB8AC3E}">
        <p14:creationId xmlns="" xmlns:p14="http://schemas.microsoft.com/office/powerpoint/2010/main" val="2162855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154097"/>
          </a:xfrm>
        </p:spPr>
        <p:txBody>
          <a:bodyPr/>
          <a:lstStyle/>
          <a:p>
            <a:r>
              <a:rPr lang="en-US" dirty="0" smtClean="0"/>
              <a:t>TREATMENT</a:t>
            </a:r>
            <a:endParaRPr lang="en-US" dirty="0"/>
          </a:p>
        </p:txBody>
      </p:sp>
      <p:sp>
        <p:nvSpPr>
          <p:cNvPr id="3" name="Content Placeholder 2"/>
          <p:cNvSpPr>
            <a:spLocks noGrp="1"/>
          </p:cNvSpPr>
          <p:nvPr>
            <p:ph idx="1"/>
          </p:nvPr>
        </p:nvSpPr>
        <p:spPr>
          <a:xfrm>
            <a:off x="914400" y="1371601"/>
            <a:ext cx="7315200" cy="4937760"/>
          </a:xfrm>
        </p:spPr>
        <p:txBody>
          <a:bodyPr>
            <a:normAutofit/>
          </a:bodyPr>
          <a:lstStyle/>
          <a:p>
            <a:r>
              <a:rPr lang="en-US" dirty="0" smtClean="0"/>
              <a:t>No specific treatment is available for IP. Symptomatic treatment includes standard management of blisters.</a:t>
            </a:r>
          </a:p>
          <a:p>
            <a:r>
              <a:rPr lang="en-US" dirty="0" smtClean="0"/>
              <a:t> Ophthalmological follow‐up is required for retinal neovascularization monitoring and treatment and treatment of retinal detachment if it occurs.</a:t>
            </a:r>
          </a:p>
          <a:p>
            <a:r>
              <a:rPr lang="en-US" dirty="0" smtClean="0"/>
              <a:t> Dental abnormalities should be managed by a pediatric orthodontist in combination with speech therapy and a paediatric nutrition programme.</a:t>
            </a:r>
          </a:p>
          <a:p>
            <a:r>
              <a:rPr lang="en-US" dirty="0" smtClean="0"/>
              <a:t> Patients should be referred to a paediatric neurologist for evaluation if microcephaly, seizures, spasticity or focal deficits are present.</a:t>
            </a:r>
          </a:p>
          <a:p>
            <a:r>
              <a:rPr lang="en-US" dirty="0" smtClean="0"/>
              <a:t> Brain magnetic resonance imaging is indicated in any child with functional neurological abnormalities or retinal neovascularization.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315200" cy="1154097"/>
          </a:xfrm>
        </p:spPr>
        <p:txBody>
          <a:bodyPr>
            <a:normAutofit fontScale="90000"/>
          </a:bodyPr>
          <a:lstStyle/>
          <a:p>
            <a:r>
              <a:rPr lang="en-US" b="1" dirty="0" smtClean="0"/>
              <a:t>Linear and whorled naevoid</a:t>
            </a:r>
            <a:br>
              <a:rPr lang="en-US" b="1" dirty="0" smtClean="0"/>
            </a:br>
            <a:r>
              <a:rPr lang="en-US" b="1" dirty="0" smtClean="0"/>
              <a:t>hypermelanosis</a:t>
            </a:r>
            <a:endParaRPr lang="en-US" dirty="0"/>
          </a:p>
        </p:txBody>
      </p:sp>
      <p:sp>
        <p:nvSpPr>
          <p:cNvPr id="3" name="Content Placeholder 2"/>
          <p:cNvSpPr>
            <a:spLocks noGrp="1"/>
          </p:cNvSpPr>
          <p:nvPr>
            <p:ph idx="1"/>
          </p:nvPr>
        </p:nvSpPr>
        <p:spPr>
          <a:xfrm>
            <a:off x="914400" y="1828801"/>
            <a:ext cx="7315200" cy="4480560"/>
          </a:xfrm>
        </p:spPr>
        <p:txBody>
          <a:bodyPr/>
          <a:lstStyle/>
          <a:p>
            <a:r>
              <a:rPr lang="en-US" dirty="0" smtClean="0"/>
              <a:t>Benign skin condition characterized by the onset in infancy of hyperpigmented regions that follow the lines of Blaschko's on the trunk and limbs. The soles, palms, face and mucous membranes are spared.</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669805" y="3505200"/>
            <a:ext cx="3912220" cy="3048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15200" cy="1154097"/>
          </a:xfrm>
        </p:spPr>
        <p:txBody>
          <a:bodyPr/>
          <a:lstStyle/>
          <a:p>
            <a:r>
              <a:rPr lang="en-US" dirty="0" smtClean="0"/>
              <a:t>DESCRIPTION</a:t>
            </a:r>
            <a:endParaRPr lang="en-US" dirty="0"/>
          </a:p>
        </p:txBody>
      </p:sp>
      <p:sp>
        <p:nvSpPr>
          <p:cNvPr id="3" name="Content Placeholder 2"/>
          <p:cNvSpPr>
            <a:spLocks noGrp="1"/>
          </p:cNvSpPr>
          <p:nvPr>
            <p:ph idx="1"/>
          </p:nvPr>
        </p:nvSpPr>
        <p:spPr>
          <a:xfrm>
            <a:off x="914400" y="1371601"/>
            <a:ext cx="7315200" cy="4937760"/>
          </a:xfrm>
        </p:spPr>
        <p:txBody>
          <a:bodyPr>
            <a:normAutofit/>
          </a:bodyPr>
          <a:lstStyle/>
          <a:p>
            <a:r>
              <a:rPr lang="en-US" dirty="0" smtClean="0"/>
              <a:t>In general, affected individuals have no accompanying </a:t>
            </a:r>
            <a:r>
              <a:rPr lang="en-US" dirty="0" err="1" smtClean="0"/>
              <a:t>extradermal</a:t>
            </a:r>
            <a:r>
              <a:rPr lang="en-US" dirty="0" smtClean="0"/>
              <a:t> features although the condition has been rarely associated with cardiovascular, neurological and musculoskeletal abnormalities. </a:t>
            </a:r>
          </a:p>
          <a:p>
            <a:endParaRPr lang="en-US" dirty="0" smtClean="0"/>
          </a:p>
          <a:p>
            <a:r>
              <a:rPr lang="en-US" dirty="0" smtClean="0"/>
              <a:t>This phenotype is the reverse of hypomelanosis of Ito </a:t>
            </a:r>
          </a:p>
          <a:p>
            <a:endParaRPr lang="en-US" dirty="0" smtClean="0"/>
          </a:p>
          <a:p>
            <a:r>
              <a:rPr lang="en-US" dirty="0" smtClean="0"/>
              <a:t>Mosaic chromosomal abnormalities have been detected </a:t>
            </a:r>
          </a:p>
          <a:p>
            <a:pPr>
              <a:buNone/>
            </a:pPr>
            <a:endParaRPr lang="en-US" dirty="0" smtClean="0"/>
          </a:p>
          <a:p>
            <a:r>
              <a:rPr lang="en-US" dirty="0" smtClean="0"/>
              <a:t>As stated above for hypomelanosis of Ito, the phenotype of either hyper‐ or </a:t>
            </a:r>
            <a:r>
              <a:rPr lang="en-US" dirty="0" err="1" smtClean="0"/>
              <a:t>hypopigmentation</a:t>
            </a:r>
            <a:r>
              <a:rPr lang="en-US" dirty="0" smtClean="0"/>
              <a:t> following </a:t>
            </a:r>
            <a:r>
              <a:rPr lang="en-US" dirty="0" err="1" smtClean="0"/>
              <a:t>Blaschko</a:t>
            </a:r>
            <a:r>
              <a:rPr lang="en-US" dirty="0" smtClean="0"/>
              <a:t> lines is the result of cutaneous </a:t>
            </a:r>
            <a:r>
              <a:rPr lang="en-US" dirty="0" err="1" smtClean="0"/>
              <a:t>mosaicism</a:t>
            </a:r>
            <a:r>
              <a:rPr lang="en-US" dirty="0" smtClean="0"/>
              <a:t>, either for a monogenic or a chromosomal disorder, rather than being a distinct disease.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54097"/>
          </a:xfrm>
        </p:spPr>
        <p:txBody>
          <a:bodyPr/>
          <a:lstStyle/>
          <a:p>
            <a:r>
              <a:rPr lang="en-US" dirty="0" smtClean="0"/>
              <a:t>DYSKERATOSIS CONGENITA</a:t>
            </a:r>
            <a:endParaRPr lang="en-US" dirty="0"/>
          </a:p>
        </p:txBody>
      </p:sp>
      <p:sp>
        <p:nvSpPr>
          <p:cNvPr id="3" name="Content Placeholder 2"/>
          <p:cNvSpPr>
            <a:spLocks noGrp="1"/>
          </p:cNvSpPr>
          <p:nvPr>
            <p:ph idx="1"/>
          </p:nvPr>
        </p:nvSpPr>
        <p:spPr>
          <a:xfrm>
            <a:off x="914400" y="1752600"/>
            <a:ext cx="7315200" cy="3539527"/>
          </a:xfrm>
        </p:spPr>
        <p:txBody>
          <a:bodyPr/>
          <a:lstStyle/>
          <a:p>
            <a:r>
              <a:rPr lang="en-US" dirty="0" smtClean="0"/>
              <a:t>DKC is a disease with a highly variable phenotype that is classically defined by reticulated skin pigmentation, nail dystrophy and leukoplakia of the oral mucosa often undergoing malignant transformation</a:t>
            </a:r>
            <a:endParaRPr lang="en-US" dirty="0"/>
          </a:p>
        </p:txBody>
      </p:sp>
      <p:pic>
        <p:nvPicPr>
          <p:cNvPr id="4" name="Picture 3" descr="dkc-triad.jpeg"/>
          <p:cNvPicPr>
            <a:picLocks noChangeAspect="1"/>
          </p:cNvPicPr>
          <p:nvPr/>
        </p:nvPicPr>
        <p:blipFill>
          <a:blip r:embed="rId2" cstate="print"/>
          <a:stretch>
            <a:fillRect/>
          </a:stretch>
        </p:blipFill>
        <p:spPr>
          <a:xfrm>
            <a:off x="6045771" y="3162300"/>
            <a:ext cx="3098229" cy="36957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dirty="0" smtClean="0"/>
              <a:t>INHERITANCE</a:t>
            </a:r>
            <a:endParaRPr lang="en-US" dirty="0"/>
          </a:p>
        </p:txBody>
      </p:sp>
      <p:sp>
        <p:nvSpPr>
          <p:cNvPr id="3" name="Content Placeholder 2"/>
          <p:cNvSpPr>
            <a:spLocks noGrp="1"/>
          </p:cNvSpPr>
          <p:nvPr>
            <p:ph idx="1"/>
          </p:nvPr>
        </p:nvSpPr>
        <p:spPr>
          <a:xfrm>
            <a:off x="838200" y="1905000"/>
            <a:ext cx="7315200" cy="3539527"/>
          </a:xfrm>
        </p:spPr>
        <p:txBody>
          <a:bodyPr/>
          <a:lstStyle/>
          <a:p>
            <a:r>
              <a:rPr lang="en-US" dirty="0" smtClean="0"/>
              <a:t>DKC is a genetically heterogeneous disorder, showing autosomal recessive, autosomal dominant and X‐linked inheritance</a:t>
            </a:r>
          </a:p>
          <a:p>
            <a:endParaRPr lang="en-US" dirty="0" smtClean="0"/>
          </a:p>
          <a:p>
            <a:r>
              <a:rPr lang="en-US" dirty="0" smtClean="0"/>
              <a:t>The disease is caused by mutations in multiple genes coding for proteins involved in telomere function and maintenance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lstStyle/>
          <a:p>
            <a:r>
              <a:rPr lang="en-US" dirty="0" smtClean="0"/>
              <a:t>SITES</a:t>
            </a:r>
            <a:endParaRPr lang="en-US" dirty="0"/>
          </a:p>
        </p:txBody>
      </p:sp>
      <p:sp>
        <p:nvSpPr>
          <p:cNvPr id="3" name="Content Placeholder 2"/>
          <p:cNvSpPr>
            <a:spLocks noGrp="1"/>
          </p:cNvSpPr>
          <p:nvPr>
            <p:ph idx="1"/>
          </p:nvPr>
        </p:nvSpPr>
        <p:spPr>
          <a:xfrm>
            <a:off x="914400" y="1905000"/>
            <a:ext cx="7315200" cy="3539527"/>
          </a:xfrm>
        </p:spPr>
        <p:txBody>
          <a:bodyPr/>
          <a:lstStyle/>
          <a:p>
            <a:r>
              <a:rPr lang="en-US" dirty="0" smtClean="0"/>
              <a:t>The pigmentary change may be limited to the neck, upper chest and proximal parts of the limbs initially, but within affected areas the involvement is always diffuse.</a:t>
            </a:r>
            <a:endParaRPr lang="en-US" dirty="0"/>
          </a:p>
        </p:txBody>
      </p:sp>
      <p:pic>
        <p:nvPicPr>
          <p:cNvPr id="4" name="Picture 3" descr="nejmicm1613081_f1.jpeg"/>
          <p:cNvPicPr>
            <a:picLocks noChangeAspect="1"/>
          </p:cNvPicPr>
          <p:nvPr/>
        </p:nvPicPr>
        <p:blipFill>
          <a:blip r:embed="rId2" cstate="print"/>
          <a:stretch>
            <a:fillRect/>
          </a:stretch>
        </p:blipFill>
        <p:spPr>
          <a:xfrm>
            <a:off x="2255864" y="3581400"/>
            <a:ext cx="6888136" cy="3048000"/>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315200" cy="1154097"/>
          </a:xfrm>
        </p:spPr>
        <p:txBody>
          <a:bodyPr/>
          <a:lstStyle/>
          <a:p>
            <a:pPr algn="ctr"/>
            <a:r>
              <a:rPr lang="en-US" dirty="0" smtClean="0"/>
              <a:t>COMPLICATIONS</a:t>
            </a:r>
            <a:endParaRPr lang="en-US" dirty="0"/>
          </a:p>
        </p:txBody>
      </p:sp>
      <p:sp>
        <p:nvSpPr>
          <p:cNvPr id="3" name="Content Placeholder 2"/>
          <p:cNvSpPr>
            <a:spLocks noGrp="1"/>
          </p:cNvSpPr>
          <p:nvPr>
            <p:ph idx="1"/>
          </p:nvPr>
        </p:nvSpPr>
        <p:spPr/>
        <p:txBody>
          <a:bodyPr/>
          <a:lstStyle/>
          <a:p>
            <a:r>
              <a:rPr lang="en-US" dirty="0" smtClean="0"/>
              <a:t>Bone marrow dysplasia</a:t>
            </a:r>
          </a:p>
          <a:p>
            <a:endParaRPr lang="en-US" dirty="0" smtClean="0"/>
          </a:p>
          <a:p>
            <a:r>
              <a:rPr lang="en-US" dirty="0" smtClean="0"/>
              <a:t>Hematological malignancies</a:t>
            </a:r>
          </a:p>
          <a:p>
            <a:endParaRPr lang="en-US" dirty="0" smtClean="0"/>
          </a:p>
          <a:p>
            <a:r>
              <a:rPr lang="en-US" dirty="0" smtClean="0"/>
              <a:t>Epithelial malignancies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r>
              <a:rPr lang="en-US" dirty="0" smtClean="0"/>
              <a:t>The diagnosis is based mostly on </a:t>
            </a:r>
            <a:r>
              <a:rPr lang="en-US" dirty="0" smtClean="0"/>
              <a:t>hematological </a:t>
            </a:r>
            <a:r>
              <a:rPr lang="en-US" dirty="0" smtClean="0"/>
              <a:t>anomalies, </a:t>
            </a:r>
            <a:r>
              <a:rPr lang="en-US" dirty="0" smtClean="0"/>
              <a:t>especially pancytopenia</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849297"/>
          </a:xfrm>
        </p:spPr>
        <p:txBody>
          <a:bodyPr/>
          <a:lstStyle/>
          <a:p>
            <a:r>
              <a:rPr lang="en-US" dirty="0" smtClean="0"/>
              <a:t>DIFFERENTIAL DIAGNOSIS</a:t>
            </a:r>
            <a:endParaRPr lang="en-US" dirty="0"/>
          </a:p>
        </p:txBody>
      </p:sp>
      <p:sp>
        <p:nvSpPr>
          <p:cNvPr id="3" name="Content Placeholder 2"/>
          <p:cNvSpPr>
            <a:spLocks noGrp="1"/>
          </p:cNvSpPr>
          <p:nvPr>
            <p:ph idx="1"/>
          </p:nvPr>
        </p:nvSpPr>
        <p:spPr>
          <a:xfrm>
            <a:off x="914400" y="1143000"/>
            <a:ext cx="7315200" cy="3539527"/>
          </a:xfrm>
        </p:spPr>
        <p:txBody>
          <a:bodyPr/>
          <a:lstStyle/>
          <a:p>
            <a:r>
              <a:rPr lang="en-US" dirty="0" smtClean="0"/>
              <a:t>FANCONI ANEMIA..</a:t>
            </a:r>
          </a:p>
          <a:p>
            <a:pPr>
              <a:buNone/>
            </a:pPr>
            <a:r>
              <a:rPr lang="en-US" dirty="0" smtClean="0"/>
              <a:t> </a:t>
            </a:r>
            <a:r>
              <a:rPr lang="en-US" dirty="0" smtClean="0"/>
              <a:t>                                   </a:t>
            </a:r>
            <a:r>
              <a:rPr lang="en-US" dirty="0" smtClean="0"/>
              <a:t>a clinically </a:t>
            </a:r>
            <a:r>
              <a:rPr lang="en-US" dirty="0" smtClean="0"/>
              <a:t>and genetically </a:t>
            </a:r>
            <a:r>
              <a:rPr lang="en-US" dirty="0" smtClean="0"/>
              <a:t>heterogeneous disorder that causes genomic </a:t>
            </a:r>
            <a:r>
              <a:rPr lang="en-US" dirty="0" smtClean="0"/>
              <a:t>instability. Fanconi anemia </a:t>
            </a:r>
            <a:r>
              <a:rPr lang="en-US" dirty="0" smtClean="0"/>
              <a:t>is also sometimes associated with </a:t>
            </a:r>
            <a:r>
              <a:rPr lang="en-US" dirty="0" smtClean="0"/>
              <a:t>pigmentation anomalies </a:t>
            </a:r>
            <a:r>
              <a:rPr lang="en-US" dirty="0" smtClean="0"/>
              <a:t>including reticulated pigmentation and cafe‐au‐</a:t>
            </a:r>
            <a:r>
              <a:rPr lang="en-US" dirty="0" err="1" smtClean="0"/>
              <a:t>lait</a:t>
            </a:r>
            <a:r>
              <a:rPr lang="en-US" dirty="0" smtClean="0"/>
              <a:t> spots.</a:t>
            </a:r>
            <a:endParaRPr lang="en-US" dirty="0"/>
          </a:p>
        </p:txBody>
      </p:sp>
      <p:pic>
        <p:nvPicPr>
          <p:cNvPr id="4" name="Picture 3" descr="fanconi-anemia-syndrome-18-638.jpg"/>
          <p:cNvPicPr>
            <a:picLocks noChangeAspect="1"/>
          </p:cNvPicPr>
          <p:nvPr/>
        </p:nvPicPr>
        <p:blipFill>
          <a:blip r:embed="rId2" cstate="print"/>
          <a:stretch>
            <a:fillRect/>
          </a:stretch>
        </p:blipFill>
        <p:spPr>
          <a:xfrm>
            <a:off x="4684610" y="3509963"/>
            <a:ext cx="4459390" cy="3348037"/>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773097"/>
          </a:xfrm>
        </p:spPr>
        <p:txBody>
          <a:bodyPr/>
          <a:lstStyle/>
          <a:p>
            <a:pPr algn="ctr"/>
            <a:r>
              <a:rPr lang="en-US" dirty="0" smtClean="0"/>
              <a:t>MELANIN</a:t>
            </a:r>
            <a:endParaRPr lang="en-US" dirty="0"/>
          </a:p>
        </p:txBody>
      </p:sp>
      <p:sp>
        <p:nvSpPr>
          <p:cNvPr id="3" name="Content Placeholder 2"/>
          <p:cNvSpPr>
            <a:spLocks noGrp="1"/>
          </p:cNvSpPr>
          <p:nvPr>
            <p:ph idx="1"/>
          </p:nvPr>
        </p:nvSpPr>
        <p:spPr>
          <a:xfrm>
            <a:off x="914400" y="1371601"/>
            <a:ext cx="7315200" cy="4937760"/>
          </a:xfrm>
        </p:spPr>
        <p:txBody>
          <a:bodyPr/>
          <a:lstStyle/>
          <a:p>
            <a:r>
              <a:rPr lang="en-US" dirty="0" smtClean="0"/>
              <a:t>Primary pigment producing brown coloration</a:t>
            </a:r>
          </a:p>
          <a:p>
            <a:endParaRPr lang="en-US" dirty="0" smtClean="0"/>
          </a:p>
          <a:p>
            <a:r>
              <a:rPr lang="en-US" dirty="0" smtClean="0"/>
              <a:t>Tyrosine – </a:t>
            </a:r>
            <a:r>
              <a:rPr lang="en-US" dirty="0" err="1" smtClean="0"/>
              <a:t>tyrosinase</a:t>
            </a:r>
            <a:r>
              <a:rPr lang="en-US" dirty="0" smtClean="0"/>
              <a:t> –melanin- this occurs in the melanosomes of melanocytes</a:t>
            </a:r>
          </a:p>
          <a:p>
            <a:endParaRPr lang="en-US" dirty="0" smtClean="0"/>
          </a:p>
          <a:p>
            <a:r>
              <a:rPr lang="en-US" dirty="0" smtClean="0"/>
              <a:t> Then the melanosomes are transferred from the </a:t>
            </a:r>
            <a:r>
              <a:rPr lang="en-US" dirty="0" err="1" smtClean="0"/>
              <a:t>melanocyte</a:t>
            </a:r>
            <a:r>
              <a:rPr lang="en-US" dirty="0" smtClean="0"/>
              <a:t> to a group of keratinocytes called the epidermal melanin unit</a:t>
            </a:r>
          </a:p>
          <a:p>
            <a:endParaRPr lang="en-US" dirty="0" smtClean="0"/>
          </a:p>
          <a:p>
            <a:r>
              <a:rPr lang="en-US" dirty="0" smtClean="0"/>
              <a:t> Variations in skin color is related to the number of melanosomes, the degree of </a:t>
            </a:r>
            <a:r>
              <a:rPr lang="en-US" dirty="0" err="1" smtClean="0"/>
              <a:t>melanization</a:t>
            </a:r>
            <a:r>
              <a:rPr lang="en-US" dirty="0" smtClean="0"/>
              <a:t>, and the distribution of the epidermal melanin unit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315200" cy="1154097"/>
          </a:xfrm>
        </p:spPr>
        <p:txBody>
          <a:bodyPr>
            <a:noAutofit/>
          </a:bodyPr>
          <a:lstStyle/>
          <a:p>
            <a:r>
              <a:rPr lang="en-US" sz="3200" b="1" dirty="0" smtClean="0"/>
              <a:t>Naegeli–Franceschetti–Jadassohn syndrome </a:t>
            </a:r>
            <a:r>
              <a:rPr lang="en-US" sz="3200" b="1" dirty="0" smtClean="0"/>
              <a:t>and </a:t>
            </a:r>
            <a:r>
              <a:rPr lang="en-US" sz="3200" b="1" dirty="0" smtClean="0"/>
              <a:t>dermatopathia pigmentosa </a:t>
            </a:r>
            <a:r>
              <a:rPr lang="en-US" sz="3200" b="1" dirty="0" smtClean="0"/>
              <a:t>reticularis</a:t>
            </a:r>
            <a:endParaRPr lang="en-US" sz="3200" dirty="0"/>
          </a:p>
        </p:txBody>
      </p:sp>
      <p:sp>
        <p:nvSpPr>
          <p:cNvPr id="3" name="Content Placeholder 2"/>
          <p:cNvSpPr>
            <a:spLocks noGrp="1"/>
          </p:cNvSpPr>
          <p:nvPr>
            <p:ph idx="1"/>
          </p:nvPr>
        </p:nvSpPr>
        <p:spPr>
          <a:xfrm>
            <a:off x="914400" y="1905001"/>
            <a:ext cx="7315200" cy="4404360"/>
          </a:xfrm>
        </p:spPr>
        <p:txBody>
          <a:bodyPr/>
          <a:lstStyle/>
          <a:p>
            <a:r>
              <a:rPr lang="en-US" dirty="0" smtClean="0"/>
              <a:t>These two diseases are closely related autosomal dominant </a:t>
            </a:r>
            <a:r>
              <a:rPr lang="en-US" dirty="0" smtClean="0"/>
              <a:t>ectodermal dysplasia </a:t>
            </a:r>
            <a:r>
              <a:rPr lang="en-US" dirty="0" smtClean="0"/>
              <a:t>syndromes that are both caused by </a:t>
            </a:r>
            <a:r>
              <a:rPr lang="en-US" dirty="0" smtClean="0"/>
              <a:t>mutations specifically </a:t>
            </a:r>
            <a:r>
              <a:rPr lang="en-US" dirty="0" smtClean="0"/>
              <a:t>located at the start of the </a:t>
            </a:r>
            <a:r>
              <a:rPr lang="en-US" i="1" dirty="0" smtClean="0"/>
              <a:t>KRT14 gene sequence </a:t>
            </a:r>
          </a:p>
          <a:p>
            <a:endParaRPr lang="en-US" dirty="0" smtClean="0"/>
          </a:p>
          <a:p>
            <a:r>
              <a:rPr lang="en-US" dirty="0" smtClean="0"/>
              <a:t>These </a:t>
            </a:r>
            <a:r>
              <a:rPr lang="en-US" dirty="0" smtClean="0"/>
              <a:t>mutations result in </a:t>
            </a:r>
            <a:r>
              <a:rPr lang="en-US" dirty="0" smtClean="0"/>
              <a:t>haploinsufficiency </a:t>
            </a:r>
            <a:r>
              <a:rPr lang="en-US" dirty="0" smtClean="0"/>
              <a:t>for keratin 14 and </a:t>
            </a:r>
            <a:r>
              <a:rPr lang="en-US" dirty="0" smtClean="0"/>
              <a:t>are associated </a:t>
            </a:r>
            <a:r>
              <a:rPr lang="en-US" dirty="0" smtClean="0"/>
              <a:t>with increased susceptibility of keratinocytes to </a:t>
            </a:r>
            <a:r>
              <a:rPr lang="en-US" dirty="0" smtClean="0"/>
              <a:t>proapoptotic stimuli</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1154097"/>
          </a:xfrm>
        </p:spPr>
        <p:txBody>
          <a:bodyPr>
            <a:normAutofit fontScale="90000"/>
          </a:bodyPr>
          <a:lstStyle/>
          <a:p>
            <a:r>
              <a:rPr lang="en-US" dirty="0" smtClean="0"/>
              <a:t>Clinical features of Naegeli–Franceschetti–Jadassohn </a:t>
            </a:r>
            <a:r>
              <a:rPr lang="en-US" dirty="0" smtClean="0"/>
              <a:t>syndrome</a:t>
            </a:r>
            <a:endParaRPr lang="en-US" dirty="0"/>
          </a:p>
        </p:txBody>
      </p:sp>
      <p:sp>
        <p:nvSpPr>
          <p:cNvPr id="3" name="Content Placeholder 2"/>
          <p:cNvSpPr>
            <a:spLocks noGrp="1"/>
          </p:cNvSpPr>
          <p:nvPr>
            <p:ph idx="1"/>
          </p:nvPr>
        </p:nvSpPr>
        <p:spPr>
          <a:xfrm>
            <a:off x="914400" y="2133600"/>
            <a:ext cx="7315200" cy="3539527"/>
          </a:xfrm>
        </p:spPr>
        <p:txBody>
          <a:bodyPr/>
          <a:lstStyle/>
          <a:p>
            <a:r>
              <a:rPr lang="en-US" dirty="0" smtClean="0"/>
              <a:t>Reticular cutaneous pigmentation……starting in </a:t>
            </a:r>
            <a:r>
              <a:rPr lang="en-US" dirty="0" smtClean="0"/>
              <a:t>early life without a preceding </a:t>
            </a:r>
            <a:r>
              <a:rPr lang="en-US" dirty="0" smtClean="0"/>
              <a:t>inflammatory stage</a:t>
            </a:r>
          </a:p>
          <a:p>
            <a:r>
              <a:rPr lang="en-US" dirty="0" smtClean="0"/>
              <a:t>Discomfort </a:t>
            </a:r>
            <a:r>
              <a:rPr lang="en-US" dirty="0" smtClean="0"/>
              <a:t>provoked by heat with diminished sweat gland </a:t>
            </a:r>
            <a:r>
              <a:rPr lang="en-US" dirty="0" smtClean="0"/>
              <a:t>function</a:t>
            </a:r>
            <a:endParaRPr lang="en-US" dirty="0" smtClean="0"/>
          </a:p>
          <a:p>
            <a:r>
              <a:rPr lang="en-US" dirty="0" smtClean="0"/>
              <a:t>Poor teeth</a:t>
            </a:r>
          </a:p>
          <a:p>
            <a:r>
              <a:rPr lang="en-US" dirty="0" smtClean="0"/>
              <a:t>Moderate </a:t>
            </a:r>
            <a:r>
              <a:rPr lang="en-US" dirty="0" smtClean="0"/>
              <a:t>hyperkeratosis of the palms and soles </a:t>
            </a:r>
            <a:endParaRPr lang="en-US" dirty="0" smtClean="0"/>
          </a:p>
          <a:p>
            <a:r>
              <a:rPr lang="en-US" dirty="0" smtClean="0"/>
              <a:t>Males and females are equally affected</a:t>
            </a:r>
          </a:p>
          <a:p>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54097"/>
          </a:xfrm>
        </p:spPr>
        <p:txBody>
          <a:bodyPr>
            <a:normAutofit fontScale="90000"/>
          </a:bodyPr>
          <a:lstStyle/>
          <a:p>
            <a:r>
              <a:rPr lang="en-US" dirty="0" smtClean="0"/>
              <a:t>Clinical features of Dermatopathia </a:t>
            </a:r>
            <a:r>
              <a:rPr lang="en-US" dirty="0" smtClean="0"/>
              <a:t>pigmentosa reticularis</a:t>
            </a:r>
            <a:endParaRPr lang="en-US" dirty="0"/>
          </a:p>
        </p:txBody>
      </p:sp>
      <p:sp>
        <p:nvSpPr>
          <p:cNvPr id="3" name="Content Placeholder 2"/>
          <p:cNvSpPr>
            <a:spLocks noGrp="1"/>
          </p:cNvSpPr>
          <p:nvPr>
            <p:ph idx="1"/>
          </p:nvPr>
        </p:nvSpPr>
        <p:spPr>
          <a:xfrm>
            <a:off x="914400" y="1828801"/>
            <a:ext cx="7315200" cy="4480560"/>
          </a:xfrm>
        </p:spPr>
        <p:txBody>
          <a:bodyPr/>
          <a:lstStyle/>
          <a:p>
            <a:r>
              <a:rPr lang="en-US" dirty="0" smtClean="0"/>
              <a:t>Reticulate hyperpigmentation</a:t>
            </a:r>
            <a:endParaRPr lang="en-US" dirty="0" smtClean="0"/>
          </a:p>
          <a:p>
            <a:endParaRPr lang="en-US" dirty="0" smtClean="0"/>
          </a:p>
          <a:p>
            <a:r>
              <a:rPr lang="en-US" dirty="0" smtClean="0"/>
              <a:t>Non‐ cicatricial </a:t>
            </a:r>
            <a:r>
              <a:rPr lang="en-US" dirty="0" smtClean="0"/>
              <a:t>alopecia </a:t>
            </a:r>
          </a:p>
          <a:p>
            <a:endParaRPr lang="en-US" dirty="0" smtClean="0"/>
          </a:p>
          <a:p>
            <a:r>
              <a:rPr lang="en-US" dirty="0" smtClean="0"/>
              <a:t>Onychodystrophy</a:t>
            </a:r>
            <a:r>
              <a:rPr lang="en-US" dirty="0" smtClean="0"/>
              <a:t>.</a:t>
            </a:r>
            <a:endParaRPr lang="en-US" dirty="0"/>
          </a:p>
        </p:txBody>
      </p:sp>
      <p:pic>
        <p:nvPicPr>
          <p:cNvPr id="4" name="Picture 3" descr="download.jpg"/>
          <p:cNvPicPr>
            <a:picLocks noChangeAspect="1"/>
          </p:cNvPicPr>
          <p:nvPr/>
        </p:nvPicPr>
        <p:blipFill>
          <a:blip r:embed="rId2" cstate="print"/>
          <a:stretch>
            <a:fillRect/>
          </a:stretch>
        </p:blipFill>
        <p:spPr>
          <a:xfrm>
            <a:off x="4772025" y="2695119"/>
            <a:ext cx="4371975" cy="4162881"/>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15200" cy="1154097"/>
          </a:xfrm>
        </p:spPr>
        <p:txBody>
          <a:bodyPr/>
          <a:lstStyle/>
          <a:p>
            <a:r>
              <a:rPr lang="en-US" dirty="0" smtClean="0"/>
              <a:t>COMBINE FEATURES</a:t>
            </a:r>
            <a:endParaRPr lang="en-US" dirty="0"/>
          </a:p>
        </p:txBody>
      </p:sp>
      <p:sp>
        <p:nvSpPr>
          <p:cNvPr id="3" name="Content Placeholder 2"/>
          <p:cNvSpPr>
            <a:spLocks noGrp="1"/>
          </p:cNvSpPr>
          <p:nvPr>
            <p:ph idx="1"/>
          </p:nvPr>
        </p:nvSpPr>
        <p:spPr>
          <a:xfrm>
            <a:off x="914400" y="1524000"/>
            <a:ext cx="7315200" cy="4572000"/>
          </a:xfrm>
        </p:spPr>
        <p:txBody>
          <a:bodyPr>
            <a:normAutofit/>
          </a:bodyPr>
          <a:lstStyle/>
          <a:p>
            <a:r>
              <a:rPr lang="en-US" dirty="0" smtClean="0"/>
              <a:t>These two </a:t>
            </a:r>
            <a:r>
              <a:rPr lang="en-US" dirty="0" smtClean="0"/>
              <a:t>diseases clinically </a:t>
            </a:r>
            <a:r>
              <a:rPr lang="en-US" dirty="0" smtClean="0"/>
              <a:t>share complete absence of </a:t>
            </a:r>
            <a:r>
              <a:rPr lang="en-US" dirty="0" smtClean="0"/>
              <a:t>dermatoglyphics</a:t>
            </a:r>
          </a:p>
          <a:p>
            <a:endParaRPr lang="en-US" dirty="0" smtClean="0"/>
          </a:p>
          <a:p>
            <a:r>
              <a:rPr lang="en-US" dirty="0" smtClean="0"/>
              <a:t>A reticulate pattern </a:t>
            </a:r>
            <a:r>
              <a:rPr lang="en-US" dirty="0" smtClean="0"/>
              <a:t>of skin hyperpigmentation mainly involving the trunk </a:t>
            </a:r>
            <a:r>
              <a:rPr lang="en-US" dirty="0" smtClean="0"/>
              <a:t>and face</a:t>
            </a:r>
            <a:r>
              <a:rPr lang="en-US" dirty="0" smtClean="0"/>
              <a:t>, palmoplantar keratoderma, abnormal sweating and </a:t>
            </a:r>
            <a:r>
              <a:rPr lang="en-US" dirty="0" smtClean="0"/>
              <a:t>other subtle </a:t>
            </a:r>
            <a:r>
              <a:rPr lang="en-US" dirty="0" smtClean="0"/>
              <a:t>developmental anomalies including plantar </a:t>
            </a:r>
            <a:r>
              <a:rPr lang="en-US" dirty="0" err="1" smtClean="0"/>
              <a:t>bullae</a:t>
            </a:r>
            <a:r>
              <a:rPr lang="en-US" dirty="0" smtClean="0"/>
              <a:t> in </a:t>
            </a:r>
            <a:r>
              <a:rPr lang="en-US" dirty="0" smtClean="0"/>
              <a:t>early childhood</a:t>
            </a:r>
          </a:p>
          <a:p>
            <a:endParaRPr lang="en-US" dirty="0" smtClean="0"/>
          </a:p>
          <a:p>
            <a:r>
              <a:rPr lang="en-US" dirty="0" smtClean="0"/>
              <a:t>Dental anomalies</a:t>
            </a:r>
          </a:p>
          <a:p>
            <a:endParaRPr lang="en-US" dirty="0" smtClean="0"/>
          </a:p>
          <a:p>
            <a:r>
              <a:rPr lang="en-US" dirty="0" smtClean="0"/>
              <a:t>Nail </a:t>
            </a:r>
            <a:r>
              <a:rPr lang="en-US" dirty="0" smtClean="0"/>
              <a:t>dystrophy.</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54097"/>
          </a:xfrm>
        </p:spPr>
        <p:txBody>
          <a:bodyPr/>
          <a:lstStyle/>
          <a:p>
            <a:r>
              <a:rPr lang="en-US" b="1" dirty="0" smtClean="0"/>
              <a:t>Dowling–</a:t>
            </a:r>
            <a:r>
              <a:rPr lang="en-US" b="1" dirty="0" err="1" smtClean="0"/>
              <a:t>Degos</a:t>
            </a:r>
            <a:r>
              <a:rPr lang="en-US" b="1" dirty="0" smtClean="0"/>
              <a:t> disease</a:t>
            </a:r>
            <a:endParaRPr lang="en-US" dirty="0"/>
          </a:p>
        </p:txBody>
      </p:sp>
      <p:sp>
        <p:nvSpPr>
          <p:cNvPr id="3" name="Content Placeholder 2"/>
          <p:cNvSpPr>
            <a:spLocks noGrp="1"/>
          </p:cNvSpPr>
          <p:nvPr>
            <p:ph idx="1"/>
          </p:nvPr>
        </p:nvSpPr>
        <p:spPr>
          <a:xfrm>
            <a:off x="990600" y="1752600"/>
            <a:ext cx="7315200" cy="3539527"/>
          </a:xfrm>
        </p:spPr>
        <p:txBody>
          <a:bodyPr/>
          <a:lstStyle/>
          <a:p>
            <a:r>
              <a:rPr lang="en-US" dirty="0" smtClean="0"/>
              <a:t>Dowling–</a:t>
            </a:r>
            <a:r>
              <a:rPr lang="en-US" dirty="0" err="1" smtClean="0"/>
              <a:t>Degos</a:t>
            </a:r>
            <a:r>
              <a:rPr lang="en-US" dirty="0" smtClean="0"/>
              <a:t> disease is an autosomal dominant form of </a:t>
            </a:r>
            <a:r>
              <a:rPr lang="en-US" dirty="0" smtClean="0"/>
              <a:t>reticulate pigmentary </a:t>
            </a:r>
            <a:r>
              <a:rPr lang="en-US" dirty="0" smtClean="0"/>
              <a:t>genodermatosis with variable penetrance </a:t>
            </a:r>
            <a:r>
              <a:rPr lang="en-US" dirty="0" smtClean="0"/>
              <a:t>that was </a:t>
            </a:r>
            <a:r>
              <a:rPr lang="en-US" dirty="0" err="1" smtClean="0"/>
              <a:t>fi</a:t>
            </a:r>
            <a:r>
              <a:rPr lang="en-US" dirty="0" smtClean="0"/>
              <a:t> </a:t>
            </a:r>
            <a:r>
              <a:rPr lang="en-US" dirty="0" err="1" smtClean="0"/>
              <a:t>rst</a:t>
            </a:r>
            <a:r>
              <a:rPr lang="en-US" dirty="0" smtClean="0"/>
              <a:t> described by Dowling</a:t>
            </a:r>
            <a:endParaRPr lang="en-US" dirty="0"/>
          </a:p>
        </p:txBody>
      </p:sp>
      <p:pic>
        <p:nvPicPr>
          <p:cNvPr id="4" name="Picture 3" descr="download (1).jpg"/>
          <p:cNvPicPr>
            <a:picLocks noChangeAspect="1"/>
          </p:cNvPicPr>
          <p:nvPr/>
        </p:nvPicPr>
        <p:blipFill>
          <a:blip r:embed="rId2" cstate="print"/>
          <a:stretch>
            <a:fillRect/>
          </a:stretch>
        </p:blipFill>
        <p:spPr>
          <a:xfrm>
            <a:off x="5995930" y="3200399"/>
            <a:ext cx="2928995" cy="365760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15200" cy="1154097"/>
          </a:xfrm>
        </p:spPr>
        <p:txBody>
          <a:bodyPr/>
          <a:lstStyle/>
          <a:p>
            <a:r>
              <a:rPr lang="en-US" dirty="0" smtClean="0"/>
              <a:t>CLINICAL FEATURES</a:t>
            </a:r>
            <a:endParaRPr lang="en-US" dirty="0"/>
          </a:p>
        </p:txBody>
      </p:sp>
      <p:sp>
        <p:nvSpPr>
          <p:cNvPr id="3" name="Content Placeholder 2"/>
          <p:cNvSpPr>
            <a:spLocks noGrp="1"/>
          </p:cNvSpPr>
          <p:nvPr>
            <p:ph idx="1"/>
          </p:nvPr>
        </p:nvSpPr>
        <p:spPr>
          <a:xfrm>
            <a:off x="914400" y="1676401"/>
            <a:ext cx="7315200" cy="4632960"/>
          </a:xfrm>
        </p:spPr>
        <p:txBody>
          <a:bodyPr>
            <a:normAutofit lnSpcReduction="10000"/>
          </a:bodyPr>
          <a:lstStyle/>
          <a:p>
            <a:r>
              <a:rPr lang="en-US" dirty="0" smtClean="0"/>
              <a:t>The </a:t>
            </a:r>
            <a:r>
              <a:rPr lang="en-US" dirty="0" smtClean="0"/>
              <a:t>reticulate pigmentation </a:t>
            </a:r>
            <a:r>
              <a:rPr lang="en-US" dirty="0" smtClean="0"/>
              <a:t>usually has a </a:t>
            </a:r>
            <a:r>
              <a:rPr lang="en-US" dirty="0" smtClean="0"/>
              <a:t>flexural </a:t>
            </a:r>
            <a:r>
              <a:rPr lang="en-US" dirty="0" smtClean="0"/>
              <a:t>distribution</a:t>
            </a:r>
            <a:r>
              <a:rPr lang="en-US" dirty="0" smtClean="0"/>
              <a:t>.</a:t>
            </a:r>
          </a:p>
          <a:p>
            <a:endParaRPr lang="en-US" dirty="0" smtClean="0"/>
          </a:p>
          <a:p>
            <a:r>
              <a:rPr lang="en-US" dirty="0" smtClean="0"/>
              <a:t> Comedo like lesions </a:t>
            </a:r>
            <a:r>
              <a:rPr lang="en-US" dirty="0" smtClean="0"/>
              <a:t>on the neck and pitted perioral acneform scars </a:t>
            </a:r>
            <a:r>
              <a:rPr lang="en-US" dirty="0" smtClean="0"/>
              <a:t>and genital </a:t>
            </a:r>
            <a:r>
              <a:rPr lang="en-US" dirty="0" smtClean="0"/>
              <a:t>and perianal reticulated pigmented lesions have also </a:t>
            </a:r>
            <a:r>
              <a:rPr lang="en-US" dirty="0" smtClean="0"/>
              <a:t>been described </a:t>
            </a:r>
          </a:p>
          <a:p>
            <a:endParaRPr lang="en-US" b="1" dirty="0" smtClean="0"/>
          </a:p>
          <a:p>
            <a:r>
              <a:rPr lang="en-US" b="1" dirty="0" smtClean="0"/>
              <a:t>Onset </a:t>
            </a:r>
            <a:r>
              <a:rPr lang="en-US" b="1" dirty="0" smtClean="0"/>
              <a:t>is usually </a:t>
            </a:r>
            <a:r>
              <a:rPr lang="en-US" b="1" dirty="0" smtClean="0"/>
              <a:t>post pubertal and </a:t>
            </a:r>
            <a:r>
              <a:rPr lang="en-US" dirty="0" smtClean="0"/>
              <a:t>the </a:t>
            </a:r>
            <a:r>
              <a:rPr lang="en-US" dirty="0" smtClean="0"/>
              <a:t>reticulate hyperpigmentation is progressive and </a:t>
            </a:r>
            <a:r>
              <a:rPr lang="en-US" dirty="0" smtClean="0"/>
              <a:t>disfiguring</a:t>
            </a:r>
            <a:r>
              <a:rPr lang="en-US" dirty="0" smtClean="0"/>
              <a:t>.</a:t>
            </a:r>
          </a:p>
          <a:p>
            <a:endParaRPr lang="en-US" dirty="0" smtClean="0"/>
          </a:p>
          <a:p>
            <a:r>
              <a:rPr lang="en-US" dirty="0" smtClean="0"/>
              <a:t>No </a:t>
            </a:r>
            <a:r>
              <a:rPr lang="en-US" dirty="0" smtClean="0"/>
              <a:t>abnormalities of the hair or nails have been reported. </a:t>
            </a:r>
            <a:endParaRPr lang="en-US" dirty="0" smtClean="0"/>
          </a:p>
          <a:p>
            <a:endParaRPr lang="en-US" dirty="0" smtClean="0"/>
          </a:p>
          <a:p>
            <a:r>
              <a:rPr lang="en-US" dirty="0" smtClean="0"/>
              <a:t>Generalized Dowling–</a:t>
            </a:r>
            <a:r>
              <a:rPr lang="en-US" dirty="0" err="1" smtClean="0"/>
              <a:t>Degos</a:t>
            </a:r>
            <a:r>
              <a:rPr lang="en-US" dirty="0" smtClean="0"/>
              <a:t> </a:t>
            </a:r>
            <a:r>
              <a:rPr lang="en-US" dirty="0" smtClean="0"/>
              <a:t>disease can also occur, with </a:t>
            </a:r>
            <a:r>
              <a:rPr lang="en-US" dirty="0" smtClean="0"/>
              <a:t>numerous hyperpigmented </a:t>
            </a:r>
            <a:r>
              <a:rPr lang="en-US" dirty="0" smtClean="0"/>
              <a:t>or erythematous macules and papules on </a:t>
            </a:r>
            <a:r>
              <a:rPr lang="en-US" dirty="0" smtClean="0"/>
              <a:t>the neck</a:t>
            </a:r>
            <a:r>
              <a:rPr lang="en-US" dirty="0" smtClean="0"/>
              <a:t>, chest and abdomen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Clinical-presentation-on-admission-a-comedo-like-lesions-and-follicular-papules.png"/>
          <p:cNvPicPr>
            <a:picLocks noChangeAspect="1"/>
          </p:cNvPicPr>
          <p:nvPr/>
        </p:nvPicPr>
        <p:blipFill>
          <a:blip r:embed="rId2" cstate="print"/>
          <a:stretch>
            <a:fillRect/>
          </a:stretch>
        </p:blipFill>
        <p:spPr>
          <a:xfrm>
            <a:off x="4876800" y="228600"/>
            <a:ext cx="3666001" cy="2924175"/>
          </a:xfrm>
          <a:prstGeom prst="rect">
            <a:avLst/>
          </a:prstGeom>
        </p:spPr>
      </p:pic>
      <p:pic>
        <p:nvPicPr>
          <p:cNvPr id="3" name="Picture 2" descr="kk.jpg"/>
          <p:cNvPicPr>
            <a:picLocks noChangeAspect="1"/>
          </p:cNvPicPr>
          <p:nvPr/>
        </p:nvPicPr>
        <p:blipFill>
          <a:blip r:embed="rId3" cstate="print"/>
          <a:stretch>
            <a:fillRect/>
          </a:stretch>
        </p:blipFill>
        <p:spPr>
          <a:xfrm>
            <a:off x="0" y="228600"/>
            <a:ext cx="3427828" cy="2590800"/>
          </a:xfrm>
          <a:prstGeom prst="rect">
            <a:avLst/>
          </a:prstGeom>
        </p:spPr>
      </p:pic>
      <p:pic>
        <p:nvPicPr>
          <p:cNvPr id="4" name="Picture 3" descr="3-Figure3-1.png"/>
          <p:cNvPicPr>
            <a:picLocks noChangeAspect="1"/>
          </p:cNvPicPr>
          <p:nvPr/>
        </p:nvPicPr>
        <p:blipFill>
          <a:blip r:embed="rId4" cstate="print"/>
          <a:srcRect t="6685" b="4182"/>
          <a:stretch>
            <a:fillRect/>
          </a:stretch>
        </p:blipFill>
        <p:spPr>
          <a:xfrm>
            <a:off x="2514600" y="3505200"/>
            <a:ext cx="4972050" cy="304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315200" cy="1154097"/>
          </a:xfrm>
        </p:spPr>
        <p:txBody>
          <a:bodyPr/>
          <a:lstStyle/>
          <a:p>
            <a:pPr algn="ctr"/>
            <a:r>
              <a:rPr lang="en-US" dirty="0" smtClean="0"/>
              <a:t>GENETICS</a:t>
            </a:r>
            <a:endParaRPr lang="en-US" dirty="0"/>
          </a:p>
        </p:txBody>
      </p:sp>
      <p:sp>
        <p:nvSpPr>
          <p:cNvPr id="3" name="Content Placeholder 2"/>
          <p:cNvSpPr>
            <a:spLocks noGrp="1"/>
          </p:cNvSpPr>
          <p:nvPr>
            <p:ph idx="1"/>
          </p:nvPr>
        </p:nvSpPr>
        <p:spPr>
          <a:xfrm>
            <a:off x="914400" y="2057401"/>
            <a:ext cx="7315200" cy="4251960"/>
          </a:xfrm>
        </p:spPr>
        <p:txBody>
          <a:bodyPr>
            <a:normAutofit fontScale="92500" lnSpcReduction="20000"/>
          </a:bodyPr>
          <a:lstStyle/>
          <a:p>
            <a:r>
              <a:rPr lang="en-US" dirty="0" smtClean="0"/>
              <a:t>KRT5…</a:t>
            </a:r>
            <a:r>
              <a:rPr lang="en-US" dirty="0" smtClean="0"/>
              <a:t> encoding the initial part of keratin 5</a:t>
            </a:r>
            <a:endParaRPr lang="en-US" dirty="0" smtClean="0"/>
          </a:p>
          <a:p>
            <a:endParaRPr lang="en-US" dirty="0" smtClean="0"/>
          </a:p>
          <a:p>
            <a:endParaRPr lang="en-US" dirty="0" smtClean="0"/>
          </a:p>
          <a:p>
            <a:r>
              <a:rPr lang="en-US" dirty="0" smtClean="0"/>
              <a:t>POFUT1….</a:t>
            </a:r>
            <a:r>
              <a:rPr lang="en-US" dirty="0" smtClean="0"/>
              <a:t> encodes </a:t>
            </a:r>
            <a:r>
              <a:rPr lang="en-US" dirty="0" smtClean="0"/>
              <a:t>protein O</a:t>
            </a:r>
            <a:r>
              <a:rPr lang="en-US" dirty="0" smtClean="0"/>
              <a:t>‐ fucosyltransferase 1</a:t>
            </a:r>
            <a:endParaRPr lang="en-US" dirty="0" smtClean="0"/>
          </a:p>
          <a:p>
            <a:endParaRPr lang="en-US" dirty="0" smtClean="0"/>
          </a:p>
          <a:p>
            <a:endParaRPr lang="en-US" dirty="0" smtClean="0"/>
          </a:p>
          <a:p>
            <a:r>
              <a:rPr lang="en-US" dirty="0" smtClean="0"/>
              <a:t>POGLUT1….</a:t>
            </a:r>
            <a:r>
              <a:rPr lang="en-US" dirty="0" smtClean="0"/>
              <a:t> encodes </a:t>
            </a:r>
            <a:r>
              <a:rPr lang="en-US" dirty="0" smtClean="0"/>
              <a:t>protein O</a:t>
            </a:r>
            <a:r>
              <a:rPr lang="en-US" dirty="0" smtClean="0"/>
              <a:t>‐ glucosyltransferase </a:t>
            </a:r>
            <a:r>
              <a:rPr lang="en-US" dirty="0" smtClean="0"/>
              <a:t>1</a:t>
            </a:r>
          </a:p>
          <a:p>
            <a:endParaRPr lang="en-US" dirty="0" smtClean="0"/>
          </a:p>
          <a:p>
            <a:endParaRPr lang="en-US" dirty="0" smtClean="0"/>
          </a:p>
          <a:p>
            <a:r>
              <a:rPr lang="en-US" dirty="0" smtClean="0"/>
              <a:t>Knockdown </a:t>
            </a:r>
            <a:r>
              <a:rPr lang="en-US" dirty="0" smtClean="0"/>
              <a:t>of </a:t>
            </a:r>
            <a:r>
              <a:rPr lang="en-US" i="1" dirty="0" smtClean="0"/>
              <a:t>POFUT1 was </a:t>
            </a:r>
            <a:r>
              <a:rPr lang="en-US" i="1" dirty="0" smtClean="0"/>
              <a:t>shown </a:t>
            </a:r>
            <a:r>
              <a:rPr lang="en-US" dirty="0" smtClean="0"/>
              <a:t>to </a:t>
            </a:r>
            <a:r>
              <a:rPr lang="en-US" dirty="0" smtClean="0"/>
              <a:t>reduce the expression of KRT5 in keratinocytes. </a:t>
            </a:r>
            <a:endParaRPr lang="en-US" dirty="0" smtClean="0"/>
          </a:p>
          <a:p>
            <a:endParaRPr lang="en-US" dirty="0" smtClean="0"/>
          </a:p>
          <a:p>
            <a:r>
              <a:rPr lang="en-US" dirty="0" smtClean="0"/>
              <a:t>In </a:t>
            </a:r>
            <a:r>
              <a:rPr lang="en-US" dirty="0" smtClean="0"/>
              <a:t>addition, </a:t>
            </a:r>
            <a:r>
              <a:rPr lang="en-US" dirty="0" smtClean="0"/>
              <a:t>both POGLUT1 </a:t>
            </a:r>
            <a:r>
              <a:rPr lang="en-US" dirty="0" smtClean="0"/>
              <a:t>and POFUT1 are essential regulators of Notch activity.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1154097"/>
          </a:xfrm>
        </p:spPr>
        <p:txBody>
          <a:bodyPr>
            <a:normAutofit fontScale="90000"/>
          </a:bodyPr>
          <a:lstStyle/>
          <a:p>
            <a:r>
              <a:rPr lang="en-US" b="1" dirty="0" smtClean="0"/>
              <a:t>Reticulate acropigmentation of</a:t>
            </a:r>
            <a:br>
              <a:rPr lang="en-US" b="1" dirty="0" smtClean="0"/>
            </a:br>
            <a:r>
              <a:rPr lang="en-US" b="1" dirty="0" smtClean="0"/>
              <a:t>Kitamura</a:t>
            </a:r>
            <a:endParaRPr lang="en-US" dirty="0"/>
          </a:p>
        </p:txBody>
      </p:sp>
      <p:sp>
        <p:nvSpPr>
          <p:cNvPr id="3" name="Content Placeholder 2"/>
          <p:cNvSpPr>
            <a:spLocks noGrp="1"/>
          </p:cNvSpPr>
          <p:nvPr>
            <p:ph idx="1"/>
          </p:nvPr>
        </p:nvSpPr>
        <p:spPr>
          <a:xfrm>
            <a:off x="914400" y="1752600"/>
            <a:ext cx="7315200" cy="3539527"/>
          </a:xfrm>
        </p:spPr>
        <p:txBody>
          <a:bodyPr/>
          <a:lstStyle/>
          <a:p>
            <a:r>
              <a:rPr lang="en-US" dirty="0" smtClean="0"/>
              <a:t>Reticulate acropigmentation of Kitamura (RAK) is a rare </a:t>
            </a:r>
            <a:r>
              <a:rPr lang="en-US" dirty="0" smtClean="0"/>
              <a:t>pigmentary disorder </a:t>
            </a:r>
            <a:r>
              <a:rPr lang="en-US" dirty="0" smtClean="0"/>
              <a:t>that has an autosomal dominant pattern of inheritance</a:t>
            </a:r>
            <a:r>
              <a:rPr lang="en-US" dirty="0" smtClean="0"/>
              <a:t>. </a:t>
            </a:r>
            <a:r>
              <a:rPr lang="en-US" dirty="0" smtClean="0"/>
              <a:t>RAK was found to </a:t>
            </a:r>
            <a:r>
              <a:rPr lang="en-US" dirty="0" smtClean="0"/>
              <a:t>be caused </a:t>
            </a:r>
            <a:r>
              <a:rPr lang="en-US" dirty="0" smtClean="0"/>
              <a:t>by mutations in </a:t>
            </a:r>
            <a:r>
              <a:rPr lang="en-US" i="1" dirty="0" smtClean="0"/>
              <a:t>ADAM10 .</a:t>
            </a:r>
            <a:endParaRPr lang="en-US" dirty="0"/>
          </a:p>
        </p:txBody>
      </p:sp>
      <p:sp>
        <p:nvSpPr>
          <p:cNvPr id="5122" name="AutoShape 2" descr="data:image/jpeg;base64,/9j/4AAQSkZJRgABAQAAAQABAAD/2wCEAAkGBxMTEhUTExMVFRUVFx0YFxUXFxUXFRcYFRcXFxcXFxcYHSggGBolGxUXITEhJSkrLi4uFx8zODMtNygtLisBCgoKDg0OGxAQGi0lHyUtLS0tLS0tLS0tLS0tLS0tLS0tLS0tLS0tLS0tLS0tLS0tLS0tLS0tLS0tLS0tLS0tLf/AABEIAJwBRAMBEQACEQEDEQH/xAAbAAACAwEBAQAAAAAAAAAAAAAEBQIDBgEAB//EAEQQAAEDAgIFCAcECAYDAAAAAAEAAhEDIQQxBRJBUWEGInGBkaGx8BMjU5PB0dIHFzKCFEJDUmKS4fEWM2Nyc8Ikg6L/xAAbAQACAwEBAQAAAAAAAAAAAAAAAQIEBQMGB//EADQRAAIBAgMGBQMDBAMBAAAAAAABAgMRBBJRBRMhMUFhFCJxscEjgaEy0fAkM5HhQmLxQ//aAAwDAQACEQMRAD8AU6N0QKmHq1C6HifRN1mjW9EA+tzTd0MIjV25ru3xPPwo5oOXXp9uYohSK460AyWDs7LLHrRtNo9jgp56MX2HtOnZcy4i2mkAU02QBVWZIQFjH6RpljyN91qYaeaFtDye1KG7rt9Hx/cGYF3M0lCYjzskACVM+tMmiwIEX4DDazhwVXE1MsbLqa2ysPvKmd8l7mwwdKAsx8T1CVgh2SjYkD1CgCmoyQkBluUlTVGqDznWHXt7L9S7UIZpJFLGVVTpti3D0AABGS2LI8jObbuG8n8OH4ulTdMVHsaYzhzw0xxgqtiY8Ua2y58JI2bKTGtpupmWvaZglwkOIIBLWnLVzG3M7Kj5XRuRb6h+HG1RJMOagRCsmhMqcgaB60pEhXjAgDIY8esWlhv7Z5vaitW+x30YXdGQ2c1UwOkWTEU4RvrGqvXf02amzlfER+5s8I2wWaepQxptQDDGGyCJFoQxolVyURgGJSGZ7SxsUxSM2xsyd5PitWkrQR4/GTvXl6hILhEPI1Zi5tOcbpXSxVVRohqkIFwHXJ7FQHNOYPjdZuJj57nqNk1E6FtB6awIVWxqo7TddIlYLYUESbriEiRnNM0ZvtBVvCStO2pkbYo5qObQV6q0jyrZGEEbkXpjBawv1/NBOJJqAV+SNBonCWCyK088mz2eCw6o0lH/AD6miYzYuJcJVGBILi7EIAqOIAbJKYmzH6Rf6SuTsYO8/wBI7VfwkODkee2vW8ygj2orljDuD+kLajHAkGbEWIIuCDsNlzxSvG5o7MnapbU2WCxLnwXuc4xm4lx6JKzmemj2HeHKQxiw2TEVVUCZAhAIpqpEhVjBmgZktIt9YOK0MI/Kzz211aafYk4K0jDuVgJhck4WQFyvR49YOA+AVXEvyGxspXrX7M2mBFlnHphlTEBMiybXIEdQSRF71EkB4gpDM5pkwwncPBNI5zdkZ/DzqjoWwlZWPE1Xmm2FFikcTwaUx3LtHsh5M7B3SqGLXJm/saV1Jeg8wxkgzsVBs30MaDEjoGsFkIgyQakySYu0lh5B6FKEsruc6tNVIOL6mbjettNNXR4KpBwk4y5rgQTIECEDBq7fPamTiG6Nwus6+QVTE1Mscq6mvsrC56m8fJe/+jUYNoAWaz1CGDLDpSAhVQAuxeSQMU4wGM8kyJn6FONbi4nvWvRVoI8dj5Zq8vUtJXQpgOO/DP7pBRWV4ss4SeWqmazRD5aFlM9fHkaPDPCRIOpuQI7VKBMqcExlFVIaF2LugkZrSbOe0q7hHxaMLbMfLGXqDvCunnSLUwPPyQJHtFs9Z1fE/JU8W+CRv7HXmk/Q2ODFlQPQjFpTRFnJEoEyQN0DRXUF1AmB4gpDMzygdzSN9u2y60leaRVxc8tKT7MWNC1zxbCS1BA8QgC7Cs5wPUqWLfJG/sWPGT9B3g236AqDPQxGeHb1qJ0C2NSESqNsn0FyYBinKJIRaQow6RkfFaeEqXjl0PK7aw2Soqq5Pn6/7ASFcMQqQM9+jl7gB0yuVWqqcbl3A4WWIqZVy6s0OCwwaICy5TcndnsKVGNKKhFcEM8PSIzXM7BYCBA9TJIYvx17IB8hNWE570yAudTAJWxS/QvQ8Vi+FefqyMKZWAqlOWkHaFNq50jKzuPeTj5pt3wsmatJo9jh5ZqafY1WGUDuHUeKBFtYJkWUuSGVVboABxQSJIzmlWZHcVawrtMy9rwvh29Gv2AXlaR5QiAgDz0Ai/Q7OcfPH4qhi3xSPS7Gj5JS7mpwqpm4HhNEZHmXKZBloAlJjQJWN1zOoLiXJiMlp5/OY3e7wurGGV5mbtSdqDWoOtM8oGkIOZAhJsnGLb4B2EoXA2lZdapnkeuwGF3FOz5vixvhht87lXZpRQxwQkKJJhGEcQSdnd1qUSMkSqkIDoBVmSLKJJMX4tkt87E4TcHdHKvQjVg6cuTEbluRkpJNHgqtN0qjhLmip6kQQz0ZR/WKycRUzz7Hs9m4Xc0Vfm+LHuBozdVzQDXAefPBAzlV2zaUxFFQ3hRGB4qwc7qHSUIchU+jYHdmgjbgAYulB6Vp4SpmjlfQ8rtfD7urnXKXuCvCtGSDLoAy5N5EbnHxWXXVps9bs6WagjXYYrgXwum66QBNYpogyouTAqcUh9QTEJExFpinzCu1F2qIqY6GbDzXYTblrHiToCAPPCBoO0MyxPFZmJd5nrdkwy4dPW7NFhdirmoGbkIizoCZFhGrKTGhdWdziFA6AeJyTuBk9K3rN4Anw/qruDXFswdsztGMSMK6eeC3oIIsw7bqpiqlllXU3Nk4ZTnvHyXuM8EJlyzz0iQTgTLXDa2/UUmTjwGej3bFHqTfIuomHOabebd6kuZF8iGIyntSYIjhx3oEwPH04uFAnzRn8U2HLVwU7wy6HlNuUMlZVFyl7oqDJIHFdq9TJC5T2bht/XSfJcWPMK1YzZ7ew6wzYCaIM8XXlAz3nJMiDNdLj0JEwbFN1kugdSoN5sIQMXY2lLZ3LtQqZJplHaGH31Bpc+aFbgtc8WAhqmSuMeT5hzhxntCz8UrTPSbJlejbua6i6yqGsFUnXTAJqPTRBlcXTEcac0mOIJiQonRCnSjeYVKLs7kKivFozrSts8FYmkI44IGNtFs5gWTVd5s9tgY5aEF2Q3wjlyLbGTSLIRBnWZpiZNr4lJhEVYp/OUDq0UVTZAGUxZ9aeA+a0cGvK2ea21L6kV2IlytGKFOQiBfRyjeVmYp/UZ6/ZUbYaPe43oMhvWqtzUsSwxh9siCD4oQ2hjgtsZdGaRIvNTnTt2JkSrG1Bls8ESY4onhnzlfd8fBJCZzF05EJMEZfHiOo9ysYSeWou/Az9rUN7hnquP8APsQw153i3x+IXTGTvPLocdh0FChvOsvZD3R1OyppGy2ONZsWKmcncEdU7kiSLPSW2JoiwZhuUmTiQqiAi3AL8QeLJAA4kxKBSFC3Iu8UzwVaOWpJaNgIcupzC9Dv9aRvA7iVRxa5M3tjS/UjW0nKizfDaRTEE+kQiLI1XCOJUkRI0xa3Z81EmB4lImgDFMlpTEzMU8ytqLvFM8JXjlqSXd+5Ymcjz9qAtce4JnMAWK+LPfU1likHUaYBUSYwLub0JkGdoiduaYibgescUmNCjEmZ4KB1ZVUdISAyZvUqH+KOwLVwytTPI7VnfENaEo8yu5mhL3JojYJwIuFjVpXm2e5wVPJRgtEhzrAMnYuRaXM7hWzfzdCBl2GqFpIIkAdnQgdgllTjll560CKcbUJdKiycSWHqRdSRCQaawKTEjN6YaJPRfrsElwZNpNWYr0PUJf0kHtaFYxX6762KOy0lQyro5L8sc/pBZUc3IHnDdxjht61xL1g2liZQJom58ee9AWLC6RbzCaIsrp1IBM/2SJI4biSjoLqUUXfiCSGwLHi0oB8hQ/NbFB3po8Rj45cRNdwEKyVSeEfFVh3yPiquLXluauyJ2qtao1lOrZZp6csweJJN+xOwMa0pO/sTOZ4USb7kxdy1reKiTAdIM2ykSQFiPwhCGzK/ruHErZpO9OPoeKx0bV5+pYVMpnCozflbOtGN6kV3XuaXCtgBYzPeJBFPNIbCaYsnciW0ZbxCZF8z1asIm/QokrcRTVMkxmookwd7oCQzNMN3He4nvWxRVqaPE46WbETfckupVLygQbgm7eCw5O7PoFJWgg51T1RCiTRbgamqY6ECCqdbnm2yOu8JE7cD1J8SN4t0bR4IuRaK3uJJjzCTGkTqWAKYFD8XqzKVwBcexwoGbuMuPDh1BD5jWoDoGjkegdg/urOKd6j7FHZcXHDpvrd/5Yz5QMgB4tqfiHA5/NVy/bgDYPEWHQO9Aho2pIM+fPxTAiyoACgjYn6UBp4+fihkkip9cmAgVilj41utJAwWrJB3IAV1M1r4d/TR4vacbYqf86AYVkonCDrMI2OHfZca6vBl3Z8steJraTLLKPXotwVNwcZiDkpA7D1rrJEGWMbATECtdZBJAuMMqLZNIHrfgbZJcyTRkq4iq7pWxh39JHjdpxtiJ/zoiRXUzj1LMdK5Vnamy5gY5sTBdzTUXbMysdnt4oIBjMIQSCmOBhM5q5eI6U0EiivAzm6GxrQWOtxHeoEyrENtKQjL0hbt8VtQ/SvQ8NiXetL1fuThTOBa0JN2VyUYuTUV1H2j8NzLbBl8FhXuz36Vkkcc0QQOkIJI5FyOAhAI62oQcri8eKR0ONxJ1mydsdoSQmEUXQEAUYrFWvsQuIWA8G/0lXVmAyCeu4HgnawrDrSDeZHDt/ootDQn0SQANkWtnI4bV0fHiKKSVkM8VUsZg22fJJk0I9E1A5gI2SIP8JICclZnNNPiNaeR6bKJIhUJyTInSLdaQ0ednOxMR6o2OtIGW0KWsCYsMunaVIjfiI8azVcVoYSV4W0PMbaouNdT6NewtCvGMTpjnDpHiudb9DLWC4V4eps6DeaJ2LIPZIJpAZoIhtMyOCkhPmXvbZCBg9QJEwfExCiySQNUaC2yiTMjjxFUrXwjvSPJbYjbEPukRcrDMgnhxLm9Pgq+JdqZp7JjfFLsmaTCkcFktnsUgwVQU0RkmWtIORTI2LSDsPZHgiwFFZ9skrjsLfSJDudqwQbJDMsRFuJW1TflXoeExKtWmu79z0qZxCKTZICr4iWWmzQ2XS3mJjouJpMLVDac79iyT2aVxTonGa5cM9V5b8R4x1KUlYgndtB9QatRp2ER1+fBRJE6lOTbaEiSBMYNWP8AcEDCqFTz0pDF+kcQGNc52TRPYnFNuyIykoptg/JNzodrfjLiXHibx1CB1LtWhknlOGErqtSVRdb+49xlYEbSegnwC4ssrgLtGPGtUDmkgOudUwLApkWFaRcGsJEasEptcBpmb0M+Hap2gO7RfvCsYqnla9DN2ZiN9CXaT/LuaZrLBVTRBhW55adnkKRFhmwd6B3B33eBsF/l54IEV6XqFrSW5jL4JxjeSRzqzyU3N9E2Bcl8a7Vhzidl88su1TqRyysKjJVKalqd0qIPH5iV1wrtOxn7Yp56GbR/6E4WqeTCMIyXtHFcq7tTZcwEc2Igu5smZLHPYkgSbSmR5B2HZA/EbeZUmJLiXvvYbU0DK6wSJlDmyFFkkDVmKJMyOlhFRaWBl5WjzW3IWnGXZlJVwwS3BiXhVMY7RSNrYcL1pS0Xv/4anCUQAsw9XYKaBs600RaJ0mBSOZY4DcmRKMRTlIlcUvpkFRA61x2whodzO4psPcOK1cPK9NHjdpQcMTLvxKSV2KIThpLt8eCqYx+VG3sNfVl6fI0c8tYZNg2yzeZ6lC3kuDBcc3Ge26sYhJZV2KGDk5upPWTt9kkPdJVOaLZEeK4F63Avw9x0JAhfjYLmtO13gCY7lEkwtlOBN+HBACDTtywbCZP5bjvAVrBRvU9DM2vVcMO7deBzR1f0dUDY/wAR/TwXfFw4qaKOxMReLpP1RstWWgNbrOdkPmqMkb19Srk4/wBFiHF+qIeCYyILBf4LpTVnxOdXzR4Gb5T41peaLLguJMWhsk5bJNo6dy7UKead+iKe0cTusPZPzNW/cB0f/mA/wrpjehR2D/8AT7fJpWuEZgcVQPQCN1cjFub+qRnxEWjrXTJ9PN3K6rRdZ0uqVx6Hc0KB2FFDEn9Ie0ZBrY7z8UdA5svx8uBEHLq60lK0kyNSCnTcNVYU6GMOqNORMg7iQJVvFJZroz9lye4yvmm0HaRoENk+di54f+4ie0n/AE0v51FTVsHjRlobDlz9bd4qli58MpubHocXVfovk1FKmVQSPQXCG0oUkRsEspJ2FmJNHDwTGnxK68lRsdFYrdTso2JJlFWmFEmjLcoKUEFXMFK02tUY226d6Klo/cABWkeUGeg6EknoCzMZO87aHq9iUclBzf8Ayf4RpsPTVQ2Wy+nSzUkiLZJrEyB1gEwmiMiNeg4IaBSTFVXNKwwd9PckAr0tQ/W27VZw1TLLK+pj7Wwu8hvFzj7CyVonmQ7Rf41RxsuSPQ7Cp8Zz9EGcoBFJ8ZxCqU1eSRv1JZYOWiA8DLGtA2bTlknVlmqNkMHDd0YxegZpDFy1lvxOA4iDdcyy0MqLrW3ediVzmKsUJr0uBcf/AJI+KS5Mk+g7c8FsR1xHemgMtpQesbwn4K5gV5mzE27L6UV3+CquyRAsRcHcRl54q/OKlGzPOUKzo1FNdDUcieUbBVb6Q6pDXMe05jWFuqQLrMyunLieyjWjiKV4MWcoXv8ATu9E/UB2gNJImRBOWea64enGd7lDaWMnQyqPW/wJf0drAYzJkkmSTvJOavqKSsjzdStOrLNN3O4B4DxMZZ9apYzob+w+Gf7fI+diYjM/m+AlUTfQqxLh6dh8ixsu6f0Ldyg4NY7N/wBPkavrgDPvHzXBl4Wa+rXkHNoJ6JiULkPqEVHEkkmT1wAkFgXR5is9uVgY7Z+Ct1ONOLMzCJRrVYLVP/KD9LAlvQuNJ2qI742GbDzXYStbJAG1bE5qMbs8bQpOrNQXU1eiaAa0BZEpOTuz2VKmqcFGPJDpg2pHQtAQMIoGAYJjvU0QkVOftSYRRUc1E6o9mkT5FNZqiySZnNP05aSp0ZZaiZwxtPeUJR7CFhstpuyueGUXKSS5s1OhKWq0LDlLM2z3tKkqdNQXRWHlFJE2XMdCmiEjxe2D2+etDIgvpLjzuumhNBzawcA0n5f0UuZy5AVXD7kmiSkA1mJWJJgOLZIg7VEHxRmqw1SQtWlPPFM8djKDo1XFcua9A/RThrGZVPGLimbWwpeSS7lun6vqjeZgd6r0l50bOJdqMm9H7FmjKJIHECcx4KNT9b9R0JXpRfZexTj2xVYP3QTHAcT0qB26BjXwQYz25+CLCsDVq49M0jKDs4tRYCdTHROZTGKqtTWqdSvYJc2ec29L9C9fgvV482D4nBMeQXNuMiJBHWFGUU+Z2p150/0ux3C4RtOdXbmSST2npRGKjyCrXnVd5u53EHLztUjnEGou1Xt3ER571VxUbxTN/YtS1SUX1+B3haNrG35ZWcz0lxXi6k1xsAJa3piZ8V3yWoX7lBVb41w0j8jITbWmd+/qXBl9C7HPLatIi34h1HVz4Z9qcVdMhKSU0tb/AAOn05aD3KLRIRUn6tad8jwKuzX0YmPhJ/1tWL6/A7xbHGgXwNWYzvbO266rwi8yZoYmSVOS7P2Fuh6Os7WOQy+KtYupd5UY2yMNaO9fXl6Gqw4iFUNqwwpjeFJIjcKpNG34IsDZytV2ZRx+SYAVSrZRudLExWAUWNIta4JjK6iiyaFGk6UtIUCfMyeCbLw3jfqWrXq/RvqeVwWF/rcr/wCLb/Y2mDbELMsepD3CxUiKZQ+sgGiqpiEEbFLayYNF9NxzUkcmFDECPgmQsCVXykSBKzJSBCXFYaXJKTXIjOlCbu0S5P1wx5Jzi3eruK6MxNiNZpp9vkX6TxQqO1GmQHEuIyF7NnfK54Wk82d8i7tbGxjSdKL4sfaLI1QqcneTZrUo5YJaJCjGVT+lM4hwI4R/ZOKvFhUlaUVr+zfwN6dIATNt0kfFQOlxO6qX4lo2NaT2kC/f2J9BS0D8TQESAJ6j2bVEQlog67id8dn9SVrYaNqd9TyW162evl0CZXcyTpKBHg5A7A9c3Eb/AIpjRRWsR0hcqyvBmjs6WXERf2HuDqnV3rKZ7ESaUbDyf4g4eB+Kt0fNRktDGxTdPHU56q3x8j3AuBZfxMKpY2Oon00B6RnnYV1p/wBuX2KdZ2xVP0l8DZtbmN6FxZdsIsUwySDBmQdxWlRSnRSZ5bF1JUMbKcf5wCqel3ejNIscJncW3459oXKNCUZL1LtfaVKrSkurQ50bR1QAqzeZ3ZqU4KEVFckOcKy90IbGOvlcdSkiFjpr7hE+c9qGNIDxFZIkkCmpCidSqnXukxoKpVUh2CwU2AFi2rmTRmcBR/8AIfw+P9lYnO9KK9SjRo5cTUnrb2NRhlzLgVWIhAkLn1NiQ2gWq/cmIrpVbpiYVRrhSOTCJtZMicLpQBU66TGgOsy6iMzrmAi4mVrtJ8zwsZyj+l2OasWFkwu+Y80ZVBZxhYclZtHvqc88VLUW4pv/AJDOhxPcpRdosKivKL0fwxwXS3NQOiFmBaDVqE2NhOWQn4o6A1xDsVDGm8b5hFuJG9ldiSgbSdt+262oRyxSPCYmpvKsp6stBUzgeJSAiCgCuucukeKY0UYkSEmrqx2pTySUl0Y30VX1gAASSLALIas7HuITUoqQt0w6XOEEQLg9asYX9Mv5qZW1P7tF9/lB+AqnVgT1KsbDANJnns6V0pv6cvsVKsb4mm+0vgYtrtDM1yaLXEVOdJJWpRVoI8fjp58RN9/bgQK6lQ2OHp3WQj27GtEKSIMm9/YOzo6UwSB31c4Nt+09CQ7WAquISJJAz6ts1Fk0V0KiSJMPouTBB7XWQBVVyUBpibDUorvPBv8A2TQx3RTIs5WemxoXVnXKQ2D1SmRBWvTEy2m66kcmwqlXITIhDqgITAgHJMkiCiMzDXLWPB2OuTAa6BosM615HYsurFZ3c9pgpt0IW0QFiBGIa2cg7skQuNvKy5KazJdWNHRqzPYoE0A6IDXveSJAdEHJTtqRc73SKtJuEljdpuNgAz7cu1WMPTzTv0Rl7UxW7o5b8XwKQVonkjoKBHCUDIymBCu6w6kDiccJCRJcy7Q2LDHFp6W9tx3qlXhllmR6TZuIU6e7fNexRpSoH1HEbo64XXDR8repU2tVvVjFdF/PYM0PULg1oEuIy+ZOSouPGx6GM7xzMG0o6Kjdcaurnwnb0KdODcJW7FWvVUK9Nvk8y9gsYgCjHDxSir8Ed6s1BOb6CtaaVlY8ZOWaTep5xTIm4YslHt2EtqJiSOudIl1moDlyA6tXW4BDCwDiKu5IaA6tRQOiC8KLBAwymEDQbSKYmeqKLAWUf85/+1v/AGQhtjOk5SIsjWcEDQBWSQ2QLEyLYHGfSmJnmOhSOTCWOTEdNvkgmTDkAc14sojMxC1jwh26ALMNiHU5IEzs1tXvgrhVo53dGngtougnFq6K8K0vq6z83HITAAyHH+65VqShTSWpfwWMdfEtvTh/lDrHsa0Aiw2ibZZqm0uhuKTtxElLWF2uLSTPbktHcRcUn0PKy2lUhWnKHJv/AEWCnG2SbknMldoxUVZGfWrTrSzTfEkmcTwKAPEoGccEwRTXNkEo8yQKQyqo0HMeekJNJ8GShKUXdMre2Mk0rcEScnJ3YVoXHim8NIv+qd43DiFTqwyyuj0OCxKnTUG+KLNMVg988FPDLg2VNrTvKMV3AGtiwJj93YPO5dt3G97Ge8TVlDI3wJaymV7HnmyANsHrKPbk2PjNAiutWJPwQOwNUqE2Gaix2BMXUDBxSuFgei0mOKRJDQthAy6k9Ag2kUxM7VKixoVYd3rn9DfimhsZNKkQKsQ9ImgOo6SkgLoUiIHVbn0oQmC1QRfv+akQLqVTWysQmFi9r9+aB2JPNkCKS7ilYLn1P7uNHexd72r9Sv5mYfgqOn5Z37udH+xd72r9SM7DwVHT8s993Oj/AGLve1fqRnYeCo6flnB9nGjwZ9C6R/q1fqUZeZWZ0pUIUpZoKzJ1/s9wDxDqTyN3pav1KEacU7os1KkqkcsnwOfd1o/2Lve1fqXXOyj4Kjp+We+7rR/sne9q/UjOw8DQ0/LOfdzo/wBi73tX6kZ2PwVHT8s993Oj/ZO97V+pGdh4Kjp+WeP2c6P9i73tX6kZ2HgqOn5Z77udH+yd72r9SM7DwVHT8si77NtHHOi73tX6kZ2NYOiunud+7fR3sXe9q/UjOxeDo6flnPu20d7F3vav1IzMfg6On5Zw/Zro72Lve1fqRmYeEpae5Cp9l+jHCDQcR/y1fqQ5Nklhqad0vyz1P7L9GNENoOA/5av1JKTQSw9OTu0S+7PRvsXe9q/UnmYvC0tD33Z6N9i73tX6kZmHhaWh4/Zno32Lve1fqRmYeFpaB3+CsH7N3vKnzXHdRL2/nqdPIvB+zd7x/wA0bqIb+epH/BGC9m73lT5o3UQ8RPU83kPgh+zd7yp80bqIeInqUVPs9wBMmk4/+2r9SW5hoPxFTUmzkFgRcUnW/wBSp9SNzAXiKmpY7kRgj+zd7yp80bmA/EVNTreROCH7N3vKnzRuYC8RU1JjkfhPZu/nf80bmGg/EVNTruR+EP7N387/AJo3MNA8RU1KWchsECXCm6Tn6yps/MjcwDxNTUt/wdhPZu/nf8091EPEVNSLuRmDOdN3vH/NLcwF4ipqQHIfBezd7yp9SNzAfiampMci8H7N3vKnzT3UReInqQdyGwR/Zu95U+pG6iG/nqcPIXAxHonR/wAlT6kbqIt/PUqb9nuABkUn+9q/UjdRHv56lp5C4L2bveVPqT3cRb+ep7/AuC9m73lT6kbuIb6epw8g8D7J3vKn1JbuIb6Y5finCpVbaGUmPHS41gZ4erauhyOYjGOaBAF/Rb/2lQMdt3GyAODFOmP9t9t6uqR2IAtpYgksFudrT+UgDxQBXpPFuYysWxLKReJ3gOz4c0IA9Uxjg0mB+Au25gxvyQAZUdAJ3CUAC4rFFrGuAEnp/dJQBF+McKjWQIc8NOcwaVR+/ewd6AB9HaRe9rSQ25p5A216TXmL7yUASpaQeW1zb1dTVbbYG0ze+9xQAQcS4VNW0Eu6tVrCO8lAEMPjXODSQLua3bkWB2/eUARq45wdED8FV23Ok5gbt/iMoAkMY4l4tzX6vSPQCpf8zu5AF+HrlxExdjXdbpnqsgCNHEE6uXOLgfykx4IADpaReatJkCH+nBsf2NQMbF9xugCekce5mFqVhGs1hItaRbKUAEPxRGtlZ4b1EN77oA7VxBFIPtOrPDKUAefiCKetadaOH49XwQALg8e9waTHPxFWnlk2kawbHH1TZmczwgA7orHuqU6LnRNRsujfqg2QB7B49zgSYtWdTy/VFV7B1w0IA7j8c5gEReuyn+V7mA9fOKACG4gkUzbnug/yudb+UIAF0NpB9VlJzompSLzAtIIFr5XQARTxRLWGBzmknPMAIArwmNc6kx5iXPLTujXLbdQQBZWxRDNaBPpWs25OqtYeuCgCnA45zwCY/wA17OppdHXYIAIqYgj0mXNiOsbUAV0cY4gWF6lRu3Km6oBtz5gQByni3EjK7iOgBhNusIAtZiCdTLnFwP5Q6I7EAVDGuhxgWZrbc+3JAEquLcKjGQIcQDnN2VnWvvpjtKAKtJ41zAdWPx0WzF4rVm03dcExxQBGtpB4qBgAj04p5GdU0W1N+clAB2Hql2tOxxHUC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download (2).jpg"/>
          <p:cNvPicPr>
            <a:picLocks noChangeAspect="1"/>
          </p:cNvPicPr>
          <p:nvPr/>
        </p:nvPicPr>
        <p:blipFill>
          <a:blip r:embed="rId2" cstate="print"/>
          <a:srcRect b="7285"/>
          <a:stretch>
            <a:fillRect/>
          </a:stretch>
        </p:blipFill>
        <p:spPr>
          <a:xfrm>
            <a:off x="2667000" y="3505200"/>
            <a:ext cx="5974373" cy="2667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dirty="0" smtClean="0"/>
              <a:t>CLINICAL FEATURES</a:t>
            </a:r>
            <a:endParaRPr lang="en-US" dirty="0"/>
          </a:p>
        </p:txBody>
      </p:sp>
      <p:sp>
        <p:nvSpPr>
          <p:cNvPr id="3" name="Content Placeholder 2"/>
          <p:cNvSpPr>
            <a:spLocks noGrp="1"/>
          </p:cNvSpPr>
          <p:nvPr>
            <p:ph idx="1"/>
          </p:nvPr>
        </p:nvSpPr>
        <p:spPr>
          <a:xfrm>
            <a:off x="914400" y="1676400"/>
            <a:ext cx="7315200" cy="3539527"/>
          </a:xfrm>
        </p:spPr>
        <p:txBody>
          <a:bodyPr/>
          <a:lstStyle/>
          <a:p>
            <a:r>
              <a:rPr lang="en-US" dirty="0" smtClean="0"/>
              <a:t>Typical features include reticulate hyperpigmented </a:t>
            </a:r>
            <a:r>
              <a:rPr lang="en-US" dirty="0" smtClean="0"/>
              <a:t>atrophic macules </a:t>
            </a:r>
            <a:r>
              <a:rPr lang="en-US" dirty="0" smtClean="0"/>
              <a:t>on the dorsa of the hands </a:t>
            </a:r>
            <a:r>
              <a:rPr lang="en-US" dirty="0" smtClean="0"/>
              <a:t>and </a:t>
            </a:r>
            <a:r>
              <a:rPr lang="en-US" dirty="0" smtClean="0"/>
              <a:t>‘pits’ </a:t>
            </a:r>
            <a:r>
              <a:rPr lang="en-US" dirty="0" smtClean="0"/>
              <a:t>on the </a:t>
            </a:r>
            <a:r>
              <a:rPr lang="en-US" dirty="0" smtClean="0"/>
              <a:t>palms and soles in the </a:t>
            </a:r>
            <a:r>
              <a:rPr lang="en-US" dirty="0" smtClean="0"/>
              <a:t>first </a:t>
            </a:r>
            <a:r>
              <a:rPr lang="en-US" dirty="0" smtClean="0"/>
              <a:t>or second decade of </a:t>
            </a:r>
            <a:r>
              <a:rPr lang="en-US" dirty="0" smtClean="0"/>
              <a:t>life</a:t>
            </a:r>
          </a:p>
          <a:p>
            <a:r>
              <a:rPr lang="en-US" dirty="0" smtClean="0"/>
              <a:t>The macules </a:t>
            </a:r>
            <a:r>
              <a:rPr lang="en-US" dirty="0" smtClean="0"/>
              <a:t>gradually darken and tend to spread to the </a:t>
            </a:r>
            <a:r>
              <a:rPr lang="en-US" dirty="0" smtClean="0"/>
              <a:t>proximal regions </a:t>
            </a:r>
            <a:r>
              <a:rPr lang="en-US" dirty="0" smtClean="0"/>
              <a:t>of the extremities with progression of the eruptions </a:t>
            </a:r>
            <a:r>
              <a:rPr lang="en-US" dirty="0" smtClean="0"/>
              <a:t>that stops </a:t>
            </a:r>
            <a:r>
              <a:rPr lang="en-US" dirty="0" smtClean="0"/>
              <a:t>in middle age.</a:t>
            </a:r>
            <a:endParaRPr lang="en-US" dirty="0"/>
          </a:p>
        </p:txBody>
      </p:sp>
      <p:pic>
        <p:nvPicPr>
          <p:cNvPr id="4" name="Picture 3" descr="unnamed.jpg"/>
          <p:cNvPicPr>
            <a:picLocks noChangeAspect="1"/>
          </p:cNvPicPr>
          <p:nvPr/>
        </p:nvPicPr>
        <p:blipFill>
          <a:blip r:embed="rId2" cstate="print"/>
          <a:stretch>
            <a:fillRect/>
          </a:stretch>
        </p:blipFill>
        <p:spPr>
          <a:xfrm>
            <a:off x="3581400" y="4122329"/>
            <a:ext cx="5562600" cy="255787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315200" cy="1154097"/>
          </a:xfrm>
        </p:spPr>
        <p:txBody>
          <a:bodyPr/>
          <a:lstStyle/>
          <a:p>
            <a:r>
              <a:rPr lang="en-US" dirty="0" smtClean="0"/>
              <a:t>HISTOPATHOLOGY</a:t>
            </a:r>
            <a:endParaRPr lang="en-US" dirty="0"/>
          </a:p>
        </p:txBody>
      </p:sp>
      <p:sp>
        <p:nvSpPr>
          <p:cNvPr id="3" name="Content Placeholder 2"/>
          <p:cNvSpPr>
            <a:spLocks noGrp="1"/>
          </p:cNvSpPr>
          <p:nvPr>
            <p:ph idx="1"/>
          </p:nvPr>
        </p:nvSpPr>
        <p:spPr>
          <a:xfrm>
            <a:off x="381000" y="1828800"/>
            <a:ext cx="4343400" cy="4038600"/>
          </a:xfrm>
        </p:spPr>
        <p:txBody>
          <a:bodyPr/>
          <a:lstStyle/>
          <a:p>
            <a:r>
              <a:rPr lang="en-US" dirty="0" smtClean="0"/>
              <a:t>The </a:t>
            </a:r>
            <a:r>
              <a:rPr lang="en-US" dirty="0" smtClean="0"/>
              <a:t>pigmented </a:t>
            </a:r>
            <a:r>
              <a:rPr lang="en-US" dirty="0" smtClean="0"/>
              <a:t>lesions show </a:t>
            </a:r>
            <a:r>
              <a:rPr lang="en-US" dirty="0" smtClean="0"/>
              <a:t>pigmentation in the tip of </a:t>
            </a:r>
            <a:r>
              <a:rPr lang="en-US" dirty="0" err="1" smtClean="0"/>
              <a:t>rete</a:t>
            </a:r>
            <a:r>
              <a:rPr lang="en-US" dirty="0" smtClean="0"/>
              <a:t> ridges with thinning of </a:t>
            </a:r>
            <a:r>
              <a:rPr lang="en-US" dirty="0" smtClean="0"/>
              <a:t>the epidermis</a:t>
            </a:r>
            <a:r>
              <a:rPr lang="en-US" dirty="0" smtClean="0"/>
              <a:t>, elongation and thinning of the </a:t>
            </a:r>
            <a:r>
              <a:rPr lang="en-US" dirty="0" err="1" smtClean="0"/>
              <a:t>rete</a:t>
            </a:r>
            <a:r>
              <a:rPr lang="en-US" dirty="0" smtClean="0"/>
              <a:t> ridges, and </a:t>
            </a:r>
            <a:r>
              <a:rPr lang="en-US" dirty="0" smtClean="0"/>
              <a:t>slight hyperkeratosis </a:t>
            </a:r>
            <a:r>
              <a:rPr lang="en-US" dirty="0" smtClean="0"/>
              <a:t>without </a:t>
            </a:r>
            <a:r>
              <a:rPr lang="en-US" dirty="0" err="1" smtClean="0"/>
              <a:t>parakeratosis</a:t>
            </a:r>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4886607" y="1295400"/>
            <a:ext cx="4257393" cy="5105400"/>
          </a:xfrm>
          <a:prstGeom prst="rect">
            <a:avLst/>
          </a:prstGeom>
          <a:ln>
            <a:noFill/>
          </a:ln>
          <a:effectLst>
            <a:softEdge rad="1125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1154097"/>
          </a:xfrm>
        </p:spPr>
        <p:txBody>
          <a:bodyPr>
            <a:normAutofit fontScale="90000"/>
          </a:bodyPr>
          <a:lstStyle/>
          <a:p>
            <a:r>
              <a:rPr lang="en-US" b="1" dirty="0" err="1" smtClean="0"/>
              <a:t>Peutz</a:t>
            </a:r>
            <a:r>
              <a:rPr lang="en-US" b="1" dirty="0" smtClean="0"/>
              <a:t>–</a:t>
            </a:r>
            <a:r>
              <a:rPr lang="en-US" b="1" dirty="0" err="1" smtClean="0"/>
              <a:t>Jeghers</a:t>
            </a:r>
            <a:r>
              <a:rPr lang="en-US" b="1" dirty="0" smtClean="0"/>
              <a:t>–Touraine syndrome</a:t>
            </a:r>
            <a:endParaRPr lang="en-US" dirty="0"/>
          </a:p>
        </p:txBody>
      </p:sp>
      <p:sp>
        <p:nvSpPr>
          <p:cNvPr id="3" name="Content Placeholder 2"/>
          <p:cNvSpPr>
            <a:spLocks noGrp="1"/>
          </p:cNvSpPr>
          <p:nvPr>
            <p:ph idx="1"/>
          </p:nvPr>
        </p:nvSpPr>
        <p:spPr>
          <a:xfrm>
            <a:off x="914400" y="1752600"/>
            <a:ext cx="7315200" cy="3539527"/>
          </a:xfrm>
        </p:spPr>
        <p:txBody>
          <a:bodyPr/>
          <a:lstStyle/>
          <a:p>
            <a:r>
              <a:rPr lang="en-US" dirty="0" smtClean="0"/>
              <a:t>Characterized </a:t>
            </a:r>
            <a:r>
              <a:rPr lang="en-US" dirty="0" smtClean="0"/>
              <a:t>by hyperpigmented </a:t>
            </a:r>
            <a:r>
              <a:rPr lang="en-US" dirty="0" smtClean="0"/>
              <a:t>macules </a:t>
            </a:r>
            <a:r>
              <a:rPr lang="en-US" dirty="0" smtClean="0"/>
              <a:t>on the </a:t>
            </a:r>
            <a:r>
              <a:rPr lang="en-US" dirty="0" smtClean="0"/>
              <a:t>lips and oral mucosa </a:t>
            </a:r>
            <a:r>
              <a:rPr lang="en-US" dirty="0" smtClean="0"/>
              <a:t>and polyposis </a:t>
            </a:r>
            <a:r>
              <a:rPr lang="en-US" dirty="0" smtClean="0"/>
              <a:t>of the </a:t>
            </a:r>
            <a:r>
              <a:rPr lang="en-US" dirty="0" smtClean="0"/>
              <a:t>small intestine</a:t>
            </a:r>
            <a:endParaRPr lang="en-US" dirty="0"/>
          </a:p>
        </p:txBody>
      </p:sp>
      <p:pic>
        <p:nvPicPr>
          <p:cNvPr id="4" name="Picture 3" descr="download (4).jpg"/>
          <p:cNvPicPr>
            <a:picLocks noChangeAspect="1"/>
          </p:cNvPicPr>
          <p:nvPr/>
        </p:nvPicPr>
        <p:blipFill>
          <a:blip r:embed="rId2" cstate="print"/>
          <a:stretch>
            <a:fillRect/>
          </a:stretch>
        </p:blipFill>
        <p:spPr>
          <a:xfrm>
            <a:off x="4038600" y="3505200"/>
            <a:ext cx="4433888" cy="263595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315200" cy="1154097"/>
          </a:xfrm>
        </p:spPr>
        <p:txBody>
          <a:bodyPr/>
          <a:lstStyle/>
          <a:p>
            <a:r>
              <a:rPr lang="en-US" dirty="0" smtClean="0"/>
              <a:t>CLINICAL FEATURES</a:t>
            </a:r>
            <a:endParaRPr lang="en-US" dirty="0"/>
          </a:p>
        </p:txBody>
      </p:sp>
      <p:sp>
        <p:nvSpPr>
          <p:cNvPr id="3" name="Content Placeholder 2"/>
          <p:cNvSpPr>
            <a:spLocks noGrp="1"/>
          </p:cNvSpPr>
          <p:nvPr>
            <p:ph idx="1"/>
          </p:nvPr>
        </p:nvSpPr>
        <p:spPr>
          <a:xfrm>
            <a:off x="914400" y="1524001"/>
            <a:ext cx="7315200" cy="4785360"/>
          </a:xfrm>
        </p:spPr>
        <p:txBody>
          <a:bodyPr>
            <a:normAutofit/>
          </a:bodyPr>
          <a:lstStyle/>
          <a:p>
            <a:r>
              <a:rPr lang="en-US" dirty="0" smtClean="0"/>
              <a:t>Dark brown or </a:t>
            </a:r>
            <a:r>
              <a:rPr lang="en-US" dirty="0" smtClean="0"/>
              <a:t>black macules </a:t>
            </a:r>
            <a:r>
              <a:rPr lang="en-US" dirty="0" smtClean="0"/>
              <a:t>appear typically </a:t>
            </a:r>
            <a:r>
              <a:rPr lang="en-US" dirty="0" smtClean="0"/>
              <a:t>on the </a:t>
            </a:r>
            <a:r>
              <a:rPr lang="en-US" dirty="0" smtClean="0"/>
              <a:t>lips, especially the </a:t>
            </a:r>
            <a:r>
              <a:rPr lang="en-US" dirty="0" smtClean="0"/>
              <a:t>lower lip</a:t>
            </a:r>
            <a:r>
              <a:rPr lang="en-US" dirty="0" smtClean="0"/>
              <a:t>, in infancy or childhood</a:t>
            </a:r>
          </a:p>
          <a:p>
            <a:r>
              <a:rPr lang="en-US" dirty="0" smtClean="0"/>
              <a:t>Similar </a:t>
            </a:r>
            <a:r>
              <a:rPr lang="en-US" dirty="0" smtClean="0"/>
              <a:t>lesions may </a:t>
            </a:r>
            <a:r>
              <a:rPr lang="en-US" dirty="0" smtClean="0"/>
              <a:t>appear on </a:t>
            </a:r>
            <a:r>
              <a:rPr lang="en-US" dirty="0" smtClean="0"/>
              <a:t>buccal mucosa, </a:t>
            </a:r>
            <a:r>
              <a:rPr lang="en-US" dirty="0" smtClean="0"/>
              <a:t>tongue, gingiva</a:t>
            </a:r>
            <a:r>
              <a:rPr lang="en-US" dirty="0" smtClean="0"/>
              <a:t>, and genital mucosa</a:t>
            </a:r>
          </a:p>
          <a:p>
            <a:r>
              <a:rPr lang="en-US" dirty="0" smtClean="0"/>
              <a:t> </a:t>
            </a:r>
            <a:r>
              <a:rPr lang="en-US" dirty="0" smtClean="0"/>
              <a:t>Macules may also </a:t>
            </a:r>
            <a:r>
              <a:rPr lang="en-US" dirty="0" smtClean="0"/>
              <a:t>occur around </a:t>
            </a:r>
            <a:r>
              <a:rPr lang="en-US" dirty="0" smtClean="0"/>
              <a:t>the mouth, on </a:t>
            </a:r>
            <a:r>
              <a:rPr lang="en-US" dirty="0" smtClean="0"/>
              <a:t>the central </a:t>
            </a:r>
            <a:r>
              <a:rPr lang="en-US" dirty="0" smtClean="0"/>
              <a:t>face, backs of </a:t>
            </a:r>
            <a:r>
              <a:rPr lang="en-US" dirty="0" smtClean="0"/>
              <a:t>the hands</a:t>
            </a:r>
            <a:r>
              <a:rPr lang="en-US" dirty="0" smtClean="0"/>
              <a:t>, especially the </a:t>
            </a:r>
            <a:r>
              <a:rPr lang="en-US" dirty="0" smtClean="0"/>
              <a:t>fingers, and </a:t>
            </a:r>
            <a:r>
              <a:rPr lang="en-US" dirty="0" smtClean="0"/>
              <a:t>on the toes and tops of </a:t>
            </a:r>
            <a:r>
              <a:rPr lang="en-US" dirty="0" smtClean="0"/>
              <a:t>the feet</a:t>
            </a:r>
            <a:r>
              <a:rPr lang="en-US" dirty="0" smtClean="0"/>
              <a:t>.</a:t>
            </a:r>
          </a:p>
          <a:p>
            <a:r>
              <a:rPr lang="en-US" dirty="0" smtClean="0"/>
              <a:t> </a:t>
            </a:r>
            <a:r>
              <a:rPr lang="en-US" dirty="0" smtClean="0"/>
              <a:t>Associated polyposis </a:t>
            </a:r>
            <a:r>
              <a:rPr lang="en-US" dirty="0" smtClean="0"/>
              <a:t>involves the </a:t>
            </a:r>
            <a:r>
              <a:rPr lang="en-US" dirty="0" smtClean="0"/>
              <a:t>small intestine</a:t>
            </a:r>
          </a:p>
          <a:p>
            <a:r>
              <a:rPr lang="en-US" dirty="0" smtClean="0"/>
              <a:t>But</a:t>
            </a:r>
            <a:r>
              <a:rPr lang="en-US" dirty="0" smtClean="0"/>
              <a:t>, hamartomatous polyps </a:t>
            </a:r>
            <a:r>
              <a:rPr lang="en-US" dirty="0" smtClean="0"/>
              <a:t>of the </a:t>
            </a:r>
            <a:r>
              <a:rPr lang="en-US" dirty="0" smtClean="0"/>
              <a:t>stomach and colon </a:t>
            </a:r>
            <a:r>
              <a:rPr lang="en-US" dirty="0" smtClean="0"/>
              <a:t>may occur</a:t>
            </a:r>
            <a:endParaRPr lang="en-US" dirty="0" smtClean="0"/>
          </a:p>
          <a:p>
            <a:r>
              <a:rPr lang="en-US" dirty="0" smtClean="0"/>
              <a:t>Symptoms </a:t>
            </a:r>
            <a:r>
              <a:rPr lang="en-US" dirty="0" smtClean="0"/>
              <a:t>of hamhartomas </a:t>
            </a:r>
            <a:r>
              <a:rPr lang="en-US" dirty="0" smtClean="0"/>
              <a:t>of the </a:t>
            </a:r>
            <a:r>
              <a:rPr lang="en-US" dirty="0" smtClean="0"/>
              <a:t>small intestine may </a:t>
            </a:r>
            <a:r>
              <a:rPr lang="en-US" dirty="0" smtClean="0"/>
              <a:t>cause repeated </a:t>
            </a:r>
            <a:r>
              <a:rPr lang="en-US" dirty="0" smtClean="0"/>
              <a:t>bouts of </a:t>
            </a:r>
            <a:r>
              <a:rPr lang="en-US" dirty="0" smtClean="0"/>
              <a:t>abdominal pain </a:t>
            </a:r>
            <a:r>
              <a:rPr lang="en-US" dirty="0" smtClean="0"/>
              <a:t>and vomiting, </a:t>
            </a:r>
            <a:r>
              <a:rPr lang="en-US" dirty="0" smtClean="0"/>
              <a:t>and intussusception</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3).jpg"/>
          <p:cNvPicPr>
            <a:picLocks noChangeAspect="1"/>
          </p:cNvPicPr>
          <p:nvPr/>
        </p:nvPicPr>
        <p:blipFill>
          <a:blip r:embed="rId2" cstate="print"/>
          <a:stretch>
            <a:fillRect/>
          </a:stretch>
        </p:blipFill>
        <p:spPr>
          <a:xfrm>
            <a:off x="228600" y="381000"/>
            <a:ext cx="4357687" cy="3264059"/>
          </a:xfrm>
          <a:prstGeom prst="rect">
            <a:avLst/>
          </a:prstGeom>
          <a:ln>
            <a:noFill/>
          </a:ln>
          <a:effectLst>
            <a:softEdge rad="112500"/>
          </a:effectLst>
        </p:spPr>
      </p:pic>
      <p:pic>
        <p:nvPicPr>
          <p:cNvPr id="3" name="Picture 2" descr="lip-freckling.jpeg"/>
          <p:cNvPicPr>
            <a:picLocks noChangeAspect="1"/>
          </p:cNvPicPr>
          <p:nvPr/>
        </p:nvPicPr>
        <p:blipFill>
          <a:blip r:embed="rId3" cstate="print"/>
          <a:stretch>
            <a:fillRect/>
          </a:stretch>
        </p:blipFill>
        <p:spPr>
          <a:xfrm>
            <a:off x="4675129" y="3886200"/>
            <a:ext cx="4468872" cy="2971800"/>
          </a:xfrm>
          <a:prstGeom prst="rect">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696897"/>
          </a:xfrm>
        </p:spPr>
        <p:txBody>
          <a:bodyPr>
            <a:normAutofit fontScale="90000"/>
          </a:bodyPr>
          <a:lstStyle/>
          <a:p>
            <a:r>
              <a:rPr lang="en-US" dirty="0" smtClean="0"/>
              <a:t>HISTOPATHOLOGY</a:t>
            </a:r>
            <a:endParaRPr lang="en-US" dirty="0"/>
          </a:p>
        </p:txBody>
      </p:sp>
      <p:sp>
        <p:nvSpPr>
          <p:cNvPr id="3" name="Content Placeholder 2"/>
          <p:cNvSpPr>
            <a:spLocks noGrp="1"/>
          </p:cNvSpPr>
          <p:nvPr>
            <p:ph idx="1"/>
          </p:nvPr>
        </p:nvSpPr>
        <p:spPr>
          <a:xfrm>
            <a:off x="914400" y="1676401"/>
            <a:ext cx="3276600" cy="4632960"/>
          </a:xfrm>
        </p:spPr>
        <p:txBody>
          <a:bodyPr>
            <a:normAutofit/>
          </a:bodyPr>
          <a:lstStyle/>
          <a:p>
            <a:r>
              <a:rPr lang="en-US" dirty="0" smtClean="0"/>
              <a:t>Increased </a:t>
            </a:r>
            <a:r>
              <a:rPr lang="en-US" dirty="0" smtClean="0"/>
              <a:t>number of </a:t>
            </a:r>
            <a:r>
              <a:rPr lang="en-US" dirty="0" smtClean="0"/>
              <a:t>melanocytes with </a:t>
            </a:r>
            <a:r>
              <a:rPr lang="en-US" dirty="0" smtClean="0"/>
              <a:t>long dendrites </a:t>
            </a:r>
            <a:r>
              <a:rPr lang="en-US" dirty="0" smtClean="0"/>
              <a:t>filled </a:t>
            </a:r>
            <a:r>
              <a:rPr lang="en-US" dirty="0" smtClean="0"/>
              <a:t>with melanosomes, but few </a:t>
            </a:r>
            <a:r>
              <a:rPr lang="en-US" dirty="0" smtClean="0"/>
              <a:t>melanosomes in </a:t>
            </a:r>
            <a:r>
              <a:rPr lang="en-US" dirty="0" smtClean="0"/>
              <a:t>keratocytes, suggesting a pigment </a:t>
            </a:r>
            <a:r>
              <a:rPr lang="en-US" dirty="0" smtClean="0"/>
              <a:t>block</a:t>
            </a:r>
          </a:p>
          <a:p>
            <a:r>
              <a:rPr lang="en-US" dirty="0" smtClean="0"/>
              <a:t>Gastrointestinal hamhartomas show </a:t>
            </a:r>
            <a:r>
              <a:rPr lang="en-US" dirty="0" smtClean="0"/>
              <a:t>an elongated, frond‐like epithelium with </a:t>
            </a:r>
            <a:r>
              <a:rPr lang="en-US" dirty="0" smtClean="0"/>
              <a:t>cystic dilatation </a:t>
            </a:r>
            <a:r>
              <a:rPr lang="en-US" dirty="0" smtClean="0"/>
              <a:t>of glands overlying </a:t>
            </a:r>
            <a:r>
              <a:rPr lang="en-US" dirty="0" smtClean="0"/>
              <a:t>network </a:t>
            </a:r>
            <a:r>
              <a:rPr lang="en-US" dirty="0" smtClean="0"/>
              <a:t>of </a:t>
            </a:r>
            <a:r>
              <a:rPr lang="en-US" dirty="0" smtClean="0"/>
              <a:t>smooth muscle </a:t>
            </a:r>
            <a:r>
              <a:rPr lang="en-US" dirty="0" smtClean="0"/>
              <a:t>bundles</a:t>
            </a:r>
            <a:endParaRPr lang="en-US" dirty="0"/>
          </a:p>
        </p:txBody>
      </p:sp>
      <p:pic>
        <p:nvPicPr>
          <p:cNvPr id="4" name="Picture 3" descr="colontumorPeutzfeely04.jpg"/>
          <p:cNvPicPr>
            <a:picLocks noChangeAspect="1"/>
          </p:cNvPicPr>
          <p:nvPr/>
        </p:nvPicPr>
        <p:blipFill>
          <a:blip r:embed="rId2" cstate="print"/>
          <a:srcRect b="6667"/>
          <a:stretch>
            <a:fillRect/>
          </a:stretch>
        </p:blipFill>
        <p:spPr>
          <a:xfrm>
            <a:off x="5257800" y="990600"/>
            <a:ext cx="3672485" cy="2895775"/>
          </a:xfrm>
          <a:prstGeom prst="rect">
            <a:avLst/>
          </a:prstGeom>
          <a:ln>
            <a:noFill/>
          </a:ln>
          <a:effectLst>
            <a:softEdge rad="112500"/>
          </a:effectLst>
        </p:spPr>
      </p:pic>
      <p:pic>
        <p:nvPicPr>
          <p:cNvPr id="5" name="Picture 4" descr="download (5).jpg"/>
          <p:cNvPicPr>
            <a:picLocks noChangeAspect="1"/>
          </p:cNvPicPr>
          <p:nvPr/>
        </p:nvPicPr>
        <p:blipFill>
          <a:blip r:embed="rId3" cstate="print"/>
          <a:stretch>
            <a:fillRect/>
          </a:stretch>
        </p:blipFill>
        <p:spPr>
          <a:xfrm>
            <a:off x="5410201" y="4373327"/>
            <a:ext cx="3733800" cy="2484674"/>
          </a:xfrm>
          <a:prstGeom prst="rect">
            <a:avLst/>
          </a:prstGeom>
          <a:ln>
            <a:noFill/>
          </a:ln>
          <a:effectLst>
            <a:softEdge rad="112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315200" cy="793812"/>
          </a:xfrm>
        </p:spPr>
        <p:txBody>
          <a:bodyPr/>
          <a:lstStyle/>
          <a:p>
            <a:r>
              <a:rPr lang="en-US" dirty="0" smtClean="0"/>
              <a:t>GENETICS</a:t>
            </a:r>
            <a:endParaRPr lang="en-US" dirty="0"/>
          </a:p>
        </p:txBody>
      </p:sp>
      <p:sp>
        <p:nvSpPr>
          <p:cNvPr id="3" name="Content Placeholder 2"/>
          <p:cNvSpPr>
            <a:spLocks noGrp="1"/>
          </p:cNvSpPr>
          <p:nvPr>
            <p:ph idx="1"/>
          </p:nvPr>
        </p:nvSpPr>
        <p:spPr>
          <a:xfrm>
            <a:off x="914400" y="1371601"/>
            <a:ext cx="7315200" cy="4937760"/>
          </a:xfrm>
        </p:spPr>
        <p:txBody>
          <a:bodyPr/>
          <a:lstStyle/>
          <a:p>
            <a:r>
              <a:rPr lang="en-US" dirty="0" smtClean="0"/>
              <a:t>The disorder is due to mutations in the </a:t>
            </a:r>
            <a:r>
              <a:rPr lang="en-US" dirty="0" smtClean="0"/>
              <a:t>ser</a:t>
            </a:r>
            <a:r>
              <a:rPr lang="en-US" b="1" dirty="0" smtClean="0"/>
              <a:t>ine </a:t>
            </a:r>
            <a:r>
              <a:rPr lang="en-US" b="1" dirty="0" err="1" smtClean="0"/>
              <a:t>threonine</a:t>
            </a:r>
            <a:r>
              <a:rPr lang="en-US" b="1" dirty="0" smtClean="0"/>
              <a:t> </a:t>
            </a:r>
            <a:r>
              <a:rPr lang="en-US" b="1" dirty="0" err="1" smtClean="0"/>
              <a:t>kinase</a:t>
            </a:r>
            <a:r>
              <a:rPr lang="en-US" b="1" dirty="0" smtClean="0"/>
              <a:t> ( </a:t>
            </a:r>
            <a:r>
              <a:rPr lang="en-US" b="1" i="1" dirty="0" smtClean="0"/>
              <a:t>STK11 ) </a:t>
            </a:r>
            <a:r>
              <a:rPr lang="en-US" b="1" i="1" dirty="0" smtClean="0"/>
              <a:t>gene</a:t>
            </a:r>
          </a:p>
          <a:p>
            <a:r>
              <a:rPr lang="en-US" b="1" i="1" dirty="0" smtClean="0"/>
              <a:t>Mutations </a:t>
            </a:r>
            <a:r>
              <a:rPr lang="en-US" b="1" i="1" dirty="0" smtClean="0"/>
              <a:t>in the part of </a:t>
            </a:r>
            <a:r>
              <a:rPr lang="en-US" b="1" i="1" dirty="0" smtClean="0"/>
              <a:t>the </a:t>
            </a:r>
            <a:r>
              <a:rPr lang="en-US" dirty="0" smtClean="0"/>
              <a:t>gene involved in ATP binding and catalysis are rarely </a:t>
            </a:r>
            <a:r>
              <a:rPr lang="en-US" dirty="0" smtClean="0"/>
              <a:t>associated with cancer</a:t>
            </a:r>
          </a:p>
          <a:p>
            <a:r>
              <a:rPr lang="en-US" dirty="0" smtClean="0"/>
              <a:t>Whereas </a:t>
            </a:r>
            <a:r>
              <a:rPr lang="en-US" dirty="0" smtClean="0"/>
              <a:t>mutations in the part of the gene involved in</a:t>
            </a:r>
          </a:p>
          <a:p>
            <a:r>
              <a:rPr lang="en-US" dirty="0" smtClean="0"/>
              <a:t>substrate recognition are more frequently associated with malignancies.</a:t>
            </a:r>
          </a:p>
          <a:p>
            <a:r>
              <a:rPr lang="en-US" dirty="0" smtClean="0"/>
              <a:t>Patients with PJT syndrome with breast cancers have </a:t>
            </a:r>
            <a:r>
              <a:rPr lang="en-US" dirty="0" smtClean="0"/>
              <a:t>predominantly truncating </a:t>
            </a:r>
            <a:r>
              <a:rPr lang="en-US" dirty="0" smtClean="0"/>
              <a:t>mutations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15200" cy="1154097"/>
          </a:xfrm>
        </p:spPr>
        <p:txBody>
          <a:bodyPr>
            <a:normAutofit fontScale="90000"/>
          </a:bodyPr>
          <a:lstStyle/>
          <a:p>
            <a:r>
              <a:rPr lang="en-US" b="1" dirty="0" smtClean="0"/>
              <a:t>Dyschromatosis </a:t>
            </a:r>
            <a:r>
              <a:rPr lang="en-US" b="1" dirty="0" err="1" smtClean="0"/>
              <a:t>symmetrica</a:t>
            </a:r>
            <a:r>
              <a:rPr lang="en-US" b="1" dirty="0" smtClean="0"/>
              <a:t> hereditaria</a:t>
            </a:r>
            <a:endParaRPr lang="en-US" dirty="0"/>
          </a:p>
        </p:txBody>
      </p:sp>
      <p:sp>
        <p:nvSpPr>
          <p:cNvPr id="3" name="Content Placeholder 2"/>
          <p:cNvSpPr>
            <a:spLocks noGrp="1"/>
          </p:cNvSpPr>
          <p:nvPr>
            <p:ph idx="1"/>
          </p:nvPr>
        </p:nvSpPr>
        <p:spPr>
          <a:xfrm>
            <a:off x="914400" y="1752601"/>
            <a:ext cx="7315200" cy="4556760"/>
          </a:xfrm>
        </p:spPr>
        <p:txBody>
          <a:bodyPr/>
          <a:lstStyle/>
          <a:p>
            <a:r>
              <a:rPr lang="en-US" dirty="0" smtClean="0"/>
              <a:t>Characterized by freckle‐like </a:t>
            </a:r>
            <a:r>
              <a:rPr lang="en-US" dirty="0" smtClean="0"/>
              <a:t>pigmented macules on the face associated with </a:t>
            </a:r>
            <a:r>
              <a:rPr lang="en-US" dirty="0" smtClean="0"/>
              <a:t>small hyper</a:t>
            </a:r>
            <a:r>
              <a:rPr lang="en-US" dirty="0" smtClean="0"/>
              <a:t>‐ and hypopigmented macules affecting the back of </a:t>
            </a:r>
            <a:r>
              <a:rPr lang="en-US" dirty="0" smtClean="0"/>
              <a:t>the </a:t>
            </a:r>
            <a:r>
              <a:rPr lang="en-US" dirty="0" smtClean="0"/>
              <a:t>hands and feet</a:t>
            </a:r>
            <a:endParaRPr lang="en-US" dirty="0"/>
          </a:p>
        </p:txBody>
      </p:sp>
      <p:pic>
        <p:nvPicPr>
          <p:cNvPr id="4" name="Picture 3" descr="1-s2.0-S1027811712000845-gr1.jpg"/>
          <p:cNvPicPr>
            <a:picLocks noChangeAspect="1"/>
          </p:cNvPicPr>
          <p:nvPr/>
        </p:nvPicPr>
        <p:blipFill>
          <a:blip r:embed="rId2" cstate="print"/>
          <a:stretch>
            <a:fillRect/>
          </a:stretch>
        </p:blipFill>
        <p:spPr>
          <a:xfrm>
            <a:off x="3505200" y="3505200"/>
            <a:ext cx="5397388" cy="312352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154097"/>
          </a:xfrm>
        </p:spPr>
        <p:txBody>
          <a:bodyPr/>
          <a:lstStyle/>
          <a:p>
            <a:r>
              <a:rPr lang="en-US" dirty="0" smtClean="0"/>
              <a:t>GENETICS</a:t>
            </a:r>
            <a:endParaRPr lang="en-US" dirty="0"/>
          </a:p>
        </p:txBody>
      </p:sp>
      <p:sp>
        <p:nvSpPr>
          <p:cNvPr id="3" name="Content Placeholder 2"/>
          <p:cNvSpPr>
            <a:spLocks noGrp="1"/>
          </p:cNvSpPr>
          <p:nvPr>
            <p:ph idx="1"/>
          </p:nvPr>
        </p:nvSpPr>
        <p:spPr>
          <a:xfrm>
            <a:off x="914400" y="1752601"/>
            <a:ext cx="7315200" cy="4556760"/>
          </a:xfrm>
        </p:spPr>
        <p:txBody>
          <a:bodyPr/>
          <a:lstStyle/>
          <a:p>
            <a:r>
              <a:rPr lang="en-US" dirty="0" smtClean="0"/>
              <a:t>Dyschromatosis </a:t>
            </a:r>
            <a:r>
              <a:rPr lang="en-US" dirty="0" err="1" smtClean="0"/>
              <a:t>symmetrica</a:t>
            </a:r>
            <a:r>
              <a:rPr lang="en-US" dirty="0" smtClean="0"/>
              <a:t> hereditaria has a dominant </a:t>
            </a:r>
            <a:r>
              <a:rPr lang="en-US" dirty="0" smtClean="0"/>
              <a:t>pattern of </a:t>
            </a:r>
            <a:r>
              <a:rPr lang="en-US" dirty="0" smtClean="0"/>
              <a:t>inheritance and is caused by a heterozygous mutation </a:t>
            </a:r>
            <a:r>
              <a:rPr lang="en-US" dirty="0" smtClean="0"/>
              <a:t>in the </a:t>
            </a:r>
            <a:r>
              <a:rPr lang="en-US" i="1" dirty="0" smtClean="0"/>
              <a:t>ADAR1 gene (adenosine </a:t>
            </a:r>
            <a:r>
              <a:rPr lang="en-US" i="1" dirty="0" err="1" smtClean="0"/>
              <a:t>deaminase</a:t>
            </a:r>
            <a:r>
              <a:rPr lang="en-US" i="1" dirty="0" smtClean="0"/>
              <a:t> acting on RNA1) </a:t>
            </a:r>
            <a:r>
              <a:rPr lang="en-US" i="1" dirty="0" smtClean="0"/>
              <a:t>located </a:t>
            </a:r>
            <a:r>
              <a:rPr lang="en-US" dirty="0" smtClean="0"/>
              <a:t>on </a:t>
            </a:r>
            <a:r>
              <a:rPr lang="en-US" dirty="0" smtClean="0"/>
              <a:t>chromosome </a:t>
            </a:r>
            <a:r>
              <a:rPr lang="en-US" dirty="0" smtClean="0"/>
              <a:t>1q21</a:t>
            </a:r>
          </a:p>
          <a:p>
            <a:endParaRPr lang="en-US" b="1" dirty="0" smtClean="0"/>
          </a:p>
          <a:p>
            <a:r>
              <a:rPr lang="en-US" b="1" dirty="0" smtClean="0"/>
              <a:t>ADAR1 </a:t>
            </a:r>
            <a:r>
              <a:rPr lang="en-US" b="1" dirty="0" smtClean="0"/>
              <a:t>mediates a </a:t>
            </a:r>
            <a:r>
              <a:rPr lang="en-US" b="1" dirty="0" smtClean="0"/>
              <a:t>post‐transcriptional </a:t>
            </a:r>
            <a:r>
              <a:rPr lang="en-US" dirty="0" smtClean="0"/>
              <a:t>modification </a:t>
            </a:r>
            <a:r>
              <a:rPr lang="en-US" dirty="0" smtClean="0"/>
              <a:t>of the messenger RNA known as RNA editing.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925497"/>
          </a:xfrm>
        </p:spPr>
        <p:txBody>
          <a:bodyPr/>
          <a:lstStyle/>
          <a:p>
            <a:pPr algn="ctr"/>
            <a:r>
              <a:rPr lang="en-US" dirty="0" smtClean="0"/>
              <a:t>MELANIN PRODUCTION</a:t>
            </a:r>
            <a:endParaRPr lang="en-US" dirty="0"/>
          </a:p>
        </p:txBody>
      </p:sp>
      <p:sp>
        <p:nvSpPr>
          <p:cNvPr id="3" name="Content Placeholder 2"/>
          <p:cNvSpPr>
            <a:spLocks noGrp="1"/>
          </p:cNvSpPr>
          <p:nvPr>
            <p:ph idx="1"/>
          </p:nvPr>
        </p:nvSpPr>
        <p:spPr>
          <a:xfrm>
            <a:off x="914400" y="1447801"/>
            <a:ext cx="7315200" cy="4861560"/>
          </a:xfrm>
        </p:spPr>
        <p:txBody>
          <a:bodyPr/>
          <a:lstStyle/>
          <a:p>
            <a:pPr>
              <a:buNone/>
            </a:pPr>
            <a:r>
              <a:rPr lang="en-US" dirty="0" smtClean="0"/>
              <a:t>The amount produced is dependent on:</a:t>
            </a:r>
          </a:p>
          <a:p>
            <a:pPr>
              <a:buNone/>
            </a:pPr>
            <a:r>
              <a:rPr lang="en-US" dirty="0" smtClean="0"/>
              <a:t>          1  -genetics</a:t>
            </a:r>
          </a:p>
          <a:p>
            <a:pPr>
              <a:buNone/>
            </a:pPr>
            <a:r>
              <a:rPr lang="en-US" dirty="0" smtClean="0"/>
              <a:t>         </a:t>
            </a:r>
          </a:p>
          <a:p>
            <a:pPr>
              <a:buNone/>
            </a:pPr>
            <a:r>
              <a:rPr lang="en-US" dirty="0" smtClean="0"/>
              <a:t>          2 -the amount and the wavelengths of ultraviolet light received</a:t>
            </a:r>
          </a:p>
          <a:p>
            <a:pPr>
              <a:buNone/>
            </a:pPr>
            <a:r>
              <a:rPr lang="en-US" dirty="0" smtClean="0"/>
              <a:t>         </a:t>
            </a:r>
          </a:p>
          <a:p>
            <a:pPr>
              <a:buNone/>
            </a:pPr>
            <a:r>
              <a:rPr lang="en-US" dirty="0" smtClean="0"/>
              <a:t>          3 -the amount of </a:t>
            </a:r>
            <a:r>
              <a:rPr lang="en-US" dirty="0" err="1" smtClean="0"/>
              <a:t>melanocyte</a:t>
            </a:r>
            <a:r>
              <a:rPr lang="en-US" dirty="0" smtClean="0"/>
              <a:t>-stimulating hormone (MSH) secreted</a:t>
            </a:r>
          </a:p>
          <a:p>
            <a:pPr>
              <a:buNone/>
            </a:pPr>
            <a:r>
              <a:rPr lang="en-US" dirty="0" smtClean="0"/>
              <a:t>         </a:t>
            </a:r>
          </a:p>
          <a:p>
            <a:pPr>
              <a:buNone/>
            </a:pPr>
            <a:r>
              <a:rPr lang="en-US" dirty="0" smtClean="0"/>
              <a:t>          4 - the effect of </a:t>
            </a:r>
            <a:r>
              <a:rPr lang="en-US" dirty="0" err="1" smtClean="0"/>
              <a:t>melanoccyte</a:t>
            </a:r>
            <a:r>
              <a:rPr lang="en-US" dirty="0" smtClean="0"/>
              <a:t> </a:t>
            </a:r>
            <a:r>
              <a:rPr lang="en-US" dirty="0" err="1" smtClean="0"/>
              <a:t>stimulatingg</a:t>
            </a:r>
            <a:r>
              <a:rPr lang="en-US" dirty="0" smtClean="0"/>
              <a:t> chemicals like </a:t>
            </a:r>
            <a:r>
              <a:rPr lang="en-US" dirty="0" err="1" smtClean="0"/>
              <a:t>furocoumarins</a:t>
            </a:r>
            <a:r>
              <a:rPr lang="en-US" dirty="0" smtClean="0"/>
              <a:t> (</a:t>
            </a:r>
            <a:r>
              <a:rPr lang="en-US" dirty="0" err="1" smtClean="0"/>
              <a:t>psoralens</a:t>
            </a:r>
            <a:r>
              <a:rPr lang="en-US" dirty="0" smtClean="0"/>
              <a:t>)</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315200" cy="1154097"/>
          </a:xfrm>
        </p:spPr>
        <p:txBody>
          <a:bodyPr>
            <a:normAutofit fontScale="90000"/>
          </a:bodyPr>
          <a:lstStyle/>
          <a:p>
            <a:r>
              <a:rPr lang="en-US" b="1" dirty="0" smtClean="0"/>
              <a:t>Dyschromatosis universalis hereditaria</a:t>
            </a:r>
            <a:endParaRPr lang="en-US" dirty="0"/>
          </a:p>
        </p:txBody>
      </p:sp>
      <p:sp>
        <p:nvSpPr>
          <p:cNvPr id="3" name="Content Placeholder 2"/>
          <p:cNvSpPr>
            <a:spLocks noGrp="1"/>
          </p:cNvSpPr>
          <p:nvPr>
            <p:ph idx="1"/>
          </p:nvPr>
        </p:nvSpPr>
        <p:spPr>
          <a:xfrm>
            <a:off x="914400" y="1295400"/>
            <a:ext cx="7315200" cy="4556760"/>
          </a:xfrm>
        </p:spPr>
        <p:txBody>
          <a:bodyPr/>
          <a:lstStyle/>
          <a:p>
            <a:r>
              <a:rPr lang="en-US" dirty="0" smtClean="0"/>
              <a:t>Dyschromatosis universalis hereditaria (DUH) is a rare </a:t>
            </a:r>
            <a:r>
              <a:rPr lang="en-US" dirty="0" smtClean="0"/>
              <a:t>autosomal genodermatosis </a:t>
            </a:r>
            <a:r>
              <a:rPr lang="en-US" dirty="0" smtClean="0"/>
              <a:t>characterized by hyper‐ and </a:t>
            </a:r>
            <a:r>
              <a:rPr lang="en-US" dirty="0" smtClean="0"/>
              <a:t>hypopigmented macules </a:t>
            </a:r>
            <a:r>
              <a:rPr lang="en-US" dirty="0" smtClean="0"/>
              <a:t>distributed over the entire surface of the </a:t>
            </a:r>
            <a:r>
              <a:rPr lang="en-US" dirty="0" smtClean="0"/>
              <a:t>skin</a:t>
            </a:r>
          </a:p>
          <a:p>
            <a:endParaRPr lang="en-US" dirty="0" smtClean="0"/>
          </a:p>
          <a:p>
            <a:r>
              <a:rPr lang="en-US" dirty="0" smtClean="0"/>
              <a:t>The </a:t>
            </a:r>
            <a:r>
              <a:rPr lang="en-US" dirty="0" smtClean="0"/>
              <a:t>lesions usually appear in infancy or early childhood.</a:t>
            </a:r>
          </a:p>
          <a:p>
            <a:endParaRPr lang="en-US" dirty="0" smtClean="0"/>
          </a:p>
          <a:p>
            <a:r>
              <a:rPr lang="en-US" dirty="0" smtClean="0"/>
              <a:t>Involvement </a:t>
            </a:r>
            <a:r>
              <a:rPr lang="en-US" dirty="0" smtClean="0"/>
              <a:t>of the palms or soles is unusual. </a:t>
            </a:r>
            <a:endParaRPr lang="en-US" dirty="0" smtClean="0"/>
          </a:p>
          <a:p>
            <a:endParaRPr lang="en-US" dirty="0" smtClean="0"/>
          </a:p>
          <a:p>
            <a:r>
              <a:rPr lang="en-US" dirty="0" smtClean="0"/>
              <a:t>Abnormalities of </a:t>
            </a:r>
            <a:r>
              <a:rPr lang="en-US" dirty="0" smtClean="0"/>
              <a:t>the hair and nails have also been </a:t>
            </a:r>
            <a:r>
              <a:rPr lang="en-US" dirty="0" smtClean="0"/>
              <a:t>reported.</a:t>
            </a:r>
          </a:p>
          <a:p>
            <a:endParaRPr lang="en-US" dirty="0" smtClean="0"/>
          </a:p>
          <a:p>
            <a:r>
              <a:rPr lang="en-US" dirty="0" smtClean="0"/>
              <a:t>Also</a:t>
            </a:r>
            <a:r>
              <a:rPr lang="en-US" dirty="0" smtClean="0"/>
              <a:t>, DUH has </a:t>
            </a:r>
            <a:r>
              <a:rPr lang="en-US" dirty="0" smtClean="0"/>
              <a:t>been associated </a:t>
            </a:r>
            <a:r>
              <a:rPr lang="en-US" dirty="0" smtClean="0"/>
              <a:t>with neurological, ophthalmological and </a:t>
            </a:r>
            <a:r>
              <a:rPr lang="en-US" dirty="0" smtClean="0"/>
              <a:t>haematological complications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6).jpg"/>
          <p:cNvPicPr>
            <a:picLocks noChangeAspect="1"/>
          </p:cNvPicPr>
          <p:nvPr/>
        </p:nvPicPr>
        <p:blipFill>
          <a:blip r:embed="rId2" cstate="print"/>
          <a:stretch>
            <a:fillRect/>
          </a:stretch>
        </p:blipFill>
        <p:spPr>
          <a:xfrm>
            <a:off x="2514600" y="4184301"/>
            <a:ext cx="3514725" cy="2368899"/>
          </a:xfrm>
          <a:prstGeom prst="rect">
            <a:avLst/>
          </a:prstGeom>
          <a:ln>
            <a:noFill/>
          </a:ln>
          <a:effectLst>
            <a:softEdge rad="112500"/>
          </a:effectLst>
        </p:spPr>
      </p:pic>
      <p:pic>
        <p:nvPicPr>
          <p:cNvPr id="3" name="Picture 2" descr="download (7).jpg"/>
          <p:cNvPicPr>
            <a:picLocks noChangeAspect="1"/>
          </p:cNvPicPr>
          <p:nvPr/>
        </p:nvPicPr>
        <p:blipFill>
          <a:blip r:embed="rId3" cstate="print"/>
          <a:stretch>
            <a:fillRect/>
          </a:stretch>
        </p:blipFill>
        <p:spPr>
          <a:xfrm>
            <a:off x="5029200" y="990306"/>
            <a:ext cx="3255782" cy="2438694"/>
          </a:xfrm>
          <a:prstGeom prst="rect">
            <a:avLst/>
          </a:prstGeom>
          <a:ln>
            <a:noFill/>
          </a:ln>
          <a:effectLst>
            <a:softEdge rad="112500"/>
          </a:effectLst>
        </p:spPr>
      </p:pic>
      <p:pic>
        <p:nvPicPr>
          <p:cNvPr id="4" name="Picture 3" descr="download (8).jpg"/>
          <p:cNvPicPr>
            <a:picLocks noChangeAspect="1"/>
          </p:cNvPicPr>
          <p:nvPr/>
        </p:nvPicPr>
        <p:blipFill>
          <a:blip r:embed="rId4" cstate="print"/>
          <a:stretch>
            <a:fillRect/>
          </a:stretch>
        </p:blipFill>
        <p:spPr>
          <a:xfrm>
            <a:off x="685800" y="838200"/>
            <a:ext cx="3094226" cy="27432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TYPES OF SKIN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j.JPG"/>
          <p:cNvPicPr>
            <a:picLocks noChangeAspect="1"/>
          </p:cNvPicPr>
          <p:nvPr/>
        </p:nvPicPr>
        <p:blipFill>
          <a:blip r:embed="rId2" cstate="print"/>
          <a:srcRect t="1657" r="118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hh.JPG"/>
          <p:cNvPicPr>
            <a:picLocks noChangeAspect="1"/>
          </p:cNvPicPr>
          <p:nvPr/>
        </p:nvPicPr>
        <p:blipFill>
          <a:blip r:embed="rId2" cstate="print"/>
          <a:stretch>
            <a:fillRect/>
          </a:stretch>
        </p:blipFill>
        <p:spPr>
          <a:xfrm>
            <a:off x="0" y="838200"/>
            <a:ext cx="9144000" cy="5181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hg.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1720</TotalTime>
  <Words>1690</Words>
  <Application>Microsoft Office PowerPoint</Application>
  <PresentationFormat>On-screen Show (4:3)</PresentationFormat>
  <Paragraphs>197</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Perspective</vt:lpstr>
      <vt:lpstr>DISORDERS OF PIGMENTATION</vt:lpstr>
      <vt:lpstr>SKIN COLOR</vt:lpstr>
      <vt:lpstr>MELANIN</vt:lpstr>
      <vt:lpstr>Slide 4</vt:lpstr>
      <vt:lpstr>MELANIN PRODUCTION</vt:lpstr>
      <vt:lpstr>TYPES OF SKIN</vt:lpstr>
      <vt:lpstr>Slide 7</vt:lpstr>
      <vt:lpstr>Slide 8</vt:lpstr>
      <vt:lpstr>Slide 9</vt:lpstr>
      <vt:lpstr>Slide 10</vt:lpstr>
      <vt:lpstr>INCONTINENTIA PIGMENTAI DEF…</vt:lpstr>
      <vt:lpstr>EPIDEMIOLOGY</vt:lpstr>
      <vt:lpstr>PATHOPHYSIOLOGY</vt:lpstr>
      <vt:lpstr>Slide 14</vt:lpstr>
      <vt:lpstr>Slide 15</vt:lpstr>
      <vt:lpstr>Slide 16</vt:lpstr>
      <vt:lpstr>Slide 17</vt:lpstr>
      <vt:lpstr>Slide 18</vt:lpstr>
      <vt:lpstr>DIFFERENTIAL DIAGNOSIS</vt:lpstr>
      <vt:lpstr>COMPLICATIONS </vt:lpstr>
      <vt:lpstr>TREATMENT</vt:lpstr>
      <vt:lpstr>Linear and whorled naevoid hypermelanosis</vt:lpstr>
      <vt:lpstr>DESCRIPTION</vt:lpstr>
      <vt:lpstr>DYSKERATOSIS CONGENITA</vt:lpstr>
      <vt:lpstr>INHERITANCE</vt:lpstr>
      <vt:lpstr>SITES</vt:lpstr>
      <vt:lpstr>COMPLICATIONS</vt:lpstr>
      <vt:lpstr>DIAGNOSIS</vt:lpstr>
      <vt:lpstr>DIFFERENTIAL DIAGNOSIS</vt:lpstr>
      <vt:lpstr>Naegeli–Franceschetti–Jadassohn syndrome and dermatopathia pigmentosa reticularis</vt:lpstr>
      <vt:lpstr>Clinical features of Naegeli–Franceschetti–Jadassohn syndrome</vt:lpstr>
      <vt:lpstr>Slide 32</vt:lpstr>
      <vt:lpstr>Clinical features of Dermatopathia pigmentosa reticularis</vt:lpstr>
      <vt:lpstr>COMBINE FEATURES</vt:lpstr>
      <vt:lpstr>Dowling–Degos disease</vt:lpstr>
      <vt:lpstr>CLINICAL FEATURES</vt:lpstr>
      <vt:lpstr>Slide 37</vt:lpstr>
      <vt:lpstr>Slide 38</vt:lpstr>
      <vt:lpstr>GENETICS</vt:lpstr>
      <vt:lpstr>Reticulate acropigmentation of Kitamura</vt:lpstr>
      <vt:lpstr>CLINICAL FEATURES</vt:lpstr>
      <vt:lpstr>HISTOPATHOLOGY</vt:lpstr>
      <vt:lpstr>Peutz–Jeghers–Touraine syndrome</vt:lpstr>
      <vt:lpstr>CLINICAL FEATURES</vt:lpstr>
      <vt:lpstr>Slide 45</vt:lpstr>
      <vt:lpstr>HISTOPATHOLOGY</vt:lpstr>
      <vt:lpstr>GENETICS</vt:lpstr>
      <vt:lpstr>Dyschromatosis symmetrica hereditaria</vt:lpstr>
      <vt:lpstr>GENETICS</vt:lpstr>
      <vt:lpstr>Dyschromatosis universalis hereditaria</vt:lpstr>
      <vt:lpstr>Slide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OF PIGMENTATION</dc:title>
  <dc:creator/>
  <cp:lastModifiedBy>Hp</cp:lastModifiedBy>
  <cp:revision>34</cp:revision>
  <dcterms:created xsi:type="dcterms:W3CDTF">2006-08-16T00:00:00Z</dcterms:created>
  <dcterms:modified xsi:type="dcterms:W3CDTF">2020-09-04T06:53:25Z</dcterms:modified>
</cp:coreProperties>
</file>