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346" r:id="rId8"/>
    <p:sldId id="263" r:id="rId9"/>
    <p:sldId id="264" r:id="rId10"/>
    <p:sldId id="345" r:id="rId11"/>
    <p:sldId id="266" r:id="rId12"/>
    <p:sldId id="269" r:id="rId13"/>
    <p:sldId id="270" r:id="rId14"/>
    <p:sldId id="347" r:id="rId15"/>
    <p:sldId id="348" r:id="rId16"/>
    <p:sldId id="271" r:id="rId17"/>
    <p:sldId id="349" r:id="rId18"/>
    <p:sldId id="350" r:id="rId19"/>
    <p:sldId id="272" r:id="rId20"/>
    <p:sldId id="275" r:id="rId21"/>
    <p:sldId id="279" r:id="rId22"/>
    <p:sldId id="280" r:id="rId23"/>
    <p:sldId id="281" r:id="rId24"/>
    <p:sldId id="282" r:id="rId25"/>
    <p:sldId id="351" r:id="rId26"/>
    <p:sldId id="284" r:id="rId27"/>
    <p:sldId id="285" r:id="rId28"/>
    <p:sldId id="286" r:id="rId29"/>
    <p:sldId id="287" r:id="rId30"/>
    <p:sldId id="288" r:id="rId31"/>
    <p:sldId id="289" r:id="rId32"/>
    <p:sldId id="292" r:id="rId33"/>
    <p:sldId id="293" r:id="rId34"/>
    <p:sldId id="294" r:id="rId35"/>
    <p:sldId id="296" r:id="rId36"/>
    <p:sldId id="297" r:id="rId37"/>
    <p:sldId id="298" r:id="rId38"/>
    <p:sldId id="299" r:id="rId39"/>
    <p:sldId id="300" r:id="rId40"/>
    <p:sldId id="301" r:id="rId41"/>
    <p:sldId id="302" r:id="rId42"/>
    <p:sldId id="303" r:id="rId43"/>
    <p:sldId id="304" r:id="rId44"/>
    <p:sldId id="305" r:id="rId45"/>
    <p:sldId id="307" r:id="rId46"/>
    <p:sldId id="352" r:id="rId47"/>
    <p:sldId id="308" r:id="rId48"/>
    <p:sldId id="309" r:id="rId49"/>
    <p:sldId id="310" r:id="rId50"/>
    <p:sldId id="353" r:id="rId51"/>
    <p:sldId id="311" r:id="rId52"/>
    <p:sldId id="312" r:id="rId53"/>
    <p:sldId id="313" r:id="rId54"/>
    <p:sldId id="314" r:id="rId55"/>
    <p:sldId id="317" r:id="rId56"/>
    <p:sldId id="319" r:id="rId57"/>
    <p:sldId id="320" r:id="rId58"/>
    <p:sldId id="321" r:id="rId59"/>
    <p:sldId id="322" r:id="rId60"/>
    <p:sldId id="323" r:id="rId61"/>
    <p:sldId id="354" r:id="rId62"/>
    <p:sldId id="324" r:id="rId63"/>
    <p:sldId id="326" r:id="rId64"/>
    <p:sldId id="327" r:id="rId65"/>
    <p:sldId id="330" r:id="rId66"/>
    <p:sldId id="331" r:id="rId67"/>
    <p:sldId id="332" r:id="rId68"/>
    <p:sldId id="355" r:id="rId69"/>
    <p:sldId id="356" r:id="rId70"/>
    <p:sldId id="357" r:id="rId71"/>
    <p:sldId id="336" r:id="rId72"/>
    <p:sldId id="337" r:id="rId73"/>
    <p:sldId id="341" r:id="rId7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62F28D0-2B90-8840-AC9B-0C2FFBAE0632}" type="datetimeFigureOut">
              <a:rPr lang="x-none" smtClean="0"/>
              <a:t>2/13/2020</a:t>
            </a:fld>
            <a:endParaRPr lang="x-none"/>
          </a:p>
        </p:txBody>
      </p:sp>
      <p:sp>
        <p:nvSpPr>
          <p:cNvPr id="17" name="Footer Placeholder 16"/>
          <p:cNvSpPr>
            <a:spLocks noGrp="1"/>
          </p:cNvSpPr>
          <p:nvPr>
            <p:ph type="ftr" sz="quarter" idx="11"/>
          </p:nvPr>
        </p:nvSpPr>
        <p:spPr/>
        <p:txBody>
          <a:bodyPr/>
          <a:lstStyle/>
          <a:p>
            <a:endParaRPr lang="x-none"/>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9AFD373A-ADAC-F14D-9228-14FACA27E612}" type="slidenum">
              <a:rPr lang="x-none" smtClean="0"/>
              <a:t>‹#›</a:t>
            </a:fld>
            <a:endParaRPr lang="x-none"/>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2F28D0-2B90-8840-AC9B-0C2FFBAE0632}" type="datetimeFigureOut">
              <a:rPr lang="x-none" smtClean="0"/>
              <a:t>2/13/2020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AFD373A-ADAC-F14D-9228-14FACA27E612}" type="slidenum">
              <a:rPr lang="x-none" smtClean="0"/>
              <a:t>‹#›</a:t>
            </a:fld>
            <a:endParaRPr lang="x-non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9AFD373A-ADAC-F14D-9228-14FACA27E612}" type="slidenum">
              <a:rPr lang="x-none" smtClean="0"/>
              <a:t>‹#›</a:t>
            </a:fld>
            <a:endParaRPr lang="x-none"/>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2F28D0-2B90-8840-AC9B-0C2FFBAE0632}" type="datetimeFigureOut">
              <a:rPr lang="x-none" smtClean="0"/>
              <a:t>2/13/2020</a:t>
            </a:fld>
            <a:endParaRPr lang="x-none"/>
          </a:p>
        </p:txBody>
      </p:sp>
      <p:sp>
        <p:nvSpPr>
          <p:cNvPr id="5" name="Footer Placeholder 4"/>
          <p:cNvSpPr>
            <a:spLocks noGrp="1"/>
          </p:cNvSpPr>
          <p:nvPr>
            <p:ph type="ftr" sz="quarter" idx="11"/>
          </p:nvPr>
        </p:nvSpPr>
        <p:spPr/>
        <p:txBody>
          <a:bodyPr/>
          <a:lstStyle/>
          <a:p>
            <a:endParaRPr lang="x-none"/>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62F28D0-2B90-8840-AC9B-0C2FFBAE0632}" type="datetimeFigureOut">
              <a:rPr lang="x-none" smtClean="0"/>
              <a:t>2/13/2020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a:xfrm>
            <a:off x="5815584" y="1026373"/>
            <a:ext cx="609600" cy="441325"/>
          </a:xfrm>
        </p:spPr>
        <p:txBody>
          <a:bodyPr/>
          <a:lstStyle/>
          <a:p>
            <a:fld id="{9AFD373A-ADAC-F14D-9228-14FACA27E612}" type="slidenum">
              <a:rPr lang="x-none" smtClean="0"/>
              <a:t>‹#›</a:t>
            </a:fld>
            <a:endParaRPr lang="x-none"/>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x-none"/>
          </a:p>
        </p:txBody>
      </p:sp>
      <p:sp>
        <p:nvSpPr>
          <p:cNvPr id="4" name="Date Placeholder 3"/>
          <p:cNvSpPr>
            <a:spLocks noGrp="1"/>
          </p:cNvSpPr>
          <p:nvPr>
            <p:ph type="dt" sz="half" idx="10"/>
          </p:nvPr>
        </p:nvSpPr>
        <p:spPr/>
        <p:txBody>
          <a:bodyPr/>
          <a:lstStyle/>
          <a:p>
            <a:fld id="{862F28D0-2B90-8840-AC9B-0C2FFBAE0632}" type="datetimeFigureOut">
              <a:rPr lang="x-none" smtClean="0"/>
              <a:t>2/13/2020</a:t>
            </a:fld>
            <a:endParaRPr lang="x-none"/>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9AFD373A-ADAC-F14D-9228-14FACA27E612}" type="slidenum">
              <a:rPr lang="x-none" smtClean="0"/>
              <a:t>‹#›</a:t>
            </a:fld>
            <a:endParaRPr lang="x-none"/>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862F28D0-2B90-8840-AC9B-0C2FFBAE0632}" type="datetimeFigureOut">
              <a:rPr lang="x-none" smtClean="0"/>
              <a:t>2/13/2020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9AFD373A-ADAC-F14D-9228-14FACA27E612}" type="slidenum">
              <a:rPr lang="x-none" smtClean="0"/>
              <a:t>‹#›</a:t>
            </a:fld>
            <a:endParaRPr lang="x-none"/>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62F28D0-2B90-8840-AC9B-0C2FFBAE0632}" type="datetimeFigureOut">
              <a:rPr lang="x-none" smtClean="0"/>
              <a:t>2/13/2020</a:t>
            </a:fld>
            <a:endParaRPr lang="x-none"/>
          </a:p>
        </p:txBody>
      </p:sp>
      <p:sp>
        <p:nvSpPr>
          <p:cNvPr id="8" name="Footer Placeholder 7"/>
          <p:cNvSpPr>
            <a:spLocks noGrp="1"/>
          </p:cNvSpPr>
          <p:nvPr>
            <p:ph type="ftr" sz="quarter" idx="11"/>
          </p:nvPr>
        </p:nvSpPr>
        <p:spPr>
          <a:xfrm>
            <a:off x="406400" y="6409944"/>
            <a:ext cx="4775200" cy="365760"/>
          </a:xfrm>
        </p:spPr>
        <p:txBody>
          <a:bodyPr/>
          <a:lstStyle/>
          <a:p>
            <a:endParaRPr lang="x-none"/>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9AFD373A-ADAC-F14D-9228-14FACA27E612}" type="slidenum">
              <a:rPr lang="x-none" smtClean="0"/>
              <a:t>‹#›</a:t>
            </a:fld>
            <a:endParaRPr lang="x-none"/>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2F28D0-2B90-8840-AC9B-0C2FFBAE0632}" type="datetimeFigureOut">
              <a:rPr lang="x-none" smtClean="0"/>
              <a:t>2/13/2020</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a:xfrm>
            <a:off x="5791200" y="1036021"/>
            <a:ext cx="609600" cy="441325"/>
          </a:xfrm>
        </p:spPr>
        <p:txBody>
          <a:bodyPr/>
          <a:lstStyle/>
          <a:p>
            <a:fld id="{9AFD373A-ADAC-F14D-9228-14FACA27E612}" type="slidenum">
              <a:rPr lang="x-none" smtClean="0"/>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62F28D0-2B90-8840-AC9B-0C2FFBAE0632}" type="datetimeFigureOut">
              <a:rPr lang="x-none" smtClean="0"/>
              <a:t>2/13/2020</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9AFD373A-ADAC-F14D-9228-14FACA27E612}" type="slidenum">
              <a:rPr lang="x-none" smtClean="0"/>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9AFD373A-ADAC-F14D-9228-14FACA27E612}" type="slidenum">
              <a:rPr lang="x-none" smtClean="0"/>
              <a:t>‹#›</a:t>
            </a:fld>
            <a:endParaRPr lang="x-none"/>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62F28D0-2B90-8840-AC9B-0C2FFBAE0632}" type="datetimeFigureOut">
              <a:rPr lang="x-none" smtClean="0"/>
              <a:t>2/13/2020</a:t>
            </a:fld>
            <a:endParaRPr lang="x-none"/>
          </a:p>
        </p:txBody>
      </p:sp>
      <p:sp>
        <p:nvSpPr>
          <p:cNvPr id="6" name="Footer Placeholder 5"/>
          <p:cNvSpPr>
            <a:spLocks noGrp="1"/>
          </p:cNvSpPr>
          <p:nvPr>
            <p:ph type="ftr" sz="quarter" idx="11"/>
          </p:nvPr>
        </p:nvSpPr>
        <p:spPr>
          <a:xfrm>
            <a:off x="402336" y="6410848"/>
            <a:ext cx="4511040" cy="365760"/>
          </a:xfrm>
        </p:spPr>
        <p:txBody>
          <a:bodyPr/>
          <a:lstStyle/>
          <a:p>
            <a:endParaRPr lang="x-non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9AFD373A-ADAC-F14D-9228-14FACA27E612}" type="slidenum">
              <a:rPr lang="x-none" smtClean="0"/>
              <a:t>‹#›</a:t>
            </a:fld>
            <a:endParaRPr lang="x-none"/>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862F28D0-2B90-8840-AC9B-0C2FFBAE0632}" type="datetimeFigureOut">
              <a:rPr lang="x-none" smtClean="0"/>
              <a:t>2/13/2020</a:t>
            </a:fld>
            <a:endParaRPr lang="x-none"/>
          </a:p>
        </p:txBody>
      </p:sp>
      <p:sp>
        <p:nvSpPr>
          <p:cNvPr id="6" name="Footer Placeholder 5"/>
          <p:cNvSpPr>
            <a:spLocks noGrp="1"/>
          </p:cNvSpPr>
          <p:nvPr>
            <p:ph type="ftr" sz="quarter" idx="11"/>
          </p:nvPr>
        </p:nvSpPr>
        <p:spPr>
          <a:xfrm>
            <a:off x="402336" y="6410848"/>
            <a:ext cx="4779264" cy="365760"/>
          </a:xfrm>
        </p:spPr>
        <p:txBody>
          <a:bodyPr/>
          <a:lstStyle/>
          <a:p>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862F28D0-2B90-8840-AC9B-0C2FFBAE0632}" type="datetimeFigureOut">
              <a:rPr lang="x-none" smtClean="0"/>
              <a:t>2/13/2020</a:t>
            </a:fld>
            <a:endParaRPr lang="x-none"/>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x-none"/>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AFD373A-ADAC-F14D-9228-14FACA27E612}" type="slidenum">
              <a:rPr lang="x-none" smtClean="0"/>
              <a:t>‹#›</a:t>
            </a:fld>
            <a:endParaRPr lang="x-none"/>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6315F9F-F884-9B42-BCB6-D275015E8846}"/>
              </a:ext>
            </a:extLst>
          </p:cNvPr>
          <p:cNvSpPr>
            <a:spLocks noGrp="1"/>
          </p:cNvSpPr>
          <p:nvPr>
            <p:ph type="subTitle" idx="1"/>
          </p:nvPr>
        </p:nvSpPr>
        <p:spPr/>
        <p:txBody>
          <a:bodyPr/>
          <a:lstStyle/>
          <a:p>
            <a:endParaRPr lang="x-none"/>
          </a:p>
        </p:txBody>
      </p:sp>
      <p:sp>
        <p:nvSpPr>
          <p:cNvPr id="2" name="Title 1">
            <a:extLst>
              <a:ext uri="{FF2B5EF4-FFF2-40B4-BE49-F238E27FC236}">
                <a16:creationId xmlns:a16="http://schemas.microsoft.com/office/drawing/2014/main" xmlns="" id="{28C695B8-F1E0-0E44-9D7F-95336F11BBC2}"/>
              </a:ext>
            </a:extLst>
          </p:cNvPr>
          <p:cNvSpPr>
            <a:spLocks noGrp="1"/>
          </p:cNvSpPr>
          <p:nvPr>
            <p:ph type="ctrTitle"/>
          </p:nvPr>
        </p:nvSpPr>
        <p:spPr/>
        <p:txBody>
          <a:bodyPr/>
          <a:lstStyle/>
          <a:p>
            <a:r>
              <a:rPr lang="en-US" dirty="0" smtClean="0"/>
              <a:t>Superficial Fungal infections</a:t>
            </a:r>
            <a:endParaRPr lang="x-none"/>
          </a:p>
        </p:txBody>
      </p:sp>
    </p:spTree>
    <p:extLst>
      <p:ext uri="{BB962C8B-B14F-4D97-AF65-F5344CB8AC3E}">
        <p14:creationId xmlns:p14="http://schemas.microsoft.com/office/powerpoint/2010/main" val="1478721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pic>
        <p:nvPicPr>
          <p:cNvPr id="4" name="Picture 4">
            <a:extLst>
              <a:ext uri="{FF2B5EF4-FFF2-40B4-BE49-F238E27FC236}">
                <a16:creationId xmlns:a16="http://schemas.microsoft.com/office/drawing/2014/main" xmlns="" id="{1725C87F-3F23-A54D-8976-89D0F3B89510}"/>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6574" t="40602" r="-12618" b="33400"/>
          <a:stretch/>
        </p:blipFill>
        <p:spPr>
          <a:xfrm>
            <a:off x="3810000" y="1676400"/>
            <a:ext cx="6248400" cy="4495800"/>
          </a:xfrm>
        </p:spPr>
      </p:pic>
    </p:spTree>
    <p:extLst>
      <p:ext uri="{BB962C8B-B14F-4D97-AF65-F5344CB8AC3E}">
        <p14:creationId xmlns:p14="http://schemas.microsoft.com/office/powerpoint/2010/main" val="354999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C6607C-FA4E-CE47-8666-CC8DD4F07C2D}"/>
              </a:ext>
            </a:extLst>
          </p:cNvPr>
          <p:cNvSpPr>
            <a:spLocks noGrp="1"/>
          </p:cNvSpPr>
          <p:nvPr>
            <p:ph type="title"/>
          </p:nvPr>
        </p:nvSpPr>
        <p:spPr/>
        <p:txBody>
          <a:bodyPr/>
          <a:lstStyle/>
          <a:p>
            <a:r>
              <a:rPr lang="en-US" dirty="0" err="1"/>
              <a:t>Tinea</a:t>
            </a:r>
            <a:r>
              <a:rPr lang="en-US" dirty="0"/>
              <a:t> </a:t>
            </a:r>
            <a:r>
              <a:rPr lang="en-US" dirty="0" err="1"/>
              <a:t>capitis</a:t>
            </a:r>
            <a:endParaRPr lang="x-none" dirty="0"/>
          </a:p>
        </p:txBody>
      </p:sp>
      <p:sp>
        <p:nvSpPr>
          <p:cNvPr id="3" name="Content Placeholder 2">
            <a:extLst>
              <a:ext uri="{FF2B5EF4-FFF2-40B4-BE49-F238E27FC236}">
                <a16:creationId xmlns:a16="http://schemas.microsoft.com/office/drawing/2014/main" xmlns="" id="{20A5BD03-898A-7246-9314-8888828D91A0}"/>
              </a:ext>
            </a:extLst>
          </p:cNvPr>
          <p:cNvSpPr>
            <a:spLocks noGrp="1"/>
          </p:cNvSpPr>
          <p:nvPr>
            <p:ph sz="quarter" idx="1"/>
          </p:nvPr>
        </p:nvSpPr>
        <p:spPr/>
        <p:txBody>
          <a:bodyPr/>
          <a:lstStyle/>
          <a:p>
            <a:r>
              <a:rPr lang="en-GB" dirty="0"/>
              <a:t>This is ringworm of the scalp in which the essential feature is invasion of the hair shafts by a </a:t>
            </a:r>
            <a:r>
              <a:rPr lang="en-GB" dirty="0" err="1"/>
              <a:t>dermatophyte</a:t>
            </a:r>
            <a:r>
              <a:rPr lang="en-GB" dirty="0"/>
              <a:t> fungus</a:t>
            </a:r>
            <a:r>
              <a:rPr lang="en-GB" dirty="0" smtClean="0"/>
              <a:t>.</a:t>
            </a:r>
          </a:p>
          <a:p>
            <a:r>
              <a:rPr lang="en-GB" b="1" dirty="0" err="1" smtClean="0"/>
              <a:t>Pathophysilogy</a:t>
            </a:r>
            <a:r>
              <a:rPr lang="en-GB" b="1" dirty="0" smtClean="0"/>
              <a:t>:</a:t>
            </a:r>
            <a:r>
              <a:rPr lang="en-GB" dirty="0" smtClean="0"/>
              <a:t> The </a:t>
            </a:r>
            <a:r>
              <a:rPr lang="en-GB" dirty="0"/>
              <a:t>spores of ringworm fungi causing </a:t>
            </a:r>
            <a:r>
              <a:rPr lang="en-GB" dirty="0" err="1"/>
              <a:t>tinea</a:t>
            </a:r>
            <a:r>
              <a:rPr lang="en-GB" dirty="0"/>
              <a:t> </a:t>
            </a:r>
            <a:r>
              <a:rPr lang="en-GB" dirty="0" err="1"/>
              <a:t>capitis</a:t>
            </a:r>
            <a:r>
              <a:rPr lang="en-GB" dirty="0"/>
              <a:t> can be demonstrated in the air in close proximity to patients with the condition. It is highly likely that scalp hair acts as a trapping device, and it is known that contamination of hair without demonstrable </a:t>
            </a:r>
            <a:r>
              <a:rPr lang="en-GB" dirty="0" smtClean="0"/>
              <a:t>clinical findings </a:t>
            </a:r>
            <a:r>
              <a:rPr lang="en-GB" dirty="0"/>
              <a:t>may occur among classmates of children with </a:t>
            </a:r>
            <a:r>
              <a:rPr lang="en-GB" dirty="0" err="1"/>
              <a:t>tinea</a:t>
            </a:r>
            <a:r>
              <a:rPr lang="en-GB" dirty="0"/>
              <a:t> </a:t>
            </a:r>
            <a:r>
              <a:rPr lang="en-GB" dirty="0" err="1" smtClean="0"/>
              <a:t>capitis</a:t>
            </a:r>
            <a:endParaRPr lang="x-none"/>
          </a:p>
        </p:txBody>
      </p:sp>
    </p:spTree>
    <p:extLst>
      <p:ext uri="{BB962C8B-B14F-4D97-AF65-F5344CB8AC3E}">
        <p14:creationId xmlns:p14="http://schemas.microsoft.com/office/powerpoint/2010/main" val="297389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A0EB47-A173-354E-86DF-DD55DF4C3842}"/>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2ABCBA49-5095-1F4E-BB79-331291783D08}"/>
              </a:ext>
            </a:extLst>
          </p:cNvPr>
          <p:cNvSpPr>
            <a:spLocks noGrp="1"/>
          </p:cNvSpPr>
          <p:nvPr>
            <p:ph sz="quarter" idx="1"/>
          </p:nvPr>
        </p:nvSpPr>
        <p:spPr/>
        <p:txBody>
          <a:bodyPr>
            <a:normAutofit lnSpcReduction="10000"/>
          </a:bodyPr>
          <a:lstStyle/>
          <a:p>
            <a:r>
              <a:rPr lang="en-GB" dirty="0" smtClean="0"/>
              <a:t>Trauma induced inoculation followed</a:t>
            </a:r>
            <a:r>
              <a:rPr lang="en-GB" dirty="0"/>
              <a:t>, after approximately 3 weeks, by clinical </a:t>
            </a:r>
            <a:r>
              <a:rPr lang="en-GB" dirty="0" smtClean="0"/>
              <a:t>evidence </a:t>
            </a:r>
            <a:r>
              <a:rPr lang="en-GB" dirty="0"/>
              <a:t>of hair shaft infection. </a:t>
            </a:r>
            <a:endParaRPr lang="en-GB" dirty="0" smtClean="0"/>
          </a:p>
          <a:p>
            <a:r>
              <a:rPr lang="en-GB" dirty="0" smtClean="0"/>
              <a:t>Infection </a:t>
            </a:r>
            <a:r>
              <a:rPr lang="en-GB" dirty="0"/>
              <a:t>spread to other follicles, then for a period of variable duration the infection persists but does not spread further. Finally, there is a period of regression with or without an </a:t>
            </a:r>
            <a:r>
              <a:rPr lang="en-GB" dirty="0" smtClean="0"/>
              <a:t>inflammatory </a:t>
            </a:r>
            <a:r>
              <a:rPr lang="en-GB" dirty="0"/>
              <a:t>phase. </a:t>
            </a:r>
            <a:endParaRPr lang="en-GB" dirty="0" smtClean="0"/>
          </a:p>
          <a:p>
            <a:r>
              <a:rPr lang="en-GB" b="1" dirty="0" smtClean="0"/>
              <a:t>Causative </a:t>
            </a:r>
            <a:r>
              <a:rPr lang="en-GB" b="1" dirty="0"/>
              <a:t>organism</a:t>
            </a:r>
            <a:r>
              <a:rPr lang="en-GB" dirty="0"/>
              <a:t>s    Most species of </a:t>
            </a:r>
            <a:r>
              <a:rPr lang="en-GB" dirty="0" err="1"/>
              <a:t>dermatophyte</a:t>
            </a:r>
            <a:r>
              <a:rPr lang="en-GB" dirty="0"/>
              <a:t> are capable of invading hair but some species (e.g.  T. </a:t>
            </a:r>
            <a:r>
              <a:rPr lang="en-GB" dirty="0" err="1"/>
              <a:t>tonsurans</a:t>
            </a:r>
            <a:r>
              <a:rPr lang="en-GB" dirty="0"/>
              <a:t>, T. </a:t>
            </a:r>
            <a:r>
              <a:rPr lang="en-GB" dirty="0" err="1"/>
              <a:t>schoenleinii</a:t>
            </a:r>
            <a:r>
              <a:rPr lang="en-GB" dirty="0"/>
              <a:t>  and  T. </a:t>
            </a:r>
            <a:r>
              <a:rPr lang="en-GB" dirty="0" err="1" smtClean="0"/>
              <a:t>violaceum</a:t>
            </a:r>
            <a:r>
              <a:rPr lang="en-GB" dirty="0" smtClean="0"/>
              <a:t> </a:t>
            </a:r>
            <a:r>
              <a:rPr lang="en-GB" dirty="0"/>
              <a:t>) have a distinct predilection for the hair shaft.  E. </a:t>
            </a:r>
            <a:r>
              <a:rPr lang="en-GB" dirty="0" err="1" smtClean="0"/>
              <a:t>floccosum</a:t>
            </a:r>
            <a:r>
              <a:rPr lang="en-GB" dirty="0" smtClean="0"/>
              <a:t> </a:t>
            </a:r>
            <a:r>
              <a:rPr lang="en-GB" dirty="0"/>
              <a:t>,  T. </a:t>
            </a:r>
            <a:r>
              <a:rPr lang="en-GB" dirty="0" err="1"/>
              <a:t>concentricum</a:t>
            </a:r>
            <a:r>
              <a:rPr lang="en-GB" dirty="0"/>
              <a:t>  and  T. </a:t>
            </a:r>
            <a:r>
              <a:rPr lang="en-GB" dirty="0" err="1"/>
              <a:t>interdigitale</a:t>
            </a:r>
            <a:r>
              <a:rPr lang="en-GB" dirty="0"/>
              <a:t>  are exceptional in </a:t>
            </a:r>
            <a:r>
              <a:rPr lang="en-GB" dirty="0" smtClean="0"/>
              <a:t>apparently </a:t>
            </a:r>
            <a:r>
              <a:rPr lang="en-GB" dirty="0"/>
              <a:t>never causing </a:t>
            </a:r>
            <a:r>
              <a:rPr lang="en-GB" dirty="0" err="1"/>
              <a:t>tinea</a:t>
            </a:r>
            <a:r>
              <a:rPr lang="en-GB" dirty="0"/>
              <a:t> </a:t>
            </a:r>
            <a:r>
              <a:rPr lang="en-GB" dirty="0" err="1"/>
              <a:t>capitis</a:t>
            </a:r>
            <a:r>
              <a:rPr lang="en-GB" dirty="0"/>
              <a:t>. All </a:t>
            </a:r>
            <a:r>
              <a:rPr lang="en-GB" dirty="0" err="1"/>
              <a:t>dermatophytes</a:t>
            </a:r>
            <a:r>
              <a:rPr lang="en-GB" dirty="0"/>
              <a:t> causing scalp ringworm can invade </a:t>
            </a:r>
            <a:r>
              <a:rPr lang="en-GB" dirty="0" err="1"/>
              <a:t>glabrous</a:t>
            </a:r>
            <a:r>
              <a:rPr lang="en-GB" dirty="0"/>
              <a:t> skin and many attack nails as well. </a:t>
            </a:r>
            <a:endParaRPr lang="x-none"/>
          </a:p>
        </p:txBody>
      </p:sp>
    </p:spTree>
    <p:extLst>
      <p:ext uri="{BB962C8B-B14F-4D97-AF65-F5344CB8AC3E}">
        <p14:creationId xmlns:p14="http://schemas.microsoft.com/office/powerpoint/2010/main" val="323744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49817-4280-BD42-BA3B-D03D25F82B01}"/>
              </a:ext>
            </a:extLst>
          </p:cNvPr>
          <p:cNvSpPr>
            <a:spLocks noGrp="1"/>
          </p:cNvSpPr>
          <p:nvPr>
            <p:ph type="title"/>
          </p:nvPr>
        </p:nvSpPr>
        <p:spPr/>
        <p:txBody>
          <a:bodyPr/>
          <a:lstStyle/>
          <a:p>
            <a:r>
              <a:rPr lang="en-US" dirty="0" smtClean="0"/>
              <a:t>Types of infections</a:t>
            </a:r>
            <a:endParaRPr lang="x-none"/>
          </a:p>
        </p:txBody>
      </p:sp>
      <p:sp>
        <p:nvSpPr>
          <p:cNvPr id="3" name="Content Placeholder 2">
            <a:extLst>
              <a:ext uri="{FF2B5EF4-FFF2-40B4-BE49-F238E27FC236}">
                <a16:creationId xmlns:a16="http://schemas.microsoft.com/office/drawing/2014/main" xmlns="" id="{01453450-6F97-E642-B8FD-F7DBAF5306E5}"/>
              </a:ext>
            </a:extLst>
          </p:cNvPr>
          <p:cNvSpPr>
            <a:spLocks noGrp="1"/>
          </p:cNvSpPr>
          <p:nvPr>
            <p:ph sz="quarter" idx="1"/>
          </p:nvPr>
        </p:nvSpPr>
        <p:spPr/>
        <p:txBody>
          <a:bodyPr>
            <a:normAutofit fontScale="92500"/>
          </a:bodyPr>
          <a:lstStyle/>
          <a:p>
            <a:r>
              <a:rPr lang="en-GB" dirty="0"/>
              <a:t> </a:t>
            </a:r>
            <a:r>
              <a:rPr lang="en-GB" b="1" dirty="0" err="1"/>
              <a:t>Ectothrix</a:t>
            </a:r>
            <a:r>
              <a:rPr lang="en-GB" b="1" dirty="0"/>
              <a:t> type</a:t>
            </a:r>
            <a:r>
              <a:rPr lang="en-GB" dirty="0"/>
              <a:t>.  This may be a small‐</a:t>
            </a:r>
            <a:r>
              <a:rPr lang="en-GB" dirty="0" err="1"/>
              <a:t>spored</a:t>
            </a:r>
            <a:r>
              <a:rPr lang="en-GB" dirty="0"/>
              <a:t> </a:t>
            </a:r>
            <a:r>
              <a:rPr lang="en-GB" dirty="0" err="1"/>
              <a:t>ectothrix</a:t>
            </a:r>
            <a:r>
              <a:rPr lang="en-GB" dirty="0"/>
              <a:t> caused by  M. </a:t>
            </a:r>
            <a:r>
              <a:rPr lang="en-GB" dirty="0" err="1" smtClean="0"/>
              <a:t>audouinii</a:t>
            </a:r>
            <a:r>
              <a:rPr lang="en-GB" dirty="0"/>
              <a:t>,</a:t>
            </a:r>
            <a:r>
              <a:rPr lang="en-GB" dirty="0" smtClean="0"/>
              <a:t>  </a:t>
            </a:r>
            <a:r>
              <a:rPr lang="en-GB" dirty="0"/>
              <a:t>M. </a:t>
            </a:r>
            <a:r>
              <a:rPr lang="en-GB" dirty="0" err="1"/>
              <a:t>canis</a:t>
            </a:r>
            <a:r>
              <a:rPr lang="en-GB" dirty="0"/>
              <a:t>  </a:t>
            </a:r>
            <a:r>
              <a:rPr lang="en-GB" dirty="0" smtClean="0"/>
              <a:t>,  </a:t>
            </a:r>
            <a:r>
              <a:rPr lang="en-GB" dirty="0"/>
              <a:t>M. </a:t>
            </a:r>
            <a:r>
              <a:rPr lang="en-GB" dirty="0" err="1"/>
              <a:t>equinum</a:t>
            </a:r>
            <a:r>
              <a:rPr lang="en-GB" dirty="0"/>
              <a:t>  or  M. </a:t>
            </a:r>
            <a:r>
              <a:rPr lang="en-GB" dirty="0" err="1"/>
              <a:t>ferrugineum</a:t>
            </a:r>
            <a:r>
              <a:rPr lang="en-GB" dirty="0"/>
              <a:t> . </a:t>
            </a:r>
            <a:endParaRPr lang="en-GB" dirty="0" smtClean="0"/>
          </a:p>
          <a:p>
            <a:r>
              <a:rPr lang="en-GB" dirty="0" smtClean="0"/>
              <a:t>In </a:t>
            </a:r>
            <a:r>
              <a:rPr lang="en-GB" dirty="0"/>
              <a:t>this type, the hair shaft is invaded mid‐follicle. The </a:t>
            </a:r>
            <a:r>
              <a:rPr lang="en-GB" dirty="0" err="1"/>
              <a:t>intrapilary</a:t>
            </a:r>
            <a:r>
              <a:rPr lang="en-GB" dirty="0"/>
              <a:t> hyphae </a:t>
            </a:r>
            <a:r>
              <a:rPr lang="en-GB" dirty="0" smtClean="0"/>
              <a:t>continue </a:t>
            </a:r>
            <a:r>
              <a:rPr lang="en-GB" dirty="0"/>
              <a:t>to grow inwards towards the bulb of the hair. </a:t>
            </a:r>
            <a:endParaRPr lang="en-GB" dirty="0" smtClean="0"/>
          </a:p>
          <a:p>
            <a:r>
              <a:rPr lang="en-GB" dirty="0" smtClean="0"/>
              <a:t>Secondary</a:t>
            </a:r>
            <a:r>
              <a:rPr lang="en-GB" dirty="0"/>
              <a:t>, </a:t>
            </a:r>
            <a:r>
              <a:rPr lang="en-GB" dirty="0" err="1"/>
              <a:t>extrapilary</a:t>
            </a:r>
            <a:r>
              <a:rPr lang="en-GB" dirty="0"/>
              <a:t> hyphae burst out and grow in a tortuous manner over the surface of the hair shaft, which is growing outwards </a:t>
            </a:r>
            <a:r>
              <a:rPr lang="en-GB" dirty="0" smtClean="0"/>
              <a:t>continuously</a:t>
            </a:r>
            <a:r>
              <a:rPr lang="en-GB" dirty="0"/>
              <a:t>. </a:t>
            </a:r>
            <a:endParaRPr lang="en-GB" dirty="0" smtClean="0"/>
          </a:p>
          <a:p>
            <a:r>
              <a:rPr lang="en-GB" dirty="0" smtClean="0"/>
              <a:t>These </a:t>
            </a:r>
            <a:r>
              <a:rPr lang="en-GB" dirty="0"/>
              <a:t>secondary, </a:t>
            </a:r>
            <a:r>
              <a:rPr lang="en-GB" dirty="0" err="1"/>
              <a:t>extrapilary</a:t>
            </a:r>
            <a:r>
              <a:rPr lang="en-GB" dirty="0"/>
              <a:t> hyphae segment to produce a mass of small </a:t>
            </a:r>
            <a:r>
              <a:rPr lang="en-GB" dirty="0" err="1"/>
              <a:t>arthroconidia</a:t>
            </a:r>
            <a:r>
              <a:rPr lang="en-GB" dirty="0"/>
              <a:t> (2–3 </a:t>
            </a:r>
            <a:r>
              <a:rPr lang="el-GR" dirty="0"/>
              <a:t>μ</a:t>
            </a:r>
            <a:r>
              <a:rPr lang="en-GB" dirty="0"/>
              <a:t>m diameter), each one of which becomes rounded off and eventually spherical. The size of these conidia is such that they cannot easily be distinguished as separate structures under low‐power microscopy. </a:t>
            </a:r>
            <a:endParaRPr lang="x-none"/>
          </a:p>
        </p:txBody>
      </p:sp>
    </p:spTree>
    <p:extLst>
      <p:ext uri="{BB962C8B-B14F-4D97-AF65-F5344CB8AC3E}">
        <p14:creationId xmlns:p14="http://schemas.microsoft.com/office/powerpoint/2010/main" val="121133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GB" dirty="0"/>
              <a:t>Fluorescence under the Wood’s lamp is characteristically present in this type of hair invasion. A similar type of hair invasion occurs with other  </a:t>
            </a:r>
            <a:r>
              <a:rPr lang="en-GB" dirty="0" err="1"/>
              <a:t>Microsporum</a:t>
            </a:r>
            <a:r>
              <a:rPr lang="en-GB" dirty="0"/>
              <a:t>  species (e.g.  M. </a:t>
            </a:r>
            <a:r>
              <a:rPr lang="en-GB" dirty="0" err="1"/>
              <a:t>gypseum</a:t>
            </a:r>
            <a:r>
              <a:rPr lang="en-GB" dirty="0"/>
              <a:t> ,  M. </a:t>
            </a:r>
            <a:r>
              <a:rPr lang="en-GB" dirty="0" err="1"/>
              <a:t>fulvum</a:t>
            </a:r>
            <a:r>
              <a:rPr lang="en-GB" dirty="0"/>
              <a:t> ,  M. </a:t>
            </a:r>
            <a:r>
              <a:rPr lang="en-GB" dirty="0" err="1"/>
              <a:t>nanum</a:t>
            </a:r>
            <a:r>
              <a:rPr lang="en-GB" dirty="0"/>
              <a:t>  and  M. </a:t>
            </a:r>
            <a:r>
              <a:rPr lang="en-GB" dirty="0" err="1"/>
              <a:t>vanbreuseghemii</a:t>
            </a:r>
            <a:r>
              <a:rPr lang="en-GB" dirty="0"/>
              <a:t> ). The spores, although similarly arranged, are larger, in this case about 5–8 </a:t>
            </a:r>
            <a:r>
              <a:rPr lang="el-GR" dirty="0"/>
              <a:t>μ</a:t>
            </a:r>
            <a:r>
              <a:rPr lang="en-GB" dirty="0"/>
              <a:t>m in diameter. Fluorescence has been reported in some cases. </a:t>
            </a:r>
            <a:endParaRPr lang="x-none"/>
          </a:p>
          <a:p>
            <a:endParaRPr lang="en-US" dirty="0"/>
          </a:p>
        </p:txBody>
      </p:sp>
    </p:spTree>
    <p:extLst>
      <p:ext uri="{BB962C8B-B14F-4D97-AF65-F5344CB8AC3E}">
        <p14:creationId xmlns:p14="http://schemas.microsoft.com/office/powerpoint/2010/main" val="3327253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657600" y="1371600"/>
            <a:ext cx="5029200" cy="4495800"/>
          </a:xfrm>
        </p:spPr>
      </p:pic>
    </p:spTree>
    <p:extLst>
      <p:ext uri="{BB962C8B-B14F-4D97-AF65-F5344CB8AC3E}">
        <p14:creationId xmlns:p14="http://schemas.microsoft.com/office/powerpoint/2010/main" val="88204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B24EA-FEBE-B249-9455-0973A6D2392D}"/>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085963F3-5669-864A-A318-328CAD871D78}"/>
              </a:ext>
            </a:extLst>
          </p:cNvPr>
          <p:cNvSpPr>
            <a:spLocks noGrp="1"/>
          </p:cNvSpPr>
          <p:nvPr>
            <p:ph sz="quarter" idx="1"/>
          </p:nvPr>
        </p:nvSpPr>
        <p:spPr/>
        <p:txBody>
          <a:bodyPr>
            <a:normAutofit/>
          </a:bodyPr>
          <a:lstStyle/>
          <a:p>
            <a:r>
              <a:rPr lang="en-GB" dirty="0"/>
              <a:t> </a:t>
            </a:r>
            <a:r>
              <a:rPr lang="en-GB" b="1" dirty="0" err="1"/>
              <a:t>Endothrix</a:t>
            </a:r>
            <a:r>
              <a:rPr lang="en-GB" b="1" dirty="0"/>
              <a:t> type.</a:t>
            </a:r>
            <a:r>
              <a:rPr lang="en-GB" dirty="0"/>
              <a:t>  The </a:t>
            </a:r>
            <a:r>
              <a:rPr lang="en-GB" dirty="0" err="1"/>
              <a:t>endothrix</a:t>
            </a:r>
            <a:r>
              <a:rPr lang="en-GB" dirty="0"/>
              <a:t> type may be caused by  T. </a:t>
            </a:r>
            <a:r>
              <a:rPr lang="en-GB" dirty="0" err="1" smtClean="0"/>
              <a:t>tonsurans</a:t>
            </a:r>
            <a:r>
              <a:rPr lang="en-GB" dirty="0" smtClean="0"/>
              <a:t> </a:t>
            </a:r>
            <a:r>
              <a:rPr lang="en-GB" dirty="0"/>
              <a:t>,  T. </a:t>
            </a:r>
            <a:r>
              <a:rPr lang="en-GB" dirty="0" err="1"/>
              <a:t>soudanense</a:t>
            </a:r>
            <a:r>
              <a:rPr lang="en-GB" dirty="0"/>
              <a:t> ,  T. </a:t>
            </a:r>
            <a:r>
              <a:rPr lang="en-GB" dirty="0" err="1"/>
              <a:t>violaceum</a:t>
            </a:r>
            <a:r>
              <a:rPr lang="en-GB" dirty="0"/>
              <a:t>, T. </a:t>
            </a:r>
            <a:r>
              <a:rPr lang="en-GB" dirty="0" err="1"/>
              <a:t>yaoundei</a:t>
            </a:r>
            <a:r>
              <a:rPr lang="en-GB" dirty="0"/>
              <a:t> ,  T. </a:t>
            </a:r>
            <a:r>
              <a:rPr lang="en-GB" dirty="0" err="1"/>
              <a:t>gourvilii</a:t>
            </a:r>
            <a:r>
              <a:rPr lang="en-GB" dirty="0"/>
              <a:t>  or  T. </a:t>
            </a:r>
            <a:r>
              <a:rPr lang="en-GB" dirty="0" err="1"/>
              <a:t>rubrum</a:t>
            </a:r>
            <a:r>
              <a:rPr lang="en-GB" dirty="0"/>
              <a:t>  (rare). </a:t>
            </a:r>
            <a:r>
              <a:rPr lang="en-GB" dirty="0" err="1"/>
              <a:t>Intrapilary</a:t>
            </a:r>
            <a:r>
              <a:rPr lang="en-GB" dirty="0"/>
              <a:t> hyphae fragment into </a:t>
            </a:r>
            <a:r>
              <a:rPr lang="en-GB" dirty="0" err="1"/>
              <a:t>arthroconidia</a:t>
            </a:r>
            <a:r>
              <a:rPr lang="en-GB" dirty="0"/>
              <a:t> up to 8 </a:t>
            </a:r>
            <a:r>
              <a:rPr lang="el-GR" dirty="0"/>
              <a:t>μ</a:t>
            </a:r>
            <a:r>
              <a:rPr lang="en-GB" dirty="0"/>
              <a:t>m in diameter, which are entirely contained within and completely </a:t>
            </a:r>
            <a:r>
              <a:rPr lang="en-GB" dirty="0" smtClean="0"/>
              <a:t>fill </a:t>
            </a:r>
            <a:r>
              <a:rPr lang="en-GB" dirty="0"/>
              <a:t>the hair shaft</a:t>
            </a:r>
            <a:r>
              <a:rPr lang="en-GB" dirty="0" smtClean="0"/>
              <a:t>.</a:t>
            </a:r>
          </a:p>
          <a:p>
            <a:r>
              <a:rPr lang="en-GB" dirty="0" smtClean="0"/>
              <a:t> </a:t>
            </a:r>
            <a:r>
              <a:rPr lang="en-GB" dirty="0"/>
              <a:t>Hair thus affected is especially fragile, and breaks off close to the scalp surface. This type is </a:t>
            </a:r>
            <a:r>
              <a:rPr lang="en-GB" dirty="0" smtClean="0"/>
              <a:t>non‐fluorescent</a:t>
            </a:r>
            <a:r>
              <a:rPr lang="en-GB" dirty="0"/>
              <a:t>.  </a:t>
            </a: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4114800"/>
            <a:ext cx="2722880" cy="2667000"/>
          </a:xfrm>
          <a:prstGeom prst="rect">
            <a:avLst/>
          </a:prstGeom>
        </p:spPr>
      </p:pic>
    </p:spTree>
    <p:extLst>
      <p:ext uri="{BB962C8B-B14F-4D97-AF65-F5344CB8AC3E}">
        <p14:creationId xmlns:p14="http://schemas.microsoft.com/office/powerpoint/2010/main" val="405523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GB" dirty="0"/>
              <a:t> </a:t>
            </a:r>
            <a:r>
              <a:rPr lang="en-GB" b="1" dirty="0" err="1"/>
              <a:t>Favus</a:t>
            </a:r>
            <a:r>
              <a:rPr lang="en-GB" dirty="0"/>
              <a:t>.  </a:t>
            </a:r>
            <a:r>
              <a:rPr lang="en-GB" dirty="0" err="1"/>
              <a:t>Favic</a:t>
            </a:r>
            <a:r>
              <a:rPr lang="en-GB" dirty="0"/>
              <a:t> type is caused by  T. </a:t>
            </a:r>
            <a:r>
              <a:rPr lang="en-GB" dirty="0" err="1"/>
              <a:t>schoenleinii</a:t>
            </a:r>
            <a:r>
              <a:rPr lang="en-GB" dirty="0"/>
              <a:t>.  Broad, regularly </a:t>
            </a:r>
            <a:r>
              <a:rPr lang="en-GB" dirty="0" err="1"/>
              <a:t>septate</a:t>
            </a:r>
            <a:r>
              <a:rPr lang="en-GB" dirty="0"/>
              <a:t> hyphae and air spaces are seen in the hair shaft, but disarticulated </a:t>
            </a:r>
            <a:r>
              <a:rPr lang="en-GB" dirty="0" err="1"/>
              <a:t>arthroconidia</a:t>
            </a:r>
            <a:r>
              <a:rPr lang="en-GB" dirty="0"/>
              <a:t> are absent. The affected hair is less damaged than in other types, and may continue to grow to considerable lengths. Greenish grey fluorescence is present. Air spaces are characteristic and fungal hyphae form large clusters in the vicinity of hair follicles. </a:t>
            </a:r>
            <a:endParaRPr lang="x-none"/>
          </a:p>
          <a:p>
            <a:endParaRPr lang="en-US" dirty="0"/>
          </a:p>
        </p:txBody>
      </p:sp>
    </p:spTree>
    <p:extLst>
      <p:ext uri="{BB962C8B-B14F-4D97-AF65-F5344CB8AC3E}">
        <p14:creationId xmlns:p14="http://schemas.microsoft.com/office/powerpoint/2010/main" val="2071091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33600" y="1524000"/>
            <a:ext cx="7391399" cy="4038600"/>
          </a:xfrm>
        </p:spPr>
      </p:pic>
    </p:spTree>
    <p:extLst>
      <p:ext uri="{BB962C8B-B14F-4D97-AF65-F5344CB8AC3E}">
        <p14:creationId xmlns:p14="http://schemas.microsoft.com/office/powerpoint/2010/main" val="2248457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165AE7-D57A-FE4A-A76C-98B238AE3B03}"/>
              </a:ext>
            </a:extLst>
          </p:cNvPr>
          <p:cNvSpPr>
            <a:spLocks noGrp="1"/>
          </p:cNvSpPr>
          <p:nvPr>
            <p:ph type="title"/>
          </p:nvPr>
        </p:nvSpPr>
        <p:spPr/>
        <p:txBody>
          <a:bodyPr/>
          <a:lstStyle/>
          <a:p>
            <a:r>
              <a:rPr lang="en-GB" dirty="0"/>
              <a:t>Presentation </a:t>
            </a:r>
            <a:endParaRPr lang="x-none"/>
          </a:p>
        </p:txBody>
      </p:sp>
      <p:sp>
        <p:nvSpPr>
          <p:cNvPr id="3" name="Content Placeholder 2">
            <a:extLst>
              <a:ext uri="{FF2B5EF4-FFF2-40B4-BE49-F238E27FC236}">
                <a16:creationId xmlns:a16="http://schemas.microsoft.com/office/drawing/2014/main" xmlns="" id="{A731F366-7E75-5840-8594-61EF7D82E5DE}"/>
              </a:ext>
            </a:extLst>
          </p:cNvPr>
          <p:cNvSpPr>
            <a:spLocks noGrp="1"/>
          </p:cNvSpPr>
          <p:nvPr>
            <p:ph sz="quarter" idx="1"/>
          </p:nvPr>
        </p:nvSpPr>
        <p:spPr/>
        <p:txBody>
          <a:bodyPr/>
          <a:lstStyle/>
          <a:p>
            <a:r>
              <a:rPr lang="en-GB" dirty="0" smtClean="0"/>
              <a:t>The </a:t>
            </a:r>
            <a:r>
              <a:rPr lang="en-GB" dirty="0"/>
              <a:t>clinical appearance of ringworm of the scalp is </a:t>
            </a:r>
            <a:r>
              <a:rPr lang="en-GB" dirty="0" err="1"/>
              <a:t>vari</a:t>
            </a:r>
            <a:r>
              <a:rPr lang="en-GB" dirty="0"/>
              <a:t>-able, depending on the type of hair invasion, the level of </a:t>
            </a:r>
            <a:r>
              <a:rPr lang="en-GB" dirty="0"/>
              <a:t>host resistance and the degree of inflammatory host </a:t>
            </a:r>
            <a:r>
              <a:rPr lang="en-GB" dirty="0" smtClean="0"/>
              <a:t>response. </a:t>
            </a:r>
            <a:r>
              <a:rPr lang="en-GB" dirty="0"/>
              <a:t>The appearance varies from a few dull grey, broken‐off hairs with a little scaling, detectable only on careful inspection, to a severe, painful, inflammatory mass covering most of the scalp</a:t>
            </a:r>
            <a:r>
              <a:rPr lang="en-GB" dirty="0" smtClean="0"/>
              <a:t>.</a:t>
            </a:r>
          </a:p>
          <a:p>
            <a:r>
              <a:rPr lang="en-GB" dirty="0" smtClean="0"/>
              <a:t> </a:t>
            </a:r>
            <a:r>
              <a:rPr lang="en-GB" dirty="0"/>
              <a:t>Itching is variable. In all types, the cardinal features are partial hair loss with inflammation of some degree </a:t>
            </a:r>
            <a:r>
              <a:rPr lang="en-GB" dirty="0" smtClean="0"/>
              <a:t>.</a:t>
            </a:r>
            <a:endParaRPr lang="x-none"/>
          </a:p>
          <a:p>
            <a:endParaRPr lang="x-none"/>
          </a:p>
        </p:txBody>
      </p:sp>
    </p:spTree>
    <p:extLst>
      <p:ext uri="{BB962C8B-B14F-4D97-AF65-F5344CB8AC3E}">
        <p14:creationId xmlns:p14="http://schemas.microsoft.com/office/powerpoint/2010/main" val="265586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8FFB83-EECC-0548-ABA9-FD995B4139B1}"/>
              </a:ext>
            </a:extLst>
          </p:cNvPr>
          <p:cNvSpPr>
            <a:spLocks noGrp="1"/>
          </p:cNvSpPr>
          <p:nvPr>
            <p:ph type="title"/>
          </p:nvPr>
        </p:nvSpPr>
        <p:spPr/>
        <p:txBody>
          <a:bodyPr/>
          <a:lstStyle/>
          <a:p>
            <a:r>
              <a:rPr lang="en-US" dirty="0" err="1" smtClean="0"/>
              <a:t>Tinea</a:t>
            </a:r>
            <a:r>
              <a:rPr lang="en-US" dirty="0" smtClean="0"/>
              <a:t> </a:t>
            </a:r>
            <a:r>
              <a:rPr lang="en-US" dirty="0" err="1" smtClean="0"/>
              <a:t>Corporis</a:t>
            </a:r>
            <a:endParaRPr lang="x-none"/>
          </a:p>
        </p:txBody>
      </p:sp>
      <p:sp>
        <p:nvSpPr>
          <p:cNvPr id="3" name="Content Placeholder 2">
            <a:extLst>
              <a:ext uri="{FF2B5EF4-FFF2-40B4-BE49-F238E27FC236}">
                <a16:creationId xmlns:a16="http://schemas.microsoft.com/office/drawing/2014/main" xmlns="" id="{B7F542C4-947B-7A4A-B5AA-47E366962282}"/>
              </a:ext>
            </a:extLst>
          </p:cNvPr>
          <p:cNvSpPr>
            <a:spLocks noGrp="1"/>
          </p:cNvSpPr>
          <p:nvPr>
            <p:ph sz="quarter" idx="1"/>
          </p:nvPr>
        </p:nvSpPr>
        <p:spPr/>
        <p:txBody>
          <a:bodyPr/>
          <a:lstStyle/>
          <a:p>
            <a:r>
              <a:rPr lang="en-GB" dirty="0" err="1" smtClean="0"/>
              <a:t>Tinea</a:t>
            </a:r>
            <a:r>
              <a:rPr lang="en-GB" dirty="0" smtClean="0"/>
              <a:t> </a:t>
            </a:r>
            <a:r>
              <a:rPr lang="en-GB" dirty="0" err="1"/>
              <a:t>corporis</a:t>
            </a:r>
            <a:r>
              <a:rPr lang="en-GB" dirty="0"/>
              <a:t> is ringworm of the </a:t>
            </a:r>
            <a:r>
              <a:rPr lang="en-GB" dirty="0" err="1"/>
              <a:t>glabrous</a:t>
            </a:r>
            <a:r>
              <a:rPr lang="en-GB" dirty="0"/>
              <a:t> skin</a:t>
            </a:r>
            <a:r>
              <a:rPr lang="en-GB" dirty="0" smtClean="0"/>
              <a:t>.</a:t>
            </a:r>
          </a:p>
          <a:p>
            <a:r>
              <a:rPr lang="en-GB" dirty="0" smtClean="0"/>
              <a:t> </a:t>
            </a:r>
            <a:r>
              <a:rPr lang="en-GB" dirty="0"/>
              <a:t>The clinical manifestations result from invasion and proliferation of the causal fungi in the stratum </a:t>
            </a:r>
            <a:r>
              <a:rPr lang="en-GB" dirty="0" err="1"/>
              <a:t>corneum</a:t>
            </a:r>
            <a:r>
              <a:rPr lang="en-GB" dirty="0"/>
              <a:t>. Terminal hair in the affected parts may be invaded</a:t>
            </a:r>
            <a:r>
              <a:rPr lang="en-GB" dirty="0" smtClean="0"/>
              <a:t>.</a:t>
            </a:r>
          </a:p>
          <a:p>
            <a:r>
              <a:rPr lang="en-GB" dirty="0" smtClean="0"/>
              <a:t> </a:t>
            </a:r>
            <a:r>
              <a:rPr lang="en-GB" dirty="0"/>
              <a:t>By </a:t>
            </a:r>
            <a:r>
              <a:rPr lang="en-GB" dirty="0" smtClean="0"/>
              <a:t>definition</a:t>
            </a:r>
            <a:r>
              <a:rPr lang="en-GB" dirty="0"/>
              <a:t>, it includes lesions of the trunk and limbs, excluding ringworm of specialized sites such as the scalp, feet and </a:t>
            </a:r>
            <a:r>
              <a:rPr lang="en-GB" dirty="0" smtClean="0"/>
              <a:t>groins. </a:t>
            </a:r>
            <a:endParaRPr lang="x-none"/>
          </a:p>
        </p:txBody>
      </p:sp>
    </p:spTree>
    <p:extLst>
      <p:ext uri="{BB962C8B-B14F-4D97-AF65-F5344CB8AC3E}">
        <p14:creationId xmlns:p14="http://schemas.microsoft.com/office/powerpoint/2010/main" val="747112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1EFFC-51F3-354E-9A86-76BF01FCC0A3}"/>
              </a:ext>
            </a:extLst>
          </p:cNvPr>
          <p:cNvSpPr>
            <a:spLocks noGrp="1"/>
          </p:cNvSpPr>
          <p:nvPr>
            <p:ph type="title"/>
          </p:nvPr>
        </p:nvSpPr>
        <p:spPr/>
        <p:txBody>
          <a:bodyPr/>
          <a:lstStyle/>
          <a:p>
            <a:r>
              <a:rPr lang="en-GB" dirty="0"/>
              <a:t> </a:t>
            </a:r>
            <a:r>
              <a:rPr lang="en-GB" dirty="0" err="1"/>
              <a:t>Kerion</a:t>
            </a:r>
            <a:r>
              <a:rPr lang="en-GB" dirty="0"/>
              <a:t> </a:t>
            </a:r>
            <a:endParaRPr lang="x-none"/>
          </a:p>
        </p:txBody>
      </p:sp>
      <p:sp>
        <p:nvSpPr>
          <p:cNvPr id="3" name="Content Placeholder 2">
            <a:extLst>
              <a:ext uri="{FF2B5EF4-FFF2-40B4-BE49-F238E27FC236}">
                <a16:creationId xmlns:a16="http://schemas.microsoft.com/office/drawing/2014/main" xmlns="" id="{72214EDD-74DD-7B43-8B43-6BB30DA97F1C}"/>
              </a:ext>
            </a:extLst>
          </p:cNvPr>
          <p:cNvSpPr>
            <a:spLocks noGrp="1"/>
          </p:cNvSpPr>
          <p:nvPr>
            <p:ph sz="quarter" idx="1"/>
          </p:nvPr>
        </p:nvSpPr>
        <p:spPr/>
        <p:txBody>
          <a:bodyPr/>
          <a:lstStyle/>
          <a:p>
            <a:r>
              <a:rPr lang="en-GB" dirty="0" smtClean="0"/>
              <a:t>The </a:t>
            </a:r>
            <a:r>
              <a:rPr lang="en-GB" dirty="0"/>
              <a:t>most severe pattern of reaction is known as a </a:t>
            </a:r>
            <a:r>
              <a:rPr lang="en-GB" dirty="0" err="1" smtClean="0"/>
              <a:t>kerion</a:t>
            </a:r>
            <a:r>
              <a:rPr lang="en-GB" dirty="0"/>
              <a:t>.</a:t>
            </a:r>
            <a:r>
              <a:rPr lang="en-GB" dirty="0" smtClean="0"/>
              <a:t> </a:t>
            </a:r>
            <a:r>
              <a:rPr lang="en-GB" dirty="0"/>
              <a:t>It is a painful, </a:t>
            </a:r>
            <a:r>
              <a:rPr lang="en-GB" dirty="0" smtClean="0"/>
              <a:t>inflammatory </a:t>
            </a:r>
            <a:r>
              <a:rPr lang="en-GB" dirty="0"/>
              <a:t>mass in which such hairs as remain are loose. Follicles may be seen discharging pus, there may be sinus formation, and on </a:t>
            </a:r>
            <a:r>
              <a:rPr lang="en-GB" dirty="0" smtClean="0"/>
              <a:t>rar</a:t>
            </a:r>
            <a:r>
              <a:rPr lang="en-GB" dirty="0" smtClean="0"/>
              <a:t>ely </a:t>
            </a:r>
            <a:r>
              <a:rPr lang="en-GB" dirty="0" err="1" smtClean="0"/>
              <a:t>mycetoma</a:t>
            </a:r>
            <a:r>
              <a:rPr lang="en-GB" dirty="0" smtClean="0"/>
              <a:t>‐like </a:t>
            </a:r>
            <a:r>
              <a:rPr lang="en-GB" dirty="0"/>
              <a:t>grains may be </a:t>
            </a:r>
            <a:r>
              <a:rPr lang="en-GB" dirty="0" smtClean="0"/>
              <a:t>found</a:t>
            </a:r>
          </a:p>
          <a:p>
            <a:endParaRPr lang="x-none"/>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657601"/>
            <a:ext cx="2819400" cy="25574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3429000"/>
            <a:ext cx="3901440" cy="2926080"/>
          </a:xfrm>
          <a:prstGeom prst="rect">
            <a:avLst/>
          </a:prstGeom>
        </p:spPr>
      </p:pic>
    </p:spTree>
    <p:extLst>
      <p:ext uri="{BB962C8B-B14F-4D97-AF65-F5344CB8AC3E}">
        <p14:creationId xmlns:p14="http://schemas.microsoft.com/office/powerpoint/2010/main" val="144148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D1AA9C-B0E9-DB4F-8761-E22C86D5BFA8}"/>
              </a:ext>
            </a:extLst>
          </p:cNvPr>
          <p:cNvSpPr>
            <a:spLocks noGrp="1"/>
          </p:cNvSpPr>
          <p:nvPr>
            <p:ph type="title"/>
          </p:nvPr>
        </p:nvSpPr>
        <p:spPr/>
        <p:txBody>
          <a:bodyPr/>
          <a:lstStyle/>
          <a:p>
            <a:r>
              <a:rPr lang="en-GB" dirty="0"/>
              <a:t>Differential  diagnosis </a:t>
            </a:r>
            <a:endParaRPr lang="x-none"/>
          </a:p>
        </p:txBody>
      </p:sp>
      <p:sp>
        <p:nvSpPr>
          <p:cNvPr id="3" name="Content Placeholder 2">
            <a:extLst>
              <a:ext uri="{FF2B5EF4-FFF2-40B4-BE49-F238E27FC236}">
                <a16:creationId xmlns:a16="http://schemas.microsoft.com/office/drawing/2014/main" xmlns="" id="{97EA9C38-13A7-9348-9D65-F9D2845D8350}"/>
              </a:ext>
            </a:extLst>
          </p:cNvPr>
          <p:cNvSpPr>
            <a:spLocks noGrp="1"/>
          </p:cNvSpPr>
          <p:nvPr>
            <p:ph sz="quarter" idx="1"/>
          </p:nvPr>
        </p:nvSpPr>
        <p:spPr/>
        <p:txBody>
          <a:bodyPr>
            <a:normAutofit fontScale="77500" lnSpcReduction="20000"/>
          </a:bodyPr>
          <a:lstStyle/>
          <a:p>
            <a:r>
              <a:rPr lang="en-GB" dirty="0" smtClean="0"/>
              <a:t> </a:t>
            </a:r>
            <a:r>
              <a:rPr lang="en-GB" dirty="0"/>
              <a:t>Alopecia </a:t>
            </a:r>
            <a:r>
              <a:rPr lang="en-GB" dirty="0" err="1"/>
              <a:t>areata</a:t>
            </a:r>
            <a:r>
              <a:rPr lang="en-GB" dirty="0"/>
              <a:t> may show erythema and, although of itself not a scaly condition, it may coexist with </a:t>
            </a:r>
            <a:r>
              <a:rPr lang="en-GB" dirty="0" err="1"/>
              <a:t>seborrhoeic</a:t>
            </a:r>
            <a:r>
              <a:rPr lang="en-GB" dirty="0"/>
              <a:t> </a:t>
            </a:r>
            <a:r>
              <a:rPr lang="en-GB" dirty="0" smtClean="0"/>
              <a:t>dermatitis.</a:t>
            </a:r>
          </a:p>
          <a:p>
            <a:r>
              <a:rPr lang="en-GB" dirty="0" smtClean="0"/>
              <a:t>Traumatic </a:t>
            </a:r>
            <a:r>
              <a:rPr lang="en-GB" dirty="0"/>
              <a:t>alopecia from hairdressing procedures and trichotillomania may also be </a:t>
            </a:r>
            <a:r>
              <a:rPr lang="en-GB" dirty="0" smtClean="0"/>
              <a:t>confused</a:t>
            </a:r>
          </a:p>
          <a:p>
            <a:r>
              <a:rPr lang="en-GB" dirty="0" smtClean="0"/>
              <a:t> </a:t>
            </a:r>
            <a:r>
              <a:rPr lang="en-GB" dirty="0" err="1"/>
              <a:t>Seborrhoeic</a:t>
            </a:r>
            <a:r>
              <a:rPr lang="en-GB" dirty="0"/>
              <a:t> dermatitis is usually more diffuse than </a:t>
            </a:r>
            <a:r>
              <a:rPr lang="en-GB" dirty="0" err="1"/>
              <a:t>tinea</a:t>
            </a:r>
            <a:r>
              <a:rPr lang="en-GB" dirty="0"/>
              <a:t> </a:t>
            </a:r>
            <a:r>
              <a:rPr lang="en-GB" dirty="0" err="1"/>
              <a:t>capitis</a:t>
            </a:r>
            <a:r>
              <a:rPr lang="en-GB" dirty="0"/>
              <a:t>, but in </a:t>
            </a:r>
            <a:r>
              <a:rPr lang="en-GB" dirty="0" err="1"/>
              <a:t>tinea</a:t>
            </a:r>
            <a:r>
              <a:rPr lang="en-GB" dirty="0"/>
              <a:t> </a:t>
            </a:r>
            <a:r>
              <a:rPr lang="en-GB" dirty="0" err="1"/>
              <a:t>amiantacea</a:t>
            </a:r>
            <a:r>
              <a:rPr lang="en-GB" dirty="0"/>
              <a:t> the changes are often localized. In this condition, the scaling is adherent to the hair, but breakage of the hair shaft does not normally occur. </a:t>
            </a:r>
            <a:endParaRPr lang="en-GB" dirty="0" smtClean="0"/>
          </a:p>
          <a:p>
            <a:r>
              <a:rPr lang="en-GB" dirty="0" smtClean="0"/>
              <a:t>In </a:t>
            </a:r>
            <a:r>
              <a:rPr lang="en-GB" dirty="0"/>
              <a:t>psoriasis, hair loss is found only occasionally, and again broken‐off hairs are not usually present. </a:t>
            </a:r>
            <a:endParaRPr lang="en-GB" dirty="0" smtClean="0"/>
          </a:p>
          <a:p>
            <a:r>
              <a:rPr lang="en-GB" dirty="0" smtClean="0"/>
              <a:t>In </a:t>
            </a:r>
            <a:r>
              <a:rPr lang="en-GB" dirty="0"/>
              <a:t>impetigo, which may be secondary to </a:t>
            </a:r>
            <a:r>
              <a:rPr lang="en-GB" dirty="0" err="1"/>
              <a:t>pediculosis</a:t>
            </a:r>
            <a:r>
              <a:rPr lang="en-GB" dirty="0"/>
              <a:t> of the scalp, loosening of the hair is not normally present, but matting and crusting due to secondary staphylococcal infection may be present in </a:t>
            </a:r>
            <a:r>
              <a:rPr lang="en-GB" dirty="0" smtClean="0"/>
              <a:t>inflammatory </a:t>
            </a:r>
            <a:r>
              <a:rPr lang="en-GB" dirty="0"/>
              <a:t>ringworm.  </a:t>
            </a:r>
            <a:endParaRPr lang="en-GB" dirty="0" smtClean="0"/>
          </a:p>
          <a:p>
            <a:r>
              <a:rPr lang="en-GB" dirty="0" smtClean="0"/>
              <a:t>A  </a:t>
            </a:r>
            <a:r>
              <a:rPr lang="en-GB" dirty="0"/>
              <a:t>bacterial furuncle of the scalp is painful and usually situated on the neck area, and shedding of loosened hairs much less evident than in </a:t>
            </a:r>
            <a:r>
              <a:rPr lang="en-GB" dirty="0" err="1"/>
              <a:t>kerion</a:t>
            </a:r>
            <a:r>
              <a:rPr lang="en-GB" dirty="0"/>
              <a:t>. Discoid lupus </a:t>
            </a:r>
            <a:r>
              <a:rPr lang="en-GB" dirty="0" err="1"/>
              <a:t>erythematosus</a:t>
            </a:r>
            <a:r>
              <a:rPr lang="en-GB" dirty="0"/>
              <a:t>, lichen </a:t>
            </a:r>
            <a:r>
              <a:rPr lang="en-GB" dirty="0" err="1"/>
              <a:t>planus</a:t>
            </a:r>
            <a:r>
              <a:rPr lang="en-GB" dirty="0"/>
              <a:t> and other causes of </a:t>
            </a:r>
            <a:r>
              <a:rPr lang="en-GB" dirty="0" err="1"/>
              <a:t>cicatricial</a:t>
            </a:r>
            <a:r>
              <a:rPr lang="en-GB" dirty="0"/>
              <a:t> alopecia may sometimes have to be considered.</a:t>
            </a:r>
            <a:endParaRPr lang="x-none"/>
          </a:p>
        </p:txBody>
      </p:sp>
    </p:spTree>
    <p:extLst>
      <p:ext uri="{BB962C8B-B14F-4D97-AF65-F5344CB8AC3E}">
        <p14:creationId xmlns:p14="http://schemas.microsoft.com/office/powerpoint/2010/main" val="1150122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54453-0CAB-7545-BEF1-54B198AE59F0}"/>
              </a:ext>
            </a:extLst>
          </p:cNvPr>
          <p:cNvSpPr>
            <a:spLocks noGrp="1"/>
          </p:cNvSpPr>
          <p:nvPr>
            <p:ph type="title"/>
          </p:nvPr>
        </p:nvSpPr>
        <p:spPr/>
        <p:txBody>
          <a:bodyPr/>
          <a:lstStyle/>
          <a:p>
            <a:r>
              <a:rPr lang="en-US" dirty="0" smtClean="0"/>
              <a:t>management</a:t>
            </a:r>
            <a:endParaRPr lang="x-none"/>
          </a:p>
        </p:txBody>
      </p:sp>
      <p:pic>
        <p:nvPicPr>
          <p:cNvPr id="4" name="Picture 4">
            <a:extLst>
              <a:ext uri="{FF2B5EF4-FFF2-40B4-BE49-F238E27FC236}">
                <a16:creationId xmlns:a16="http://schemas.microsoft.com/office/drawing/2014/main" xmlns="" id="{181C0257-0B14-EB40-A7DF-768551439B06}"/>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41467" t="56603" r="5173" b="25397"/>
          <a:stretch/>
        </p:blipFill>
        <p:spPr>
          <a:xfrm>
            <a:off x="3352800" y="1981200"/>
            <a:ext cx="5867400" cy="4038600"/>
          </a:xfrm>
        </p:spPr>
      </p:pic>
    </p:spTree>
    <p:extLst>
      <p:ext uri="{BB962C8B-B14F-4D97-AF65-F5344CB8AC3E}">
        <p14:creationId xmlns:p14="http://schemas.microsoft.com/office/powerpoint/2010/main" val="2943449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87175-46E6-EF4A-81BB-DA36729AF33B}"/>
              </a:ext>
            </a:extLst>
          </p:cNvPr>
          <p:cNvSpPr>
            <a:spLocks noGrp="1"/>
          </p:cNvSpPr>
          <p:nvPr>
            <p:ph type="title"/>
          </p:nvPr>
        </p:nvSpPr>
        <p:spPr/>
        <p:txBody>
          <a:bodyPr/>
          <a:lstStyle/>
          <a:p>
            <a:r>
              <a:rPr lang="en-US" dirty="0" err="1"/>
              <a:t>Tinea</a:t>
            </a:r>
            <a:r>
              <a:rPr lang="en-US" dirty="0"/>
              <a:t> </a:t>
            </a:r>
            <a:r>
              <a:rPr lang="en-US" dirty="0" err="1"/>
              <a:t>barbae</a:t>
            </a:r>
            <a:endParaRPr lang="x-none" dirty="0"/>
          </a:p>
        </p:txBody>
      </p:sp>
      <p:sp>
        <p:nvSpPr>
          <p:cNvPr id="3" name="Content Placeholder 2">
            <a:extLst>
              <a:ext uri="{FF2B5EF4-FFF2-40B4-BE49-F238E27FC236}">
                <a16:creationId xmlns:a16="http://schemas.microsoft.com/office/drawing/2014/main" xmlns="" id="{4B3C2CBC-2053-684C-BF20-8F6F29D605DA}"/>
              </a:ext>
            </a:extLst>
          </p:cNvPr>
          <p:cNvSpPr>
            <a:spLocks noGrp="1"/>
          </p:cNvSpPr>
          <p:nvPr>
            <p:ph sz="quarter" idx="1"/>
          </p:nvPr>
        </p:nvSpPr>
        <p:spPr/>
        <p:txBody>
          <a:bodyPr/>
          <a:lstStyle/>
          <a:p>
            <a:r>
              <a:rPr lang="en-GB" dirty="0" smtClean="0"/>
              <a:t>This </a:t>
            </a:r>
            <a:r>
              <a:rPr lang="en-GB" dirty="0"/>
              <a:t>is ringworm of the beard and moustache areas of the face with the invasion of coarse hairs. It is thus a disease of the adult male. </a:t>
            </a:r>
            <a:r>
              <a:rPr lang="en-GB" dirty="0" err="1"/>
              <a:t>Tinea</a:t>
            </a:r>
            <a:r>
              <a:rPr lang="en-GB" dirty="0"/>
              <a:t> of the chin and upper lip in females and children are considered to be </a:t>
            </a:r>
            <a:r>
              <a:rPr lang="en-GB" dirty="0" err="1"/>
              <a:t>tinea</a:t>
            </a:r>
            <a:r>
              <a:rPr lang="en-GB" dirty="0"/>
              <a:t> </a:t>
            </a:r>
            <a:r>
              <a:rPr lang="en-GB" dirty="0" err="1"/>
              <a:t>faciei</a:t>
            </a:r>
            <a:r>
              <a:rPr lang="en-GB" dirty="0"/>
              <a:t> (ringworm of the </a:t>
            </a:r>
            <a:r>
              <a:rPr lang="en-GB" dirty="0" err="1"/>
              <a:t>glabrous</a:t>
            </a:r>
            <a:r>
              <a:rPr lang="en-GB" dirty="0"/>
              <a:t> skin of the face). </a:t>
            </a:r>
            <a:endParaRPr lang="x-none"/>
          </a:p>
        </p:txBody>
      </p:sp>
    </p:spTree>
    <p:extLst>
      <p:ext uri="{BB962C8B-B14F-4D97-AF65-F5344CB8AC3E}">
        <p14:creationId xmlns:p14="http://schemas.microsoft.com/office/powerpoint/2010/main" val="185326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0BD9B8-73F0-4543-B11B-2A0219F9CDBC}"/>
              </a:ext>
            </a:extLst>
          </p:cNvPr>
          <p:cNvSpPr>
            <a:spLocks noGrp="1"/>
          </p:cNvSpPr>
          <p:nvPr>
            <p:ph type="title"/>
          </p:nvPr>
        </p:nvSpPr>
        <p:spPr/>
        <p:txBody>
          <a:bodyPr/>
          <a:lstStyle/>
          <a:p>
            <a:r>
              <a:rPr lang="en-GB" dirty="0"/>
              <a:t>Pathology </a:t>
            </a:r>
            <a:endParaRPr lang="x-none"/>
          </a:p>
        </p:txBody>
      </p:sp>
      <p:sp>
        <p:nvSpPr>
          <p:cNvPr id="3" name="Content Placeholder 2">
            <a:extLst>
              <a:ext uri="{FF2B5EF4-FFF2-40B4-BE49-F238E27FC236}">
                <a16:creationId xmlns:a16="http://schemas.microsoft.com/office/drawing/2014/main" xmlns="" id="{02AC516C-F588-E142-982A-D131097B8120}"/>
              </a:ext>
            </a:extLst>
          </p:cNvPr>
          <p:cNvSpPr>
            <a:spLocks noGrp="1"/>
          </p:cNvSpPr>
          <p:nvPr>
            <p:ph sz="quarter" idx="1"/>
          </p:nvPr>
        </p:nvSpPr>
        <p:spPr/>
        <p:txBody>
          <a:bodyPr>
            <a:normAutofit/>
          </a:bodyPr>
          <a:lstStyle/>
          <a:p>
            <a:r>
              <a:rPr lang="en-GB" dirty="0" smtClean="0"/>
              <a:t>Infections </a:t>
            </a:r>
            <a:r>
              <a:rPr lang="en-GB" dirty="0"/>
              <a:t>with  T. </a:t>
            </a:r>
            <a:r>
              <a:rPr lang="en-GB" dirty="0" err="1"/>
              <a:t>verrucosum</a:t>
            </a:r>
            <a:r>
              <a:rPr lang="en-GB" dirty="0"/>
              <a:t>  and  T. </a:t>
            </a:r>
            <a:r>
              <a:rPr lang="en-GB" dirty="0" err="1"/>
              <a:t>mentagrophytes</a:t>
            </a:r>
            <a:r>
              <a:rPr lang="en-GB" dirty="0"/>
              <a:t>  lead to large‐</a:t>
            </a:r>
            <a:r>
              <a:rPr lang="en-GB" dirty="0" err="1"/>
              <a:t>spored</a:t>
            </a:r>
            <a:r>
              <a:rPr lang="en-GB" dirty="0"/>
              <a:t> </a:t>
            </a:r>
            <a:r>
              <a:rPr lang="en-GB" dirty="0" err="1"/>
              <a:t>ectothrix</a:t>
            </a:r>
            <a:r>
              <a:rPr lang="en-GB" dirty="0"/>
              <a:t> invasion with the spores in chains. </a:t>
            </a:r>
            <a:endParaRPr lang="en-GB" dirty="0" smtClean="0"/>
          </a:p>
          <a:p>
            <a:r>
              <a:rPr lang="en-GB" dirty="0"/>
              <a:t>The clinical picture in these cases is that of a highly </a:t>
            </a:r>
            <a:r>
              <a:rPr lang="en-GB" dirty="0" err="1"/>
              <a:t>infl</a:t>
            </a:r>
            <a:r>
              <a:rPr lang="en-GB" dirty="0"/>
              <a:t> </a:t>
            </a:r>
            <a:r>
              <a:rPr lang="en-GB" dirty="0" err="1"/>
              <a:t>ammatory</a:t>
            </a:r>
            <a:r>
              <a:rPr lang="en-GB" dirty="0"/>
              <a:t>, </a:t>
            </a:r>
            <a:r>
              <a:rPr lang="en-GB" dirty="0" err="1" smtClean="0"/>
              <a:t>pustular</a:t>
            </a:r>
            <a:r>
              <a:rPr lang="en-GB" dirty="0" smtClean="0"/>
              <a:t> </a:t>
            </a:r>
            <a:r>
              <a:rPr lang="en-GB" dirty="0"/>
              <a:t>folliculitis, often showing all the features of a </a:t>
            </a:r>
            <a:r>
              <a:rPr lang="en-GB" dirty="0" err="1"/>
              <a:t>kerion</a:t>
            </a:r>
            <a:r>
              <a:rPr lang="en-GB" dirty="0"/>
              <a:t>. Hairs of the beard or moustache regions are surrounded by red </a:t>
            </a:r>
            <a:r>
              <a:rPr lang="en-GB" dirty="0" smtClean="0"/>
              <a:t>inflammatory </a:t>
            </a:r>
            <a:r>
              <a:rPr lang="en-GB" dirty="0"/>
              <a:t>papules or pustules, usually with exudation or crusting. Many hairs within the affected areas are loose and easily removed with forceps without causing pain</a:t>
            </a:r>
            <a:r>
              <a:rPr lang="en-GB" dirty="0" smtClean="0"/>
              <a:t>. </a:t>
            </a:r>
            <a:r>
              <a:rPr lang="en-GB" dirty="0"/>
              <a:t>Some infections are less severe and consist of dry, circular, reddish, scaly lesions enclosing lustreless hair stumps, which are either broken off close to the surface of the skin or plug the follicles. </a:t>
            </a:r>
            <a:endParaRPr lang="x-none"/>
          </a:p>
          <a:p>
            <a:endParaRPr lang="x-none"/>
          </a:p>
        </p:txBody>
      </p:sp>
    </p:spTree>
    <p:extLst>
      <p:ext uri="{BB962C8B-B14F-4D97-AF65-F5344CB8AC3E}">
        <p14:creationId xmlns:p14="http://schemas.microsoft.com/office/powerpoint/2010/main" val="39244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657600" y="2286000"/>
            <a:ext cx="4252119" cy="2455862"/>
          </a:xfrm>
        </p:spPr>
      </p:pic>
    </p:spTree>
    <p:extLst>
      <p:ext uri="{BB962C8B-B14F-4D97-AF65-F5344CB8AC3E}">
        <p14:creationId xmlns:p14="http://schemas.microsoft.com/office/powerpoint/2010/main" val="3584300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4A7804-BB18-5044-A636-63C00F21E988}"/>
              </a:ext>
            </a:extLst>
          </p:cNvPr>
          <p:cNvSpPr>
            <a:spLocks noGrp="1"/>
          </p:cNvSpPr>
          <p:nvPr>
            <p:ph type="title"/>
          </p:nvPr>
        </p:nvSpPr>
        <p:spPr/>
        <p:txBody>
          <a:bodyPr/>
          <a:lstStyle/>
          <a:p>
            <a:r>
              <a:rPr lang="en-GB" dirty="0"/>
              <a:t> Differential diagnosis </a:t>
            </a:r>
            <a:endParaRPr lang="x-none"/>
          </a:p>
        </p:txBody>
      </p:sp>
      <p:sp>
        <p:nvSpPr>
          <p:cNvPr id="3" name="Content Placeholder 2">
            <a:extLst>
              <a:ext uri="{FF2B5EF4-FFF2-40B4-BE49-F238E27FC236}">
                <a16:creationId xmlns:a16="http://schemas.microsoft.com/office/drawing/2014/main" xmlns="" id="{DEE36FA4-A2EF-A64E-9E51-11F9AE945EF8}"/>
              </a:ext>
            </a:extLst>
          </p:cNvPr>
          <p:cNvSpPr>
            <a:spLocks noGrp="1"/>
          </p:cNvSpPr>
          <p:nvPr>
            <p:ph sz="quarter" idx="1"/>
          </p:nvPr>
        </p:nvSpPr>
        <p:spPr/>
        <p:txBody>
          <a:bodyPr/>
          <a:lstStyle/>
          <a:p>
            <a:r>
              <a:rPr lang="en-GB" dirty="0" smtClean="0"/>
              <a:t>The </a:t>
            </a:r>
            <a:r>
              <a:rPr lang="en-GB" dirty="0"/>
              <a:t>classic, highly </a:t>
            </a:r>
            <a:r>
              <a:rPr lang="en-GB" dirty="0" smtClean="0"/>
              <a:t>inflammatory </a:t>
            </a:r>
            <a:r>
              <a:rPr lang="en-GB" dirty="0"/>
              <a:t>lesions are distinguished from boils by their relative lack of pain. </a:t>
            </a:r>
            <a:endParaRPr lang="en-GB" dirty="0" smtClean="0"/>
          </a:p>
          <a:p>
            <a:r>
              <a:rPr lang="en-GB" dirty="0" smtClean="0"/>
              <a:t>Loosened </a:t>
            </a:r>
            <a:r>
              <a:rPr lang="en-GB" dirty="0"/>
              <a:t>hairs, although </a:t>
            </a:r>
            <a:r>
              <a:rPr lang="en-GB" dirty="0" smtClean="0"/>
              <a:t>present </a:t>
            </a:r>
            <a:r>
              <a:rPr lang="en-GB" dirty="0"/>
              <a:t>in some bacterial infections, are rarely as obvious as they are in </a:t>
            </a:r>
            <a:r>
              <a:rPr lang="en-GB" dirty="0" err="1"/>
              <a:t>tinea</a:t>
            </a:r>
            <a:r>
              <a:rPr lang="en-GB" dirty="0"/>
              <a:t> </a:t>
            </a:r>
            <a:r>
              <a:rPr lang="en-GB" dirty="0" err="1"/>
              <a:t>barbae</a:t>
            </a:r>
            <a:r>
              <a:rPr lang="en-GB" dirty="0"/>
              <a:t>. The quieter cases of </a:t>
            </a:r>
            <a:r>
              <a:rPr lang="en-GB" dirty="0" err="1"/>
              <a:t>tinea</a:t>
            </a:r>
            <a:r>
              <a:rPr lang="en-GB" dirty="0"/>
              <a:t> must be distinguished from bacterial folliculitis, acne, rosacea and </a:t>
            </a:r>
            <a:r>
              <a:rPr lang="en-GB" dirty="0" err="1"/>
              <a:t>pseudofolliculitis</a:t>
            </a:r>
            <a:r>
              <a:rPr lang="en-GB" dirty="0" smtClean="0"/>
              <a:t>. </a:t>
            </a:r>
            <a:endParaRPr lang="x-none"/>
          </a:p>
        </p:txBody>
      </p:sp>
    </p:spTree>
    <p:extLst>
      <p:ext uri="{BB962C8B-B14F-4D97-AF65-F5344CB8AC3E}">
        <p14:creationId xmlns:p14="http://schemas.microsoft.com/office/powerpoint/2010/main" val="3612865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0C2B4-C022-0C44-9BD6-31529077E456}"/>
              </a:ext>
            </a:extLst>
          </p:cNvPr>
          <p:cNvSpPr>
            <a:spLocks noGrp="1"/>
          </p:cNvSpPr>
          <p:nvPr>
            <p:ph type="title"/>
          </p:nvPr>
        </p:nvSpPr>
        <p:spPr/>
        <p:txBody>
          <a:bodyPr/>
          <a:lstStyle/>
          <a:p>
            <a:r>
              <a:rPr lang="en-GB" dirty="0"/>
              <a:t>Management</a:t>
            </a:r>
            <a:endParaRPr lang="x-none"/>
          </a:p>
        </p:txBody>
      </p:sp>
      <p:sp>
        <p:nvSpPr>
          <p:cNvPr id="3" name="Content Placeholder 2">
            <a:extLst>
              <a:ext uri="{FF2B5EF4-FFF2-40B4-BE49-F238E27FC236}">
                <a16:creationId xmlns:a16="http://schemas.microsoft.com/office/drawing/2014/main" xmlns="" id="{7580A434-C18E-7946-8662-5AE76F5E0EF8}"/>
              </a:ext>
            </a:extLst>
          </p:cNvPr>
          <p:cNvSpPr>
            <a:spLocks noGrp="1"/>
          </p:cNvSpPr>
          <p:nvPr>
            <p:ph sz="quarter" idx="1"/>
          </p:nvPr>
        </p:nvSpPr>
        <p:spPr/>
        <p:txBody>
          <a:bodyPr/>
          <a:lstStyle/>
          <a:p>
            <a:r>
              <a:rPr lang="en-GB" dirty="0" smtClean="0"/>
              <a:t>Beard </a:t>
            </a:r>
            <a:r>
              <a:rPr lang="en-GB" dirty="0"/>
              <a:t>infections usually respond satisfactorily to </a:t>
            </a:r>
            <a:r>
              <a:rPr lang="en-GB" dirty="0" err="1"/>
              <a:t>itraconazole</a:t>
            </a:r>
            <a:r>
              <a:rPr lang="en-GB" dirty="0"/>
              <a:t> or </a:t>
            </a:r>
            <a:r>
              <a:rPr lang="en-GB" dirty="0" err="1" smtClean="0"/>
              <a:t>terbinafine</a:t>
            </a:r>
            <a:r>
              <a:rPr lang="en-GB" dirty="0"/>
              <a:t>, sometimes in combination with topical therapy over a period of 4–6 weeks. Fairly long‐term follow‐up is recommended, and late recurrences undoubtedly occur.</a:t>
            </a:r>
            <a:endParaRPr lang="x-none"/>
          </a:p>
        </p:txBody>
      </p:sp>
    </p:spTree>
    <p:extLst>
      <p:ext uri="{BB962C8B-B14F-4D97-AF65-F5344CB8AC3E}">
        <p14:creationId xmlns:p14="http://schemas.microsoft.com/office/powerpoint/2010/main" val="593840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E75F6-716B-3546-B15D-B20FE1DD3FFE}"/>
              </a:ext>
            </a:extLst>
          </p:cNvPr>
          <p:cNvSpPr>
            <a:spLocks noGrp="1"/>
          </p:cNvSpPr>
          <p:nvPr>
            <p:ph type="title"/>
          </p:nvPr>
        </p:nvSpPr>
        <p:spPr/>
        <p:txBody>
          <a:bodyPr/>
          <a:lstStyle/>
          <a:p>
            <a:r>
              <a:rPr lang="en-GB" dirty="0" err="1"/>
              <a:t>Tinea</a:t>
            </a:r>
            <a:r>
              <a:rPr lang="en-GB" dirty="0"/>
              <a:t> </a:t>
            </a:r>
            <a:r>
              <a:rPr lang="en-GB" dirty="0" err="1"/>
              <a:t>faciei</a:t>
            </a:r>
            <a:r>
              <a:rPr lang="en-GB" dirty="0"/>
              <a:t> </a:t>
            </a:r>
            <a:endParaRPr lang="x-none"/>
          </a:p>
        </p:txBody>
      </p:sp>
      <p:sp>
        <p:nvSpPr>
          <p:cNvPr id="3" name="Content Placeholder 2">
            <a:extLst>
              <a:ext uri="{FF2B5EF4-FFF2-40B4-BE49-F238E27FC236}">
                <a16:creationId xmlns:a16="http://schemas.microsoft.com/office/drawing/2014/main" xmlns="" id="{1B7E0568-D679-A64F-B2B0-6C1AEA373EB7}"/>
              </a:ext>
            </a:extLst>
          </p:cNvPr>
          <p:cNvSpPr>
            <a:spLocks noGrp="1"/>
          </p:cNvSpPr>
          <p:nvPr>
            <p:ph sz="quarter" idx="1"/>
          </p:nvPr>
        </p:nvSpPr>
        <p:spPr/>
        <p:txBody>
          <a:bodyPr/>
          <a:lstStyle/>
          <a:p>
            <a:r>
              <a:rPr lang="en-GB" dirty="0" err="1" smtClean="0"/>
              <a:t>Tinea</a:t>
            </a:r>
            <a:r>
              <a:rPr lang="en-GB" dirty="0" smtClean="0"/>
              <a:t> </a:t>
            </a:r>
            <a:r>
              <a:rPr lang="en-GB" dirty="0" err="1"/>
              <a:t>faciei</a:t>
            </a:r>
            <a:r>
              <a:rPr lang="en-GB" dirty="0"/>
              <a:t> is infection of the </a:t>
            </a:r>
            <a:r>
              <a:rPr lang="en-GB" dirty="0" err="1"/>
              <a:t>glabrous</a:t>
            </a:r>
            <a:r>
              <a:rPr lang="en-GB" dirty="0"/>
              <a:t> skin of the face with a </a:t>
            </a:r>
            <a:r>
              <a:rPr lang="en-GB" dirty="0" err="1" smtClean="0"/>
              <a:t>dermatophyte</a:t>
            </a:r>
            <a:r>
              <a:rPr lang="en-GB" dirty="0" smtClean="0"/>
              <a:t> </a:t>
            </a:r>
            <a:r>
              <a:rPr lang="en-GB" dirty="0"/>
              <a:t>fungus (the moustache and beard areas of the adult male are excluded). </a:t>
            </a:r>
            <a:endParaRPr lang="en-GB" dirty="0" smtClean="0"/>
          </a:p>
          <a:p>
            <a:r>
              <a:rPr lang="en-GB" b="1" dirty="0"/>
              <a:t>Pathophysiology </a:t>
            </a:r>
            <a:r>
              <a:rPr lang="en-GB" dirty="0"/>
              <a:t> </a:t>
            </a:r>
            <a:r>
              <a:rPr lang="en-GB" dirty="0" smtClean="0"/>
              <a:t>Facial </a:t>
            </a:r>
            <a:r>
              <a:rPr lang="en-GB" dirty="0"/>
              <a:t>skin may be infected either by direct inoculation of a </a:t>
            </a:r>
            <a:r>
              <a:rPr lang="en-GB" dirty="0" err="1" smtClean="0"/>
              <a:t>dermatophyte</a:t>
            </a:r>
            <a:r>
              <a:rPr lang="en-GB" dirty="0" smtClean="0"/>
              <a:t> </a:t>
            </a:r>
            <a:r>
              <a:rPr lang="en-GB" dirty="0"/>
              <a:t>fungus from an external source (</a:t>
            </a:r>
            <a:r>
              <a:rPr lang="en-GB" dirty="0" err="1"/>
              <a:t>e.g</a:t>
            </a:r>
            <a:r>
              <a:rPr lang="en-GB" dirty="0"/>
              <a:t> . T. </a:t>
            </a:r>
            <a:r>
              <a:rPr lang="en-GB" dirty="0" err="1" smtClean="0"/>
              <a:t>mentagrophytes</a:t>
            </a:r>
            <a:r>
              <a:rPr lang="en-GB" dirty="0" smtClean="0"/>
              <a:t> from </a:t>
            </a:r>
            <a:r>
              <a:rPr lang="en-GB" dirty="0"/>
              <a:t>an infected pet mouse) or there may be secondary spread from pre‐existing </a:t>
            </a:r>
            <a:r>
              <a:rPr lang="en-GB" dirty="0" err="1"/>
              <a:t>tinea</a:t>
            </a:r>
            <a:r>
              <a:rPr lang="en-GB" dirty="0"/>
              <a:t> of another body site</a:t>
            </a:r>
            <a:endParaRPr lang="x-none"/>
          </a:p>
        </p:txBody>
      </p:sp>
    </p:spTree>
    <p:extLst>
      <p:ext uri="{BB962C8B-B14F-4D97-AF65-F5344CB8AC3E}">
        <p14:creationId xmlns:p14="http://schemas.microsoft.com/office/powerpoint/2010/main" val="1898703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5C3C-087F-D649-8196-426F6B418F85}"/>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0224E9A8-6247-2F4C-9AFF-712923E949B2}"/>
              </a:ext>
            </a:extLst>
          </p:cNvPr>
          <p:cNvSpPr>
            <a:spLocks noGrp="1"/>
          </p:cNvSpPr>
          <p:nvPr>
            <p:ph sz="quarter" idx="1"/>
          </p:nvPr>
        </p:nvSpPr>
        <p:spPr/>
        <p:txBody>
          <a:bodyPr>
            <a:normAutofit/>
          </a:bodyPr>
          <a:lstStyle/>
          <a:p>
            <a:r>
              <a:rPr lang="en-GB" b="1" dirty="0" smtClean="0"/>
              <a:t>Causative </a:t>
            </a:r>
            <a:r>
              <a:rPr lang="en-GB" b="1" dirty="0"/>
              <a:t>organisms  </a:t>
            </a:r>
            <a:r>
              <a:rPr lang="en-GB" dirty="0" err="1"/>
              <a:t>Trichophyton</a:t>
            </a:r>
            <a:r>
              <a:rPr lang="en-GB" dirty="0"/>
              <a:t> </a:t>
            </a:r>
            <a:r>
              <a:rPr lang="en-GB" dirty="0" err="1"/>
              <a:t>mentagrophytes</a:t>
            </a:r>
            <a:r>
              <a:rPr lang="en-GB" dirty="0"/>
              <a:t>  and  T. </a:t>
            </a:r>
            <a:r>
              <a:rPr lang="en-GB" dirty="0" err="1"/>
              <a:t>rubrum</a:t>
            </a:r>
            <a:r>
              <a:rPr lang="en-GB" dirty="0"/>
              <a:t>  predominate, but  T. </a:t>
            </a:r>
            <a:r>
              <a:rPr lang="en-GB" dirty="0" err="1"/>
              <a:t>tonsurans</a:t>
            </a:r>
            <a:r>
              <a:rPr lang="en-GB" dirty="0"/>
              <a:t>, M. </a:t>
            </a:r>
            <a:r>
              <a:rPr lang="en-GB" dirty="0" err="1"/>
              <a:t>audouinii</a:t>
            </a:r>
            <a:r>
              <a:rPr lang="en-GB" dirty="0"/>
              <a:t>  and  M. </a:t>
            </a:r>
            <a:r>
              <a:rPr lang="en-GB" dirty="0" err="1"/>
              <a:t>canis</a:t>
            </a:r>
            <a:r>
              <a:rPr lang="en-GB" dirty="0"/>
              <a:t>  are also common causes worldwide.  T. </a:t>
            </a:r>
            <a:r>
              <a:rPr lang="en-GB" dirty="0" err="1"/>
              <a:t>concentricum</a:t>
            </a:r>
            <a:r>
              <a:rPr lang="en-GB" dirty="0"/>
              <a:t>  frequently spreads to the face in cases of </a:t>
            </a:r>
            <a:r>
              <a:rPr lang="en-GB" dirty="0" err="1"/>
              <a:t>tinea</a:t>
            </a:r>
            <a:r>
              <a:rPr lang="en-GB" dirty="0"/>
              <a:t> </a:t>
            </a:r>
            <a:r>
              <a:rPr lang="en-GB" dirty="0" err="1"/>
              <a:t>imbricata</a:t>
            </a:r>
            <a:r>
              <a:rPr lang="en-GB" dirty="0"/>
              <a:t> and, as with </a:t>
            </a:r>
            <a:r>
              <a:rPr lang="en-GB" dirty="0" err="1"/>
              <a:t>tinea</a:t>
            </a:r>
            <a:r>
              <a:rPr lang="en-GB" dirty="0"/>
              <a:t> </a:t>
            </a:r>
            <a:r>
              <a:rPr lang="en-GB" dirty="0" err="1"/>
              <a:t>corporis</a:t>
            </a:r>
            <a:r>
              <a:rPr lang="en-GB" dirty="0"/>
              <a:t>, all </a:t>
            </a:r>
            <a:r>
              <a:rPr lang="en-GB" dirty="0" err="1" smtClean="0"/>
              <a:t>dermatophytes</a:t>
            </a:r>
            <a:r>
              <a:rPr lang="en-GB" dirty="0" smtClean="0"/>
              <a:t> </a:t>
            </a:r>
            <a:r>
              <a:rPr lang="en-GB" dirty="0"/>
              <a:t>must be considered potentially capable of producing this condition</a:t>
            </a:r>
            <a:r>
              <a:rPr lang="en-GB" dirty="0" smtClean="0"/>
              <a:t>.</a:t>
            </a:r>
            <a:endParaRPr lang="x-none"/>
          </a:p>
        </p:txBody>
      </p:sp>
    </p:spTree>
    <p:extLst>
      <p:ext uri="{BB962C8B-B14F-4D97-AF65-F5344CB8AC3E}">
        <p14:creationId xmlns:p14="http://schemas.microsoft.com/office/powerpoint/2010/main" val="202943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0B086-AFA5-694F-B8ED-BF8566F97088}"/>
              </a:ext>
            </a:extLst>
          </p:cNvPr>
          <p:cNvSpPr>
            <a:spLocks noGrp="1"/>
          </p:cNvSpPr>
          <p:nvPr>
            <p:ph type="title"/>
          </p:nvPr>
        </p:nvSpPr>
        <p:spPr/>
        <p:txBody>
          <a:bodyPr/>
          <a:lstStyle/>
          <a:p>
            <a:r>
              <a:rPr lang="en-GB" dirty="0"/>
              <a:t>Pathophysiology</a:t>
            </a:r>
            <a:endParaRPr lang="x-none"/>
          </a:p>
        </p:txBody>
      </p:sp>
      <p:sp>
        <p:nvSpPr>
          <p:cNvPr id="3" name="Content Placeholder 2">
            <a:extLst>
              <a:ext uri="{FF2B5EF4-FFF2-40B4-BE49-F238E27FC236}">
                <a16:creationId xmlns:a16="http://schemas.microsoft.com/office/drawing/2014/main" xmlns="" id="{4F6BCA84-40A1-F642-B269-1C17123A78A8}"/>
              </a:ext>
            </a:extLst>
          </p:cNvPr>
          <p:cNvSpPr>
            <a:spLocks noGrp="1"/>
          </p:cNvSpPr>
          <p:nvPr>
            <p:ph sz="quarter" idx="1"/>
          </p:nvPr>
        </p:nvSpPr>
        <p:spPr/>
        <p:txBody>
          <a:bodyPr>
            <a:normAutofit/>
          </a:bodyPr>
          <a:lstStyle/>
          <a:p>
            <a:r>
              <a:rPr lang="en-GB" dirty="0" smtClean="0"/>
              <a:t>Natural </a:t>
            </a:r>
            <a:r>
              <a:rPr lang="en-GB" dirty="0"/>
              <a:t>infection is acquired by the deposition of viable </a:t>
            </a:r>
            <a:r>
              <a:rPr lang="en-GB" dirty="0" err="1"/>
              <a:t>arthrospores</a:t>
            </a:r>
            <a:r>
              <a:rPr lang="en-GB" dirty="0"/>
              <a:t> or hyphae on the surface of the susceptible individual. </a:t>
            </a:r>
            <a:endParaRPr lang="en-GB" dirty="0"/>
          </a:p>
          <a:p>
            <a:r>
              <a:rPr lang="en-GB" dirty="0" smtClean="0"/>
              <a:t>The </a:t>
            </a:r>
            <a:r>
              <a:rPr lang="en-GB" dirty="0"/>
              <a:t>source of infection is usually an active lesion on an animal or on another human, although fomite transmission is known to occur, and infection from soil is a </a:t>
            </a:r>
            <a:r>
              <a:rPr lang="en-GB" dirty="0" smtClean="0"/>
              <a:t>well‐established. </a:t>
            </a:r>
          </a:p>
          <a:p>
            <a:r>
              <a:rPr lang="en-GB" dirty="0" smtClean="0"/>
              <a:t>In </a:t>
            </a:r>
            <a:r>
              <a:rPr lang="en-GB" dirty="0"/>
              <a:t>young children infected with   </a:t>
            </a:r>
            <a:r>
              <a:rPr lang="en-GB" i="1" dirty="0" err="1"/>
              <a:t>Trichophyton</a:t>
            </a:r>
            <a:r>
              <a:rPr lang="en-GB" i="1" dirty="0"/>
              <a:t> </a:t>
            </a:r>
            <a:r>
              <a:rPr lang="en-GB" i="1" dirty="0" err="1"/>
              <a:t>rubrum</a:t>
            </a:r>
            <a:r>
              <a:rPr lang="en-GB" i="1" dirty="0"/>
              <a:t>   </a:t>
            </a:r>
            <a:r>
              <a:rPr lang="en-GB" dirty="0"/>
              <a:t>and   </a:t>
            </a:r>
            <a:r>
              <a:rPr lang="en-GB" i="1" dirty="0" err="1"/>
              <a:t>Epidermophyton</a:t>
            </a:r>
            <a:r>
              <a:rPr lang="en-GB" i="1" dirty="0"/>
              <a:t> </a:t>
            </a:r>
            <a:r>
              <a:rPr lang="en-GB" i="1" dirty="0" err="1" smtClean="0"/>
              <a:t>floccosum</a:t>
            </a:r>
            <a:r>
              <a:rPr lang="en-GB" dirty="0" smtClean="0"/>
              <a:t> </a:t>
            </a:r>
            <a:r>
              <a:rPr lang="en-GB" dirty="0"/>
              <a:t>, half of the infections may come from their parents</a:t>
            </a:r>
            <a:r>
              <a:rPr lang="en-GB" dirty="0" smtClean="0"/>
              <a:t>.</a:t>
            </a:r>
            <a:endParaRPr lang="x-none"/>
          </a:p>
        </p:txBody>
      </p:sp>
    </p:spTree>
    <p:extLst>
      <p:ext uri="{BB962C8B-B14F-4D97-AF65-F5344CB8AC3E}">
        <p14:creationId xmlns:p14="http://schemas.microsoft.com/office/powerpoint/2010/main" val="2927413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4D498-1662-054D-85D2-812E1BDEDB3A}"/>
              </a:ext>
            </a:extLst>
          </p:cNvPr>
          <p:cNvSpPr>
            <a:spLocks noGrp="1"/>
          </p:cNvSpPr>
          <p:nvPr>
            <p:ph type="title"/>
          </p:nvPr>
        </p:nvSpPr>
        <p:spPr/>
        <p:txBody>
          <a:bodyPr/>
          <a:lstStyle/>
          <a:p>
            <a:r>
              <a:rPr lang="en-GB" dirty="0"/>
              <a:t>Clinical features </a:t>
            </a:r>
            <a:endParaRPr lang="x-none"/>
          </a:p>
        </p:txBody>
      </p:sp>
      <p:sp>
        <p:nvSpPr>
          <p:cNvPr id="3" name="Content Placeholder 2">
            <a:extLst>
              <a:ext uri="{FF2B5EF4-FFF2-40B4-BE49-F238E27FC236}">
                <a16:creationId xmlns:a16="http://schemas.microsoft.com/office/drawing/2014/main" xmlns="" id="{8960AC63-F67B-544B-8ED1-A9E5EA522EE6}"/>
              </a:ext>
            </a:extLst>
          </p:cNvPr>
          <p:cNvSpPr>
            <a:spLocks noGrp="1"/>
          </p:cNvSpPr>
          <p:nvPr>
            <p:ph sz="quarter" idx="1"/>
          </p:nvPr>
        </p:nvSpPr>
        <p:spPr/>
        <p:txBody>
          <a:bodyPr>
            <a:normAutofit/>
          </a:bodyPr>
          <a:lstStyle/>
          <a:p>
            <a:r>
              <a:rPr lang="en-GB" dirty="0" smtClean="0"/>
              <a:t>Erythema </a:t>
            </a:r>
            <a:r>
              <a:rPr lang="en-GB" dirty="0"/>
              <a:t>is usual, but scaling is present in less than two‐thirds of cases. A substantial proportion of patients do show annular or </a:t>
            </a:r>
            <a:r>
              <a:rPr lang="en-GB" dirty="0" err="1"/>
              <a:t>circinate</a:t>
            </a:r>
            <a:r>
              <a:rPr lang="en-GB" dirty="0"/>
              <a:t> lesions, and </a:t>
            </a:r>
            <a:r>
              <a:rPr lang="en-GB" dirty="0" smtClean="0"/>
              <a:t>Induration </a:t>
            </a:r>
            <a:r>
              <a:rPr lang="en-GB" dirty="0"/>
              <a:t>with a raised margin is present in about </a:t>
            </a:r>
            <a:r>
              <a:rPr lang="en-GB" dirty="0" smtClean="0"/>
              <a:t>half</a:t>
            </a:r>
          </a:p>
          <a:p>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895600"/>
            <a:ext cx="5335805" cy="3429000"/>
          </a:xfrm>
          <a:prstGeom prst="rect">
            <a:avLst/>
          </a:prstGeom>
        </p:spPr>
      </p:pic>
    </p:spTree>
    <p:extLst>
      <p:ext uri="{BB962C8B-B14F-4D97-AF65-F5344CB8AC3E}">
        <p14:creationId xmlns:p14="http://schemas.microsoft.com/office/powerpoint/2010/main" val="2381042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7D39E-C7C2-0C46-B829-27A34734A914}"/>
              </a:ext>
            </a:extLst>
          </p:cNvPr>
          <p:cNvSpPr>
            <a:spLocks noGrp="1"/>
          </p:cNvSpPr>
          <p:nvPr>
            <p:ph type="title"/>
          </p:nvPr>
        </p:nvSpPr>
        <p:spPr/>
        <p:txBody>
          <a:bodyPr/>
          <a:lstStyle/>
          <a:p>
            <a:r>
              <a:rPr lang="en-GB" dirty="0"/>
              <a:t>Differential diagnosis </a:t>
            </a:r>
            <a:endParaRPr lang="x-none"/>
          </a:p>
        </p:txBody>
      </p:sp>
      <p:sp>
        <p:nvSpPr>
          <p:cNvPr id="3" name="Content Placeholder 2">
            <a:extLst>
              <a:ext uri="{FF2B5EF4-FFF2-40B4-BE49-F238E27FC236}">
                <a16:creationId xmlns:a16="http://schemas.microsoft.com/office/drawing/2014/main" xmlns="" id="{7A9020DE-6F09-7546-BFFF-F42204DA1F63}"/>
              </a:ext>
            </a:extLst>
          </p:cNvPr>
          <p:cNvSpPr>
            <a:spLocks noGrp="1"/>
          </p:cNvSpPr>
          <p:nvPr>
            <p:ph sz="quarter" idx="1"/>
          </p:nvPr>
        </p:nvSpPr>
        <p:spPr/>
        <p:txBody>
          <a:bodyPr/>
          <a:lstStyle/>
          <a:p>
            <a:r>
              <a:rPr lang="en-GB" dirty="0" smtClean="0"/>
              <a:t>Because </a:t>
            </a:r>
            <a:r>
              <a:rPr lang="en-GB" dirty="0"/>
              <a:t>of light sensitivity, the frequent absence of scaling and the somewhat nondescript appearance, this condition may be </a:t>
            </a:r>
            <a:r>
              <a:rPr lang="en-GB" dirty="0" smtClean="0"/>
              <a:t>confused </a:t>
            </a:r>
            <a:r>
              <a:rPr lang="en-GB" dirty="0"/>
              <a:t>with discoid lupus </a:t>
            </a:r>
            <a:r>
              <a:rPr lang="en-GB" dirty="0" err="1"/>
              <a:t>erythematosus</a:t>
            </a:r>
            <a:r>
              <a:rPr lang="en-GB" dirty="0"/>
              <a:t> (DLE) </a:t>
            </a:r>
            <a:r>
              <a:rPr lang="en-GB" dirty="0" smtClean="0"/>
              <a:t> </a:t>
            </a:r>
            <a:r>
              <a:rPr lang="en-GB" dirty="0"/>
              <a:t>and </a:t>
            </a:r>
            <a:r>
              <a:rPr lang="en-GB" dirty="0" smtClean="0"/>
              <a:t>polymorphic </a:t>
            </a:r>
            <a:r>
              <a:rPr lang="en-GB" dirty="0"/>
              <a:t>light eruption</a:t>
            </a:r>
            <a:r>
              <a:rPr lang="en-GB" dirty="0" smtClean="0"/>
              <a:t>.</a:t>
            </a:r>
          </a:p>
          <a:p>
            <a:r>
              <a:rPr lang="en-GB" dirty="0" err="1" smtClean="0"/>
              <a:t>Bowenoid</a:t>
            </a:r>
            <a:r>
              <a:rPr lang="en-GB" dirty="0" smtClean="0"/>
              <a:t> </a:t>
            </a:r>
            <a:r>
              <a:rPr lang="en-GB" dirty="0"/>
              <a:t>solar keratoses, psoriasis, impetigo, rosacea, </a:t>
            </a:r>
            <a:r>
              <a:rPr lang="en-GB" dirty="0" err="1"/>
              <a:t>seborrhoeic</a:t>
            </a:r>
            <a:r>
              <a:rPr lang="en-GB" dirty="0"/>
              <a:t> </a:t>
            </a:r>
            <a:r>
              <a:rPr lang="en-GB" dirty="0" smtClean="0"/>
              <a:t>dermatitis and </a:t>
            </a:r>
            <a:r>
              <a:rPr lang="en-GB" dirty="0"/>
              <a:t>benign lymphocytic </a:t>
            </a:r>
            <a:r>
              <a:rPr lang="en-GB" dirty="0" smtClean="0"/>
              <a:t>infiltrates </a:t>
            </a:r>
            <a:r>
              <a:rPr lang="en-GB" dirty="0"/>
              <a:t>must also be considered. </a:t>
            </a:r>
            <a:endParaRPr lang="x-none" dirty="0"/>
          </a:p>
        </p:txBody>
      </p:sp>
    </p:spTree>
    <p:extLst>
      <p:ext uri="{BB962C8B-B14F-4D97-AF65-F5344CB8AC3E}">
        <p14:creationId xmlns:p14="http://schemas.microsoft.com/office/powerpoint/2010/main" val="3037847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3FFA5-A1D2-534E-A096-F9A8102F7FC5}"/>
              </a:ext>
            </a:extLst>
          </p:cNvPr>
          <p:cNvSpPr>
            <a:spLocks noGrp="1"/>
          </p:cNvSpPr>
          <p:nvPr>
            <p:ph type="title"/>
          </p:nvPr>
        </p:nvSpPr>
        <p:spPr/>
        <p:txBody>
          <a:bodyPr/>
          <a:lstStyle/>
          <a:p>
            <a:r>
              <a:rPr lang="en-GB" dirty="0"/>
              <a:t>Management </a:t>
            </a:r>
            <a:endParaRPr lang="x-none"/>
          </a:p>
        </p:txBody>
      </p:sp>
      <p:sp>
        <p:nvSpPr>
          <p:cNvPr id="3" name="Content Placeholder 2">
            <a:extLst>
              <a:ext uri="{FF2B5EF4-FFF2-40B4-BE49-F238E27FC236}">
                <a16:creationId xmlns:a16="http://schemas.microsoft.com/office/drawing/2014/main" xmlns="" id="{F92398FC-4C09-1D4C-8C82-E10392072855}"/>
              </a:ext>
            </a:extLst>
          </p:cNvPr>
          <p:cNvSpPr>
            <a:spLocks noGrp="1"/>
          </p:cNvSpPr>
          <p:nvPr>
            <p:ph sz="quarter" idx="1"/>
          </p:nvPr>
        </p:nvSpPr>
        <p:spPr/>
        <p:txBody>
          <a:bodyPr/>
          <a:lstStyle/>
          <a:p>
            <a:r>
              <a:rPr lang="en-GB" dirty="0" smtClean="0"/>
              <a:t>In </a:t>
            </a:r>
            <a:r>
              <a:rPr lang="en-GB" dirty="0"/>
              <a:t>localized cases, if promptly diagnosed, topical therapy seems to work well, especially with </a:t>
            </a:r>
            <a:r>
              <a:rPr lang="en-GB" dirty="0" err="1"/>
              <a:t>tolnaftate</a:t>
            </a:r>
            <a:r>
              <a:rPr lang="en-GB" dirty="0"/>
              <a:t> or one of the </a:t>
            </a:r>
            <a:r>
              <a:rPr lang="en-GB" dirty="0" err="1"/>
              <a:t>imidazoles</a:t>
            </a:r>
            <a:r>
              <a:rPr lang="en-GB" dirty="0"/>
              <a:t>. </a:t>
            </a:r>
            <a:endParaRPr lang="en-GB" dirty="0" smtClean="0"/>
          </a:p>
          <a:p>
            <a:r>
              <a:rPr lang="en-GB" dirty="0" smtClean="0"/>
              <a:t>Where </a:t>
            </a:r>
            <a:r>
              <a:rPr lang="en-GB" dirty="0"/>
              <a:t>delay has occurred before the diagnosis is established, and especially when steroid therapy has </a:t>
            </a:r>
            <a:r>
              <a:rPr lang="en-GB" dirty="0" smtClean="0"/>
              <a:t>modified </a:t>
            </a:r>
            <a:r>
              <a:rPr lang="en-GB" dirty="0"/>
              <a:t>the condition, </a:t>
            </a:r>
            <a:r>
              <a:rPr lang="en-GB" dirty="0" err="1" smtClean="0"/>
              <a:t>terbinafine</a:t>
            </a:r>
            <a:r>
              <a:rPr lang="en-GB" dirty="0" smtClean="0"/>
              <a:t> </a:t>
            </a:r>
            <a:r>
              <a:rPr lang="en-GB" dirty="0"/>
              <a:t>or </a:t>
            </a:r>
            <a:r>
              <a:rPr lang="en-GB" dirty="0" err="1"/>
              <a:t>itraconazole</a:t>
            </a:r>
            <a:r>
              <a:rPr lang="en-GB" dirty="0"/>
              <a:t> is generally preferred. Most cases will clear in 3 or 4 weeks, certainly in 6 weeks, but longstanding infections may occasionally need longer periods of treatment. </a:t>
            </a:r>
            <a:endParaRPr lang="x-none"/>
          </a:p>
        </p:txBody>
      </p:sp>
    </p:spTree>
    <p:extLst>
      <p:ext uri="{BB962C8B-B14F-4D97-AF65-F5344CB8AC3E}">
        <p14:creationId xmlns:p14="http://schemas.microsoft.com/office/powerpoint/2010/main" val="3301231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89E494-DFA0-4F4A-BFE1-A95EDAEFFE71}"/>
              </a:ext>
            </a:extLst>
          </p:cNvPr>
          <p:cNvSpPr>
            <a:spLocks noGrp="1"/>
          </p:cNvSpPr>
          <p:nvPr>
            <p:ph type="title"/>
          </p:nvPr>
        </p:nvSpPr>
        <p:spPr/>
        <p:txBody>
          <a:bodyPr/>
          <a:lstStyle/>
          <a:p>
            <a:r>
              <a:rPr lang="en-GB" dirty="0" err="1"/>
              <a:t>Tinea</a:t>
            </a:r>
            <a:r>
              <a:rPr lang="en-GB" dirty="0"/>
              <a:t> </a:t>
            </a:r>
            <a:r>
              <a:rPr lang="en-GB" dirty="0" err="1"/>
              <a:t>pedis</a:t>
            </a:r>
            <a:r>
              <a:rPr lang="en-GB" dirty="0"/>
              <a:t> </a:t>
            </a:r>
            <a:endParaRPr lang="x-none"/>
          </a:p>
        </p:txBody>
      </p:sp>
      <p:sp>
        <p:nvSpPr>
          <p:cNvPr id="3" name="Content Placeholder 2">
            <a:extLst>
              <a:ext uri="{FF2B5EF4-FFF2-40B4-BE49-F238E27FC236}">
                <a16:creationId xmlns:a16="http://schemas.microsoft.com/office/drawing/2014/main" xmlns="" id="{9DEA6C77-F3E7-7E4C-9973-253F8EEC9378}"/>
              </a:ext>
            </a:extLst>
          </p:cNvPr>
          <p:cNvSpPr>
            <a:spLocks noGrp="1"/>
          </p:cNvSpPr>
          <p:nvPr>
            <p:ph sz="quarter" idx="1"/>
          </p:nvPr>
        </p:nvSpPr>
        <p:spPr/>
        <p:txBody>
          <a:bodyPr/>
          <a:lstStyle/>
          <a:p>
            <a:r>
              <a:rPr lang="en-GB" dirty="0" smtClean="0"/>
              <a:t>This </a:t>
            </a:r>
            <a:r>
              <a:rPr lang="en-GB" dirty="0"/>
              <a:t>is infection of the feet or toes with a </a:t>
            </a:r>
            <a:r>
              <a:rPr lang="en-GB" dirty="0" err="1"/>
              <a:t>dermatophyte</a:t>
            </a:r>
            <a:r>
              <a:rPr lang="en-GB" dirty="0"/>
              <a:t> fungus. The term athlete’s foot is used by some to imply any form of toe cleft </a:t>
            </a:r>
            <a:r>
              <a:rPr lang="en-GB" dirty="0" err="1"/>
              <a:t>intertrigo</a:t>
            </a:r>
            <a:r>
              <a:rPr lang="en-GB" dirty="0"/>
              <a:t>. </a:t>
            </a:r>
            <a:endParaRPr lang="en-GB" dirty="0" smtClean="0"/>
          </a:p>
          <a:p>
            <a:r>
              <a:rPr lang="en-GB" dirty="0" smtClean="0"/>
              <a:t>This </a:t>
            </a:r>
            <a:r>
              <a:rPr lang="en-GB" dirty="0" smtClean="0"/>
              <a:t>clearly </a:t>
            </a:r>
            <a:r>
              <a:rPr lang="en-GB" dirty="0"/>
              <a:t>exclude infections caused by bacteria,  Candida  and non‐</a:t>
            </a:r>
            <a:r>
              <a:rPr lang="en-GB" dirty="0" err="1"/>
              <a:t>dermatophyte</a:t>
            </a:r>
            <a:r>
              <a:rPr lang="en-GB" dirty="0"/>
              <a:t> moulds</a:t>
            </a:r>
            <a:r>
              <a:rPr lang="en-GB" dirty="0" smtClean="0"/>
              <a:t>.</a:t>
            </a:r>
          </a:p>
          <a:p>
            <a:r>
              <a:rPr lang="en-GB" dirty="0"/>
              <a:t>Causative  organisms  Three </a:t>
            </a:r>
            <a:r>
              <a:rPr lang="en-GB" dirty="0" err="1"/>
              <a:t>anthropophilic</a:t>
            </a:r>
            <a:r>
              <a:rPr lang="en-GB" dirty="0"/>
              <a:t> species,   T. </a:t>
            </a:r>
            <a:r>
              <a:rPr lang="en-GB" dirty="0" err="1"/>
              <a:t>rubrum</a:t>
            </a:r>
            <a:r>
              <a:rPr lang="en-GB" dirty="0"/>
              <a:t> ,   T. </a:t>
            </a:r>
            <a:r>
              <a:rPr lang="en-GB" dirty="0" err="1"/>
              <a:t>interdigitale</a:t>
            </a:r>
            <a:r>
              <a:rPr lang="en-GB" dirty="0"/>
              <a:t>   and </a:t>
            </a:r>
            <a:r>
              <a:rPr lang="en-GB" dirty="0" err="1"/>
              <a:t>Epidermophyton</a:t>
            </a:r>
            <a:r>
              <a:rPr lang="en-GB" dirty="0"/>
              <a:t> </a:t>
            </a:r>
            <a:r>
              <a:rPr lang="en-GB" dirty="0" err="1"/>
              <a:t>fl</a:t>
            </a:r>
            <a:r>
              <a:rPr lang="en-GB" dirty="0"/>
              <a:t> </a:t>
            </a:r>
            <a:r>
              <a:rPr lang="en-GB" dirty="0" err="1"/>
              <a:t>occosum</a:t>
            </a:r>
            <a:r>
              <a:rPr lang="en-GB" dirty="0"/>
              <a:t> , are together </a:t>
            </a:r>
            <a:r>
              <a:rPr lang="en-GB" dirty="0" smtClean="0"/>
              <a:t>responsible</a:t>
            </a:r>
            <a:endParaRPr lang="x-none"/>
          </a:p>
          <a:p>
            <a:endParaRPr lang="x-none"/>
          </a:p>
        </p:txBody>
      </p:sp>
    </p:spTree>
    <p:extLst>
      <p:ext uri="{BB962C8B-B14F-4D97-AF65-F5344CB8AC3E}">
        <p14:creationId xmlns:p14="http://schemas.microsoft.com/office/powerpoint/2010/main" val="2382952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F7505-85AE-544B-BE91-7B55E1E6C43C}"/>
              </a:ext>
            </a:extLst>
          </p:cNvPr>
          <p:cNvSpPr>
            <a:spLocks noGrp="1"/>
          </p:cNvSpPr>
          <p:nvPr>
            <p:ph type="title"/>
          </p:nvPr>
        </p:nvSpPr>
        <p:spPr/>
        <p:txBody>
          <a:bodyPr/>
          <a:lstStyle/>
          <a:p>
            <a:r>
              <a:rPr lang="en-GB" dirty="0"/>
              <a:t>Pathophysiology </a:t>
            </a:r>
            <a:endParaRPr lang="x-none"/>
          </a:p>
        </p:txBody>
      </p:sp>
      <p:sp>
        <p:nvSpPr>
          <p:cNvPr id="3" name="Content Placeholder 2">
            <a:extLst>
              <a:ext uri="{FF2B5EF4-FFF2-40B4-BE49-F238E27FC236}">
                <a16:creationId xmlns:a16="http://schemas.microsoft.com/office/drawing/2014/main" xmlns="" id="{E8D590F3-3B06-724B-B08D-B29677636C20}"/>
              </a:ext>
            </a:extLst>
          </p:cNvPr>
          <p:cNvSpPr>
            <a:spLocks noGrp="1"/>
          </p:cNvSpPr>
          <p:nvPr>
            <p:ph sz="quarter" idx="1"/>
          </p:nvPr>
        </p:nvSpPr>
        <p:spPr/>
        <p:txBody>
          <a:bodyPr>
            <a:normAutofit/>
          </a:bodyPr>
          <a:lstStyle/>
          <a:p>
            <a:r>
              <a:rPr lang="en-GB" dirty="0" smtClean="0"/>
              <a:t>Occlusion </a:t>
            </a:r>
            <a:r>
              <a:rPr lang="en-GB" dirty="0"/>
              <a:t>of toe clefts through wearing shoes predisposes to this condition, which is in most cases initially a lateral web space infection.    </a:t>
            </a:r>
            <a:r>
              <a:rPr lang="en-GB" b="1" dirty="0"/>
              <a:t>Pathology  </a:t>
            </a:r>
            <a:r>
              <a:rPr lang="en-GB" dirty="0" smtClean="0"/>
              <a:t> </a:t>
            </a:r>
            <a:r>
              <a:rPr lang="en-GB" dirty="0"/>
              <a:t>evidence </a:t>
            </a:r>
            <a:r>
              <a:rPr lang="en-GB" dirty="0" smtClean="0"/>
              <a:t>suggests </a:t>
            </a:r>
            <a:r>
              <a:rPr lang="en-GB" dirty="0"/>
              <a:t>the importance of maceration in </a:t>
            </a:r>
            <a:r>
              <a:rPr lang="en-GB" dirty="0" err="1"/>
              <a:t>dermatophyte</a:t>
            </a:r>
            <a:r>
              <a:rPr lang="en-GB" dirty="0"/>
              <a:t> infections of the toe clefts. These moist conditions probably favour growth of the fungus directly, and damage the stratum </a:t>
            </a:r>
            <a:r>
              <a:rPr lang="en-GB" dirty="0" err="1"/>
              <a:t>corneum</a:t>
            </a:r>
            <a:r>
              <a:rPr lang="en-GB" dirty="0"/>
              <a:t> at the same time.  A  simultaneous increase in the bacterial </a:t>
            </a:r>
            <a:r>
              <a:rPr lang="en-GB" dirty="0" smtClean="0"/>
              <a:t>flora </a:t>
            </a:r>
            <a:r>
              <a:rPr lang="en-GB" dirty="0"/>
              <a:t>is likely and may also play a part. </a:t>
            </a:r>
            <a:endParaRPr lang="x-none"/>
          </a:p>
        </p:txBody>
      </p:sp>
    </p:spTree>
    <p:extLst>
      <p:ext uri="{BB962C8B-B14F-4D97-AF65-F5344CB8AC3E}">
        <p14:creationId xmlns:p14="http://schemas.microsoft.com/office/powerpoint/2010/main" val="412622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324FD-A3E0-084C-9A6F-8F429E3A98F0}"/>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74F95460-C588-234E-90A7-8EE7BF9459EE}"/>
              </a:ext>
            </a:extLst>
          </p:cNvPr>
          <p:cNvSpPr>
            <a:spLocks noGrp="1"/>
          </p:cNvSpPr>
          <p:nvPr>
            <p:ph sz="quarter" idx="1"/>
          </p:nvPr>
        </p:nvSpPr>
        <p:spPr/>
        <p:txBody>
          <a:bodyPr>
            <a:normAutofit/>
          </a:bodyPr>
          <a:lstStyle/>
          <a:p>
            <a:r>
              <a:rPr lang="en-GB" dirty="0" smtClean="0"/>
              <a:t> </a:t>
            </a:r>
            <a:r>
              <a:rPr lang="en-GB" b="1" dirty="0"/>
              <a:t>Combined infections </a:t>
            </a:r>
            <a:r>
              <a:rPr lang="en-GB" dirty="0"/>
              <a:t>are those in which different species are present in the same lesion. </a:t>
            </a:r>
            <a:r>
              <a:rPr lang="en-GB" b="1" dirty="0"/>
              <a:t>Concurrent infections</a:t>
            </a:r>
            <a:r>
              <a:rPr lang="en-GB" dirty="0"/>
              <a:t> are those in which different species are found in different lesions at the same time, and </a:t>
            </a:r>
            <a:r>
              <a:rPr lang="en-GB" b="1" dirty="0"/>
              <a:t>consecutive infections </a:t>
            </a:r>
            <a:r>
              <a:rPr lang="en-GB" dirty="0"/>
              <a:t>are those in which the same patient has a different organism at the single site on different </a:t>
            </a:r>
            <a:r>
              <a:rPr lang="en-GB" dirty="0" smtClean="0"/>
              <a:t>occasions.</a:t>
            </a:r>
          </a:p>
          <a:p>
            <a:r>
              <a:rPr lang="en-GB" i="1" dirty="0" smtClean="0"/>
              <a:t>T</a:t>
            </a:r>
            <a:r>
              <a:rPr lang="en-GB" i="1" dirty="0"/>
              <a:t>. </a:t>
            </a:r>
            <a:r>
              <a:rPr lang="en-GB" i="1" dirty="0" err="1"/>
              <a:t>violaceum</a:t>
            </a:r>
            <a:r>
              <a:rPr lang="en-GB" i="1" dirty="0"/>
              <a:t>   </a:t>
            </a:r>
            <a:r>
              <a:rPr lang="en-GB" dirty="0"/>
              <a:t>is common, foot involvement with this </a:t>
            </a:r>
            <a:r>
              <a:rPr lang="en-GB" dirty="0" err="1"/>
              <a:t>anthropophilic</a:t>
            </a:r>
            <a:r>
              <a:rPr lang="en-GB" dirty="0"/>
              <a:t> species is sometimes seen and may be very intractable </a:t>
            </a:r>
            <a:r>
              <a:rPr lang="en-GB" dirty="0" smtClean="0"/>
              <a:t>.</a:t>
            </a:r>
          </a:p>
          <a:p>
            <a:r>
              <a:rPr lang="en-GB" dirty="0" smtClean="0"/>
              <a:t>Although </a:t>
            </a:r>
            <a:r>
              <a:rPr lang="en-GB" dirty="0"/>
              <a:t>minor variations are frequent, an average clinic sample would be:   T. </a:t>
            </a:r>
            <a:r>
              <a:rPr lang="en-GB" dirty="0" err="1"/>
              <a:t>rubrum</a:t>
            </a:r>
            <a:r>
              <a:rPr lang="en-GB" dirty="0"/>
              <a:t>   infections, 70%;   T. </a:t>
            </a:r>
            <a:r>
              <a:rPr lang="en-GB" dirty="0" err="1"/>
              <a:t>interdigitale</a:t>
            </a:r>
            <a:r>
              <a:rPr lang="en-GB" dirty="0"/>
              <a:t>   infections, 15%;   E. </a:t>
            </a:r>
            <a:r>
              <a:rPr lang="en-GB" dirty="0" err="1"/>
              <a:t>fl</a:t>
            </a:r>
            <a:r>
              <a:rPr lang="en-GB" dirty="0"/>
              <a:t> </a:t>
            </a:r>
            <a:r>
              <a:rPr lang="en-GB" dirty="0" err="1"/>
              <a:t>occosum</a:t>
            </a:r>
            <a:r>
              <a:rPr lang="en-GB" dirty="0"/>
              <a:t>   infections, &lt;10%; mixed infections, </a:t>
            </a:r>
            <a:r>
              <a:rPr lang="en-GB" dirty="0" smtClean="0"/>
              <a:t>5%</a:t>
            </a:r>
            <a:endParaRPr lang="x-none"/>
          </a:p>
        </p:txBody>
      </p:sp>
    </p:spTree>
    <p:extLst>
      <p:ext uri="{BB962C8B-B14F-4D97-AF65-F5344CB8AC3E}">
        <p14:creationId xmlns:p14="http://schemas.microsoft.com/office/powerpoint/2010/main" val="2414626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13D74E-49C7-F348-9D90-6F7A8E26230C}"/>
              </a:ext>
            </a:extLst>
          </p:cNvPr>
          <p:cNvSpPr>
            <a:spLocks noGrp="1"/>
          </p:cNvSpPr>
          <p:nvPr>
            <p:ph type="title"/>
          </p:nvPr>
        </p:nvSpPr>
        <p:spPr/>
        <p:txBody>
          <a:bodyPr/>
          <a:lstStyle/>
          <a:p>
            <a:r>
              <a:rPr lang="en-GB" dirty="0"/>
              <a:t>Clinical features </a:t>
            </a:r>
            <a:endParaRPr lang="x-none"/>
          </a:p>
        </p:txBody>
      </p:sp>
      <p:sp>
        <p:nvSpPr>
          <p:cNvPr id="3" name="Content Placeholder 2">
            <a:extLst>
              <a:ext uri="{FF2B5EF4-FFF2-40B4-BE49-F238E27FC236}">
                <a16:creationId xmlns:a16="http://schemas.microsoft.com/office/drawing/2014/main" xmlns="" id="{8EB9095B-A94A-6A43-ABA0-7384E7F436C3}"/>
              </a:ext>
            </a:extLst>
          </p:cNvPr>
          <p:cNvSpPr>
            <a:spLocks noGrp="1"/>
          </p:cNvSpPr>
          <p:nvPr>
            <p:ph sz="quarter" idx="1"/>
          </p:nvPr>
        </p:nvSpPr>
        <p:spPr/>
        <p:txBody>
          <a:bodyPr/>
          <a:lstStyle/>
          <a:p>
            <a:r>
              <a:rPr lang="en-GB" dirty="0" smtClean="0"/>
              <a:t>Itching </a:t>
            </a:r>
            <a:r>
              <a:rPr lang="en-GB" dirty="0"/>
              <a:t>is a common complaint in warm weather. The condition is highly persistent and the history is long. The most common form of </a:t>
            </a:r>
            <a:r>
              <a:rPr lang="en-GB" dirty="0" err="1"/>
              <a:t>tinea</a:t>
            </a:r>
            <a:r>
              <a:rPr lang="en-GB" dirty="0"/>
              <a:t> </a:t>
            </a:r>
            <a:r>
              <a:rPr lang="en-GB" dirty="0" err="1"/>
              <a:t>pedis</a:t>
            </a:r>
            <a:r>
              <a:rPr lang="en-GB" dirty="0"/>
              <a:t> is an </a:t>
            </a:r>
            <a:r>
              <a:rPr lang="en-GB" dirty="0" err="1"/>
              <a:t>intertriginous</a:t>
            </a:r>
            <a:r>
              <a:rPr lang="en-GB" dirty="0"/>
              <a:t> dermatitis characterized by peeling, maceration and </a:t>
            </a:r>
            <a:r>
              <a:rPr lang="en-GB" dirty="0" smtClean="0"/>
              <a:t>fissuring </a:t>
            </a:r>
            <a:r>
              <a:rPr lang="en-GB" dirty="0"/>
              <a:t>affecting the lateral toe clefts, and sometimes spreading to involve the </a:t>
            </a:r>
            <a:r>
              <a:rPr lang="en-GB" dirty="0" err="1"/>
              <a:t>undersurface</a:t>
            </a:r>
            <a:r>
              <a:rPr lang="en-GB" dirty="0"/>
              <a:t> of the toes. This picture may be produced by any of the three species. </a:t>
            </a:r>
            <a:endParaRPr lang="x-none"/>
          </a:p>
        </p:txBody>
      </p:sp>
    </p:spTree>
    <p:extLst>
      <p:ext uri="{BB962C8B-B14F-4D97-AF65-F5344CB8AC3E}">
        <p14:creationId xmlns:p14="http://schemas.microsoft.com/office/powerpoint/2010/main" val="1640126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9A9AB-3755-DE48-9473-0005923510AE}"/>
              </a:ext>
            </a:extLst>
          </p:cNvPr>
          <p:cNvSpPr>
            <a:spLocks noGrp="1"/>
          </p:cNvSpPr>
          <p:nvPr>
            <p:ph type="title"/>
          </p:nvPr>
        </p:nvSpPr>
        <p:spPr/>
        <p:txBody>
          <a:bodyPr/>
          <a:lstStyle/>
          <a:p>
            <a:endParaRPr lang="x-none"/>
          </a:p>
        </p:txBody>
      </p:sp>
      <p:pic>
        <p:nvPicPr>
          <p:cNvPr id="4" name="Picture 4">
            <a:extLst>
              <a:ext uri="{FF2B5EF4-FFF2-40B4-BE49-F238E27FC236}">
                <a16:creationId xmlns:a16="http://schemas.microsoft.com/office/drawing/2014/main" xmlns="" id="{2144190D-46A6-1542-89EA-4FA74DAF0023}"/>
              </a:ext>
            </a:extLst>
          </p:cNvPr>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7707" t="44005" r="17589" b="27996"/>
          <a:stretch/>
        </p:blipFill>
        <p:spPr>
          <a:xfrm>
            <a:off x="7467600" y="1447800"/>
            <a:ext cx="4632960" cy="298704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1600"/>
            <a:ext cx="4267200" cy="3076575"/>
          </a:xfrm>
          <a:prstGeom prst="rect">
            <a:avLst/>
          </a:prstGeom>
        </p:spPr>
      </p:pic>
    </p:spTree>
    <p:extLst>
      <p:ext uri="{BB962C8B-B14F-4D97-AF65-F5344CB8AC3E}">
        <p14:creationId xmlns:p14="http://schemas.microsoft.com/office/powerpoint/2010/main" val="764369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B41E-8483-C94F-8C8B-63E97245A7BF}"/>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B3330C79-0D91-CB41-9D8C-2F818B40950F}"/>
              </a:ext>
            </a:extLst>
          </p:cNvPr>
          <p:cNvSpPr>
            <a:spLocks noGrp="1"/>
          </p:cNvSpPr>
          <p:nvPr>
            <p:ph sz="quarter" idx="1"/>
          </p:nvPr>
        </p:nvSpPr>
        <p:spPr/>
        <p:txBody>
          <a:bodyPr/>
          <a:lstStyle/>
          <a:p>
            <a:r>
              <a:rPr lang="en-GB" dirty="0"/>
              <a:t>In   </a:t>
            </a:r>
            <a:r>
              <a:rPr lang="en-GB" b="1" dirty="0"/>
              <a:t>T. </a:t>
            </a:r>
            <a:r>
              <a:rPr lang="en-GB" b="1" dirty="0" err="1"/>
              <a:t>rubrum</a:t>
            </a:r>
            <a:r>
              <a:rPr lang="en-GB" b="1" dirty="0"/>
              <a:t>   infections</a:t>
            </a:r>
            <a:r>
              <a:rPr lang="en-GB" dirty="0"/>
              <a:t>, a scaling </a:t>
            </a:r>
            <a:r>
              <a:rPr lang="en-GB" dirty="0" err="1"/>
              <a:t>hyperkeratotic</a:t>
            </a:r>
            <a:r>
              <a:rPr lang="en-GB" dirty="0"/>
              <a:t> variety is often found that is particularly chronic and resistant to treatment and that affects the soles, heels and sides of the feet. The affected areas are pink and covered with </a:t>
            </a:r>
            <a:r>
              <a:rPr lang="en-GB" dirty="0" smtClean="0"/>
              <a:t>fine</a:t>
            </a:r>
            <a:r>
              <a:rPr lang="en-GB" dirty="0"/>
              <a:t>, silvery white scales. If the foot is extensively involved, the term ‘moccasin foot’ or dry‐type infection are sometimes applied </a:t>
            </a:r>
            <a:r>
              <a:rPr lang="en-GB" dirty="0" smtClean="0"/>
              <a:t>. </a:t>
            </a:r>
            <a:r>
              <a:rPr lang="en-GB" dirty="0"/>
              <a:t>The dorsal surfaces of the toes and feet are not often affected </a:t>
            </a:r>
            <a:r>
              <a:rPr lang="en-GB" dirty="0" smtClean="0"/>
              <a:t>, </a:t>
            </a:r>
            <a:r>
              <a:rPr lang="en-GB" dirty="0"/>
              <a:t>but associated nail infection is very common.  As well as itching of the feet, the patient may also complain of their smell, and secondary bacterial infection, with fi </a:t>
            </a:r>
            <a:r>
              <a:rPr lang="en-GB" dirty="0" err="1"/>
              <a:t>ssuring</a:t>
            </a:r>
            <a:r>
              <a:rPr lang="en-GB" dirty="0"/>
              <a:t> in the toe clefts, may aggravate symptoms </a:t>
            </a:r>
            <a:r>
              <a:rPr lang="en-GB" dirty="0" smtClean="0"/>
              <a:t>.  </a:t>
            </a:r>
            <a:endParaRPr lang="x-none"/>
          </a:p>
        </p:txBody>
      </p:sp>
    </p:spTree>
    <p:extLst>
      <p:ext uri="{BB962C8B-B14F-4D97-AF65-F5344CB8AC3E}">
        <p14:creationId xmlns:p14="http://schemas.microsoft.com/office/powerpoint/2010/main" val="9179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FBF13-F4E7-754F-B4D0-C5185170150D}"/>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B4D6A06B-0276-D446-9717-57399CAE739F}"/>
              </a:ext>
            </a:extLst>
          </p:cNvPr>
          <p:cNvSpPr>
            <a:spLocks noGrp="1"/>
          </p:cNvSpPr>
          <p:nvPr>
            <p:ph sz="quarter" idx="1"/>
          </p:nvPr>
        </p:nvSpPr>
        <p:spPr/>
        <p:txBody>
          <a:bodyPr>
            <a:normAutofit/>
          </a:bodyPr>
          <a:lstStyle/>
          <a:p>
            <a:r>
              <a:rPr lang="en-GB" dirty="0"/>
              <a:t>The changes produced </a:t>
            </a:r>
            <a:r>
              <a:rPr lang="en-GB" b="1" dirty="0"/>
              <a:t>by   T. </a:t>
            </a:r>
            <a:r>
              <a:rPr lang="en-GB" b="1" dirty="0" err="1"/>
              <a:t>interdigitale</a:t>
            </a:r>
            <a:r>
              <a:rPr lang="en-GB" b="1" dirty="0"/>
              <a:t>   </a:t>
            </a:r>
            <a:r>
              <a:rPr lang="en-GB" dirty="0"/>
              <a:t>vary from mild, </a:t>
            </a:r>
            <a:r>
              <a:rPr lang="en-GB" dirty="0" smtClean="0"/>
              <a:t>insignificant </a:t>
            </a:r>
            <a:r>
              <a:rPr lang="en-GB" dirty="0"/>
              <a:t>scaling in the toe clefts to severe, acute, </a:t>
            </a:r>
            <a:r>
              <a:rPr lang="en-GB" dirty="0" smtClean="0"/>
              <a:t>inflammatory </a:t>
            </a:r>
            <a:r>
              <a:rPr lang="en-GB" dirty="0"/>
              <a:t>reactions affecting all parts of the feet </a:t>
            </a:r>
            <a:r>
              <a:rPr lang="en-GB" dirty="0" smtClean="0"/>
              <a:t>.  </a:t>
            </a:r>
            <a:r>
              <a:rPr lang="en-GB" dirty="0"/>
              <a:t>A  </a:t>
            </a:r>
            <a:r>
              <a:rPr lang="en-GB" dirty="0" err="1"/>
              <a:t>vesiculobullous</a:t>
            </a:r>
            <a:r>
              <a:rPr lang="en-GB" dirty="0"/>
              <a:t> reaction is more likely to be caused by this species than by any other fungus </a:t>
            </a:r>
            <a:r>
              <a:rPr lang="en-GB" dirty="0" smtClean="0"/>
              <a:t>. </a:t>
            </a:r>
            <a:r>
              <a:rPr lang="en-GB" dirty="0"/>
              <a:t>The reaction may occasionally extend over the whole sole. It may be preceded for months or years by maceration or fi </a:t>
            </a:r>
            <a:r>
              <a:rPr lang="en-GB" dirty="0" err="1"/>
              <a:t>ssuring</a:t>
            </a:r>
            <a:r>
              <a:rPr lang="en-GB" dirty="0"/>
              <a:t> in the toe </a:t>
            </a:r>
            <a:r>
              <a:rPr lang="en-GB" dirty="0" smtClean="0"/>
              <a:t>clefts</a:t>
            </a:r>
            <a:endParaRPr lang="x-none"/>
          </a:p>
        </p:txBody>
      </p:sp>
    </p:spTree>
    <p:extLst>
      <p:ext uri="{BB962C8B-B14F-4D97-AF65-F5344CB8AC3E}">
        <p14:creationId xmlns:p14="http://schemas.microsoft.com/office/powerpoint/2010/main" val="258597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440A8-57EB-2F49-B2E0-1AED5B9C2815}"/>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D3E72D18-E719-C742-AD87-CD7D222C4219}"/>
              </a:ext>
            </a:extLst>
          </p:cNvPr>
          <p:cNvSpPr>
            <a:spLocks noGrp="1"/>
          </p:cNvSpPr>
          <p:nvPr>
            <p:ph sz="quarter" idx="1"/>
          </p:nvPr>
        </p:nvSpPr>
        <p:spPr/>
        <p:txBody>
          <a:bodyPr>
            <a:normAutofit/>
          </a:bodyPr>
          <a:lstStyle/>
          <a:p>
            <a:r>
              <a:rPr lang="en-GB" dirty="0"/>
              <a:t>Invasion of the skin at the site of infection is followed by centrifugal spread through the horny layer of the epidermis.  </a:t>
            </a:r>
            <a:endParaRPr lang="en-GB" dirty="0" smtClean="0"/>
          </a:p>
          <a:p>
            <a:r>
              <a:rPr lang="en-GB" dirty="0" smtClean="0"/>
              <a:t>After </a:t>
            </a:r>
            <a:r>
              <a:rPr lang="en-GB" dirty="0"/>
              <a:t>this period of establishment (incubation), which lasts 1–3 weeks, the tissue responses to infection become evident. </a:t>
            </a:r>
            <a:endParaRPr lang="en-GB" dirty="0" smtClean="0"/>
          </a:p>
          <a:p>
            <a:r>
              <a:rPr lang="en-GB" dirty="0" smtClean="0"/>
              <a:t>The </a:t>
            </a:r>
            <a:r>
              <a:rPr lang="en-GB" dirty="0"/>
              <a:t>characteristic annular appearance of many ringworm infections results from the elimination of the fungus from the centre of the lesion, and the subsequent resolution of the </a:t>
            </a:r>
            <a:r>
              <a:rPr lang="en-GB" dirty="0" smtClean="0"/>
              <a:t>inflammatory </a:t>
            </a:r>
            <a:r>
              <a:rPr lang="en-GB" dirty="0"/>
              <a:t>host response at that site. This area usually becomes resistant to reinfection, although a second wave of centrifugal spread from the original site may occur with the formation of concentric erythematous </a:t>
            </a:r>
            <a:r>
              <a:rPr lang="en-GB" dirty="0" smtClean="0"/>
              <a:t>inflammatory  rings</a:t>
            </a:r>
            <a:r>
              <a:rPr lang="en-GB" dirty="0"/>
              <a:t>.</a:t>
            </a:r>
            <a:endParaRPr lang="x-none"/>
          </a:p>
        </p:txBody>
      </p:sp>
    </p:spTree>
    <p:extLst>
      <p:ext uri="{BB962C8B-B14F-4D97-AF65-F5344CB8AC3E}">
        <p14:creationId xmlns:p14="http://schemas.microsoft.com/office/powerpoint/2010/main" val="3404657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9F1B3-8339-034C-99F2-9C45CABC6C5B}"/>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A353C086-0A0F-754A-B5DF-721305B3C8AC}"/>
              </a:ext>
            </a:extLst>
          </p:cNvPr>
          <p:cNvSpPr>
            <a:spLocks noGrp="1"/>
          </p:cNvSpPr>
          <p:nvPr>
            <p:ph sz="quarter" idx="1"/>
          </p:nvPr>
        </p:nvSpPr>
        <p:spPr/>
        <p:txBody>
          <a:bodyPr/>
          <a:lstStyle/>
          <a:p>
            <a:r>
              <a:rPr lang="en-GB" dirty="0" smtClean="0"/>
              <a:t> </a:t>
            </a:r>
            <a:r>
              <a:rPr lang="en-GB" b="1" dirty="0"/>
              <a:t>E. </a:t>
            </a:r>
            <a:r>
              <a:rPr lang="en-GB" b="1" dirty="0" err="1"/>
              <a:t>fl</a:t>
            </a:r>
            <a:r>
              <a:rPr lang="en-GB" b="1" dirty="0"/>
              <a:t> </a:t>
            </a:r>
            <a:r>
              <a:rPr lang="en-GB" b="1" dirty="0" err="1"/>
              <a:t>occosum</a:t>
            </a:r>
            <a:r>
              <a:rPr lang="en-GB" dirty="0"/>
              <a:t>   may produce on occasion a vesicular infection of the sole similar to that typically produced by   T. </a:t>
            </a:r>
            <a:r>
              <a:rPr lang="en-GB" dirty="0" err="1"/>
              <a:t>interdigitale</a:t>
            </a:r>
            <a:r>
              <a:rPr lang="en-GB" dirty="0"/>
              <a:t> , or a dry </a:t>
            </a:r>
            <a:r>
              <a:rPr lang="en-GB" dirty="0" err="1"/>
              <a:t>hyperkeratotic</a:t>
            </a:r>
            <a:r>
              <a:rPr lang="en-GB" dirty="0"/>
              <a:t> condition resembling infections caused by   T. </a:t>
            </a:r>
            <a:r>
              <a:rPr lang="en-GB" dirty="0" err="1"/>
              <a:t>rubrum</a:t>
            </a:r>
            <a:r>
              <a:rPr lang="en-GB" dirty="0"/>
              <a:t> . With   </a:t>
            </a:r>
            <a:r>
              <a:rPr lang="en-GB" dirty="0" err="1"/>
              <a:t>Epidermophyton</a:t>
            </a:r>
            <a:r>
              <a:rPr lang="en-GB" dirty="0"/>
              <a:t> infections, there is </a:t>
            </a:r>
            <a:r>
              <a:rPr lang="en-GB" dirty="0" smtClean="0"/>
              <a:t>significantly </a:t>
            </a:r>
            <a:r>
              <a:rPr lang="en-GB" dirty="0"/>
              <a:t>less toenail involvement than with T. </a:t>
            </a:r>
            <a:r>
              <a:rPr lang="en-GB" dirty="0" err="1"/>
              <a:t>rubrum</a:t>
            </a:r>
            <a:r>
              <a:rPr lang="en-GB" dirty="0"/>
              <a:t>   or   T. </a:t>
            </a:r>
            <a:r>
              <a:rPr lang="en-GB" dirty="0" err="1"/>
              <a:t>interdigitale</a:t>
            </a:r>
            <a:r>
              <a:rPr lang="en-GB" dirty="0"/>
              <a:t> , but chronicity of the skin infection may be just as troublesome. </a:t>
            </a:r>
            <a:endParaRPr lang="x-none"/>
          </a:p>
        </p:txBody>
      </p:sp>
    </p:spTree>
    <p:extLst>
      <p:ext uri="{BB962C8B-B14F-4D97-AF65-F5344CB8AC3E}">
        <p14:creationId xmlns:p14="http://schemas.microsoft.com/office/powerpoint/2010/main" val="2284490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83EB7-575C-C140-A74E-D71A3BBCC510}"/>
              </a:ext>
            </a:extLst>
          </p:cNvPr>
          <p:cNvSpPr>
            <a:spLocks noGrp="1"/>
          </p:cNvSpPr>
          <p:nvPr>
            <p:ph type="title"/>
          </p:nvPr>
        </p:nvSpPr>
        <p:spPr/>
        <p:txBody>
          <a:bodyPr/>
          <a:lstStyle/>
          <a:p>
            <a:r>
              <a:rPr lang="en-GB" dirty="0"/>
              <a:t>Differential  diagnosis </a:t>
            </a:r>
            <a:endParaRPr lang="x-none"/>
          </a:p>
        </p:txBody>
      </p:sp>
      <p:sp>
        <p:nvSpPr>
          <p:cNvPr id="3" name="Content Placeholder 2">
            <a:extLst>
              <a:ext uri="{FF2B5EF4-FFF2-40B4-BE49-F238E27FC236}">
                <a16:creationId xmlns:a16="http://schemas.microsoft.com/office/drawing/2014/main" xmlns="" id="{406EB957-7D62-E240-9FB2-3B3A512BD52C}"/>
              </a:ext>
            </a:extLst>
          </p:cNvPr>
          <p:cNvSpPr>
            <a:spLocks noGrp="1"/>
          </p:cNvSpPr>
          <p:nvPr>
            <p:ph sz="quarter" idx="1"/>
          </p:nvPr>
        </p:nvSpPr>
        <p:spPr/>
        <p:txBody>
          <a:bodyPr>
            <a:normAutofit lnSpcReduction="10000"/>
          </a:bodyPr>
          <a:lstStyle/>
          <a:p>
            <a:r>
              <a:rPr lang="en-GB" dirty="0" smtClean="0"/>
              <a:t> </a:t>
            </a:r>
            <a:r>
              <a:rPr lang="en-GB" dirty="0" err="1"/>
              <a:t>erythrasma</a:t>
            </a:r>
            <a:r>
              <a:rPr lang="en-GB" dirty="0"/>
              <a:t> (which is usually asymptomatic and rarely causes </a:t>
            </a:r>
            <a:r>
              <a:rPr lang="en-GB" dirty="0" smtClean="0"/>
              <a:t>fissures</a:t>
            </a:r>
            <a:r>
              <a:rPr lang="en-GB" dirty="0"/>
              <a:t>) and </a:t>
            </a:r>
            <a:r>
              <a:rPr lang="en-GB" dirty="0" err="1"/>
              <a:t>candidosis</a:t>
            </a:r>
            <a:r>
              <a:rPr lang="en-GB" dirty="0"/>
              <a:t> (which is characterized by a build up of rather more white, macerated skin) must both be considered</a:t>
            </a:r>
            <a:r>
              <a:rPr lang="en-GB" dirty="0" smtClean="0"/>
              <a:t>.</a:t>
            </a:r>
          </a:p>
          <a:p>
            <a:r>
              <a:rPr lang="en-GB" dirty="0" smtClean="0"/>
              <a:t> </a:t>
            </a:r>
            <a:r>
              <a:rPr lang="en-GB" dirty="0"/>
              <a:t>Other bacterial infections with staphylococci or streptococci or Gram‐negative organisms, including   </a:t>
            </a:r>
            <a:r>
              <a:rPr lang="en-GB" dirty="0" err="1"/>
              <a:t>Acinetobacter</a:t>
            </a:r>
            <a:r>
              <a:rPr lang="en-GB" dirty="0"/>
              <a:t>   species, can produce </a:t>
            </a:r>
            <a:r>
              <a:rPr lang="en-GB" dirty="0" smtClean="0"/>
              <a:t>inflammation  </a:t>
            </a:r>
            <a:r>
              <a:rPr lang="en-GB" dirty="0"/>
              <a:t>and often odour</a:t>
            </a:r>
            <a:r>
              <a:rPr lang="en-GB" dirty="0" smtClean="0"/>
              <a:t>.</a:t>
            </a:r>
          </a:p>
          <a:p>
            <a:r>
              <a:rPr lang="en-GB" dirty="0" smtClean="0"/>
              <a:t> </a:t>
            </a:r>
            <a:r>
              <a:rPr lang="en-GB" dirty="0"/>
              <a:t>Apart from swabs and scrapings for bacteria and ringworm organisms, the Wood’s lamp, which may show pink </a:t>
            </a:r>
            <a:r>
              <a:rPr lang="en-GB" dirty="0" smtClean="0"/>
              <a:t>fluorescence  </a:t>
            </a:r>
            <a:r>
              <a:rPr lang="en-GB" dirty="0"/>
              <a:t>for </a:t>
            </a:r>
            <a:r>
              <a:rPr lang="en-GB" dirty="0" err="1"/>
              <a:t>erythrasma</a:t>
            </a:r>
            <a:r>
              <a:rPr lang="en-GB" dirty="0"/>
              <a:t> and a greenish blue for   Pseudomonas   infections, may be useful. Soft corns or callosities, sometimes with sinus formation, are common in the lateral toe clefts, especially in women. </a:t>
            </a:r>
            <a:endParaRPr lang="x-none"/>
          </a:p>
        </p:txBody>
      </p:sp>
    </p:spTree>
    <p:extLst>
      <p:ext uri="{BB962C8B-B14F-4D97-AF65-F5344CB8AC3E}">
        <p14:creationId xmlns:p14="http://schemas.microsoft.com/office/powerpoint/2010/main" val="4198356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361DB0-5D6B-BC40-BFC1-E8C28A7B37DB}"/>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9579F2B8-BEE2-894C-AA99-7A06DBB2FA77}"/>
              </a:ext>
            </a:extLst>
          </p:cNvPr>
          <p:cNvSpPr>
            <a:spLocks noGrp="1"/>
          </p:cNvSpPr>
          <p:nvPr>
            <p:ph sz="quarter" idx="1"/>
          </p:nvPr>
        </p:nvSpPr>
        <p:spPr/>
        <p:txBody>
          <a:bodyPr/>
          <a:lstStyle/>
          <a:p>
            <a:r>
              <a:rPr lang="en-GB" dirty="0"/>
              <a:t>the sole of the foot is affected without obvious involvement of the toe cleft, a diagnosis of </a:t>
            </a:r>
            <a:r>
              <a:rPr lang="en-GB" dirty="0" err="1"/>
              <a:t>pustular</a:t>
            </a:r>
            <a:r>
              <a:rPr lang="en-GB" dirty="0"/>
              <a:t> psoriasis must be </a:t>
            </a:r>
            <a:r>
              <a:rPr lang="en-GB" dirty="0" smtClean="0"/>
              <a:t>considered</a:t>
            </a:r>
          </a:p>
          <a:p>
            <a:r>
              <a:rPr lang="en-GB" dirty="0" smtClean="0"/>
              <a:t> </a:t>
            </a:r>
            <a:r>
              <a:rPr lang="en-GB" dirty="0"/>
              <a:t>Psoriasis, </a:t>
            </a:r>
            <a:r>
              <a:rPr lang="en-GB" dirty="0" err="1"/>
              <a:t>pityriasis</a:t>
            </a:r>
            <a:r>
              <a:rPr lang="en-GB" dirty="0"/>
              <a:t> </a:t>
            </a:r>
            <a:r>
              <a:rPr lang="en-GB" dirty="0" err="1"/>
              <a:t>rubra</a:t>
            </a:r>
            <a:r>
              <a:rPr lang="en-GB" dirty="0"/>
              <a:t> </a:t>
            </a:r>
            <a:r>
              <a:rPr lang="en-GB" dirty="0" err="1"/>
              <a:t>pilaris</a:t>
            </a:r>
            <a:r>
              <a:rPr lang="en-GB" dirty="0"/>
              <a:t>, reactive arthritis, contact dermatitis from nylon dyes or shoe materials, and </a:t>
            </a:r>
            <a:r>
              <a:rPr lang="en-GB" dirty="0" err="1"/>
              <a:t>tylosis</a:t>
            </a:r>
            <a:r>
              <a:rPr lang="en-GB" dirty="0"/>
              <a:t> may all need to be excluded. </a:t>
            </a:r>
            <a:endParaRPr lang="x-none"/>
          </a:p>
        </p:txBody>
      </p:sp>
    </p:spTree>
    <p:extLst>
      <p:ext uri="{BB962C8B-B14F-4D97-AF65-F5344CB8AC3E}">
        <p14:creationId xmlns:p14="http://schemas.microsoft.com/office/powerpoint/2010/main" val="2112940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87851-4E88-264A-96C0-A65CF55236E9}"/>
              </a:ext>
            </a:extLst>
          </p:cNvPr>
          <p:cNvSpPr>
            <a:spLocks noGrp="1"/>
          </p:cNvSpPr>
          <p:nvPr>
            <p:ph type="title"/>
          </p:nvPr>
        </p:nvSpPr>
        <p:spPr/>
        <p:txBody>
          <a:bodyPr/>
          <a:lstStyle/>
          <a:p>
            <a:r>
              <a:rPr lang="en-US" dirty="0" smtClean="0"/>
              <a:t>management</a:t>
            </a:r>
            <a:endParaRPr lang="x-none"/>
          </a:p>
        </p:txBody>
      </p:sp>
      <p:pic>
        <p:nvPicPr>
          <p:cNvPr id="8" name="Picture 8">
            <a:extLst>
              <a:ext uri="{FF2B5EF4-FFF2-40B4-BE49-F238E27FC236}">
                <a16:creationId xmlns:a16="http://schemas.microsoft.com/office/drawing/2014/main" xmlns="" id="{7DF2157F-413E-0744-BE97-DFFE5B5AC496}"/>
              </a:ext>
            </a:extLst>
          </p:cNvPr>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33230" t="50597" r="33230" b="33403"/>
          <a:stretch/>
        </p:blipFill>
        <p:spPr>
          <a:xfrm>
            <a:off x="3931920" y="1447800"/>
            <a:ext cx="5364480" cy="3124200"/>
          </a:xfrm>
        </p:spPr>
      </p:pic>
    </p:spTree>
    <p:extLst>
      <p:ext uri="{BB962C8B-B14F-4D97-AF65-F5344CB8AC3E}">
        <p14:creationId xmlns:p14="http://schemas.microsoft.com/office/powerpoint/2010/main" val="2741399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44300-C9E3-DD49-9409-34BA9E41FE97}"/>
              </a:ext>
            </a:extLst>
          </p:cNvPr>
          <p:cNvSpPr>
            <a:spLocks noGrp="1"/>
          </p:cNvSpPr>
          <p:nvPr>
            <p:ph type="title"/>
          </p:nvPr>
        </p:nvSpPr>
        <p:spPr/>
        <p:txBody>
          <a:bodyPr/>
          <a:lstStyle/>
          <a:p>
            <a:r>
              <a:rPr lang="en-GB" dirty="0" err="1"/>
              <a:t>Tinea</a:t>
            </a:r>
            <a:r>
              <a:rPr lang="en-GB" dirty="0"/>
              <a:t> </a:t>
            </a:r>
            <a:r>
              <a:rPr lang="en-GB" dirty="0" err="1"/>
              <a:t>manuum</a:t>
            </a:r>
            <a:r>
              <a:rPr lang="en-GB" dirty="0"/>
              <a:t> </a:t>
            </a:r>
            <a:endParaRPr lang="x-none"/>
          </a:p>
        </p:txBody>
      </p:sp>
      <p:sp>
        <p:nvSpPr>
          <p:cNvPr id="3" name="Content Placeholder 2">
            <a:extLst>
              <a:ext uri="{FF2B5EF4-FFF2-40B4-BE49-F238E27FC236}">
                <a16:creationId xmlns:a16="http://schemas.microsoft.com/office/drawing/2014/main" xmlns="" id="{AFE3EA44-D19E-AD40-AA33-413296C2ED34}"/>
              </a:ext>
            </a:extLst>
          </p:cNvPr>
          <p:cNvSpPr>
            <a:spLocks noGrp="1"/>
          </p:cNvSpPr>
          <p:nvPr>
            <p:ph sz="quarter" idx="1"/>
          </p:nvPr>
        </p:nvSpPr>
        <p:spPr/>
        <p:txBody>
          <a:bodyPr/>
          <a:lstStyle/>
          <a:p>
            <a:r>
              <a:rPr lang="en-GB" dirty="0"/>
              <a:t> </a:t>
            </a:r>
            <a:r>
              <a:rPr lang="en-GB" dirty="0" smtClean="0"/>
              <a:t>infection of the hands</a:t>
            </a:r>
          </a:p>
          <a:p>
            <a:r>
              <a:rPr lang="en-GB" dirty="0"/>
              <a:t>T. </a:t>
            </a:r>
            <a:r>
              <a:rPr lang="en-GB" dirty="0" err="1"/>
              <a:t>rubrum</a:t>
            </a:r>
            <a:r>
              <a:rPr lang="en-GB" dirty="0"/>
              <a:t>   is the most common cause by far.   E. </a:t>
            </a:r>
            <a:r>
              <a:rPr lang="en-GB" dirty="0" err="1"/>
              <a:t>fl</a:t>
            </a:r>
            <a:r>
              <a:rPr lang="en-GB" dirty="0"/>
              <a:t> </a:t>
            </a:r>
            <a:r>
              <a:rPr lang="en-GB" dirty="0" err="1"/>
              <a:t>occosum</a:t>
            </a:r>
            <a:r>
              <a:rPr lang="en-GB" dirty="0"/>
              <a:t>   and   T. </a:t>
            </a:r>
            <a:r>
              <a:rPr lang="en-GB" dirty="0" err="1"/>
              <a:t>interdigitale</a:t>
            </a:r>
            <a:r>
              <a:rPr lang="en-GB" dirty="0"/>
              <a:t>   are involved in a small minority of cases</a:t>
            </a:r>
            <a:endParaRPr lang="x-none"/>
          </a:p>
        </p:txBody>
      </p:sp>
    </p:spTree>
    <p:extLst>
      <p:ext uri="{BB962C8B-B14F-4D97-AF65-F5344CB8AC3E}">
        <p14:creationId xmlns:p14="http://schemas.microsoft.com/office/powerpoint/2010/main" val="17050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8CD85-BFFA-2C40-9216-648267A7854B}"/>
              </a:ext>
            </a:extLst>
          </p:cNvPr>
          <p:cNvSpPr>
            <a:spLocks noGrp="1"/>
          </p:cNvSpPr>
          <p:nvPr>
            <p:ph type="title"/>
          </p:nvPr>
        </p:nvSpPr>
        <p:spPr/>
        <p:txBody>
          <a:bodyPr/>
          <a:lstStyle/>
          <a:p>
            <a:r>
              <a:rPr lang="en-GB" dirty="0"/>
              <a:t>Clinical features </a:t>
            </a:r>
            <a:endParaRPr lang="x-none"/>
          </a:p>
        </p:txBody>
      </p:sp>
      <p:sp>
        <p:nvSpPr>
          <p:cNvPr id="3" name="Content Placeholder 2">
            <a:extLst>
              <a:ext uri="{FF2B5EF4-FFF2-40B4-BE49-F238E27FC236}">
                <a16:creationId xmlns:a16="http://schemas.microsoft.com/office/drawing/2014/main" xmlns="" id="{7321583C-844A-1647-BF4D-7F7251B5BA14}"/>
              </a:ext>
            </a:extLst>
          </p:cNvPr>
          <p:cNvSpPr>
            <a:spLocks noGrp="1"/>
          </p:cNvSpPr>
          <p:nvPr>
            <p:ph sz="quarter" idx="1"/>
          </p:nvPr>
        </p:nvSpPr>
        <p:spPr/>
        <p:txBody>
          <a:bodyPr>
            <a:normAutofit fontScale="77500" lnSpcReduction="20000"/>
          </a:bodyPr>
          <a:lstStyle/>
          <a:p>
            <a:r>
              <a:rPr lang="en-GB" dirty="0" smtClean="0"/>
              <a:t> Hyperkeratosis </a:t>
            </a:r>
            <a:r>
              <a:rPr lang="en-GB" dirty="0"/>
              <a:t>of the palms and </a:t>
            </a:r>
            <a:r>
              <a:rPr lang="en-GB" dirty="0" smtClean="0"/>
              <a:t>fingers </a:t>
            </a:r>
            <a:r>
              <a:rPr lang="en-GB" dirty="0"/>
              <a:t>affecting the skin diffusely is the most common </a:t>
            </a:r>
            <a:r>
              <a:rPr lang="en-GB" dirty="0" smtClean="0"/>
              <a:t>variety</a:t>
            </a:r>
            <a:r>
              <a:rPr lang="en-GB" dirty="0" smtClean="0"/>
              <a:t>.</a:t>
            </a:r>
          </a:p>
          <a:p>
            <a:r>
              <a:rPr lang="en-GB" dirty="0" smtClean="0"/>
              <a:t> </a:t>
            </a:r>
            <a:r>
              <a:rPr lang="en-GB" dirty="0"/>
              <a:t>The accentuation of the </a:t>
            </a:r>
            <a:r>
              <a:rPr lang="en-GB" dirty="0" smtClean="0"/>
              <a:t>flexural </a:t>
            </a:r>
            <a:r>
              <a:rPr lang="en-GB" dirty="0"/>
              <a:t>creases is a </a:t>
            </a:r>
            <a:r>
              <a:rPr lang="en-GB" dirty="0" smtClean="0"/>
              <a:t>characteristic </a:t>
            </a:r>
            <a:r>
              <a:rPr lang="en-GB" dirty="0"/>
              <a:t>feature. Other clinical variants include </a:t>
            </a:r>
            <a:r>
              <a:rPr lang="en-GB" dirty="0" err="1"/>
              <a:t>crescentic</a:t>
            </a:r>
            <a:r>
              <a:rPr lang="en-GB" dirty="0"/>
              <a:t> </a:t>
            </a:r>
            <a:r>
              <a:rPr lang="en-GB" dirty="0" smtClean="0"/>
              <a:t>exfoliating </a:t>
            </a:r>
            <a:r>
              <a:rPr lang="en-GB" dirty="0"/>
              <a:t>scales, circumscribed vesicular patches, discrete red </a:t>
            </a:r>
            <a:r>
              <a:rPr lang="en-GB" dirty="0" err="1"/>
              <a:t>papular</a:t>
            </a:r>
            <a:r>
              <a:rPr lang="en-GB" dirty="0"/>
              <a:t> and follicular scaly patches, and erythematous scaly sheets on the dorsal surface of the </a:t>
            </a:r>
            <a:r>
              <a:rPr lang="en-GB" dirty="0" smtClean="0"/>
              <a:t>hand.</a:t>
            </a:r>
          </a:p>
          <a:p>
            <a:r>
              <a:rPr lang="en-GB" b="1" dirty="0" smtClean="0"/>
              <a:t>Differential </a:t>
            </a:r>
            <a:r>
              <a:rPr lang="en-GB" b="1" dirty="0"/>
              <a:t>diagnosis</a:t>
            </a:r>
            <a:r>
              <a:rPr lang="en-GB" dirty="0"/>
              <a:t>    </a:t>
            </a:r>
            <a:r>
              <a:rPr lang="en-GB" dirty="0" err="1"/>
              <a:t>Dermatophyte</a:t>
            </a:r>
            <a:r>
              <a:rPr lang="en-GB" dirty="0"/>
              <a:t> infections of the palm are often quiet and chronic, commonly passing unnoticed or misdiagnosed. Contact derma-</a:t>
            </a:r>
            <a:r>
              <a:rPr lang="en-GB" dirty="0" err="1"/>
              <a:t>titis</a:t>
            </a:r>
            <a:r>
              <a:rPr lang="en-GB" dirty="0"/>
              <a:t>, especially the primary irritant variety, psoriasis, </a:t>
            </a:r>
            <a:r>
              <a:rPr lang="en-GB" dirty="0" err="1"/>
              <a:t>pityriasis</a:t>
            </a:r>
            <a:r>
              <a:rPr lang="en-GB" dirty="0"/>
              <a:t> </a:t>
            </a:r>
            <a:r>
              <a:rPr lang="en-GB" dirty="0" err="1"/>
              <a:t>rubra</a:t>
            </a:r>
            <a:r>
              <a:rPr lang="en-GB" dirty="0"/>
              <a:t> </a:t>
            </a:r>
            <a:r>
              <a:rPr lang="en-GB" dirty="0" err="1"/>
              <a:t>pilaris</a:t>
            </a:r>
            <a:r>
              <a:rPr lang="en-GB" dirty="0"/>
              <a:t>, constitutional eczemas, </a:t>
            </a:r>
            <a:r>
              <a:rPr lang="en-GB" dirty="0" err="1"/>
              <a:t>keratoderma</a:t>
            </a:r>
            <a:r>
              <a:rPr lang="en-GB" dirty="0"/>
              <a:t>, syphilis and post‐streptococcal peeling must all be considered. In ring </a:t>
            </a:r>
            <a:r>
              <a:rPr lang="en-GB" dirty="0" err="1"/>
              <a:t>infec-tions</a:t>
            </a:r>
            <a:r>
              <a:rPr lang="en-GB" dirty="0"/>
              <a:t> and web space cases with anatomical deformity, </a:t>
            </a:r>
            <a:r>
              <a:rPr lang="en-GB" dirty="0" err="1"/>
              <a:t>candidosis</a:t>
            </a:r>
            <a:r>
              <a:rPr lang="en-GB" dirty="0"/>
              <a:t> and bacterial </a:t>
            </a:r>
            <a:r>
              <a:rPr lang="en-GB" dirty="0" err="1"/>
              <a:t>intertrigo</a:t>
            </a:r>
            <a:r>
              <a:rPr lang="en-GB" dirty="0"/>
              <a:t> should be excluded.  Unilateral scaling should always alert the clinician to the necessity of taking scrapings. Nail changes may help: pitting suggests psoriasis, but </a:t>
            </a:r>
            <a:r>
              <a:rPr lang="en-GB" dirty="0" err="1"/>
              <a:t>subungual</a:t>
            </a:r>
            <a:r>
              <a:rPr lang="en-GB" dirty="0"/>
              <a:t> hyperkeratosis if present should always be scraped. If the palmar infection spreads to the dorsal surface, more classic annular lesions may be seen, although this happens relatively infrequently. </a:t>
            </a:r>
            <a:r>
              <a:rPr lang="en-GB" dirty="0" err="1"/>
              <a:t>Tinea</a:t>
            </a:r>
            <a:r>
              <a:rPr lang="en-GB" dirty="0"/>
              <a:t> </a:t>
            </a:r>
            <a:r>
              <a:rPr lang="en-GB" dirty="0" err="1"/>
              <a:t>manuum</a:t>
            </a:r>
            <a:r>
              <a:rPr lang="en-GB" dirty="0"/>
              <a:t>, like </a:t>
            </a:r>
            <a:r>
              <a:rPr lang="en-GB" dirty="0" err="1"/>
              <a:t>tinea</a:t>
            </a:r>
            <a:r>
              <a:rPr lang="en-GB" dirty="0"/>
              <a:t> </a:t>
            </a:r>
            <a:r>
              <a:rPr lang="en-GB" dirty="0" err="1"/>
              <a:t>cruris</a:t>
            </a:r>
            <a:r>
              <a:rPr lang="en-GB" dirty="0"/>
              <a:t> and </a:t>
            </a:r>
            <a:r>
              <a:rPr lang="en-GB" dirty="0" err="1"/>
              <a:t>tinea</a:t>
            </a:r>
            <a:r>
              <a:rPr lang="en-GB" dirty="0"/>
              <a:t> </a:t>
            </a:r>
            <a:r>
              <a:rPr lang="en-GB" dirty="0" err="1"/>
              <a:t>faciei</a:t>
            </a:r>
            <a:r>
              <a:rPr lang="en-GB" dirty="0"/>
              <a:t>, is sometimes </a:t>
            </a:r>
            <a:r>
              <a:rPr lang="en-GB" dirty="0" err="1"/>
              <a:t>modifi</a:t>
            </a:r>
            <a:r>
              <a:rPr lang="en-GB" dirty="0"/>
              <a:t> </a:t>
            </a:r>
            <a:r>
              <a:rPr lang="en-GB" dirty="0" err="1"/>
              <a:t>ed</a:t>
            </a:r>
            <a:r>
              <a:rPr lang="en-GB" dirty="0"/>
              <a:t> by </a:t>
            </a:r>
            <a:r>
              <a:rPr lang="en-GB" dirty="0" err="1"/>
              <a:t>inap-propriate</a:t>
            </a:r>
            <a:r>
              <a:rPr lang="en-GB" dirty="0"/>
              <a:t> treatment with topical steroids leading to further </a:t>
            </a:r>
            <a:r>
              <a:rPr lang="en-GB" dirty="0" err="1"/>
              <a:t>diag-nostic</a:t>
            </a:r>
            <a:r>
              <a:rPr lang="en-GB" dirty="0"/>
              <a:t> </a:t>
            </a:r>
            <a:r>
              <a:rPr lang="en-GB" dirty="0" err="1"/>
              <a:t>diffi</a:t>
            </a:r>
            <a:r>
              <a:rPr lang="en-GB" dirty="0"/>
              <a:t> </a:t>
            </a:r>
            <a:r>
              <a:rPr lang="en-GB" dirty="0" err="1"/>
              <a:t>culties</a:t>
            </a:r>
            <a:r>
              <a:rPr lang="en-GB" dirty="0"/>
              <a:t>. </a:t>
            </a:r>
            <a:endParaRPr lang="x-none"/>
          </a:p>
        </p:txBody>
      </p:sp>
    </p:spTree>
    <p:extLst>
      <p:ext uri="{BB962C8B-B14F-4D97-AF65-F5344CB8AC3E}">
        <p14:creationId xmlns:p14="http://schemas.microsoft.com/office/powerpoint/2010/main" val="3533599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352800" y="2133600"/>
            <a:ext cx="5215731" cy="3217862"/>
          </a:xfrm>
        </p:spPr>
      </p:pic>
    </p:spTree>
    <p:extLst>
      <p:ext uri="{BB962C8B-B14F-4D97-AF65-F5344CB8AC3E}">
        <p14:creationId xmlns:p14="http://schemas.microsoft.com/office/powerpoint/2010/main" val="3102945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4A0E12-0A35-B444-BBED-ECCC6BC36079}"/>
              </a:ext>
            </a:extLst>
          </p:cNvPr>
          <p:cNvSpPr>
            <a:spLocks noGrp="1"/>
          </p:cNvSpPr>
          <p:nvPr>
            <p:ph type="title"/>
          </p:nvPr>
        </p:nvSpPr>
        <p:spPr/>
        <p:txBody>
          <a:bodyPr/>
          <a:lstStyle/>
          <a:p>
            <a:r>
              <a:rPr lang="en-GB" dirty="0"/>
              <a:t>Management</a:t>
            </a:r>
            <a:endParaRPr lang="x-none"/>
          </a:p>
        </p:txBody>
      </p:sp>
      <p:sp>
        <p:nvSpPr>
          <p:cNvPr id="3" name="Content Placeholder 2">
            <a:extLst>
              <a:ext uri="{FF2B5EF4-FFF2-40B4-BE49-F238E27FC236}">
                <a16:creationId xmlns:a16="http://schemas.microsoft.com/office/drawing/2014/main" xmlns="" id="{9A00F8F6-D50A-4B40-82E0-96F99342EBDA}"/>
              </a:ext>
            </a:extLst>
          </p:cNvPr>
          <p:cNvSpPr>
            <a:spLocks noGrp="1"/>
          </p:cNvSpPr>
          <p:nvPr>
            <p:ph sz="quarter" idx="1"/>
          </p:nvPr>
        </p:nvSpPr>
        <p:spPr/>
        <p:txBody>
          <a:bodyPr/>
          <a:lstStyle/>
          <a:p>
            <a:r>
              <a:rPr lang="en-GB" dirty="0" smtClean="0"/>
              <a:t>Chronic </a:t>
            </a:r>
            <a:r>
              <a:rPr lang="en-GB" dirty="0"/>
              <a:t>ringworm infections of the palm are not easily cleared, and oral therapy is always needed. </a:t>
            </a:r>
            <a:r>
              <a:rPr lang="en-GB" dirty="0" err="1"/>
              <a:t>Itraconazole</a:t>
            </a:r>
            <a:r>
              <a:rPr lang="en-GB" dirty="0"/>
              <a:t> and </a:t>
            </a:r>
            <a:r>
              <a:rPr lang="en-GB" dirty="0" err="1"/>
              <a:t>terbinafi</a:t>
            </a:r>
            <a:r>
              <a:rPr lang="en-GB" dirty="0"/>
              <a:t> ne are both effective in this condition. Most cases clear with 2–4 weeks of treatment although it may be advisable to review the results a few months after the end of treatment. With </a:t>
            </a:r>
            <a:r>
              <a:rPr lang="en-GB" dirty="0" err="1"/>
              <a:t>griseofulvin</a:t>
            </a:r>
            <a:r>
              <a:rPr lang="en-GB" dirty="0"/>
              <a:t>, longer periods of treatment are necessary. Many patients will require 3 months of therapy and may even relapse after that. </a:t>
            </a:r>
            <a:endParaRPr lang="x-none"/>
          </a:p>
        </p:txBody>
      </p:sp>
    </p:spTree>
    <p:extLst>
      <p:ext uri="{BB962C8B-B14F-4D97-AF65-F5344CB8AC3E}">
        <p14:creationId xmlns:p14="http://schemas.microsoft.com/office/powerpoint/2010/main" val="375480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C5971-0E9B-3F47-B882-FF61ACDDAD9D}"/>
              </a:ext>
            </a:extLst>
          </p:cNvPr>
          <p:cNvSpPr>
            <a:spLocks noGrp="1"/>
          </p:cNvSpPr>
          <p:nvPr>
            <p:ph type="title"/>
          </p:nvPr>
        </p:nvSpPr>
        <p:spPr/>
        <p:txBody>
          <a:bodyPr/>
          <a:lstStyle/>
          <a:p>
            <a:r>
              <a:rPr lang="en-GB" dirty="0" err="1"/>
              <a:t>Tinea</a:t>
            </a:r>
            <a:r>
              <a:rPr lang="en-GB" dirty="0"/>
              <a:t> </a:t>
            </a:r>
            <a:r>
              <a:rPr lang="en-GB" dirty="0" err="1"/>
              <a:t>cruris</a:t>
            </a:r>
            <a:r>
              <a:rPr lang="en-GB" dirty="0"/>
              <a:t> </a:t>
            </a:r>
            <a:endParaRPr lang="x-none"/>
          </a:p>
        </p:txBody>
      </p:sp>
      <p:sp>
        <p:nvSpPr>
          <p:cNvPr id="3" name="Content Placeholder 2">
            <a:extLst>
              <a:ext uri="{FF2B5EF4-FFF2-40B4-BE49-F238E27FC236}">
                <a16:creationId xmlns:a16="http://schemas.microsoft.com/office/drawing/2014/main" xmlns="" id="{357FAEBE-C3A0-2947-A012-03522BBBD225}"/>
              </a:ext>
            </a:extLst>
          </p:cNvPr>
          <p:cNvSpPr>
            <a:spLocks noGrp="1"/>
          </p:cNvSpPr>
          <p:nvPr>
            <p:ph sz="quarter" idx="1"/>
          </p:nvPr>
        </p:nvSpPr>
        <p:spPr/>
        <p:txBody>
          <a:bodyPr>
            <a:normAutofit/>
          </a:bodyPr>
          <a:lstStyle/>
          <a:p>
            <a:r>
              <a:rPr lang="en-GB" dirty="0" smtClean="0"/>
              <a:t>is </a:t>
            </a:r>
            <a:r>
              <a:rPr lang="en-GB" dirty="0"/>
              <a:t>an infection of the groins by a species of </a:t>
            </a:r>
            <a:r>
              <a:rPr lang="en-GB" dirty="0" err="1"/>
              <a:t>dermatophyte</a:t>
            </a:r>
            <a:r>
              <a:rPr lang="en-GB" dirty="0"/>
              <a:t>. </a:t>
            </a:r>
            <a:endParaRPr lang="en-GB" dirty="0" smtClean="0"/>
          </a:p>
          <a:p>
            <a:r>
              <a:rPr lang="en-GB" dirty="0" err="1" smtClean="0"/>
              <a:t>Tinea</a:t>
            </a:r>
            <a:r>
              <a:rPr lang="en-GB" dirty="0" smtClean="0"/>
              <a:t> </a:t>
            </a:r>
            <a:r>
              <a:rPr lang="en-GB" dirty="0" err="1"/>
              <a:t>cruris</a:t>
            </a:r>
            <a:r>
              <a:rPr lang="en-GB" dirty="0"/>
              <a:t> is commoner in adults and in males. </a:t>
            </a:r>
            <a:endParaRPr lang="en-GB" dirty="0" smtClean="0"/>
          </a:p>
          <a:p>
            <a:r>
              <a:rPr lang="en-GB" b="1" dirty="0" smtClean="0"/>
              <a:t>Predisposing </a:t>
            </a:r>
            <a:r>
              <a:rPr lang="en-GB" b="1" dirty="0"/>
              <a:t>factors    </a:t>
            </a:r>
            <a:r>
              <a:rPr lang="en-GB" dirty="0"/>
              <a:t>Apart from numerous cases of autoinfection from the foot to the groin </a:t>
            </a:r>
            <a:r>
              <a:rPr lang="en-GB" dirty="0" smtClean="0"/>
              <a:t>, </a:t>
            </a:r>
            <a:r>
              <a:rPr lang="en-GB" dirty="0"/>
              <a:t>the sharing of towels and sports clothing is </a:t>
            </a:r>
            <a:r>
              <a:rPr lang="en-GB" dirty="0" smtClean="0"/>
              <a:t>important. </a:t>
            </a:r>
            <a:r>
              <a:rPr lang="en-GB" dirty="0"/>
              <a:t>In cases thus contracted, the toe clefts may be normal.    </a:t>
            </a:r>
            <a:r>
              <a:rPr lang="en-GB" b="1" dirty="0"/>
              <a:t>Causative organisms    </a:t>
            </a:r>
            <a:r>
              <a:rPr lang="en-GB" dirty="0"/>
              <a:t>The causal species are those implicated in foot ringworm but in different proportions.  T. </a:t>
            </a:r>
            <a:r>
              <a:rPr lang="en-GB" dirty="0" err="1"/>
              <a:t>rubrum</a:t>
            </a:r>
            <a:r>
              <a:rPr lang="en-GB" dirty="0"/>
              <a:t>  is the main cause </a:t>
            </a:r>
            <a:r>
              <a:rPr lang="en-GB" dirty="0" smtClean="0"/>
              <a:t>;  </a:t>
            </a:r>
            <a:r>
              <a:rPr lang="en-GB" dirty="0"/>
              <a:t>T. </a:t>
            </a:r>
            <a:r>
              <a:rPr lang="en-GB" dirty="0" err="1" smtClean="0"/>
              <a:t>interdigitale</a:t>
            </a:r>
            <a:r>
              <a:rPr lang="en-GB" dirty="0" smtClean="0"/>
              <a:t>  </a:t>
            </a:r>
            <a:r>
              <a:rPr lang="en-GB" dirty="0"/>
              <a:t>and  E. </a:t>
            </a:r>
            <a:r>
              <a:rPr lang="en-GB" dirty="0" err="1" smtClean="0"/>
              <a:t>floccosum</a:t>
            </a:r>
            <a:r>
              <a:rPr lang="en-GB" dirty="0" smtClean="0"/>
              <a:t>  </a:t>
            </a:r>
            <a:r>
              <a:rPr lang="en-GB" dirty="0"/>
              <a:t>also account for some cases.    </a:t>
            </a:r>
            <a:endParaRPr lang="x-none"/>
          </a:p>
        </p:txBody>
      </p:sp>
    </p:spTree>
    <p:extLst>
      <p:ext uri="{BB962C8B-B14F-4D97-AF65-F5344CB8AC3E}">
        <p14:creationId xmlns:p14="http://schemas.microsoft.com/office/powerpoint/2010/main" val="1470600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16945-D2B1-E04D-8BA0-37ED465C4D62}"/>
              </a:ext>
            </a:extLst>
          </p:cNvPr>
          <p:cNvSpPr>
            <a:spLocks noGrp="1"/>
          </p:cNvSpPr>
          <p:nvPr>
            <p:ph type="title"/>
          </p:nvPr>
        </p:nvSpPr>
        <p:spPr/>
        <p:txBody>
          <a:bodyPr/>
          <a:lstStyle/>
          <a:p>
            <a:r>
              <a:rPr lang="en-GB" dirty="0"/>
              <a:t>Clinical features </a:t>
            </a:r>
            <a:endParaRPr lang="x-none"/>
          </a:p>
        </p:txBody>
      </p:sp>
      <p:sp>
        <p:nvSpPr>
          <p:cNvPr id="3" name="Content Placeholder 2">
            <a:extLst>
              <a:ext uri="{FF2B5EF4-FFF2-40B4-BE49-F238E27FC236}">
                <a16:creationId xmlns:a16="http://schemas.microsoft.com/office/drawing/2014/main" xmlns="" id="{B2F4456F-A248-4F4D-AFCA-1EEE38ED94E2}"/>
              </a:ext>
            </a:extLst>
          </p:cNvPr>
          <p:cNvSpPr>
            <a:spLocks noGrp="1"/>
          </p:cNvSpPr>
          <p:nvPr>
            <p:ph sz="quarter" idx="1"/>
          </p:nvPr>
        </p:nvSpPr>
        <p:spPr/>
        <p:txBody>
          <a:bodyPr>
            <a:normAutofit fontScale="92500"/>
          </a:bodyPr>
          <a:lstStyle/>
          <a:p>
            <a:r>
              <a:rPr lang="en-GB" dirty="0" smtClean="0"/>
              <a:t>Whatever </a:t>
            </a:r>
            <a:r>
              <a:rPr lang="en-GB" dirty="0"/>
              <a:t>the causal species, itching is a predominant feature. The lesions in the early stages are erythematous plaques, curved with sharp margins extending from the groin down the thighs</a:t>
            </a:r>
            <a:r>
              <a:rPr lang="en-GB" dirty="0" smtClean="0"/>
              <a:t>.</a:t>
            </a:r>
          </a:p>
          <a:p>
            <a:r>
              <a:rPr lang="en-GB" dirty="0" smtClean="0"/>
              <a:t> </a:t>
            </a:r>
            <a:r>
              <a:rPr lang="en-GB" dirty="0"/>
              <a:t>Scaling is variable, and occasionally may mask the </a:t>
            </a:r>
            <a:r>
              <a:rPr lang="en-GB" dirty="0" err="1"/>
              <a:t>infl</a:t>
            </a:r>
            <a:r>
              <a:rPr lang="en-GB" dirty="0"/>
              <a:t> </a:t>
            </a:r>
            <a:r>
              <a:rPr lang="en-GB" dirty="0" err="1"/>
              <a:t>ammatory</a:t>
            </a:r>
            <a:r>
              <a:rPr lang="en-GB" dirty="0"/>
              <a:t> changes. </a:t>
            </a:r>
            <a:endParaRPr lang="en-GB" dirty="0" smtClean="0"/>
          </a:p>
          <a:p>
            <a:r>
              <a:rPr lang="en-GB" dirty="0" err="1" smtClean="0"/>
              <a:t>Vesiculation</a:t>
            </a:r>
            <a:r>
              <a:rPr lang="en-GB" dirty="0" smtClean="0"/>
              <a:t> </a:t>
            </a:r>
            <a:r>
              <a:rPr lang="en-GB" dirty="0"/>
              <a:t>is rare, but dermal nodules forming beading along the edge are commonly found in older lesions. One or two min-</a:t>
            </a:r>
            <a:r>
              <a:rPr lang="en-GB" dirty="0" err="1"/>
              <a:t>ute</a:t>
            </a:r>
            <a:r>
              <a:rPr lang="en-GB" dirty="0"/>
              <a:t> pustules are often detected if sought with care. Some central clearance is usually present, but is often incomplete with nodules scattered throughout the affected area.  Satellite lesions, if present, are few in number and are </a:t>
            </a:r>
            <a:r>
              <a:rPr lang="en-GB" dirty="0" err="1"/>
              <a:t>rela-tively</a:t>
            </a:r>
            <a:r>
              <a:rPr lang="en-GB" dirty="0"/>
              <a:t> large. Spread to the scrotum is common, but scaling is minimal and </a:t>
            </a:r>
            <a:r>
              <a:rPr lang="en-GB" dirty="0" smtClean="0"/>
              <a:t>inflammation </a:t>
            </a:r>
            <a:r>
              <a:rPr lang="en-GB" dirty="0"/>
              <a:t>is inconspicuous against a back-ground </a:t>
            </a:r>
            <a:r>
              <a:rPr lang="en-GB" dirty="0" smtClean="0"/>
              <a:t>erythema</a:t>
            </a:r>
            <a:endParaRPr lang="x-none"/>
          </a:p>
        </p:txBody>
      </p:sp>
    </p:spTree>
    <p:extLst>
      <p:ext uri="{BB962C8B-B14F-4D97-AF65-F5344CB8AC3E}">
        <p14:creationId xmlns:p14="http://schemas.microsoft.com/office/powerpoint/2010/main" val="218110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A372F-51EA-7145-8EA0-D3D4F83CF83B}"/>
              </a:ext>
            </a:extLst>
          </p:cNvPr>
          <p:cNvSpPr>
            <a:spLocks noGrp="1"/>
          </p:cNvSpPr>
          <p:nvPr>
            <p:ph type="title"/>
          </p:nvPr>
        </p:nvSpPr>
        <p:spPr/>
        <p:txBody>
          <a:bodyPr/>
          <a:lstStyle/>
          <a:p>
            <a:r>
              <a:rPr lang="en-GB" dirty="0"/>
              <a:t>Clinical features </a:t>
            </a:r>
            <a:endParaRPr lang="x-none"/>
          </a:p>
        </p:txBody>
      </p:sp>
      <p:sp>
        <p:nvSpPr>
          <p:cNvPr id="3" name="Content Placeholder 2">
            <a:extLst>
              <a:ext uri="{FF2B5EF4-FFF2-40B4-BE49-F238E27FC236}">
                <a16:creationId xmlns:a16="http://schemas.microsoft.com/office/drawing/2014/main" xmlns="" id="{A7BD692B-FC70-4345-9A8F-989E293F2031}"/>
              </a:ext>
            </a:extLst>
          </p:cNvPr>
          <p:cNvSpPr>
            <a:spLocks noGrp="1"/>
          </p:cNvSpPr>
          <p:nvPr>
            <p:ph sz="quarter" idx="1"/>
          </p:nvPr>
        </p:nvSpPr>
        <p:spPr/>
        <p:txBody>
          <a:bodyPr>
            <a:normAutofit fontScale="92500" lnSpcReduction="10000"/>
          </a:bodyPr>
          <a:lstStyle/>
          <a:p>
            <a:r>
              <a:rPr lang="en-GB" dirty="0" smtClean="0"/>
              <a:t>The </a:t>
            </a:r>
            <a:r>
              <a:rPr lang="en-GB" dirty="0"/>
              <a:t>site of infection is typically on exposed skin, </a:t>
            </a:r>
            <a:endParaRPr lang="en-GB" dirty="0"/>
          </a:p>
          <a:p>
            <a:r>
              <a:rPr lang="en-GB" dirty="0" smtClean="0"/>
              <a:t>Characteristic </a:t>
            </a:r>
            <a:r>
              <a:rPr lang="en-GB" dirty="0"/>
              <a:t>lesions are circular, usually sharply </a:t>
            </a:r>
            <a:r>
              <a:rPr lang="en-GB" dirty="0" err="1"/>
              <a:t>marginated</a:t>
            </a:r>
            <a:r>
              <a:rPr lang="en-GB" dirty="0"/>
              <a:t> with a raised </a:t>
            </a:r>
            <a:r>
              <a:rPr lang="en-GB" dirty="0" smtClean="0"/>
              <a:t>edge. </a:t>
            </a:r>
          </a:p>
          <a:p>
            <a:r>
              <a:rPr lang="en-GB" dirty="0" smtClean="0"/>
              <a:t>Single </a:t>
            </a:r>
            <a:r>
              <a:rPr lang="en-GB" dirty="0"/>
              <a:t>lesions occur, or there may be multiple plaques</a:t>
            </a:r>
            <a:r>
              <a:rPr lang="en-GB" dirty="0" smtClean="0"/>
              <a:t>.</a:t>
            </a:r>
          </a:p>
          <a:p>
            <a:r>
              <a:rPr lang="en-GB" dirty="0" smtClean="0"/>
              <a:t> </a:t>
            </a:r>
            <a:r>
              <a:rPr lang="en-GB" dirty="0"/>
              <a:t>The degree of </a:t>
            </a:r>
            <a:r>
              <a:rPr lang="en-GB" dirty="0" smtClean="0"/>
              <a:t>inflammation  </a:t>
            </a:r>
            <a:r>
              <a:rPr lang="en-GB" dirty="0"/>
              <a:t>is very variable. This feature depends not only on the species of the fungus and the immune status of the host, but it is also roughly proportional to the extent of follicular invasion; thus, </a:t>
            </a:r>
            <a:r>
              <a:rPr lang="en-GB" dirty="0" err="1"/>
              <a:t>tinea</a:t>
            </a:r>
            <a:r>
              <a:rPr lang="en-GB" dirty="0"/>
              <a:t> </a:t>
            </a:r>
            <a:r>
              <a:rPr lang="en-GB" dirty="0" err="1"/>
              <a:t>corporis</a:t>
            </a:r>
            <a:r>
              <a:rPr lang="en-GB" dirty="0"/>
              <a:t> is generally less </a:t>
            </a:r>
            <a:r>
              <a:rPr lang="en-GB" dirty="0" smtClean="0"/>
              <a:t>inflammatory </a:t>
            </a:r>
            <a:r>
              <a:rPr lang="en-GB" dirty="0"/>
              <a:t>than </a:t>
            </a:r>
            <a:r>
              <a:rPr lang="en-GB" dirty="0" err="1"/>
              <a:t>tinea</a:t>
            </a:r>
            <a:r>
              <a:rPr lang="en-GB" dirty="0"/>
              <a:t> </a:t>
            </a:r>
            <a:r>
              <a:rPr lang="en-GB" dirty="0" err="1"/>
              <a:t>capitis</a:t>
            </a:r>
            <a:r>
              <a:rPr lang="en-GB" dirty="0"/>
              <a:t> or </a:t>
            </a:r>
            <a:r>
              <a:rPr lang="en-GB" dirty="0" err="1"/>
              <a:t>tinea</a:t>
            </a:r>
            <a:r>
              <a:rPr lang="en-GB" dirty="0"/>
              <a:t> </a:t>
            </a:r>
            <a:r>
              <a:rPr lang="en-GB" dirty="0" err="1"/>
              <a:t>barbae</a:t>
            </a:r>
            <a:r>
              <a:rPr lang="en-GB" dirty="0"/>
              <a:t>. In </a:t>
            </a:r>
            <a:r>
              <a:rPr lang="en-GB" dirty="0" smtClean="0"/>
              <a:t>inflammatory </a:t>
            </a:r>
            <a:r>
              <a:rPr lang="en-GB" dirty="0"/>
              <a:t>lesions, pustules or vesicles may dominate and even in mild infections close observation may reveal one or two small pustules. Rarely, frank bullae have been reported as an extreme expression of </a:t>
            </a:r>
            <a:r>
              <a:rPr lang="en-GB" dirty="0" smtClean="0"/>
              <a:t>inflammatory </a:t>
            </a:r>
            <a:r>
              <a:rPr lang="en-GB" dirty="0"/>
              <a:t>change. </a:t>
            </a:r>
            <a:endParaRPr lang="x-none"/>
          </a:p>
        </p:txBody>
      </p:sp>
    </p:spTree>
    <p:extLst>
      <p:ext uri="{BB962C8B-B14F-4D97-AF65-F5344CB8AC3E}">
        <p14:creationId xmlns:p14="http://schemas.microsoft.com/office/powerpoint/2010/main" val="1692284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GB" dirty="0" smtClean="0"/>
              <a:t>E</a:t>
            </a:r>
            <a:r>
              <a:rPr lang="en-GB" dirty="0"/>
              <a:t>. </a:t>
            </a:r>
            <a:r>
              <a:rPr lang="en-GB" dirty="0" err="1" smtClean="0"/>
              <a:t>floccosum</a:t>
            </a:r>
            <a:r>
              <a:rPr lang="en-GB" dirty="0" smtClean="0"/>
              <a:t>  </a:t>
            </a:r>
            <a:r>
              <a:rPr lang="en-GB" dirty="0"/>
              <a:t>infections are clinically indistinguishable from  T. </a:t>
            </a:r>
            <a:r>
              <a:rPr lang="en-GB" dirty="0" err="1"/>
              <a:t>rubrum</a:t>
            </a:r>
            <a:r>
              <a:rPr lang="en-GB" dirty="0"/>
              <a:t>  infections, but are often not associated with </a:t>
            </a:r>
            <a:r>
              <a:rPr lang="en-GB" dirty="0" err="1"/>
              <a:t>tinea</a:t>
            </a:r>
            <a:r>
              <a:rPr lang="en-GB" dirty="0"/>
              <a:t> </a:t>
            </a:r>
            <a:r>
              <a:rPr lang="en-GB" dirty="0" err="1"/>
              <a:t>pedis</a:t>
            </a:r>
            <a:r>
              <a:rPr lang="en-GB" dirty="0"/>
              <a:t>.  T. </a:t>
            </a:r>
            <a:r>
              <a:rPr lang="en-GB" dirty="0" err="1"/>
              <a:t>rubrum</a:t>
            </a:r>
            <a:r>
              <a:rPr lang="en-GB" dirty="0"/>
              <a:t>  cases are classically chronic and sometimes more nodular. The rarer  T. </a:t>
            </a:r>
            <a:r>
              <a:rPr lang="en-GB" dirty="0" err="1" smtClean="0"/>
              <a:t>interdigitale</a:t>
            </a:r>
            <a:r>
              <a:rPr lang="en-GB" dirty="0" smtClean="0"/>
              <a:t> infections </a:t>
            </a:r>
            <a:r>
              <a:rPr lang="en-GB" dirty="0"/>
              <a:t>may be vesicular and </a:t>
            </a:r>
            <a:r>
              <a:rPr lang="en-GB" dirty="0" smtClean="0"/>
              <a:t>inflammatory</a:t>
            </a:r>
            <a:r>
              <a:rPr lang="en-GB" dirty="0"/>
              <a:t>. An extension of infection from the groins to other sites is common – in  T. </a:t>
            </a:r>
            <a:r>
              <a:rPr lang="en-GB" dirty="0" err="1" smtClean="0"/>
              <a:t>rubrum</a:t>
            </a:r>
            <a:r>
              <a:rPr lang="en-GB" dirty="0" smtClean="0"/>
              <a:t> classically </a:t>
            </a:r>
            <a:r>
              <a:rPr lang="en-GB" dirty="0"/>
              <a:t>to the buttocks, the lower back and the abdomen. </a:t>
            </a:r>
            <a:endParaRPr lang="x-none"/>
          </a:p>
          <a:p>
            <a:endParaRPr lang="en-US" dirty="0"/>
          </a:p>
        </p:txBody>
      </p:sp>
    </p:spTree>
    <p:extLst>
      <p:ext uri="{BB962C8B-B14F-4D97-AF65-F5344CB8AC3E}">
        <p14:creationId xmlns:p14="http://schemas.microsoft.com/office/powerpoint/2010/main" val="2016872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B03A1-8E59-0444-8CB8-8AB013D2601A}"/>
              </a:ext>
            </a:extLst>
          </p:cNvPr>
          <p:cNvSpPr>
            <a:spLocks noGrp="1"/>
          </p:cNvSpPr>
          <p:nvPr>
            <p:ph type="title"/>
          </p:nvPr>
        </p:nvSpPr>
        <p:spPr/>
        <p:txBody>
          <a:bodyPr/>
          <a:lstStyle/>
          <a:p>
            <a:r>
              <a:rPr lang="en-GB" dirty="0"/>
              <a:t>Differential diagnosis </a:t>
            </a:r>
            <a:endParaRPr lang="x-none"/>
          </a:p>
        </p:txBody>
      </p:sp>
      <p:sp>
        <p:nvSpPr>
          <p:cNvPr id="3" name="Content Placeholder 2">
            <a:extLst>
              <a:ext uri="{FF2B5EF4-FFF2-40B4-BE49-F238E27FC236}">
                <a16:creationId xmlns:a16="http://schemas.microsoft.com/office/drawing/2014/main" xmlns="" id="{8E78CA41-F3FB-7340-AE8D-731F70ABC592}"/>
              </a:ext>
            </a:extLst>
          </p:cNvPr>
          <p:cNvSpPr>
            <a:spLocks noGrp="1"/>
          </p:cNvSpPr>
          <p:nvPr>
            <p:ph sz="quarter" idx="1"/>
          </p:nvPr>
        </p:nvSpPr>
        <p:spPr/>
        <p:txBody>
          <a:bodyPr/>
          <a:lstStyle/>
          <a:p>
            <a:r>
              <a:rPr lang="en-GB" dirty="0" err="1" smtClean="0"/>
              <a:t>Candidosis</a:t>
            </a:r>
            <a:r>
              <a:rPr lang="en-GB" dirty="0"/>
              <a:t>, which is more common in women, does not have a </a:t>
            </a:r>
            <a:r>
              <a:rPr lang="en-GB" dirty="0" smtClean="0"/>
              <a:t>distinct </a:t>
            </a:r>
            <a:r>
              <a:rPr lang="en-GB" dirty="0"/>
              <a:t>raised margin. White pustules are often found, satellite lesions are numerous and small, and the frayed, peeling edge that occurs as the tiny pustules rupture is characteristic. </a:t>
            </a:r>
            <a:endParaRPr lang="en-GB" dirty="0" smtClean="0"/>
          </a:p>
          <a:p>
            <a:r>
              <a:rPr lang="en-GB" dirty="0" err="1" smtClean="0"/>
              <a:t>Pityriasis</a:t>
            </a:r>
            <a:r>
              <a:rPr lang="en-GB" dirty="0" smtClean="0"/>
              <a:t> </a:t>
            </a:r>
            <a:r>
              <a:rPr lang="en-GB" dirty="0" err="1"/>
              <a:t>versicolor</a:t>
            </a:r>
            <a:r>
              <a:rPr lang="en-GB" dirty="0"/>
              <a:t> may be localized to the groin but is usually </a:t>
            </a:r>
            <a:r>
              <a:rPr lang="en-GB" dirty="0" smtClean="0"/>
              <a:t>non‐inflammatory </a:t>
            </a:r>
            <a:r>
              <a:rPr lang="en-GB" dirty="0"/>
              <a:t>and asymptomatic, as is </a:t>
            </a:r>
            <a:r>
              <a:rPr lang="en-GB" dirty="0" err="1"/>
              <a:t>erythrasma</a:t>
            </a:r>
            <a:r>
              <a:rPr lang="en-GB" dirty="0"/>
              <a:t>. Central clearing is rarely found in either of these infections. </a:t>
            </a:r>
            <a:endParaRPr lang="x-none"/>
          </a:p>
        </p:txBody>
      </p:sp>
    </p:spTree>
    <p:extLst>
      <p:ext uri="{BB962C8B-B14F-4D97-AF65-F5344CB8AC3E}">
        <p14:creationId xmlns:p14="http://schemas.microsoft.com/office/powerpoint/2010/main" val="3306866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BD818-392B-6B45-B79D-3BC259EBD200}"/>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A5AF5F5A-0675-F345-BF03-A503971CFBB5}"/>
              </a:ext>
            </a:extLst>
          </p:cNvPr>
          <p:cNvSpPr>
            <a:spLocks noGrp="1"/>
          </p:cNvSpPr>
          <p:nvPr>
            <p:ph sz="quarter" idx="1"/>
          </p:nvPr>
        </p:nvSpPr>
        <p:spPr/>
        <p:txBody>
          <a:bodyPr>
            <a:normAutofit/>
          </a:bodyPr>
          <a:lstStyle/>
          <a:p>
            <a:r>
              <a:rPr lang="en-GB" dirty="0" err="1"/>
              <a:t>Intertrigo</a:t>
            </a:r>
            <a:r>
              <a:rPr lang="en-GB" dirty="0"/>
              <a:t> with heavy bacterial colonization is common in the obese subject of </a:t>
            </a:r>
            <a:r>
              <a:rPr lang="en-GB" dirty="0" smtClean="0"/>
              <a:t>either gender. </a:t>
            </a:r>
            <a:r>
              <a:rPr lang="en-GB" dirty="0"/>
              <a:t>It may show a sharp margin, but this edge is usually a simple curve where the opposed skin surfaces </a:t>
            </a:r>
            <a:r>
              <a:rPr lang="en-GB" dirty="0" smtClean="0"/>
              <a:t>meet.</a:t>
            </a:r>
          </a:p>
          <a:p>
            <a:r>
              <a:rPr lang="en-GB" dirty="0" smtClean="0"/>
              <a:t> </a:t>
            </a:r>
            <a:r>
              <a:rPr lang="en-GB" dirty="0"/>
              <a:t>Psoriasis and mycosis </a:t>
            </a:r>
            <a:r>
              <a:rPr lang="en-GB" dirty="0" err="1"/>
              <a:t>fungoides</a:t>
            </a:r>
            <a:r>
              <a:rPr lang="en-GB" dirty="0"/>
              <a:t> may occasionally mimic </a:t>
            </a:r>
            <a:r>
              <a:rPr lang="en-GB" dirty="0" err="1"/>
              <a:t>tinea</a:t>
            </a:r>
            <a:r>
              <a:rPr lang="en-GB" dirty="0"/>
              <a:t> </a:t>
            </a:r>
            <a:r>
              <a:rPr lang="en-GB" dirty="0" err="1"/>
              <a:t>cruris</a:t>
            </a:r>
            <a:r>
              <a:rPr lang="en-GB" dirty="0"/>
              <a:t>, but characteristic lesions in other sites can usually be found. </a:t>
            </a:r>
            <a:endParaRPr lang="en-GB" dirty="0" smtClean="0"/>
          </a:p>
          <a:p>
            <a:r>
              <a:rPr lang="en-GB" dirty="0" smtClean="0"/>
              <a:t>In </a:t>
            </a:r>
            <a:r>
              <a:rPr lang="en-GB" dirty="0"/>
              <a:t>atopic eczema there may be </a:t>
            </a:r>
            <a:r>
              <a:rPr lang="en-GB" dirty="0" err="1" smtClean="0"/>
              <a:t>lichenification</a:t>
            </a:r>
            <a:r>
              <a:rPr lang="en-GB" dirty="0"/>
              <a:t>, but these changes usually extend up towards the hip. Contact dermatitis from clothing or deodorants may confuse, and Hailey–Hailey disease and </a:t>
            </a:r>
            <a:r>
              <a:rPr lang="en-GB" dirty="0" smtClean="0"/>
              <a:t>flexural </a:t>
            </a:r>
            <a:r>
              <a:rPr lang="en-GB" dirty="0" err="1"/>
              <a:t>Darier</a:t>
            </a:r>
            <a:r>
              <a:rPr lang="en-GB" dirty="0"/>
              <a:t> disease require consideration.  Topical steroids lead to suppression of the physical signs of </a:t>
            </a:r>
            <a:r>
              <a:rPr lang="en-GB" dirty="0" err="1"/>
              <a:t>tinea</a:t>
            </a:r>
            <a:r>
              <a:rPr lang="en-GB" dirty="0"/>
              <a:t> </a:t>
            </a:r>
            <a:r>
              <a:rPr lang="en-GB" dirty="0" err="1"/>
              <a:t>cruris</a:t>
            </a:r>
            <a:r>
              <a:rPr lang="en-GB" dirty="0"/>
              <a:t>.</a:t>
            </a:r>
            <a:endParaRPr lang="x-none"/>
          </a:p>
        </p:txBody>
      </p:sp>
    </p:spTree>
    <p:extLst>
      <p:ext uri="{BB962C8B-B14F-4D97-AF65-F5344CB8AC3E}">
        <p14:creationId xmlns:p14="http://schemas.microsoft.com/office/powerpoint/2010/main" val="3122115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B34F1-323E-884B-9939-68652DE19196}"/>
              </a:ext>
            </a:extLst>
          </p:cNvPr>
          <p:cNvSpPr>
            <a:spLocks noGrp="1"/>
          </p:cNvSpPr>
          <p:nvPr>
            <p:ph type="title"/>
          </p:nvPr>
        </p:nvSpPr>
        <p:spPr/>
        <p:txBody>
          <a:bodyPr/>
          <a:lstStyle/>
          <a:p>
            <a:endParaRPr lang="x-none"/>
          </a:p>
        </p:txBody>
      </p:sp>
      <p:pic>
        <p:nvPicPr>
          <p:cNvPr id="4" name="Picture 4">
            <a:extLst>
              <a:ext uri="{FF2B5EF4-FFF2-40B4-BE49-F238E27FC236}">
                <a16:creationId xmlns:a16="http://schemas.microsoft.com/office/drawing/2014/main" xmlns="" id="{EFD90FD1-A117-DB42-806B-C5FD839BAA12}"/>
              </a:ext>
            </a:extLst>
          </p:cNvPr>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19002" t="62602" r="19002" b="17398"/>
          <a:stretch/>
        </p:blipFill>
        <p:spPr>
          <a:xfrm>
            <a:off x="4297680" y="2286000"/>
            <a:ext cx="4693920" cy="3017520"/>
          </a:xfrm>
        </p:spPr>
      </p:pic>
    </p:spTree>
    <p:extLst>
      <p:ext uri="{BB962C8B-B14F-4D97-AF65-F5344CB8AC3E}">
        <p14:creationId xmlns:p14="http://schemas.microsoft.com/office/powerpoint/2010/main" val="3692765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3DE7CF-F3BD-ED4E-A42B-A555A40AE737}"/>
              </a:ext>
            </a:extLst>
          </p:cNvPr>
          <p:cNvSpPr>
            <a:spLocks noGrp="1"/>
          </p:cNvSpPr>
          <p:nvPr>
            <p:ph type="title"/>
          </p:nvPr>
        </p:nvSpPr>
        <p:spPr/>
        <p:txBody>
          <a:bodyPr/>
          <a:lstStyle/>
          <a:p>
            <a:r>
              <a:rPr lang="en-GB" dirty="0" err="1"/>
              <a:t>Onychomycosis</a:t>
            </a:r>
            <a:r>
              <a:rPr lang="en-GB" dirty="0"/>
              <a:t> </a:t>
            </a:r>
            <a:endParaRPr lang="x-none"/>
          </a:p>
        </p:txBody>
      </p:sp>
      <p:sp>
        <p:nvSpPr>
          <p:cNvPr id="3" name="Content Placeholder 2">
            <a:extLst>
              <a:ext uri="{FF2B5EF4-FFF2-40B4-BE49-F238E27FC236}">
                <a16:creationId xmlns:a16="http://schemas.microsoft.com/office/drawing/2014/main" xmlns="" id="{D1B7A1E8-7BD1-A44F-A7B8-7A9632ABC9F3}"/>
              </a:ext>
            </a:extLst>
          </p:cNvPr>
          <p:cNvSpPr>
            <a:spLocks noGrp="1"/>
          </p:cNvSpPr>
          <p:nvPr>
            <p:ph sz="quarter" idx="1"/>
          </p:nvPr>
        </p:nvSpPr>
        <p:spPr/>
        <p:txBody>
          <a:bodyPr/>
          <a:lstStyle/>
          <a:p>
            <a:r>
              <a:rPr lang="en-GB" dirty="0" smtClean="0"/>
              <a:t> </a:t>
            </a:r>
            <a:r>
              <a:rPr lang="en-GB" dirty="0"/>
              <a:t>This is invasion of the nail plates by species of </a:t>
            </a:r>
            <a:r>
              <a:rPr lang="en-GB" dirty="0" err="1"/>
              <a:t>dermatophytes</a:t>
            </a:r>
            <a:r>
              <a:rPr lang="en-GB" dirty="0" smtClean="0"/>
              <a:t>.</a:t>
            </a:r>
          </a:p>
          <a:p>
            <a:r>
              <a:rPr lang="en-GB" dirty="0"/>
              <a:t>Fungal nail disease or </a:t>
            </a:r>
            <a:r>
              <a:rPr lang="en-GB" dirty="0" err="1"/>
              <a:t>onychomycosis</a:t>
            </a:r>
            <a:r>
              <a:rPr lang="en-GB" dirty="0"/>
              <a:t> has been divided into seven main patterns depending on where on the nail apparatus it is and how the fungal infection is initiated. </a:t>
            </a:r>
            <a:r>
              <a:rPr lang="en-GB" dirty="0" err="1"/>
              <a:t>Onychomycosis</a:t>
            </a:r>
            <a:r>
              <a:rPr lang="en-GB" dirty="0"/>
              <a:t> is divided into those caused by </a:t>
            </a:r>
            <a:r>
              <a:rPr lang="en-GB" dirty="0" err="1"/>
              <a:t>dermatophytes</a:t>
            </a:r>
            <a:r>
              <a:rPr lang="en-GB" dirty="0"/>
              <a:t>,  </a:t>
            </a:r>
            <a:r>
              <a:rPr lang="en-GB" dirty="0" err="1"/>
              <a:t>Neoscytalidium</a:t>
            </a:r>
            <a:r>
              <a:rPr lang="en-GB" dirty="0"/>
              <a:t> , other non‐</a:t>
            </a:r>
            <a:r>
              <a:rPr lang="en-GB" dirty="0" err="1"/>
              <a:t>dermatophyte</a:t>
            </a:r>
            <a:r>
              <a:rPr lang="en-GB" dirty="0"/>
              <a:t> moulds and  Candida </a:t>
            </a:r>
            <a:endParaRPr lang="x-none"/>
          </a:p>
          <a:p>
            <a:endParaRPr lang="x-none"/>
          </a:p>
        </p:txBody>
      </p:sp>
    </p:spTree>
    <p:extLst>
      <p:ext uri="{BB962C8B-B14F-4D97-AF65-F5344CB8AC3E}">
        <p14:creationId xmlns:p14="http://schemas.microsoft.com/office/powerpoint/2010/main" val="4190165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AF65B-C3DB-5444-A822-DF07992417CD}"/>
              </a:ext>
            </a:extLst>
          </p:cNvPr>
          <p:cNvSpPr>
            <a:spLocks noGrp="1"/>
          </p:cNvSpPr>
          <p:nvPr>
            <p:ph type="title"/>
          </p:nvPr>
        </p:nvSpPr>
        <p:spPr/>
        <p:txBody>
          <a:bodyPr/>
          <a:lstStyle/>
          <a:p>
            <a:r>
              <a:rPr lang="en-GB" dirty="0"/>
              <a:t>Pathophysiology</a:t>
            </a:r>
            <a:endParaRPr lang="x-none"/>
          </a:p>
        </p:txBody>
      </p:sp>
      <p:sp>
        <p:nvSpPr>
          <p:cNvPr id="3" name="Content Placeholder 2">
            <a:extLst>
              <a:ext uri="{FF2B5EF4-FFF2-40B4-BE49-F238E27FC236}">
                <a16:creationId xmlns:a16="http://schemas.microsoft.com/office/drawing/2014/main" xmlns="" id="{7D176058-5A62-B84C-ADFB-813B6BC1A277}"/>
              </a:ext>
            </a:extLst>
          </p:cNvPr>
          <p:cNvSpPr>
            <a:spLocks noGrp="1"/>
          </p:cNvSpPr>
          <p:nvPr>
            <p:ph sz="quarter" idx="1"/>
          </p:nvPr>
        </p:nvSpPr>
        <p:spPr/>
        <p:txBody>
          <a:bodyPr>
            <a:normAutofit fontScale="92500" lnSpcReduction="20000"/>
          </a:bodyPr>
          <a:lstStyle/>
          <a:p>
            <a:r>
              <a:rPr lang="en-GB" dirty="0" smtClean="0"/>
              <a:t> </a:t>
            </a:r>
            <a:r>
              <a:rPr lang="en-GB" dirty="0"/>
              <a:t>T. </a:t>
            </a:r>
            <a:r>
              <a:rPr lang="en-GB" dirty="0" err="1"/>
              <a:t>rubrum</a:t>
            </a:r>
            <a:r>
              <a:rPr lang="en-GB" dirty="0"/>
              <a:t>   predominates in </a:t>
            </a:r>
            <a:r>
              <a:rPr lang="en-GB" dirty="0" smtClean="0"/>
              <a:t>fingernail infections. </a:t>
            </a:r>
            <a:r>
              <a:rPr lang="en-GB" dirty="0"/>
              <a:t>It is also the main cause of infection of the toenails.   </a:t>
            </a:r>
            <a:endParaRPr lang="en-GB" dirty="0" smtClean="0"/>
          </a:p>
          <a:p>
            <a:r>
              <a:rPr lang="en-GB" dirty="0" smtClean="0"/>
              <a:t>T</a:t>
            </a:r>
            <a:r>
              <a:rPr lang="en-GB" dirty="0"/>
              <a:t>. </a:t>
            </a:r>
            <a:r>
              <a:rPr lang="en-GB" dirty="0" err="1"/>
              <a:t>interdigitale</a:t>
            </a:r>
            <a:r>
              <a:rPr lang="en-GB" dirty="0"/>
              <a:t>   is a less common cause and often only affects the great toenail. Invasion of the nail plate usually occurs either from the lateral nail fold or from the free edge and an elaborate network of channels and lacunae is formed </a:t>
            </a:r>
            <a:r>
              <a:rPr lang="en-GB" dirty="0" smtClean="0"/>
              <a:t>, </a:t>
            </a:r>
            <a:r>
              <a:rPr lang="en-GB" dirty="0"/>
              <a:t>leading to opacity and eventually destruction and crumbling of the nail plate.    </a:t>
            </a:r>
            <a:endParaRPr lang="en-GB" dirty="0" smtClean="0"/>
          </a:p>
          <a:p>
            <a:r>
              <a:rPr lang="en-GB" b="1" dirty="0" smtClean="0"/>
              <a:t>Pathology</a:t>
            </a:r>
            <a:r>
              <a:rPr lang="en-GB" dirty="0" smtClean="0"/>
              <a:t>  </a:t>
            </a:r>
            <a:r>
              <a:rPr lang="en-GB" dirty="0" err="1"/>
              <a:t>Subungual</a:t>
            </a:r>
            <a:r>
              <a:rPr lang="en-GB" dirty="0"/>
              <a:t> hyperkeratosis frequently occurs, but is sometimes </a:t>
            </a:r>
            <a:r>
              <a:rPr lang="en-GB" dirty="0" smtClean="0"/>
              <a:t>difficult </a:t>
            </a:r>
            <a:r>
              <a:rPr lang="en-GB" dirty="0"/>
              <a:t>to distinguish from softening of the nail plate proper and the mechanism of its production is </a:t>
            </a:r>
            <a:r>
              <a:rPr lang="en-GB" dirty="0" err="1" smtClean="0"/>
              <a:t>obscure.A</a:t>
            </a:r>
            <a:r>
              <a:rPr lang="en-GB" dirty="0" smtClean="0"/>
              <a:t>  </a:t>
            </a:r>
            <a:r>
              <a:rPr lang="en-GB" dirty="0"/>
              <a:t>poor peripheral circulation is frequently blamed for resistance to treatment </a:t>
            </a:r>
            <a:r>
              <a:rPr lang="en-GB" dirty="0" smtClean="0"/>
              <a:t>. </a:t>
            </a:r>
            <a:r>
              <a:rPr lang="en-GB" dirty="0"/>
              <a:t>It may also be a factor in susceptibility. Nails that have been traumatized and nails of elderly people, where linear growth is slow, are both unduly susceptible to infection</a:t>
            </a:r>
            <a:endParaRPr lang="x-none"/>
          </a:p>
        </p:txBody>
      </p:sp>
    </p:spTree>
    <p:extLst>
      <p:ext uri="{BB962C8B-B14F-4D97-AF65-F5344CB8AC3E}">
        <p14:creationId xmlns:p14="http://schemas.microsoft.com/office/powerpoint/2010/main" val="25117200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4D833-727D-7144-A523-4E88F5FE4064}"/>
              </a:ext>
            </a:extLst>
          </p:cNvPr>
          <p:cNvSpPr>
            <a:spLocks noGrp="1"/>
          </p:cNvSpPr>
          <p:nvPr>
            <p:ph type="title"/>
          </p:nvPr>
        </p:nvSpPr>
        <p:spPr/>
        <p:txBody>
          <a:bodyPr/>
          <a:lstStyle/>
          <a:p>
            <a:r>
              <a:rPr lang="en-US" dirty="0" smtClean="0"/>
              <a:t>types</a:t>
            </a:r>
            <a:endParaRPr lang="x-none"/>
          </a:p>
        </p:txBody>
      </p:sp>
      <p:sp>
        <p:nvSpPr>
          <p:cNvPr id="3" name="Content Placeholder 2">
            <a:extLst>
              <a:ext uri="{FF2B5EF4-FFF2-40B4-BE49-F238E27FC236}">
                <a16:creationId xmlns:a16="http://schemas.microsoft.com/office/drawing/2014/main" xmlns="" id="{0937D53F-B6C4-C844-A9FF-E35496DF97D8}"/>
              </a:ext>
            </a:extLst>
          </p:cNvPr>
          <p:cNvSpPr>
            <a:spLocks noGrp="1"/>
          </p:cNvSpPr>
          <p:nvPr>
            <p:ph sz="quarter" idx="1"/>
          </p:nvPr>
        </p:nvSpPr>
        <p:spPr/>
        <p:txBody>
          <a:bodyPr>
            <a:normAutofit fontScale="92500"/>
          </a:bodyPr>
          <a:lstStyle/>
          <a:p>
            <a:r>
              <a:rPr lang="en-GB" b="1" dirty="0"/>
              <a:t>Distal and lateral </a:t>
            </a:r>
            <a:r>
              <a:rPr lang="en-GB" b="1" dirty="0" err="1"/>
              <a:t>subungual</a:t>
            </a:r>
            <a:r>
              <a:rPr lang="en-GB" b="1" dirty="0"/>
              <a:t> </a:t>
            </a:r>
            <a:r>
              <a:rPr lang="en-GB" b="1" dirty="0" err="1"/>
              <a:t>onychomycosis</a:t>
            </a:r>
            <a:r>
              <a:rPr lang="en-GB" b="1" dirty="0"/>
              <a:t> </a:t>
            </a:r>
            <a:r>
              <a:rPr lang="en-GB" dirty="0"/>
              <a:t>/</a:t>
            </a:r>
            <a:r>
              <a:rPr lang="en-GB" dirty="0" smtClean="0"/>
              <a:t>DLSO </a:t>
            </a:r>
            <a:r>
              <a:rPr lang="en-GB" dirty="0"/>
              <a:t>is the most common pattern of infection, and usually presents as a streak or a patch of discoloration, white or yellow at the free edge of the nail plate, and often near the lateral nail fold. The initial invasion of the </a:t>
            </a:r>
            <a:r>
              <a:rPr lang="en-GB" dirty="0" err="1"/>
              <a:t>hyponychium</a:t>
            </a:r>
            <a:r>
              <a:rPr lang="en-GB" dirty="0"/>
              <a:t> shows through a relatively normal dorsal nail plate. It commonly spreads towards the base of the nail </a:t>
            </a:r>
            <a:r>
              <a:rPr lang="en-GB" dirty="0" smtClean="0"/>
              <a:t> </a:t>
            </a:r>
            <a:r>
              <a:rPr lang="en-GB" dirty="0"/>
              <a:t>and may occasionally become darker brown or black </a:t>
            </a:r>
            <a:r>
              <a:rPr lang="en-GB" dirty="0" smtClean="0"/>
              <a:t>.</a:t>
            </a:r>
          </a:p>
          <a:p>
            <a:r>
              <a:rPr lang="en-GB" dirty="0" smtClean="0"/>
              <a:t> </a:t>
            </a:r>
            <a:r>
              <a:rPr lang="en-GB" dirty="0"/>
              <a:t>The nail plate becomes obviously thickened, and may crack as it is lifted up by the accumulation of soft </a:t>
            </a:r>
            <a:r>
              <a:rPr lang="en-GB" dirty="0" err="1"/>
              <a:t>subungual</a:t>
            </a:r>
            <a:r>
              <a:rPr lang="en-GB" dirty="0"/>
              <a:t> hyperkeratosis. </a:t>
            </a:r>
            <a:endParaRPr lang="en-GB" dirty="0" smtClean="0"/>
          </a:p>
          <a:p>
            <a:r>
              <a:rPr lang="en-GB" dirty="0" smtClean="0"/>
              <a:t> </a:t>
            </a:r>
            <a:r>
              <a:rPr lang="en-GB" dirty="0"/>
              <a:t>A later phase of invasion may lead to massive destruction of the nail plate (total dystrophic </a:t>
            </a:r>
            <a:r>
              <a:rPr lang="en-GB" dirty="0" err="1"/>
              <a:t>onychomycosis</a:t>
            </a:r>
            <a:r>
              <a:rPr lang="en-GB" dirty="0"/>
              <a:t>).  Although commonly starting with a single affected nail, other digits later become invaded. </a:t>
            </a:r>
            <a:endParaRPr lang="x-none"/>
          </a:p>
        </p:txBody>
      </p:sp>
    </p:spTree>
    <p:extLst>
      <p:ext uri="{BB962C8B-B14F-4D97-AF65-F5344CB8AC3E}">
        <p14:creationId xmlns:p14="http://schemas.microsoft.com/office/powerpoint/2010/main" val="3149545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1C676-7F69-E24E-830A-E4A053C70F04}"/>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5592D16B-721F-8F43-A87B-69DB0B4DB9CD}"/>
              </a:ext>
            </a:extLst>
          </p:cNvPr>
          <p:cNvSpPr>
            <a:spLocks noGrp="1"/>
          </p:cNvSpPr>
          <p:nvPr>
            <p:ph sz="quarter" idx="1"/>
          </p:nvPr>
        </p:nvSpPr>
        <p:spPr/>
        <p:txBody>
          <a:bodyPr>
            <a:normAutofit fontScale="92500" lnSpcReduction="10000"/>
          </a:bodyPr>
          <a:lstStyle/>
          <a:p>
            <a:r>
              <a:rPr lang="en-GB" b="1" dirty="0" smtClean="0"/>
              <a:t>Superfi</a:t>
            </a:r>
            <a:r>
              <a:rPr lang="en-GB" b="1" dirty="0"/>
              <a:t>c</a:t>
            </a:r>
            <a:r>
              <a:rPr lang="en-GB" b="1" dirty="0" smtClean="0"/>
              <a:t>ial </a:t>
            </a:r>
            <a:r>
              <a:rPr lang="en-GB" b="1" dirty="0" err="1"/>
              <a:t>onychomycosis</a:t>
            </a:r>
            <a:r>
              <a:rPr lang="en-GB" b="1" dirty="0"/>
              <a:t> </a:t>
            </a:r>
            <a:r>
              <a:rPr lang="en-GB" dirty="0"/>
              <a:t>(SO) SO is a less common presentation and can produce a distinct form of nail invasion in which the dorsal surface of the nail plate is eroded in well‐circumscribed, powdery white patches or as transverse linear streaks, often away from the free edge </a:t>
            </a:r>
            <a:r>
              <a:rPr lang="en-GB" dirty="0" smtClean="0"/>
              <a:t>. </a:t>
            </a:r>
          </a:p>
          <a:p>
            <a:r>
              <a:rPr lang="en-GB" dirty="0" smtClean="0"/>
              <a:t>It </a:t>
            </a:r>
            <a:r>
              <a:rPr lang="en-GB" dirty="0"/>
              <a:t>is distinguishable from other causes of </a:t>
            </a:r>
            <a:r>
              <a:rPr lang="en-GB" dirty="0" err="1"/>
              <a:t>leukonychia</a:t>
            </a:r>
            <a:r>
              <a:rPr lang="en-GB" dirty="0"/>
              <a:t> by the powdery nature of the white material, which can easily be scraped away; rarely, but not with </a:t>
            </a:r>
            <a:r>
              <a:rPr lang="en-GB" dirty="0" err="1"/>
              <a:t>dermatophytes</a:t>
            </a:r>
            <a:r>
              <a:rPr lang="en-GB" dirty="0"/>
              <a:t>, the colour of the infection is black </a:t>
            </a:r>
            <a:r>
              <a:rPr lang="en-GB" dirty="0" smtClean="0"/>
              <a:t>.</a:t>
            </a:r>
          </a:p>
          <a:p>
            <a:r>
              <a:rPr lang="en-GB" dirty="0" smtClean="0"/>
              <a:t> </a:t>
            </a:r>
            <a:r>
              <a:rPr lang="en-GB" dirty="0"/>
              <a:t>The whole surface of the nail plate may be thus affected, and occasionally this picture may also coexist with deep invasion of the nail plate of the ordinary type starting at the free edge. In some patients, </a:t>
            </a:r>
            <a:r>
              <a:rPr lang="en-GB" dirty="0" smtClean="0"/>
              <a:t>superficial </a:t>
            </a:r>
            <a:r>
              <a:rPr lang="en-GB" dirty="0"/>
              <a:t>infection appears to originate from beneath the proximal nail fold and such cases respond poorly to topical therapy. </a:t>
            </a:r>
            <a:r>
              <a:rPr lang="en-GB" dirty="0" smtClean="0"/>
              <a:t>more </a:t>
            </a:r>
            <a:r>
              <a:rPr lang="en-GB" dirty="0"/>
              <a:t>common with   T. </a:t>
            </a:r>
            <a:r>
              <a:rPr lang="en-GB" dirty="0" err="1"/>
              <a:t>interdigitale</a:t>
            </a:r>
            <a:r>
              <a:rPr lang="en-GB" dirty="0"/>
              <a:t> </a:t>
            </a:r>
            <a:r>
              <a:rPr lang="en-GB" dirty="0" smtClean="0"/>
              <a:t>.</a:t>
            </a:r>
            <a:endParaRPr lang="x-none"/>
          </a:p>
        </p:txBody>
      </p:sp>
    </p:spTree>
    <p:extLst>
      <p:ext uri="{BB962C8B-B14F-4D97-AF65-F5344CB8AC3E}">
        <p14:creationId xmlns:p14="http://schemas.microsoft.com/office/powerpoint/2010/main" val="3107150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01502D-5227-534A-B936-4A9F694C4BB3}"/>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BAC64AC2-DBBF-1D45-BE66-3C227DF7E867}"/>
              </a:ext>
            </a:extLst>
          </p:cNvPr>
          <p:cNvSpPr>
            <a:spLocks noGrp="1"/>
          </p:cNvSpPr>
          <p:nvPr>
            <p:ph sz="quarter" idx="1"/>
          </p:nvPr>
        </p:nvSpPr>
        <p:spPr/>
        <p:txBody>
          <a:bodyPr/>
          <a:lstStyle/>
          <a:p>
            <a:r>
              <a:rPr lang="en-GB" b="1" dirty="0"/>
              <a:t>Proximal  </a:t>
            </a:r>
            <a:r>
              <a:rPr lang="en-GB" b="1" dirty="0" err="1"/>
              <a:t>subungual</a:t>
            </a:r>
            <a:r>
              <a:rPr lang="en-GB" b="1" dirty="0"/>
              <a:t>  </a:t>
            </a:r>
            <a:r>
              <a:rPr lang="en-GB" b="1" dirty="0" err="1"/>
              <a:t>onychomycosis</a:t>
            </a:r>
            <a:r>
              <a:rPr lang="en-GB" b="1" dirty="0"/>
              <a:t> </a:t>
            </a:r>
            <a:r>
              <a:rPr lang="en-GB" dirty="0"/>
              <a:t>This is a pattern that was very uncommon, but in the last 10 years has become particularly associated with immunosuppression including AIDS. Rapid invasion of the nail plate from the posterior nail fold may develop to produce a white nail with only a marginal increase in thickness </a:t>
            </a:r>
            <a:r>
              <a:rPr lang="en-GB" dirty="0" smtClean="0"/>
              <a:t>. </a:t>
            </a:r>
            <a:r>
              <a:rPr lang="en-GB" dirty="0"/>
              <a:t>The most common cause is currently   T. </a:t>
            </a:r>
            <a:r>
              <a:rPr lang="en-GB" dirty="0" err="1"/>
              <a:t>rubrum</a:t>
            </a:r>
            <a:r>
              <a:rPr lang="en-GB" dirty="0"/>
              <a:t> </a:t>
            </a:r>
            <a:r>
              <a:rPr lang="en-GB" dirty="0" smtClean="0"/>
              <a:t>. </a:t>
            </a:r>
            <a:r>
              <a:rPr lang="en-GB" dirty="0"/>
              <a:t>The origin of these infections is not clear. Clinically they appear as either linear bands or as patches of </a:t>
            </a:r>
            <a:r>
              <a:rPr lang="en-GB" dirty="0" err="1"/>
              <a:t>subungual</a:t>
            </a:r>
            <a:r>
              <a:rPr lang="en-GB" dirty="0"/>
              <a:t> infection emerging from under the proximal nail fold. </a:t>
            </a:r>
            <a:endParaRPr lang="x-none"/>
          </a:p>
        </p:txBody>
      </p:sp>
    </p:spTree>
    <p:extLst>
      <p:ext uri="{BB962C8B-B14F-4D97-AF65-F5344CB8AC3E}">
        <p14:creationId xmlns:p14="http://schemas.microsoft.com/office/powerpoint/2010/main" val="2881553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283BF6-7D05-B741-8CE7-E5EEA0BAFC3E}"/>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A2138748-F7CD-FF47-B62E-53D63AC81E0E}"/>
              </a:ext>
            </a:extLst>
          </p:cNvPr>
          <p:cNvSpPr>
            <a:spLocks noGrp="1"/>
          </p:cNvSpPr>
          <p:nvPr>
            <p:ph sz="quarter" idx="1"/>
          </p:nvPr>
        </p:nvSpPr>
        <p:spPr/>
        <p:txBody>
          <a:bodyPr/>
          <a:lstStyle/>
          <a:p>
            <a:r>
              <a:rPr lang="en-GB" b="1" dirty="0" err="1"/>
              <a:t>Endonyx</a:t>
            </a:r>
            <a:r>
              <a:rPr lang="en-GB" b="1" dirty="0"/>
              <a:t>  </a:t>
            </a:r>
            <a:r>
              <a:rPr lang="en-GB" b="1" dirty="0" err="1"/>
              <a:t>onychomycosis</a:t>
            </a:r>
            <a:r>
              <a:rPr lang="en-GB" b="1" dirty="0"/>
              <a:t> </a:t>
            </a:r>
            <a:r>
              <a:rPr lang="en-GB" dirty="0"/>
              <a:t>This is seen with infection caused by </a:t>
            </a:r>
            <a:r>
              <a:rPr lang="en-GB" dirty="0" err="1"/>
              <a:t>dermatophytes</a:t>
            </a:r>
            <a:r>
              <a:rPr lang="en-GB" dirty="0"/>
              <a:t> that cause </a:t>
            </a:r>
            <a:r>
              <a:rPr lang="en-GB" dirty="0" err="1"/>
              <a:t>endothrix</a:t>
            </a:r>
            <a:r>
              <a:rPr lang="en-GB" dirty="0"/>
              <a:t> scalp infections, notably   T. </a:t>
            </a:r>
            <a:r>
              <a:rPr lang="en-GB" dirty="0" err="1"/>
              <a:t>soudanense</a:t>
            </a:r>
            <a:r>
              <a:rPr lang="en-GB" dirty="0"/>
              <a:t>.   The nail plate is scarred with pits and lamellar splits. The invasion occurs from the top surface, but penetrates deeply into the nail plate.   Totally  dystrophic  </a:t>
            </a:r>
            <a:r>
              <a:rPr lang="en-GB" dirty="0" err="1"/>
              <a:t>onychomycosis</a:t>
            </a:r>
            <a:r>
              <a:rPr lang="en-GB" dirty="0"/>
              <a:t> This is the </a:t>
            </a:r>
            <a:r>
              <a:rPr lang="en-GB" dirty="0" smtClean="0"/>
              <a:t>final </a:t>
            </a:r>
            <a:r>
              <a:rPr lang="en-GB" dirty="0"/>
              <a:t>common pathway for severe infection where the nail plate is completely destroyed. </a:t>
            </a:r>
            <a:endParaRPr lang="x-none"/>
          </a:p>
        </p:txBody>
      </p:sp>
    </p:spTree>
    <p:extLst>
      <p:ext uri="{BB962C8B-B14F-4D97-AF65-F5344CB8AC3E}">
        <p14:creationId xmlns:p14="http://schemas.microsoft.com/office/powerpoint/2010/main" val="2913429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249EE-DA17-EB45-B6B9-FC5335EF804B}"/>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F60C7F5C-3AB0-A440-B4CA-DF84156A5C53}"/>
              </a:ext>
            </a:extLst>
          </p:cNvPr>
          <p:cNvSpPr>
            <a:spLocks noGrp="1"/>
          </p:cNvSpPr>
          <p:nvPr>
            <p:ph sz="quarter" idx="1"/>
          </p:nvPr>
        </p:nvSpPr>
        <p:spPr/>
        <p:txBody>
          <a:bodyPr/>
          <a:lstStyle/>
          <a:p>
            <a:r>
              <a:rPr lang="en-GB" dirty="0"/>
              <a:t>scaling is a </a:t>
            </a:r>
            <a:r>
              <a:rPr lang="en-GB" dirty="0" smtClean="0"/>
              <a:t>common.</a:t>
            </a:r>
          </a:p>
          <a:p>
            <a:r>
              <a:rPr lang="en-GB" dirty="0" smtClean="0"/>
              <a:t> </a:t>
            </a:r>
            <a:r>
              <a:rPr lang="en-GB" dirty="0"/>
              <a:t>Central resolution, which is a common but not invariable feature of </a:t>
            </a:r>
            <a:r>
              <a:rPr lang="en-GB" dirty="0" err="1"/>
              <a:t>tinea</a:t>
            </a:r>
            <a:r>
              <a:rPr lang="en-GB" dirty="0"/>
              <a:t> </a:t>
            </a:r>
            <a:r>
              <a:rPr lang="en-GB" dirty="0" err="1"/>
              <a:t>corporis</a:t>
            </a:r>
            <a:r>
              <a:rPr lang="en-GB" dirty="0"/>
              <a:t>, is perhaps </a:t>
            </a:r>
            <a:r>
              <a:rPr lang="en-GB" dirty="0" smtClean="0"/>
              <a:t>more frequent. </a:t>
            </a:r>
            <a:r>
              <a:rPr lang="en-GB" dirty="0"/>
              <a:t>The process is often incomplete, and the central skin may show </a:t>
            </a:r>
            <a:r>
              <a:rPr lang="en-GB" dirty="0" err="1" smtClean="0"/>
              <a:t>postinflammatory</a:t>
            </a:r>
            <a:r>
              <a:rPr lang="en-GB" dirty="0" smtClean="0"/>
              <a:t> </a:t>
            </a:r>
            <a:r>
              <a:rPr lang="en-GB" dirty="0"/>
              <a:t>pigmentation, a change of texture or residual erythematous dermal nodules. </a:t>
            </a:r>
            <a:endParaRPr lang="x-none"/>
          </a:p>
        </p:txBody>
      </p:sp>
    </p:spTree>
    <p:extLst>
      <p:ext uri="{BB962C8B-B14F-4D97-AF65-F5344CB8AC3E}">
        <p14:creationId xmlns:p14="http://schemas.microsoft.com/office/powerpoint/2010/main" val="1005566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D71AFA-2ED3-EF42-9220-541628CD3D93}"/>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37CAAE02-0369-6542-9204-9992E1E7240A}"/>
              </a:ext>
            </a:extLst>
          </p:cNvPr>
          <p:cNvSpPr>
            <a:spLocks noGrp="1"/>
          </p:cNvSpPr>
          <p:nvPr>
            <p:ph sz="quarter" idx="1"/>
          </p:nvPr>
        </p:nvSpPr>
        <p:spPr/>
        <p:txBody>
          <a:bodyPr/>
          <a:lstStyle/>
          <a:p>
            <a:r>
              <a:rPr lang="en-GB" dirty="0"/>
              <a:t> </a:t>
            </a:r>
            <a:r>
              <a:rPr lang="en-GB" b="1" dirty="0"/>
              <a:t>Mixed  </a:t>
            </a:r>
            <a:r>
              <a:rPr lang="en-GB" b="1" dirty="0" err="1"/>
              <a:t>onychomycosis</a:t>
            </a:r>
            <a:r>
              <a:rPr lang="en-GB" b="1" dirty="0"/>
              <a:t> </a:t>
            </a:r>
            <a:r>
              <a:rPr lang="en-GB" dirty="0"/>
              <a:t>Patients often present with more than one pattern of nail plate invasion such as distal </a:t>
            </a:r>
            <a:r>
              <a:rPr lang="en-GB" dirty="0" err="1"/>
              <a:t>subungual</a:t>
            </a:r>
            <a:r>
              <a:rPr lang="en-GB" dirty="0"/>
              <a:t> and </a:t>
            </a:r>
            <a:r>
              <a:rPr lang="en-GB" dirty="0" smtClean="0"/>
              <a:t>superficial </a:t>
            </a:r>
            <a:r>
              <a:rPr lang="en-GB" dirty="0"/>
              <a:t>nail invasion. </a:t>
            </a:r>
            <a:endParaRPr lang="x-none"/>
          </a:p>
        </p:txBody>
      </p:sp>
    </p:spTree>
    <p:extLst>
      <p:ext uri="{BB962C8B-B14F-4D97-AF65-F5344CB8AC3E}">
        <p14:creationId xmlns:p14="http://schemas.microsoft.com/office/powerpoint/2010/main" val="1102894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8CBC9-2CB1-6B49-A36E-922BC2F26C15}"/>
              </a:ext>
            </a:extLst>
          </p:cNvPr>
          <p:cNvSpPr>
            <a:spLocks noGrp="1"/>
          </p:cNvSpPr>
          <p:nvPr>
            <p:ph type="title"/>
          </p:nvPr>
        </p:nvSpPr>
        <p:spPr/>
        <p:txBody>
          <a:bodyPr/>
          <a:lstStyle/>
          <a:p>
            <a:endParaRPr lang="x-none"/>
          </a:p>
        </p:txBody>
      </p:sp>
      <p:pic>
        <p:nvPicPr>
          <p:cNvPr id="4" name="Picture 4">
            <a:extLst>
              <a:ext uri="{FF2B5EF4-FFF2-40B4-BE49-F238E27FC236}">
                <a16:creationId xmlns:a16="http://schemas.microsoft.com/office/drawing/2014/main" xmlns="" id="{ACE9C354-7455-024F-9E6A-6BD2C7B1E9D0}"/>
              </a:ext>
            </a:extLst>
          </p:cNvPr>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t="34600" b="23400"/>
          <a:stretch/>
        </p:blipFill>
        <p:spPr>
          <a:xfrm>
            <a:off x="2514600" y="2057400"/>
            <a:ext cx="4842026" cy="2971800"/>
          </a:xfrm>
        </p:spPr>
      </p:pic>
    </p:spTree>
    <p:extLst>
      <p:ext uri="{BB962C8B-B14F-4D97-AF65-F5344CB8AC3E}">
        <p14:creationId xmlns:p14="http://schemas.microsoft.com/office/powerpoint/2010/main" val="3180164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65B8DB-34EF-B847-A874-995074263308}"/>
              </a:ext>
            </a:extLst>
          </p:cNvPr>
          <p:cNvSpPr>
            <a:spLocks noGrp="1"/>
          </p:cNvSpPr>
          <p:nvPr>
            <p:ph type="title"/>
          </p:nvPr>
        </p:nvSpPr>
        <p:spPr/>
        <p:txBody>
          <a:bodyPr/>
          <a:lstStyle/>
          <a:p>
            <a:r>
              <a:rPr lang="en-GB" dirty="0"/>
              <a:t>Differential  </a:t>
            </a:r>
            <a:r>
              <a:rPr lang="en-GB" dirty="0" smtClean="0"/>
              <a:t>diagnosis</a:t>
            </a:r>
            <a:endParaRPr lang="x-none"/>
          </a:p>
        </p:txBody>
      </p:sp>
      <p:sp>
        <p:nvSpPr>
          <p:cNvPr id="3" name="Content Placeholder 2">
            <a:extLst>
              <a:ext uri="{FF2B5EF4-FFF2-40B4-BE49-F238E27FC236}">
                <a16:creationId xmlns:a16="http://schemas.microsoft.com/office/drawing/2014/main" xmlns="" id="{6DAE5174-3BFD-274C-93C2-BCADC1D0A456}"/>
              </a:ext>
            </a:extLst>
          </p:cNvPr>
          <p:cNvSpPr>
            <a:spLocks noGrp="1"/>
          </p:cNvSpPr>
          <p:nvPr>
            <p:ph sz="quarter" idx="1"/>
          </p:nvPr>
        </p:nvSpPr>
        <p:spPr/>
        <p:txBody>
          <a:bodyPr>
            <a:normAutofit fontScale="92500" lnSpcReduction="10000"/>
          </a:bodyPr>
          <a:lstStyle/>
          <a:p>
            <a:r>
              <a:rPr lang="en-GB" dirty="0" smtClean="0"/>
              <a:t>  </a:t>
            </a:r>
            <a:r>
              <a:rPr lang="en-GB" dirty="0"/>
              <a:t>The destructive changes of the nail plate and nail bed produced by </a:t>
            </a:r>
            <a:r>
              <a:rPr lang="en-GB" dirty="0" err="1"/>
              <a:t>dermatophytes</a:t>
            </a:r>
            <a:r>
              <a:rPr lang="en-GB" dirty="0"/>
              <a:t> can be mimicked closely by psoriasis. </a:t>
            </a:r>
            <a:endParaRPr lang="en-GB" dirty="0" smtClean="0"/>
          </a:p>
          <a:p>
            <a:r>
              <a:rPr lang="en-GB" dirty="0" smtClean="0"/>
              <a:t>Fine </a:t>
            </a:r>
            <a:r>
              <a:rPr lang="en-GB" dirty="0"/>
              <a:t>pitting of the dorsal nail plate is never produced by fungal infections and strongly suggests psoriasis, as does the oil‐drop sign away from the free edge. </a:t>
            </a:r>
            <a:endParaRPr lang="en-GB" dirty="0" smtClean="0"/>
          </a:p>
          <a:p>
            <a:r>
              <a:rPr lang="en-GB" dirty="0" smtClean="0"/>
              <a:t>The </a:t>
            </a:r>
            <a:r>
              <a:rPr lang="en-GB" dirty="0"/>
              <a:t>irregularly buckled nail of eczema and the ridged or dysplastic nail of lichen </a:t>
            </a:r>
            <a:r>
              <a:rPr lang="en-GB" dirty="0" err="1"/>
              <a:t>planus</a:t>
            </a:r>
            <a:r>
              <a:rPr lang="en-GB" dirty="0"/>
              <a:t> must be distinguished. Paronychia, caused either by bacteria or   Candida , usually affects the nail plate proximally and laterally, while the free edge is often spared, at least initially. Conversely, swelling of the nail fold is rare in </a:t>
            </a:r>
            <a:r>
              <a:rPr lang="en-GB" dirty="0" err="1"/>
              <a:t>dermatophyte</a:t>
            </a:r>
            <a:r>
              <a:rPr lang="en-GB" dirty="0"/>
              <a:t> infections, and purulent discharge is never a feature of uncomplicated </a:t>
            </a:r>
            <a:r>
              <a:rPr lang="en-GB" dirty="0" err="1"/>
              <a:t>tinea</a:t>
            </a:r>
            <a:r>
              <a:rPr lang="en-GB" dirty="0"/>
              <a:t> </a:t>
            </a:r>
            <a:r>
              <a:rPr lang="en-GB" dirty="0" err="1"/>
              <a:t>unguium</a:t>
            </a:r>
            <a:r>
              <a:rPr lang="en-GB" dirty="0"/>
              <a:t>. </a:t>
            </a:r>
            <a:r>
              <a:rPr lang="en-GB" dirty="0" err="1"/>
              <a:t>Onycholysis</a:t>
            </a:r>
            <a:r>
              <a:rPr lang="en-GB" dirty="0"/>
              <a:t> and other nail dystrophies must be considered. </a:t>
            </a:r>
            <a:r>
              <a:rPr lang="en-GB" dirty="0" err="1"/>
              <a:t>Dermatophyte</a:t>
            </a:r>
            <a:r>
              <a:rPr lang="en-GB" dirty="0"/>
              <a:t> of the nails is rarely symmetrical, and it is common to </a:t>
            </a:r>
            <a:r>
              <a:rPr lang="en-GB" dirty="0" smtClean="0"/>
              <a:t>find </a:t>
            </a:r>
            <a:r>
              <a:rPr lang="en-GB" dirty="0"/>
              <a:t>the nails of only one hand affected. </a:t>
            </a:r>
            <a:endParaRPr lang="x-none"/>
          </a:p>
        </p:txBody>
      </p:sp>
    </p:spTree>
    <p:extLst>
      <p:ext uri="{BB962C8B-B14F-4D97-AF65-F5344CB8AC3E}">
        <p14:creationId xmlns:p14="http://schemas.microsoft.com/office/powerpoint/2010/main" val="3310705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98B5F8-450D-F74E-9557-FA9B34CD60D5}"/>
              </a:ext>
            </a:extLst>
          </p:cNvPr>
          <p:cNvSpPr>
            <a:spLocks noGrp="1"/>
          </p:cNvSpPr>
          <p:nvPr>
            <p:ph type="title"/>
          </p:nvPr>
        </p:nvSpPr>
        <p:spPr/>
        <p:txBody>
          <a:bodyPr/>
          <a:lstStyle/>
          <a:p>
            <a:endParaRPr lang="x-none"/>
          </a:p>
        </p:txBody>
      </p:sp>
      <p:pic>
        <p:nvPicPr>
          <p:cNvPr id="4" name="Picture 4">
            <a:extLst>
              <a:ext uri="{FF2B5EF4-FFF2-40B4-BE49-F238E27FC236}">
                <a16:creationId xmlns:a16="http://schemas.microsoft.com/office/drawing/2014/main" xmlns="" id="{8E093100-ED23-D442-A137-A31FD02857F8}"/>
              </a:ext>
            </a:extLst>
          </p:cNvPr>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20125" t="46596" r="-20125" b="25406"/>
          <a:stretch/>
        </p:blipFill>
        <p:spPr>
          <a:xfrm>
            <a:off x="5303520" y="1828800"/>
            <a:ext cx="5897880" cy="3581400"/>
          </a:xfrm>
        </p:spPr>
      </p:pic>
    </p:spTree>
    <p:extLst>
      <p:ext uri="{BB962C8B-B14F-4D97-AF65-F5344CB8AC3E}">
        <p14:creationId xmlns:p14="http://schemas.microsoft.com/office/powerpoint/2010/main" val="30238542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4680FD-9B7B-2D41-9051-40EEE17B36EA}"/>
              </a:ext>
            </a:extLst>
          </p:cNvPr>
          <p:cNvSpPr>
            <a:spLocks noGrp="1"/>
          </p:cNvSpPr>
          <p:nvPr>
            <p:ph type="title"/>
          </p:nvPr>
        </p:nvSpPr>
        <p:spPr/>
        <p:txBody>
          <a:bodyPr/>
          <a:lstStyle/>
          <a:p>
            <a:r>
              <a:rPr lang="en-GB" dirty="0"/>
              <a:t>CANDIDOSIS </a:t>
            </a:r>
            <a:endParaRPr lang="x-none"/>
          </a:p>
        </p:txBody>
      </p:sp>
      <p:sp>
        <p:nvSpPr>
          <p:cNvPr id="3" name="Content Placeholder 2">
            <a:extLst>
              <a:ext uri="{FF2B5EF4-FFF2-40B4-BE49-F238E27FC236}">
                <a16:creationId xmlns:a16="http://schemas.microsoft.com/office/drawing/2014/main" xmlns="" id="{B6C0FFE6-3E1B-6648-9EBE-25C3220B64DE}"/>
              </a:ext>
            </a:extLst>
          </p:cNvPr>
          <p:cNvSpPr>
            <a:spLocks noGrp="1"/>
          </p:cNvSpPr>
          <p:nvPr>
            <p:ph sz="quarter" idx="1"/>
          </p:nvPr>
        </p:nvSpPr>
        <p:spPr/>
        <p:txBody>
          <a:bodyPr>
            <a:normAutofit lnSpcReduction="10000"/>
          </a:bodyPr>
          <a:lstStyle/>
          <a:p>
            <a:r>
              <a:rPr lang="en-GB" dirty="0" err="1" smtClean="0"/>
              <a:t>Candidosis</a:t>
            </a:r>
            <a:r>
              <a:rPr lang="en-GB" dirty="0" smtClean="0"/>
              <a:t> </a:t>
            </a:r>
            <a:r>
              <a:rPr lang="en-GB" dirty="0"/>
              <a:t>is an infection caused by the yeasts of the genus </a:t>
            </a:r>
            <a:r>
              <a:rPr lang="en-GB" dirty="0" smtClean="0"/>
              <a:t> </a:t>
            </a:r>
            <a:r>
              <a:rPr lang="en-GB" dirty="0"/>
              <a:t>Candida </a:t>
            </a:r>
            <a:r>
              <a:rPr lang="en-GB" dirty="0" smtClean="0"/>
              <a:t>. </a:t>
            </a:r>
          </a:p>
          <a:p>
            <a:r>
              <a:rPr lang="en-GB" dirty="0" smtClean="0"/>
              <a:t> </a:t>
            </a:r>
            <a:r>
              <a:rPr lang="en-GB" dirty="0"/>
              <a:t>Candida </a:t>
            </a:r>
            <a:r>
              <a:rPr lang="en-GB" dirty="0" err="1"/>
              <a:t>albicans</a:t>
            </a:r>
            <a:r>
              <a:rPr lang="en-GB" dirty="0"/>
              <a:t>   is an oval yeast 2–6  × 3–9  </a:t>
            </a:r>
            <a:r>
              <a:rPr lang="el-GR" dirty="0"/>
              <a:t>μ</a:t>
            </a:r>
            <a:r>
              <a:rPr lang="en-GB" dirty="0"/>
              <a:t>m in size, which can produce budding cells, </a:t>
            </a:r>
            <a:r>
              <a:rPr lang="en-GB" dirty="0" err="1"/>
              <a:t>pseudohyphae</a:t>
            </a:r>
            <a:r>
              <a:rPr lang="en-GB" dirty="0"/>
              <a:t> and true hyphae </a:t>
            </a:r>
            <a:r>
              <a:rPr lang="en-GB" dirty="0" smtClean="0"/>
              <a:t>.  </a:t>
            </a:r>
            <a:r>
              <a:rPr lang="en-GB" dirty="0"/>
              <a:t>Although hyphae are likely to be produced during the process of tissue invasion, yeasts without hyphae may also occur in invasive disease, particularly in infections caused by non‐ C. </a:t>
            </a:r>
            <a:r>
              <a:rPr lang="en-GB" dirty="0" err="1"/>
              <a:t>albicans</a:t>
            </a:r>
            <a:r>
              <a:rPr lang="en-GB" dirty="0"/>
              <a:t>   species.  Apart from   C. </a:t>
            </a:r>
            <a:r>
              <a:rPr lang="en-GB" dirty="0" err="1"/>
              <a:t>albicans</a:t>
            </a:r>
            <a:r>
              <a:rPr lang="en-GB" dirty="0"/>
              <a:t> , the genus Candida   includes over 100 species, most of which are neither commensals nor parasites on humans. Other species of   Candida ,  for example   C. </a:t>
            </a:r>
            <a:r>
              <a:rPr lang="en-GB" dirty="0" err="1"/>
              <a:t>tropicalis</a:t>
            </a:r>
            <a:r>
              <a:rPr lang="en-GB" dirty="0"/>
              <a:t> ,   C. </a:t>
            </a:r>
            <a:r>
              <a:rPr lang="en-GB" dirty="0" err="1"/>
              <a:t>dubliniensis</a:t>
            </a:r>
            <a:r>
              <a:rPr lang="en-GB" dirty="0"/>
              <a:t> ,   C. </a:t>
            </a:r>
            <a:r>
              <a:rPr lang="en-GB" dirty="0" err="1" smtClean="0"/>
              <a:t>parapsilosis</a:t>
            </a:r>
            <a:r>
              <a:rPr lang="en-GB" dirty="0" smtClean="0"/>
              <a:t> </a:t>
            </a:r>
            <a:r>
              <a:rPr lang="en-GB" dirty="0"/>
              <a:t>,   C. </a:t>
            </a:r>
            <a:r>
              <a:rPr lang="en-GB" dirty="0" err="1"/>
              <a:t>krusei</a:t>
            </a:r>
            <a:r>
              <a:rPr lang="en-GB" dirty="0"/>
              <a:t> ,   C. </a:t>
            </a:r>
            <a:r>
              <a:rPr lang="en-GB" dirty="0" err="1"/>
              <a:t>pseudotropicalis</a:t>
            </a:r>
            <a:r>
              <a:rPr lang="en-GB" dirty="0"/>
              <a:t> ,   C. </a:t>
            </a:r>
            <a:r>
              <a:rPr lang="en-GB" dirty="0" err="1"/>
              <a:t>lusitaniae</a:t>
            </a:r>
            <a:r>
              <a:rPr lang="en-GB" dirty="0"/>
              <a:t> ,   C. </a:t>
            </a:r>
            <a:r>
              <a:rPr lang="en-GB" dirty="0" err="1"/>
              <a:t>zeylanoides</a:t>
            </a:r>
            <a:r>
              <a:rPr lang="en-GB" dirty="0"/>
              <a:t>   and C. </a:t>
            </a:r>
            <a:r>
              <a:rPr lang="en-GB" dirty="0" err="1"/>
              <a:t>glabrata</a:t>
            </a:r>
            <a:r>
              <a:rPr lang="en-GB" dirty="0"/>
              <a:t> , are occasional causes of human </a:t>
            </a:r>
            <a:r>
              <a:rPr lang="en-GB" dirty="0" err="1" smtClean="0"/>
              <a:t>candidosis</a:t>
            </a:r>
            <a:r>
              <a:rPr lang="en-GB" dirty="0"/>
              <a:t>.</a:t>
            </a:r>
            <a:endParaRPr lang="x-none"/>
          </a:p>
          <a:p>
            <a:endParaRPr lang="x-none"/>
          </a:p>
        </p:txBody>
      </p:sp>
    </p:spTree>
    <p:extLst>
      <p:ext uri="{BB962C8B-B14F-4D97-AF65-F5344CB8AC3E}">
        <p14:creationId xmlns:p14="http://schemas.microsoft.com/office/powerpoint/2010/main" val="101432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F31913-C8B5-E441-9673-D18FF400059C}"/>
              </a:ext>
            </a:extLst>
          </p:cNvPr>
          <p:cNvSpPr>
            <a:spLocks noGrp="1"/>
          </p:cNvSpPr>
          <p:nvPr>
            <p:ph type="title"/>
          </p:nvPr>
        </p:nvSpPr>
        <p:spPr/>
        <p:txBody>
          <a:bodyPr/>
          <a:lstStyle/>
          <a:p>
            <a:endParaRPr lang="x-none"/>
          </a:p>
        </p:txBody>
      </p:sp>
      <p:pic>
        <p:nvPicPr>
          <p:cNvPr id="4" name="Picture 4">
            <a:extLst>
              <a:ext uri="{FF2B5EF4-FFF2-40B4-BE49-F238E27FC236}">
                <a16:creationId xmlns:a16="http://schemas.microsoft.com/office/drawing/2014/main" xmlns="" id="{6C8CB78B-157F-C245-AC0F-3BA742D7FC66}"/>
              </a:ext>
            </a:extLst>
          </p:cNvPr>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23682" t="34600" r="-23285" b="15400"/>
          <a:stretch/>
        </p:blipFill>
        <p:spPr>
          <a:xfrm>
            <a:off x="2895600" y="1524000"/>
            <a:ext cx="5212080" cy="4404360"/>
          </a:xfrm>
        </p:spPr>
      </p:pic>
    </p:spTree>
    <p:extLst>
      <p:ext uri="{BB962C8B-B14F-4D97-AF65-F5344CB8AC3E}">
        <p14:creationId xmlns:p14="http://schemas.microsoft.com/office/powerpoint/2010/main" val="626143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971FBE-4AE6-0D4D-A184-3A8A158D00AE}"/>
              </a:ext>
            </a:extLst>
          </p:cNvPr>
          <p:cNvSpPr>
            <a:spLocks noGrp="1"/>
          </p:cNvSpPr>
          <p:nvPr>
            <p:ph type="title"/>
          </p:nvPr>
        </p:nvSpPr>
        <p:spPr/>
        <p:txBody>
          <a:bodyPr/>
          <a:lstStyle/>
          <a:p>
            <a:r>
              <a:rPr lang="en-GB" dirty="0"/>
              <a:t>Pathophysiology</a:t>
            </a:r>
            <a:endParaRPr lang="x-none"/>
          </a:p>
        </p:txBody>
      </p:sp>
      <p:sp>
        <p:nvSpPr>
          <p:cNvPr id="3" name="Content Placeholder 2">
            <a:extLst>
              <a:ext uri="{FF2B5EF4-FFF2-40B4-BE49-F238E27FC236}">
                <a16:creationId xmlns:a16="http://schemas.microsoft.com/office/drawing/2014/main" xmlns="" id="{A22FC622-A716-4844-BE8A-4AD79223518C}"/>
              </a:ext>
            </a:extLst>
          </p:cNvPr>
          <p:cNvSpPr>
            <a:spLocks noGrp="1"/>
          </p:cNvSpPr>
          <p:nvPr>
            <p:ph sz="quarter" idx="1"/>
          </p:nvPr>
        </p:nvSpPr>
        <p:spPr/>
        <p:txBody>
          <a:bodyPr>
            <a:normAutofit fontScale="85000" lnSpcReduction="20000"/>
          </a:bodyPr>
          <a:lstStyle/>
          <a:p>
            <a:r>
              <a:rPr lang="en-GB" dirty="0" smtClean="0"/>
              <a:t>Generally</a:t>
            </a:r>
            <a:r>
              <a:rPr lang="en-GB" dirty="0"/>
              <a:t>, the most common pathogen in skin disease is   C. </a:t>
            </a:r>
            <a:r>
              <a:rPr lang="en-GB" dirty="0" err="1"/>
              <a:t>albicans</a:t>
            </a:r>
            <a:r>
              <a:rPr lang="en-GB" dirty="0"/>
              <a:t> </a:t>
            </a:r>
            <a:r>
              <a:rPr lang="en-GB" dirty="0" smtClean="0"/>
              <a:t>.</a:t>
            </a:r>
          </a:p>
          <a:p>
            <a:r>
              <a:rPr lang="en-GB" dirty="0" smtClean="0"/>
              <a:t>Factors </a:t>
            </a:r>
            <a:r>
              <a:rPr lang="en-GB" dirty="0"/>
              <a:t>such as the production of a secreted </a:t>
            </a:r>
            <a:r>
              <a:rPr lang="en-GB" dirty="0" err="1"/>
              <a:t>aspartyl</a:t>
            </a:r>
            <a:r>
              <a:rPr lang="en-GB" dirty="0"/>
              <a:t> protease by certain strains of   C. </a:t>
            </a:r>
            <a:r>
              <a:rPr lang="en-GB" dirty="0" err="1"/>
              <a:t>albicans</a:t>
            </a:r>
            <a:r>
              <a:rPr lang="en-GB" dirty="0"/>
              <a:t>   are also known to affect pathogenicity. Proteinase‐negative strains are known to be less </a:t>
            </a:r>
            <a:r>
              <a:rPr lang="en-GB" dirty="0" smtClean="0"/>
              <a:t>virulent.</a:t>
            </a:r>
          </a:p>
          <a:p>
            <a:r>
              <a:rPr lang="en-GB" dirty="0" smtClean="0"/>
              <a:t> </a:t>
            </a:r>
            <a:r>
              <a:rPr lang="en-GB" dirty="0"/>
              <a:t>In oral and cutaneous </a:t>
            </a:r>
            <a:r>
              <a:rPr lang="en-GB" dirty="0" err="1"/>
              <a:t>candidosis</a:t>
            </a:r>
            <a:r>
              <a:rPr lang="en-GB" dirty="0"/>
              <a:t>, scrapings examined microscopically usually show   Candida   in both the budding and </a:t>
            </a:r>
            <a:r>
              <a:rPr lang="en-GB" dirty="0" err="1"/>
              <a:t>mycelial</a:t>
            </a:r>
            <a:r>
              <a:rPr lang="en-GB" dirty="0"/>
              <a:t> forms </a:t>
            </a:r>
            <a:r>
              <a:rPr lang="en-GB" dirty="0" smtClean="0"/>
              <a:t>. </a:t>
            </a:r>
            <a:r>
              <a:rPr lang="en-GB" dirty="0"/>
              <a:t>In histopathology of invasive </a:t>
            </a:r>
            <a:r>
              <a:rPr lang="en-GB" dirty="0" err="1"/>
              <a:t>candidosis</a:t>
            </a:r>
            <a:r>
              <a:rPr lang="en-GB" dirty="0"/>
              <a:t>, hyphae are usually present. This suggests that the production of hyphae may contribute to fungal virulence.   </a:t>
            </a:r>
            <a:endParaRPr lang="en-GB" dirty="0" smtClean="0"/>
          </a:p>
          <a:p>
            <a:r>
              <a:rPr lang="en-GB" dirty="0" smtClean="0"/>
              <a:t> </a:t>
            </a:r>
            <a:r>
              <a:rPr lang="en-GB" dirty="0"/>
              <a:t>C. </a:t>
            </a:r>
            <a:r>
              <a:rPr lang="en-GB" dirty="0" err="1"/>
              <a:t>albicans</a:t>
            </a:r>
            <a:r>
              <a:rPr lang="en-GB" dirty="0"/>
              <a:t>   is equipped to sense contact with an underlying human cell. Adherence of   Candida   to epithelial surfaces is mediated through a number of receptor interactions.   Candida   </a:t>
            </a:r>
            <a:r>
              <a:rPr lang="en-GB" dirty="0" err="1"/>
              <a:t>adhesins</a:t>
            </a:r>
            <a:r>
              <a:rPr lang="en-GB" dirty="0"/>
              <a:t> are either based on cell </a:t>
            </a:r>
            <a:r>
              <a:rPr lang="en-GB" dirty="0" smtClean="0"/>
              <a:t>wall </a:t>
            </a:r>
            <a:r>
              <a:rPr lang="en-GB" dirty="0"/>
              <a:t>or protein components </a:t>
            </a:r>
            <a:r>
              <a:rPr lang="en-GB" dirty="0" smtClean="0"/>
              <a:t>. </a:t>
            </a:r>
            <a:r>
              <a:rPr lang="en-GB" dirty="0"/>
              <a:t>The best studied </a:t>
            </a:r>
            <a:r>
              <a:rPr lang="en-GB" dirty="0" err="1"/>
              <a:t>adhesins</a:t>
            </a:r>
            <a:r>
              <a:rPr lang="en-GB" dirty="0"/>
              <a:t> are known as agglutinin‐like sequence (ALS) proteins. It has also been shown that proteinase production is involved in adherence. </a:t>
            </a:r>
            <a:endParaRPr lang="x-none"/>
          </a:p>
        </p:txBody>
      </p:sp>
    </p:spTree>
    <p:extLst>
      <p:ext uri="{BB962C8B-B14F-4D97-AF65-F5344CB8AC3E}">
        <p14:creationId xmlns:p14="http://schemas.microsoft.com/office/powerpoint/2010/main" val="36693713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24E54-31CD-9046-9877-D6309C032FCD}"/>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42E56A65-E2FC-FD45-BAEF-D648B480D6A5}"/>
              </a:ext>
            </a:extLst>
          </p:cNvPr>
          <p:cNvSpPr>
            <a:spLocks noGrp="1"/>
          </p:cNvSpPr>
          <p:nvPr>
            <p:ph sz="quarter" idx="1"/>
          </p:nvPr>
        </p:nvSpPr>
        <p:spPr/>
        <p:txBody>
          <a:bodyPr>
            <a:normAutofit/>
          </a:bodyPr>
          <a:lstStyle/>
          <a:p>
            <a:r>
              <a:rPr lang="en-GB" dirty="0"/>
              <a:t>In vivo , a wide variety of factors have at various times been claimed to be important in stimulating mycelium formation </a:t>
            </a:r>
            <a:r>
              <a:rPr lang="en-GB" dirty="0" smtClean="0"/>
              <a:t>. </a:t>
            </a:r>
            <a:r>
              <a:rPr lang="en-GB" dirty="0"/>
              <a:t>Temperatures above 35°C, low oxygen tension, liquid media, </a:t>
            </a:r>
            <a:r>
              <a:rPr lang="en-GB" dirty="0" err="1"/>
              <a:t>nonsulphur</a:t>
            </a:r>
            <a:r>
              <a:rPr lang="en-GB" dirty="0"/>
              <a:t>‐containing amino acids, a polysaccharide carbon source, serum and a pH of 7.5 are the most convincing factors in experimental  studies </a:t>
            </a:r>
            <a:endParaRPr lang="en-GB" dirty="0" smtClean="0"/>
          </a:p>
          <a:p>
            <a:r>
              <a:rPr lang="en-GB" dirty="0" smtClean="0"/>
              <a:t>It </a:t>
            </a:r>
            <a:r>
              <a:rPr lang="en-GB" dirty="0" smtClean="0"/>
              <a:t>also </a:t>
            </a:r>
            <a:r>
              <a:rPr lang="en-GB" dirty="0"/>
              <a:t>produces melanin, a factor known to affect resistance to immunological responses. In order to penetrate human cells it can both induce endocytosis as well as use </a:t>
            </a:r>
            <a:r>
              <a:rPr lang="en-GB" dirty="0" err="1"/>
              <a:t>hyphal</a:t>
            </a:r>
            <a:r>
              <a:rPr lang="en-GB" dirty="0"/>
              <a:t>‐mediated </a:t>
            </a:r>
            <a:r>
              <a:rPr lang="en-GB" dirty="0" smtClean="0"/>
              <a:t>penetration</a:t>
            </a:r>
            <a:endParaRPr lang="x-none"/>
          </a:p>
        </p:txBody>
      </p:sp>
    </p:spTree>
    <p:extLst>
      <p:ext uri="{BB962C8B-B14F-4D97-AF65-F5344CB8AC3E}">
        <p14:creationId xmlns:p14="http://schemas.microsoft.com/office/powerpoint/2010/main" val="2631045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23694" t="16596" r="-30360" b="49405"/>
          <a:stretch/>
        </p:blipFill>
        <p:spPr>
          <a:xfrm>
            <a:off x="3581400" y="2286000"/>
            <a:ext cx="4556760" cy="3810000"/>
          </a:xfrm>
        </p:spPr>
      </p:pic>
    </p:spTree>
    <p:extLst>
      <p:ext uri="{BB962C8B-B14F-4D97-AF65-F5344CB8AC3E}">
        <p14:creationId xmlns:p14="http://schemas.microsoft.com/office/powerpoint/2010/main" val="32164526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sz="quarter" idx="1"/>
          </p:nvPr>
        </p:nvSpPr>
        <p:spPr/>
        <p:txBody>
          <a:bodyPr/>
          <a:lstStyle/>
          <a:p>
            <a:r>
              <a:rPr lang="en-US" dirty="0" smtClean="0"/>
              <a:t>Oral membrane: acute/chronic </a:t>
            </a:r>
            <a:r>
              <a:rPr lang="en-US" dirty="0" err="1" smtClean="0"/>
              <a:t>pseudomembrae,erythematous</a:t>
            </a:r>
            <a:r>
              <a:rPr lang="en-US" dirty="0" smtClean="0"/>
              <a:t> and plaque type.</a:t>
            </a:r>
          </a:p>
          <a:p>
            <a:r>
              <a:rPr lang="en-US" dirty="0" smtClean="0"/>
              <a:t>Skin and genital : </a:t>
            </a:r>
            <a:r>
              <a:rPr lang="en-US" dirty="0" err="1" smtClean="0"/>
              <a:t>intertrigo,vulvo</a:t>
            </a:r>
            <a:r>
              <a:rPr lang="en-US" dirty="0" smtClean="0"/>
              <a:t> </a:t>
            </a:r>
            <a:r>
              <a:rPr lang="en-US" dirty="0" err="1" smtClean="0"/>
              <a:t>vaginal,balanitis,peri</a:t>
            </a:r>
            <a:r>
              <a:rPr lang="en-US" dirty="0" smtClean="0"/>
              <a:t> </a:t>
            </a:r>
            <a:r>
              <a:rPr lang="en-US" dirty="0" err="1" smtClean="0"/>
              <a:t>anal,scrotal</a:t>
            </a:r>
            <a:r>
              <a:rPr lang="en-US" dirty="0" smtClean="0"/>
              <a:t> and </a:t>
            </a:r>
            <a:r>
              <a:rPr lang="en-US" dirty="0" err="1" smtClean="0"/>
              <a:t>perineal</a:t>
            </a:r>
            <a:r>
              <a:rPr lang="en-US" dirty="0" smtClean="0"/>
              <a:t> </a:t>
            </a:r>
            <a:r>
              <a:rPr lang="en-US" dirty="0" err="1" smtClean="0"/>
              <a:t>candiosis</a:t>
            </a:r>
            <a:r>
              <a:rPr lang="en-US" dirty="0" smtClean="0"/>
              <a:t> of infancy.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505200"/>
            <a:ext cx="4515904" cy="2895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505201"/>
            <a:ext cx="4876800" cy="2895600"/>
          </a:xfrm>
          <a:prstGeom prst="rect">
            <a:avLst/>
          </a:prstGeom>
        </p:spPr>
      </p:pic>
    </p:spTree>
    <p:extLst>
      <p:ext uri="{BB962C8B-B14F-4D97-AF65-F5344CB8AC3E}">
        <p14:creationId xmlns:p14="http://schemas.microsoft.com/office/powerpoint/2010/main" val="97758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85800" y="2209800"/>
            <a:ext cx="5334000" cy="34198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209800"/>
            <a:ext cx="4173124" cy="3505200"/>
          </a:xfrm>
          <a:prstGeom prst="rect">
            <a:avLst/>
          </a:prstGeom>
        </p:spPr>
      </p:pic>
    </p:spTree>
    <p:extLst>
      <p:ext uri="{BB962C8B-B14F-4D97-AF65-F5344CB8AC3E}">
        <p14:creationId xmlns:p14="http://schemas.microsoft.com/office/powerpoint/2010/main" val="37894726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524001"/>
            <a:ext cx="4099719" cy="37338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295400"/>
            <a:ext cx="5895975" cy="4314825"/>
          </a:xfrm>
          <a:prstGeom prst="rect">
            <a:avLst/>
          </a:prstGeom>
        </p:spPr>
      </p:pic>
    </p:spTree>
    <p:extLst>
      <p:ext uri="{BB962C8B-B14F-4D97-AF65-F5344CB8AC3E}">
        <p14:creationId xmlns:p14="http://schemas.microsoft.com/office/powerpoint/2010/main" val="3034420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AAEA9E-B168-8D43-A95B-D7390D48F91B}"/>
              </a:ext>
            </a:extLst>
          </p:cNvPr>
          <p:cNvSpPr>
            <a:spLocks noGrp="1"/>
          </p:cNvSpPr>
          <p:nvPr>
            <p:ph type="title"/>
          </p:nvPr>
        </p:nvSpPr>
        <p:spPr/>
        <p:txBody>
          <a:bodyPr/>
          <a:lstStyle/>
          <a:p>
            <a:r>
              <a:rPr lang="en-GB" dirty="0"/>
              <a:t>Management</a:t>
            </a:r>
            <a:endParaRPr lang="x-none"/>
          </a:p>
        </p:txBody>
      </p:sp>
      <p:sp>
        <p:nvSpPr>
          <p:cNvPr id="3" name="Content Placeholder 2">
            <a:extLst>
              <a:ext uri="{FF2B5EF4-FFF2-40B4-BE49-F238E27FC236}">
                <a16:creationId xmlns:a16="http://schemas.microsoft.com/office/drawing/2014/main" xmlns="" id="{CABC8375-0FEB-824B-A755-14F8F2883EE2}"/>
              </a:ext>
            </a:extLst>
          </p:cNvPr>
          <p:cNvSpPr>
            <a:spLocks noGrp="1"/>
          </p:cNvSpPr>
          <p:nvPr>
            <p:ph sz="quarter" idx="1"/>
          </p:nvPr>
        </p:nvSpPr>
        <p:spPr/>
        <p:txBody>
          <a:bodyPr>
            <a:normAutofit/>
          </a:bodyPr>
          <a:lstStyle/>
          <a:p>
            <a:r>
              <a:rPr lang="en-GB" dirty="0" smtClean="0"/>
              <a:t> In </a:t>
            </a:r>
            <a:r>
              <a:rPr lang="en-GB" dirty="0"/>
              <a:t>many cases, topical antifungal therapy alone is </a:t>
            </a:r>
            <a:r>
              <a:rPr lang="en-GB" dirty="0" smtClean="0"/>
              <a:t>sufficient </a:t>
            </a:r>
            <a:r>
              <a:rPr lang="en-GB" dirty="0"/>
              <a:t>to produce a response, but in </a:t>
            </a:r>
            <a:r>
              <a:rPr lang="en-GB" dirty="0" err="1"/>
              <a:t>immunocompromised</a:t>
            </a:r>
            <a:r>
              <a:rPr lang="en-GB" dirty="0"/>
              <a:t> patients with </a:t>
            </a:r>
            <a:r>
              <a:rPr lang="en-GB" dirty="0" err="1"/>
              <a:t>oro</a:t>
            </a:r>
            <a:r>
              <a:rPr lang="en-GB" dirty="0"/>
              <a:t>‐pharyngeal </a:t>
            </a:r>
            <a:r>
              <a:rPr lang="en-GB" dirty="0" err="1"/>
              <a:t>candidosis</a:t>
            </a:r>
            <a:r>
              <a:rPr lang="en-GB" dirty="0"/>
              <a:t>, oral systemic therapy may be necessary to treat concomitant oesophageal infection, as well as being the most effective treatment for oral </a:t>
            </a:r>
            <a:r>
              <a:rPr lang="en-GB" dirty="0" err="1"/>
              <a:t>candidosis</a:t>
            </a:r>
            <a:r>
              <a:rPr lang="en-GB" dirty="0"/>
              <a:t> in  AIDS patients. </a:t>
            </a:r>
            <a:endParaRPr lang="x-none"/>
          </a:p>
        </p:txBody>
      </p:sp>
    </p:spTree>
    <p:extLst>
      <p:ext uri="{BB962C8B-B14F-4D97-AF65-F5344CB8AC3E}">
        <p14:creationId xmlns:p14="http://schemas.microsoft.com/office/powerpoint/2010/main" val="17980471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8E4DE4-21A5-7245-BC34-9CFFD8D2A470}"/>
              </a:ext>
            </a:extLst>
          </p:cNvPr>
          <p:cNvSpPr>
            <a:spLocks noGrp="1"/>
          </p:cNvSpPr>
          <p:nvPr>
            <p:ph type="title"/>
          </p:nvPr>
        </p:nvSpPr>
        <p:spPr/>
        <p:txBody>
          <a:bodyPr/>
          <a:lstStyle/>
          <a:p>
            <a:r>
              <a:rPr lang="en-GB" dirty="0"/>
              <a:t>Therapeutic agents </a:t>
            </a:r>
            <a:endParaRPr lang="x-none"/>
          </a:p>
        </p:txBody>
      </p:sp>
      <p:sp>
        <p:nvSpPr>
          <p:cNvPr id="3" name="Content Placeholder 2">
            <a:extLst>
              <a:ext uri="{FF2B5EF4-FFF2-40B4-BE49-F238E27FC236}">
                <a16:creationId xmlns:a16="http://schemas.microsoft.com/office/drawing/2014/main" xmlns="" id="{190B6AA4-23BD-394C-AECC-62D98ABA83B5}"/>
              </a:ext>
            </a:extLst>
          </p:cNvPr>
          <p:cNvSpPr>
            <a:spLocks noGrp="1"/>
          </p:cNvSpPr>
          <p:nvPr>
            <p:ph sz="quarter" idx="1"/>
          </p:nvPr>
        </p:nvSpPr>
        <p:spPr/>
        <p:txBody>
          <a:bodyPr>
            <a:normAutofit fontScale="92500"/>
          </a:bodyPr>
          <a:lstStyle/>
          <a:p>
            <a:r>
              <a:rPr lang="en-GB" dirty="0" smtClean="0"/>
              <a:t>The </a:t>
            </a:r>
            <a:r>
              <a:rPr lang="en-GB" dirty="0" err="1"/>
              <a:t>polyene</a:t>
            </a:r>
            <a:r>
              <a:rPr lang="en-GB" dirty="0"/>
              <a:t> antibiotics amphotericin and </a:t>
            </a:r>
            <a:r>
              <a:rPr lang="en-GB" dirty="0" err="1"/>
              <a:t>nystatin</a:t>
            </a:r>
            <a:r>
              <a:rPr lang="en-GB" dirty="0"/>
              <a:t> are effective against   Candida   species and most other yeast pathogens. </a:t>
            </a:r>
            <a:endParaRPr lang="en-GB" dirty="0" smtClean="0"/>
          </a:p>
          <a:p>
            <a:r>
              <a:rPr lang="en-GB" dirty="0" smtClean="0"/>
              <a:t>amphotericin </a:t>
            </a:r>
            <a:r>
              <a:rPr lang="en-GB" dirty="0"/>
              <a:t>is used systemically, and this must be given by intravenous infusion. </a:t>
            </a:r>
            <a:endParaRPr lang="en-GB" dirty="0" smtClean="0"/>
          </a:p>
          <a:p>
            <a:r>
              <a:rPr lang="en-GB" dirty="0" smtClean="0"/>
              <a:t>Intravenous </a:t>
            </a:r>
            <a:r>
              <a:rPr lang="en-GB" dirty="0"/>
              <a:t>lipid‐associated amphotericin </a:t>
            </a:r>
            <a:r>
              <a:rPr lang="en-GB" dirty="0" smtClean="0"/>
              <a:t>B  </a:t>
            </a:r>
            <a:r>
              <a:rPr lang="en-GB" dirty="0"/>
              <a:t>are also widely used in systemically ill patients. These compounds have the advantage of producing reduced renal toxicity. Gastro‐intestinal absorption of all the </a:t>
            </a:r>
            <a:r>
              <a:rPr lang="en-GB" dirty="0" err="1"/>
              <a:t>polyenes</a:t>
            </a:r>
            <a:r>
              <a:rPr lang="en-GB" dirty="0"/>
              <a:t> is limited; after oral administration, only 5–10% is taken up. The other important group of agents effective against   Candida   is the </a:t>
            </a:r>
            <a:r>
              <a:rPr lang="en-GB" dirty="0" err="1"/>
              <a:t>imidazoles</a:t>
            </a:r>
            <a:r>
              <a:rPr lang="en-GB" dirty="0"/>
              <a:t>. </a:t>
            </a:r>
            <a:r>
              <a:rPr lang="en-GB" dirty="0" err="1"/>
              <a:t>Clotrimazole</a:t>
            </a:r>
            <a:r>
              <a:rPr lang="en-GB" dirty="0"/>
              <a:t>, </a:t>
            </a:r>
            <a:r>
              <a:rPr lang="en-GB" dirty="0" err="1"/>
              <a:t>miconazole</a:t>
            </a:r>
            <a:r>
              <a:rPr lang="en-GB" dirty="0"/>
              <a:t> and </a:t>
            </a:r>
            <a:r>
              <a:rPr lang="en-GB" dirty="0" err="1"/>
              <a:t>econazole</a:t>
            </a:r>
            <a:r>
              <a:rPr lang="en-GB" dirty="0"/>
              <a:t> are the best known in topical use, and </a:t>
            </a:r>
            <a:r>
              <a:rPr lang="en-GB" dirty="0" smtClean="0"/>
              <a:t>significant </a:t>
            </a:r>
            <a:r>
              <a:rPr lang="en-GB" dirty="0"/>
              <a:t>resistance to them has not developed in   Candida   </a:t>
            </a:r>
            <a:r>
              <a:rPr lang="en-GB" dirty="0" smtClean="0"/>
              <a:t>species</a:t>
            </a:r>
            <a:endParaRPr lang="x-none"/>
          </a:p>
        </p:txBody>
      </p:sp>
    </p:spTree>
    <p:extLst>
      <p:ext uri="{BB962C8B-B14F-4D97-AF65-F5344CB8AC3E}">
        <p14:creationId xmlns:p14="http://schemas.microsoft.com/office/powerpoint/2010/main" val="38886222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7D384A-37BF-8345-9848-BC480DE9C7A1}"/>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BE8AFBCA-96FA-5742-802F-B03F0771744F}"/>
              </a:ext>
            </a:extLst>
          </p:cNvPr>
          <p:cNvSpPr>
            <a:spLocks noGrp="1"/>
          </p:cNvSpPr>
          <p:nvPr>
            <p:ph sz="quarter" idx="1"/>
          </p:nvPr>
        </p:nvSpPr>
        <p:spPr/>
        <p:txBody>
          <a:bodyPr>
            <a:normAutofit/>
          </a:bodyPr>
          <a:lstStyle/>
          <a:p>
            <a:r>
              <a:rPr lang="en-GB" dirty="0"/>
              <a:t>Oral </a:t>
            </a:r>
            <a:r>
              <a:rPr lang="en-GB" dirty="0" err="1"/>
              <a:t>candidosis</a:t>
            </a:r>
            <a:r>
              <a:rPr lang="en-GB" dirty="0"/>
              <a:t> in patients with  AIDS or CMC, by contrast, frequently fails to respond to topical </a:t>
            </a:r>
            <a:r>
              <a:rPr lang="en-GB" dirty="0" err="1"/>
              <a:t>polyene</a:t>
            </a:r>
            <a:r>
              <a:rPr lang="en-GB" dirty="0"/>
              <a:t> therapy. In these conditions, the best approach is to use </a:t>
            </a:r>
            <a:r>
              <a:rPr lang="en-GB" dirty="0" err="1"/>
              <a:t>itraconazole</a:t>
            </a:r>
            <a:r>
              <a:rPr lang="en-GB" dirty="0"/>
              <a:t> </a:t>
            </a:r>
            <a:r>
              <a:rPr lang="en-GB" dirty="0" smtClean="0"/>
              <a:t>fluconazole . </a:t>
            </a:r>
            <a:r>
              <a:rPr lang="en-GB" dirty="0"/>
              <a:t>If possible, therapy should be given for short courses because of the risk of resistance developing with continuous </a:t>
            </a:r>
            <a:r>
              <a:rPr lang="en-GB" dirty="0" smtClean="0"/>
              <a:t>therapy</a:t>
            </a:r>
            <a:endParaRPr lang="x-none"/>
          </a:p>
        </p:txBody>
      </p:sp>
    </p:spTree>
    <p:extLst>
      <p:ext uri="{BB962C8B-B14F-4D97-AF65-F5344CB8AC3E}">
        <p14:creationId xmlns:p14="http://schemas.microsoft.com/office/powerpoint/2010/main" val="19105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F90ED4-A37D-6240-AC10-6850208603E2}"/>
              </a:ext>
            </a:extLst>
          </p:cNvPr>
          <p:cNvSpPr>
            <a:spLocks noGrp="1"/>
          </p:cNvSpPr>
          <p:nvPr>
            <p:ph type="title"/>
          </p:nvPr>
        </p:nvSpPr>
        <p:spPr/>
        <p:txBody>
          <a:bodyPr/>
          <a:lstStyle/>
          <a:p>
            <a:r>
              <a:rPr lang="en-GB" dirty="0"/>
              <a:t>Differential  diagnosis </a:t>
            </a:r>
            <a:endParaRPr lang="x-none"/>
          </a:p>
        </p:txBody>
      </p:sp>
      <p:sp>
        <p:nvSpPr>
          <p:cNvPr id="3" name="Content Placeholder 2">
            <a:extLst>
              <a:ext uri="{FF2B5EF4-FFF2-40B4-BE49-F238E27FC236}">
                <a16:creationId xmlns:a16="http://schemas.microsoft.com/office/drawing/2014/main" xmlns="" id="{0A896294-75D2-CE43-A29B-FF7B078B6002}"/>
              </a:ext>
            </a:extLst>
          </p:cNvPr>
          <p:cNvSpPr>
            <a:spLocks noGrp="1"/>
          </p:cNvSpPr>
          <p:nvPr>
            <p:ph sz="quarter" idx="1"/>
          </p:nvPr>
        </p:nvSpPr>
        <p:spPr/>
        <p:txBody>
          <a:bodyPr/>
          <a:lstStyle/>
          <a:p>
            <a:r>
              <a:rPr lang="en-GB" dirty="0" err="1"/>
              <a:t>Seborrhoeic</a:t>
            </a:r>
            <a:r>
              <a:rPr lang="en-GB" dirty="0"/>
              <a:t> dermatitis often causes </a:t>
            </a:r>
            <a:r>
              <a:rPr lang="en-GB" dirty="0" smtClean="0"/>
              <a:t>difficulty</a:t>
            </a:r>
            <a:r>
              <a:rPr lang="en-GB" dirty="0"/>
              <a:t>, but the condition is symmetrical and there is often associated </a:t>
            </a:r>
            <a:r>
              <a:rPr lang="en-GB" dirty="0" err="1"/>
              <a:t>seborrhoeic</a:t>
            </a:r>
            <a:r>
              <a:rPr lang="en-GB" dirty="0"/>
              <a:t> dermatitis of the scalp and perhaps </a:t>
            </a:r>
            <a:r>
              <a:rPr lang="en-GB" dirty="0" err="1"/>
              <a:t>intertrigo</a:t>
            </a:r>
            <a:r>
              <a:rPr lang="en-GB" dirty="0"/>
              <a:t> in the body </a:t>
            </a:r>
            <a:r>
              <a:rPr lang="en-GB" dirty="0" smtClean="0"/>
              <a:t>folds</a:t>
            </a:r>
          </a:p>
          <a:p>
            <a:r>
              <a:rPr lang="en-GB" dirty="0"/>
              <a:t>Psoriasis can lead to confusion in those cases in which the distribution is not quite typical. Its presence on the knees, elbows and scalp, and associated psoriasis of the nails, particularly if pitting is present, is helpful</a:t>
            </a:r>
            <a:endParaRPr lang="x-none"/>
          </a:p>
        </p:txBody>
      </p:sp>
    </p:spTree>
    <p:extLst>
      <p:ext uri="{BB962C8B-B14F-4D97-AF65-F5344CB8AC3E}">
        <p14:creationId xmlns:p14="http://schemas.microsoft.com/office/powerpoint/2010/main" val="209790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1CB528-CA5B-D64B-97B1-7934183E5B0F}"/>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0FDD252B-AEAA-5E41-BC45-907DACF5AC4B}"/>
              </a:ext>
            </a:extLst>
          </p:cNvPr>
          <p:cNvSpPr>
            <a:spLocks noGrp="1"/>
          </p:cNvSpPr>
          <p:nvPr>
            <p:ph sz="quarter" idx="1"/>
          </p:nvPr>
        </p:nvSpPr>
        <p:spPr/>
        <p:txBody>
          <a:bodyPr>
            <a:normAutofit/>
          </a:bodyPr>
          <a:lstStyle/>
          <a:p>
            <a:r>
              <a:rPr lang="en-GB" dirty="0" smtClean="0"/>
              <a:t>  </a:t>
            </a:r>
            <a:r>
              <a:rPr lang="en-GB" dirty="0" err="1" smtClean="0"/>
              <a:t>Lichenification</a:t>
            </a:r>
            <a:r>
              <a:rPr lang="en-GB" dirty="0" smtClean="0"/>
              <a:t> </a:t>
            </a:r>
            <a:r>
              <a:rPr lang="en-GB" dirty="0"/>
              <a:t>of a patch of </a:t>
            </a:r>
            <a:r>
              <a:rPr lang="en-GB" dirty="0" err="1"/>
              <a:t>tinea</a:t>
            </a:r>
            <a:r>
              <a:rPr lang="en-GB" dirty="0"/>
              <a:t> (e.g. of the leg) can mimic lichen simplex. </a:t>
            </a:r>
            <a:endParaRPr lang="en-GB" dirty="0" smtClean="0"/>
          </a:p>
          <a:p>
            <a:r>
              <a:rPr lang="en-GB" dirty="0" smtClean="0"/>
              <a:t>Nummular </a:t>
            </a:r>
            <a:r>
              <a:rPr lang="en-GB" dirty="0"/>
              <a:t>eczema is a common source of error. The plaques of </a:t>
            </a:r>
            <a:r>
              <a:rPr lang="en-GB" dirty="0" err="1"/>
              <a:t>papulovesicles</a:t>
            </a:r>
            <a:r>
              <a:rPr lang="en-GB" dirty="0"/>
              <a:t> tend to occur symmetrically on the limbs. </a:t>
            </a:r>
            <a:endParaRPr lang="en-GB" dirty="0" smtClean="0"/>
          </a:p>
          <a:p>
            <a:r>
              <a:rPr lang="en-GB" dirty="0" err="1" smtClean="0"/>
              <a:t>Pityriasis</a:t>
            </a:r>
            <a:r>
              <a:rPr lang="en-GB" dirty="0" smtClean="0"/>
              <a:t> </a:t>
            </a:r>
            <a:r>
              <a:rPr lang="en-GB" dirty="0" err="1"/>
              <a:t>rosea</a:t>
            </a:r>
            <a:r>
              <a:rPr lang="en-GB" dirty="0"/>
              <a:t> is also symmetrical and characteristically </a:t>
            </a:r>
            <a:r>
              <a:rPr lang="en-GB" dirty="0" err="1"/>
              <a:t>confi</a:t>
            </a:r>
            <a:r>
              <a:rPr lang="en-GB" dirty="0"/>
              <a:t> </a:t>
            </a:r>
            <a:r>
              <a:rPr lang="en-GB" dirty="0" err="1"/>
              <a:t>ned</a:t>
            </a:r>
            <a:r>
              <a:rPr lang="en-GB" dirty="0"/>
              <a:t> to the trunk and proximal parts of the limbs, but the herald patch, if seen, is almost impossible to differentiate from ringworm without microscopic examination of scales. </a:t>
            </a:r>
            <a:endParaRPr lang="en-GB" dirty="0" smtClean="0"/>
          </a:p>
          <a:p>
            <a:r>
              <a:rPr lang="en-GB" dirty="0" err="1" smtClean="0"/>
              <a:t>Candidosis</a:t>
            </a:r>
            <a:r>
              <a:rPr lang="en-GB" dirty="0"/>
              <a:t>, tertiary syphilis and </a:t>
            </a:r>
            <a:r>
              <a:rPr lang="en-GB" dirty="0" err="1"/>
              <a:t>pityriasis</a:t>
            </a:r>
            <a:r>
              <a:rPr lang="en-GB" dirty="0"/>
              <a:t> </a:t>
            </a:r>
            <a:r>
              <a:rPr lang="en-GB" dirty="0" err="1"/>
              <a:t>versicolor</a:t>
            </a:r>
            <a:r>
              <a:rPr lang="en-GB" dirty="0"/>
              <a:t> should be excluded. </a:t>
            </a:r>
            <a:endParaRPr lang="x-none"/>
          </a:p>
        </p:txBody>
      </p:sp>
    </p:spTree>
    <p:extLst>
      <p:ext uri="{BB962C8B-B14F-4D97-AF65-F5344CB8AC3E}">
        <p14:creationId xmlns:p14="http://schemas.microsoft.com/office/powerpoint/2010/main" val="30916033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234</TotalTime>
  <Words>5008</Words>
  <Application>Microsoft Office PowerPoint</Application>
  <PresentationFormat>Custom</PresentationFormat>
  <Paragraphs>163</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Civic</vt:lpstr>
      <vt:lpstr>Superficial Fungal infections</vt:lpstr>
      <vt:lpstr>Tinea Corporis</vt:lpstr>
      <vt:lpstr>Pathophysiology</vt:lpstr>
      <vt:lpstr>PowerPoint Presentation</vt:lpstr>
      <vt:lpstr>Clinical features </vt:lpstr>
      <vt:lpstr>PowerPoint Presentation</vt:lpstr>
      <vt:lpstr>PowerPoint Presentation</vt:lpstr>
      <vt:lpstr>Differential  diagnosis </vt:lpstr>
      <vt:lpstr>PowerPoint Presentation</vt:lpstr>
      <vt:lpstr>management</vt:lpstr>
      <vt:lpstr>Tinea capitis</vt:lpstr>
      <vt:lpstr>PowerPoint Presentation</vt:lpstr>
      <vt:lpstr>Types of infections</vt:lpstr>
      <vt:lpstr>PowerPoint Presentation</vt:lpstr>
      <vt:lpstr>PowerPoint Presentation</vt:lpstr>
      <vt:lpstr>PowerPoint Presentation</vt:lpstr>
      <vt:lpstr>PowerPoint Presentation</vt:lpstr>
      <vt:lpstr>PowerPoint Presentation</vt:lpstr>
      <vt:lpstr>Presentation </vt:lpstr>
      <vt:lpstr> Kerion </vt:lpstr>
      <vt:lpstr>Differential  diagnosis </vt:lpstr>
      <vt:lpstr>management</vt:lpstr>
      <vt:lpstr>Tinea barbae</vt:lpstr>
      <vt:lpstr>Pathology </vt:lpstr>
      <vt:lpstr>PowerPoint Presentation</vt:lpstr>
      <vt:lpstr> Differential diagnosis </vt:lpstr>
      <vt:lpstr>Management</vt:lpstr>
      <vt:lpstr>Tinea faciei </vt:lpstr>
      <vt:lpstr>PowerPoint Presentation</vt:lpstr>
      <vt:lpstr>Clinical features </vt:lpstr>
      <vt:lpstr>Differential diagnosis </vt:lpstr>
      <vt:lpstr>Management </vt:lpstr>
      <vt:lpstr>Tinea pedis </vt:lpstr>
      <vt:lpstr>Pathophysiology </vt:lpstr>
      <vt:lpstr>PowerPoint Presentation</vt:lpstr>
      <vt:lpstr>Clinical features </vt:lpstr>
      <vt:lpstr>PowerPoint Presentation</vt:lpstr>
      <vt:lpstr>PowerPoint Presentation</vt:lpstr>
      <vt:lpstr>PowerPoint Presentation</vt:lpstr>
      <vt:lpstr>PowerPoint Presentation</vt:lpstr>
      <vt:lpstr>Differential  diagnosis </vt:lpstr>
      <vt:lpstr>PowerPoint Presentation</vt:lpstr>
      <vt:lpstr>management</vt:lpstr>
      <vt:lpstr>Tinea manuum </vt:lpstr>
      <vt:lpstr>Clinical features </vt:lpstr>
      <vt:lpstr>PowerPoint Presentation</vt:lpstr>
      <vt:lpstr>Management</vt:lpstr>
      <vt:lpstr>Tinea cruris </vt:lpstr>
      <vt:lpstr>Clinical features </vt:lpstr>
      <vt:lpstr>PowerPoint Presentation</vt:lpstr>
      <vt:lpstr>Differential diagnosis </vt:lpstr>
      <vt:lpstr>PowerPoint Presentation</vt:lpstr>
      <vt:lpstr>PowerPoint Presentation</vt:lpstr>
      <vt:lpstr>Onychomycosis </vt:lpstr>
      <vt:lpstr>Pathophysiology</vt:lpstr>
      <vt:lpstr>types</vt:lpstr>
      <vt:lpstr>PowerPoint Presentation</vt:lpstr>
      <vt:lpstr>PowerPoint Presentation</vt:lpstr>
      <vt:lpstr>PowerPoint Presentation</vt:lpstr>
      <vt:lpstr>PowerPoint Presentation</vt:lpstr>
      <vt:lpstr>PowerPoint Presentation</vt:lpstr>
      <vt:lpstr>Differential  diagnosis</vt:lpstr>
      <vt:lpstr>PowerPoint Presentation</vt:lpstr>
      <vt:lpstr>CANDIDOSIS </vt:lpstr>
      <vt:lpstr>PowerPoint Presentation</vt:lpstr>
      <vt:lpstr>Pathophysiology</vt:lpstr>
      <vt:lpstr>PowerPoint Presentation</vt:lpstr>
      <vt:lpstr>PowerPoint Presentation</vt:lpstr>
      <vt:lpstr>types</vt:lpstr>
      <vt:lpstr>PowerPoint Presentation</vt:lpstr>
      <vt:lpstr>Management</vt:lpstr>
      <vt:lpstr>Therapeutic agents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Rabia G Saddal</dc:creator>
  <cp:lastModifiedBy>Rabia G Saddal</cp:lastModifiedBy>
  <cp:revision>21</cp:revision>
  <dcterms:created xsi:type="dcterms:W3CDTF">2020-02-13T04:25:10Z</dcterms:created>
  <dcterms:modified xsi:type="dcterms:W3CDTF">2020-02-13T15:58:21Z</dcterms:modified>
</cp:coreProperties>
</file>