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4"/>
  </p:notesMasterIdLst>
  <p:sldIdLst>
    <p:sldId id="285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4" r:id="rId28"/>
    <p:sldId id="281" r:id="rId29"/>
    <p:sldId id="282" r:id="rId30"/>
    <p:sldId id="283" r:id="rId31"/>
    <p:sldId id="288" r:id="rId32"/>
    <p:sldId id="304" r:id="rId33"/>
    <p:sldId id="307" r:id="rId34"/>
    <p:sldId id="309" r:id="rId35"/>
    <p:sldId id="30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5" r:id="rId52"/>
    <p:sldId id="30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4C8B6-2B06-4412-A4A5-F4C8C3882A37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49780-E9F7-4C2F-8618-43AD47505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1600200"/>
            <a:ext cx="9054353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50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7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2" y="0"/>
            <a:ext cx="9176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71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25113" cy="695876"/>
          </a:xfrm>
        </p:spPr>
        <p:txBody>
          <a:bodyPr/>
          <a:lstStyle/>
          <a:p>
            <a:pPr algn="ctr"/>
            <a:r>
              <a:rPr lang="en-US" b="1" u="sng" dirty="0" smtClean="0"/>
              <a:t>MANAGEMENT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183935"/>
              </p:ext>
            </p:extLst>
          </p:nvPr>
        </p:nvGraphicFramePr>
        <p:xfrm>
          <a:off x="381000" y="1806575"/>
          <a:ext cx="8458200" cy="39084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1245"/>
                <a:gridCol w="5766955"/>
              </a:tblGrid>
              <a:tr h="1302808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FIRST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Avoidance of irritants and allergens, emollients and soap substitutes</a:t>
                      </a:r>
                      <a:endParaRPr lang="en-US" b="1" dirty="0"/>
                    </a:p>
                  </a:txBody>
                  <a:tcPr/>
                </a:tc>
              </a:tr>
              <a:tr h="1302808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SECOND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Topical corticosteroids and topical calcineurin inhibitors</a:t>
                      </a:r>
                      <a:endParaRPr lang="en-US" b="1" dirty="0"/>
                    </a:p>
                  </a:txBody>
                  <a:tcPr/>
                </a:tc>
              </a:tr>
              <a:tr h="1302808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THIRD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Phototherapy, oral immunosuppressant and Alitretinoin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886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543476"/>
          </a:xfrm>
        </p:spPr>
        <p:txBody>
          <a:bodyPr/>
          <a:lstStyle/>
          <a:p>
            <a:pPr algn="ctr"/>
            <a:r>
              <a:rPr lang="en-US" b="1" u="sng" dirty="0" smtClean="0"/>
              <a:t>NUMMULAR DERMATITIS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279334"/>
              </p:ext>
            </p:extLst>
          </p:nvPr>
        </p:nvGraphicFramePr>
        <p:xfrm>
          <a:off x="228600" y="990600"/>
          <a:ext cx="8610600" cy="54794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/>
                <a:gridCol w="5715000"/>
              </a:tblGrid>
              <a:tr h="1396714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DEFINITION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Nummular dermatitis is characterized by a single, non‐specific morphological feature, namely circular or oval plaques of eczema</a:t>
                      </a:r>
                    </a:p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with a clearly demarcated edge.</a:t>
                      </a:r>
                      <a:endParaRPr lang="en-US" b="1" dirty="0"/>
                    </a:p>
                  </a:txBody>
                  <a:tcPr/>
                </a:tc>
              </a:tr>
              <a:tr h="1074395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EPIDEMIOLOGY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INCIDENCE</a:t>
                      </a:r>
                      <a:r>
                        <a:rPr lang="en-US" b="1" dirty="0" smtClean="0"/>
                        <a:t>… 2 PER 1000</a:t>
                      </a:r>
                    </a:p>
                    <a:p>
                      <a:r>
                        <a:rPr lang="en-US" b="1" u="sng" dirty="0" smtClean="0"/>
                        <a:t>AGE</a:t>
                      </a:r>
                      <a:r>
                        <a:rPr lang="en-US" b="1" dirty="0" smtClean="0"/>
                        <a:t>… women in early ager</a:t>
                      </a:r>
                    </a:p>
                    <a:p>
                      <a:r>
                        <a:rPr lang="en-US" b="1" dirty="0" smtClean="0"/>
                        <a:t>         men</a:t>
                      </a:r>
                      <a:r>
                        <a:rPr lang="en-US" b="1" baseline="0" dirty="0" smtClean="0"/>
                        <a:t> in late age</a:t>
                      </a:r>
                      <a:endParaRPr lang="en-US" b="1" dirty="0"/>
                    </a:p>
                  </a:txBody>
                  <a:tcPr/>
                </a:tc>
              </a:tr>
              <a:tr h="3008306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PATHOPHYSIOLOGY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Subacute dermatitis indistinguishable from other forms of eczema, with spongiotic vesicles and a predominantly lymphohistiocytic infiltrate. Eosinophils present in the upper dermis.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 studies have shown that the intense intercellular oedema leads to a reduction in the number of desmosomes between the cells of the basal layer.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310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"/>
            <a:ext cx="6096000" cy="68497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657600"/>
            <a:ext cx="2492271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09" y="990599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458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722996"/>
              </p:ext>
            </p:extLst>
          </p:nvPr>
        </p:nvGraphicFramePr>
        <p:xfrm>
          <a:off x="228600" y="990600"/>
          <a:ext cx="8610600" cy="58056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7644"/>
                <a:gridCol w="5962956"/>
              </a:tblGrid>
              <a:tr h="749922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EXUDATIVE TYPE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Resembles the acute phase of typical disease with</a:t>
                      </a:r>
                      <a:r>
                        <a:rPr lang="en-US" b="1" baseline="0" dirty="0" smtClean="0"/>
                        <a:t> leakage of serous fluid and crust formation</a:t>
                      </a:r>
                      <a:endParaRPr lang="en-US" b="1" dirty="0"/>
                    </a:p>
                  </a:txBody>
                  <a:tcPr/>
                </a:tc>
              </a:tr>
              <a:tr h="2035505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DRY</a:t>
                      </a:r>
                      <a:r>
                        <a:rPr lang="en-US" b="1" u="sng" baseline="0" dirty="0" smtClean="0"/>
                        <a:t> TYPE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Uncommon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Multiple dry scale round or</a:t>
                      </a:r>
                      <a:r>
                        <a:rPr lang="en-US" b="1" baseline="0" dirty="0" smtClean="0"/>
                        <a:t> oval discs on the arms and legs also scattered microvesicles on an erythematous base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/>
                        <a:t>Minimal itching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/>
                        <a:t>Resistant to treatment</a:t>
                      </a:r>
                      <a:endParaRPr lang="en-US" b="1" dirty="0"/>
                    </a:p>
                  </a:txBody>
                  <a:tcPr/>
                </a:tc>
              </a:tr>
              <a:tr h="1392714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NUMMULAR DERMATITIS OF THE HANDS.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Often develops as a single plaque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May occur at trauma site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Gen. spread is uncommon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May occur with occupational exposure</a:t>
                      </a:r>
                      <a:endParaRPr lang="en-US" b="1" dirty="0"/>
                    </a:p>
                  </a:txBody>
                  <a:tcPr/>
                </a:tc>
              </a:tr>
              <a:tr h="1392714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EXUDATIVE DISCOID AND LICHENOID CHRONIC DERMATOSIS.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Widespread</a:t>
                      </a:r>
                      <a:r>
                        <a:rPr lang="en-US" b="1" baseline="0" dirty="0" smtClean="0"/>
                        <a:t> extremely pruritic eruption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/>
                        <a:t>Discoid lesions with lichenoid and exudative phases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/>
                        <a:t>Predominantly in adult males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619676"/>
          </a:xfrm>
        </p:spPr>
        <p:txBody>
          <a:bodyPr/>
          <a:lstStyle/>
          <a:p>
            <a:pPr algn="ctr"/>
            <a:r>
              <a:rPr lang="en-US" b="1" u="sng" dirty="0" smtClean="0"/>
              <a:t>CLINICAL VARIANTS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57941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772076"/>
          </a:xfrm>
        </p:spPr>
        <p:txBody>
          <a:bodyPr/>
          <a:lstStyle/>
          <a:p>
            <a:pPr algn="ctr"/>
            <a:r>
              <a:rPr lang="en-US" b="1" u="sng" dirty="0" smtClean="0"/>
              <a:t>DIFFERENTIAL DIAGNOSIS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116428"/>
              </p:ext>
            </p:extLst>
          </p:nvPr>
        </p:nvGraphicFramePr>
        <p:xfrm>
          <a:off x="304798" y="1295399"/>
          <a:ext cx="8534404" cy="35626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1"/>
                <a:gridCol w="2209801"/>
                <a:gridCol w="2057401"/>
                <a:gridCol w="2133601"/>
              </a:tblGrid>
              <a:tr h="456036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DISEASE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DISTRIBUTION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FEATURES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HISTOLOGY</a:t>
                      </a:r>
                      <a:endParaRPr lang="en-US" b="1" u="sng" dirty="0"/>
                    </a:p>
                  </a:txBody>
                  <a:tcPr/>
                </a:tc>
              </a:tr>
              <a:tr h="45603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Nummular</a:t>
                      </a:r>
                      <a:r>
                        <a:rPr lang="en-US" b="1" baseline="0" dirty="0" smtClean="0"/>
                        <a:t> dermatitis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45603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Tinea corporis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456036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Pityriasis alba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456036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Chronic superficial dermatitis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456036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Prelymphomatos eruption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798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772076"/>
          </a:xfrm>
        </p:spPr>
        <p:txBody>
          <a:bodyPr/>
          <a:lstStyle/>
          <a:p>
            <a:pPr algn="ctr"/>
            <a:r>
              <a:rPr lang="en-US" b="1" u="sng" dirty="0" smtClean="0"/>
              <a:t>DIFFERENTIAL DIAGNOSIS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953037"/>
              </p:ext>
            </p:extLst>
          </p:nvPr>
        </p:nvGraphicFramePr>
        <p:xfrm>
          <a:off x="304800" y="1066800"/>
          <a:ext cx="8534404" cy="47244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9802"/>
                <a:gridCol w="2133600"/>
                <a:gridCol w="2057401"/>
                <a:gridCol w="2133601"/>
              </a:tblGrid>
              <a:tr h="527655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/>
                        <a:t>DISEASE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/>
                        <a:t>DISTRIBUTION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/>
                        <a:t>FEATURES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/>
                        <a:t>HISTOLOGY</a:t>
                      </a:r>
                      <a:endParaRPr lang="en-US" sz="1600" b="1" u="sng" dirty="0"/>
                    </a:p>
                  </a:txBody>
                  <a:tcPr/>
                </a:tc>
              </a:tr>
              <a:tr h="67006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Nummular</a:t>
                      </a:r>
                      <a:r>
                        <a:rPr lang="en-US" sz="1600" b="1" baseline="0" dirty="0" smtClean="0"/>
                        <a:t> dermatitis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Limbs more than trunk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Oval or round, very itchy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Eczema, often intense changes</a:t>
                      </a:r>
                      <a:endParaRPr lang="en-US" sz="1600" b="1" dirty="0"/>
                    </a:p>
                  </a:txBody>
                  <a:tcPr/>
                </a:tc>
              </a:tr>
              <a:tr h="1234337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Tinea corporis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Limbs or trunk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Oval or round, itchy Scraping produces scale for mycology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 stain shows fungus</a:t>
                      </a:r>
                      <a:endParaRPr lang="en-US" sz="1600" b="1" dirty="0"/>
                    </a:p>
                  </a:txBody>
                  <a:tcPr/>
                </a:tc>
              </a:tr>
              <a:tr h="670069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Pityriasis alba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Face, proximal limbs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Depigmentation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mild eczema</a:t>
                      </a:r>
                      <a:endParaRPr lang="en-US" sz="1600" b="1" dirty="0"/>
                    </a:p>
                  </a:txBody>
                  <a:tcPr/>
                </a:tc>
              </a:tr>
              <a:tr h="952203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Chronic superficial dermatitis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Limbs more than trunk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Oval or round, no infiltration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Epidermal eczematous</a:t>
                      </a:r>
                      <a:endParaRPr lang="en-US" sz="1600" b="1" dirty="0"/>
                    </a:p>
                  </a:txBody>
                  <a:tcPr/>
                </a:tc>
              </a:tr>
              <a:tr h="670069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Prelymphomatos eruption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Flank, trunk, proximal limbs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Angular,  infiltrated, itchy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Dermal infiltrate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888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125113" cy="695876"/>
          </a:xfrm>
        </p:spPr>
        <p:txBody>
          <a:bodyPr/>
          <a:lstStyle/>
          <a:p>
            <a:pPr algn="ctr"/>
            <a:r>
              <a:rPr lang="en-US" b="1" u="sng" dirty="0" smtClean="0"/>
              <a:t>TREATMENT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819044"/>
              </p:ext>
            </p:extLst>
          </p:nvPr>
        </p:nvGraphicFramePr>
        <p:xfrm>
          <a:off x="457200" y="1371600"/>
          <a:ext cx="8153400" cy="37337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32657"/>
                <a:gridCol w="5820743"/>
              </a:tblGrid>
              <a:tr h="1241316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FIRST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Emollient, topical corticosteroid ― topical or oral antibiotic</a:t>
                      </a:r>
                      <a:endParaRPr lang="en-US" b="1" dirty="0"/>
                    </a:p>
                  </a:txBody>
                  <a:tcPr/>
                </a:tc>
              </a:tr>
              <a:tr h="719175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SECOND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Topical calcineurin inhibitor</a:t>
                      </a:r>
                      <a:endParaRPr lang="en-US" b="1" dirty="0"/>
                    </a:p>
                  </a:txBody>
                  <a:tcPr/>
                </a:tc>
              </a:tr>
              <a:tr h="1773308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THIRD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Phototherapy (narrow‐band UVB/PUVA), oral immunosuppressants including methotrexate or oral steroids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316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125113" cy="619676"/>
          </a:xfrm>
        </p:spPr>
        <p:txBody>
          <a:bodyPr/>
          <a:lstStyle/>
          <a:p>
            <a:pPr algn="ctr"/>
            <a:r>
              <a:rPr lang="en-US" b="1" u="sng" dirty="0" smtClean="0"/>
              <a:t>ASTEATOTIC ECZEMA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6219889"/>
              </p:ext>
            </p:extLst>
          </p:nvPr>
        </p:nvGraphicFramePr>
        <p:xfrm>
          <a:off x="228600" y="616634"/>
          <a:ext cx="8382000" cy="58769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7706"/>
                <a:gridCol w="5894294"/>
              </a:tblGrid>
              <a:tr h="1252818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DEFINITION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Eczema developing in very dry skin usually affects the legs, arms and hands of elderly people. A characteristic ‘crazy paving’ pattern is observed on the legs in particular may flare during winter due to a reduction in humidity associated with central heating</a:t>
                      </a:r>
                      <a:endParaRPr lang="en-US" sz="1400" b="1" dirty="0"/>
                    </a:p>
                  </a:txBody>
                  <a:tcPr/>
                </a:tc>
              </a:tr>
              <a:tr h="1252818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EPIDEMIOLOGY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u="sng" dirty="0" smtClean="0"/>
                        <a:t>INCIDENCE</a:t>
                      </a:r>
                      <a:r>
                        <a:rPr lang="en-US" sz="1400" b="1" u="sng" baseline="0" dirty="0" smtClean="0"/>
                        <a:t> N PREVELANCE</a:t>
                      </a:r>
                      <a:r>
                        <a:rPr lang="en-US" sz="1400" b="1" baseline="0" dirty="0" smtClean="0"/>
                        <a:t>… 16.4 %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u="sng" baseline="0" dirty="0" smtClean="0"/>
                        <a:t>AGE</a:t>
                      </a:r>
                      <a:r>
                        <a:rPr lang="en-US" sz="1400" b="1" baseline="0" dirty="0" smtClean="0"/>
                        <a:t>… Elderly people affects more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u="sng" baseline="0" dirty="0" smtClean="0"/>
                        <a:t>SEX</a:t>
                      </a:r>
                      <a:r>
                        <a:rPr lang="en-US" sz="1400" b="1" baseline="0" dirty="0" smtClean="0"/>
                        <a:t>.. No evidence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u="sng" baseline="0" dirty="0" smtClean="0"/>
                        <a:t>ASS. DISEASE</a:t>
                      </a:r>
                      <a:r>
                        <a:rPr lang="en-US" sz="1400" b="1" baseline="0" dirty="0" smtClean="0"/>
                        <a:t>.. May be presenting feature of myxedema</a:t>
                      </a:r>
                      <a:endParaRPr lang="en-US" sz="1400" b="1" dirty="0"/>
                    </a:p>
                  </a:txBody>
                  <a:tcPr/>
                </a:tc>
              </a:tr>
              <a:tr h="953086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PREDISPOSING</a:t>
                      </a:r>
                      <a:r>
                        <a:rPr lang="en-US" sz="1600" b="1" u="sng" baseline="0" dirty="0" smtClean="0"/>
                        <a:t> FACTORS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 Dry skin 2.</a:t>
                      </a:r>
                      <a:r>
                        <a:rPr lang="en-US" sz="1400" b="1" baseline="0" dirty="0" smtClean="0"/>
                        <a:t> further reduction in lipid with age 3. chapping and degreasing 4. low environmental humidity 5. repeated minor trauma leading to inflammation</a:t>
                      </a:r>
                      <a:endParaRPr lang="en-US" sz="1400" b="1" dirty="0"/>
                    </a:p>
                  </a:txBody>
                  <a:tcPr/>
                </a:tc>
              </a:tr>
              <a:tr h="2418229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PATHOLOGY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Condition is due to a decrease in skin surface lipid, the exact pathogenesis of the skin changes is obscure.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amino acid content of the skin is lower in more severe cases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decrease in the keratohyaline‐derived natural moisturizers may also be important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histopathological features are those of a mild, subacute eczema, with a varying amount of dermal infiltrate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300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19201"/>
            <a:ext cx="7620000" cy="914400"/>
          </a:xfrm>
        </p:spPr>
        <p:txBody>
          <a:bodyPr/>
          <a:lstStyle/>
          <a:p>
            <a:r>
              <a:rPr lang="en-US" b="1" u="sng" dirty="0" smtClean="0"/>
              <a:t>ECZEMATOUS DISORDERS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590800"/>
            <a:ext cx="7117180" cy="861420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 smtClean="0"/>
              <a:t>DR MARRIAM ASAD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456191"/>
            <a:ext cx="4267493" cy="29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75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157835"/>
              </p:ext>
            </p:extLst>
          </p:nvPr>
        </p:nvGraphicFramePr>
        <p:xfrm>
          <a:off x="0" y="76199"/>
          <a:ext cx="6221437" cy="6888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3009"/>
                <a:gridCol w="4308428"/>
              </a:tblGrid>
              <a:tr h="2438400">
                <a:tc>
                  <a:txBody>
                    <a:bodyPr/>
                    <a:lstStyle/>
                    <a:p>
                      <a:r>
                        <a:rPr lang="en-US" sz="1400" b="1" u="sng" dirty="0" smtClean="0"/>
                        <a:t>CLINICAL FEATURES</a:t>
                      </a:r>
                      <a:endParaRPr 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HISTORY.. Irritation.. Often intense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dirty="0" smtClean="0"/>
                        <a:t>Worse with changes of temperature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PRESENTATION.. Dry and slightly scaly</a:t>
                      </a:r>
                      <a:r>
                        <a:rPr lang="en-US" sz="1400" b="1" baseline="0" dirty="0" smtClean="0"/>
                        <a:t> skin in hands and they become chapped or itchy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baseline="0" dirty="0" smtClean="0"/>
                        <a:t>Finger pulps are dry and cracked with parchment pulp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baseline="0" dirty="0" smtClean="0"/>
                        <a:t>On legs.. Sup. marking is more marked and deeper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baseline="0" dirty="0" smtClean="0"/>
                        <a:t>Borders become erythematous and slightly raised</a:t>
                      </a:r>
                      <a:endParaRPr lang="en-US" sz="1400" b="1" dirty="0"/>
                    </a:p>
                  </a:txBody>
                  <a:tcPr/>
                </a:tc>
              </a:tr>
              <a:tr h="1967411">
                <a:tc>
                  <a:txBody>
                    <a:bodyPr/>
                    <a:lstStyle/>
                    <a:p>
                      <a:r>
                        <a:rPr lang="en-US" sz="1400" b="1" u="sng" dirty="0" smtClean="0"/>
                        <a:t>CLINICAL VARIANTS</a:t>
                      </a:r>
                      <a:endParaRPr 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Extensive or generalized forms involving the trunk as well as the legs are rare but should raise the suspicion of malignancy.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Malignant lymphoma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Angioimmunoblastic lymphadenopathy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Anaplastic gastric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Adenocarcinoma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Spheroidal cell carcinoma of the breast</a:t>
                      </a:r>
                      <a:endParaRPr lang="en-US" sz="1400" b="1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1400" b="1" u="sng" dirty="0" smtClean="0"/>
                        <a:t>TREATMENT</a:t>
                      </a:r>
                      <a:r>
                        <a:rPr lang="en-US" sz="1400" b="1" u="sng" baseline="0" dirty="0" smtClean="0"/>
                        <a:t> </a:t>
                      </a:r>
                      <a:endParaRPr 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u="sng" dirty="0" smtClean="0"/>
                        <a:t>FIRST LINE</a:t>
                      </a:r>
                      <a:r>
                        <a:rPr lang="en-US" sz="1400" b="1" dirty="0" smtClean="0"/>
                        <a:t>..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Humidify environment and avoid sudden temperature changes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SECOND LINE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…Emollients, with or without urea, bath oil and soap substitute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THIRD LINE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…Mild topical corticosteroids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pimecrolimus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2667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88083"/>
            <a:ext cx="2699825" cy="184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880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924475"/>
          </a:xfrm>
        </p:spPr>
        <p:txBody>
          <a:bodyPr/>
          <a:lstStyle/>
          <a:p>
            <a:r>
              <a:rPr lang="en-US" b="1" u="sng" dirty="0" smtClean="0"/>
              <a:t>DERMATITIS AND ECZEMA OF THE EYELIDS</a:t>
            </a:r>
            <a:endParaRPr lang="en-US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359527"/>
              </p:ext>
            </p:extLst>
          </p:nvPr>
        </p:nvGraphicFramePr>
        <p:xfrm>
          <a:off x="0" y="1143000"/>
          <a:ext cx="5867400" cy="53492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9800"/>
                <a:gridCol w="3657600"/>
              </a:tblGrid>
              <a:tr h="734209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DEFINITION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This is eczema affecting predominantly the eyelids</a:t>
                      </a:r>
                      <a:endParaRPr lang="en-US" sz="1600" b="1" dirty="0"/>
                    </a:p>
                  </a:txBody>
                  <a:tcPr/>
                </a:tc>
              </a:tr>
              <a:tr h="2307515">
                <a:tc>
                  <a:txBody>
                    <a:bodyPr/>
                    <a:lstStyle/>
                    <a:p>
                      <a:r>
                        <a:rPr lang="en-US" sz="1400" b="1" u="sng" dirty="0" smtClean="0"/>
                        <a:t>PATHOPHYSIOLOGY</a:t>
                      </a:r>
                      <a:endParaRPr 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Eyelid involvement is 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common feature of atopic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Seborrhoeic dermatitis Contact allergy to various components of eye makeup,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Allergy to nickel.</a:t>
                      </a:r>
                      <a:endParaRPr lang="en-US" sz="1600" b="1" dirty="0"/>
                    </a:p>
                  </a:txBody>
                  <a:tcPr/>
                </a:tc>
              </a:tr>
              <a:tr h="2307515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TREATMENT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u="sng" dirty="0" smtClean="0"/>
                        <a:t>FIRST LINE</a:t>
                      </a:r>
                      <a:r>
                        <a:rPr lang="en-US" sz="1600" b="1" dirty="0" smtClean="0"/>
                        <a:t>.. 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Avoid allergens/irritants.. Emollient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SECOND LINE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.. Hydrocortisone 1% cream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THIRD LINE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.. Tacrolimus ointment or pimecrolimus 1% cream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58" y="2971800"/>
            <a:ext cx="3132442" cy="212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72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791"/>
            <a:ext cx="7125113" cy="533399"/>
          </a:xfrm>
        </p:spPr>
        <p:txBody>
          <a:bodyPr/>
          <a:lstStyle/>
          <a:p>
            <a:pPr algn="ctr"/>
            <a:r>
              <a:rPr lang="en-US" sz="2400" b="1" u="sng" dirty="0" smtClean="0"/>
              <a:t>DERMATITIS AND ECZEMA OF HANDS</a:t>
            </a:r>
            <a:endParaRPr lang="en-US" sz="2400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0609735"/>
              </p:ext>
            </p:extLst>
          </p:nvPr>
        </p:nvGraphicFramePr>
        <p:xfrm>
          <a:off x="304800" y="762000"/>
          <a:ext cx="8610600" cy="5882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4600"/>
                <a:gridCol w="6096000"/>
              </a:tblGrid>
              <a:tr h="1981200">
                <a:tc>
                  <a:txBody>
                    <a:bodyPr/>
                    <a:lstStyle/>
                    <a:p>
                      <a:r>
                        <a:rPr lang="en-US" sz="1800" b="1" u="sng" dirty="0" smtClean="0"/>
                        <a:t>DEFINITION</a:t>
                      </a:r>
                      <a:endParaRPr lang="en-US" sz="18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term hand eczema implies that the dermatitis is largely confined to the hands, with only minor involvement of other areas. Hyperkeratotic palmar eczema ..‘ tylotic eczema’.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Pompholyx known as ‘vesicular eczema of palms and soles’. 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When on palms… ‘cheiropompholyx’,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When on soles,… ‘podopompholyx’</a:t>
                      </a:r>
                      <a:endParaRPr lang="en-US" sz="1600" b="1" dirty="0"/>
                    </a:p>
                  </a:txBody>
                  <a:tcPr/>
                </a:tc>
              </a:tr>
              <a:tr h="1674146">
                <a:tc>
                  <a:txBody>
                    <a:bodyPr/>
                    <a:lstStyle/>
                    <a:p>
                      <a:r>
                        <a:rPr lang="en-US" sz="1800" b="1" u="sng" dirty="0" smtClean="0"/>
                        <a:t>EPIDEMIOLOGY</a:t>
                      </a:r>
                      <a:endParaRPr lang="en-US" sz="18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INCIDENCE</a:t>
                      </a:r>
                      <a:r>
                        <a:rPr lang="en-US" sz="1600" b="1" dirty="0" smtClean="0"/>
                        <a:t>.. Minor degrees of hand</a:t>
                      </a:r>
                      <a:r>
                        <a:rPr lang="en-US" sz="1600" b="1" baseline="0" dirty="0" smtClean="0"/>
                        <a:t> eczema are common 25 % of patient does not seek medical advice</a:t>
                      </a:r>
                    </a:p>
                    <a:p>
                      <a:r>
                        <a:rPr lang="en-US" sz="1600" b="1" u="sng" baseline="0" dirty="0" smtClean="0"/>
                        <a:t>AGE</a:t>
                      </a:r>
                      <a:r>
                        <a:rPr lang="en-US" sz="1600" b="1" baseline="0" dirty="0" smtClean="0"/>
                        <a:t>….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women, hand eczema peaks in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young adults and appears to decline with increasing age</a:t>
                      </a:r>
                    </a:p>
                    <a:p>
                      <a:r>
                        <a:rPr lang="en-US" sz="16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SEX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…twice common in women than men</a:t>
                      </a:r>
                    </a:p>
                    <a:p>
                      <a:r>
                        <a:rPr lang="en-US" sz="16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ASS. DISEASE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 more common in people with atopic dermatitis</a:t>
                      </a:r>
                      <a:endParaRPr lang="en-US" sz="1600" b="1" dirty="0"/>
                    </a:p>
                  </a:txBody>
                  <a:tcPr/>
                </a:tc>
              </a:tr>
              <a:tr h="992854">
                <a:tc>
                  <a:txBody>
                    <a:bodyPr/>
                    <a:lstStyle/>
                    <a:p>
                      <a:r>
                        <a:rPr lang="en-US" sz="1800" b="1" u="sng" dirty="0" smtClean="0"/>
                        <a:t>PATHOPHYSIOLOGY</a:t>
                      </a:r>
                      <a:endParaRPr lang="en-US" sz="18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PREDISPOSING FACTORS</a:t>
                      </a:r>
                      <a:r>
                        <a:rPr lang="en-US" sz="1600" b="1" dirty="0" smtClean="0"/>
                        <a:t>..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Atopy, dry skin, contact allergic or irritant dermatitis, filaggrin gene mutations</a:t>
                      </a:r>
                    </a:p>
                    <a:p>
                      <a:r>
                        <a:rPr lang="en-US" sz="16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PATHOLOGY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.. horny layer and the presence of numerous sweat glands is characteristic for hand eczema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22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723"/>
            <a:ext cx="7125113" cy="685800"/>
          </a:xfrm>
        </p:spPr>
        <p:txBody>
          <a:bodyPr/>
          <a:lstStyle/>
          <a:p>
            <a:pPr algn="ctr"/>
            <a:r>
              <a:rPr lang="en-US" sz="2800" b="1" u="sng" dirty="0" smtClean="0"/>
              <a:t>AETIOLOGICAL POSSIBILITIES</a:t>
            </a:r>
            <a:endParaRPr lang="en-US" sz="2800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314668"/>
              </p:ext>
            </p:extLst>
          </p:nvPr>
        </p:nvGraphicFramePr>
        <p:xfrm>
          <a:off x="304800" y="767081"/>
          <a:ext cx="8153400" cy="3083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76700"/>
                <a:gridCol w="4076700"/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EXOGENOUS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ENDOGENOUS</a:t>
                      </a:r>
                      <a:endParaRPr lang="en-US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Contact irritants.. Chemical and physical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Idiopathic 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Ingested allergens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Immunological and metabolic defects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Infection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Psychosomatic: stress aggravates </a:t>
                      </a:r>
                      <a:endParaRPr lang="en-US" b="1" dirty="0"/>
                    </a:p>
                  </a:txBody>
                  <a:tcPr/>
                </a:tc>
              </a:tr>
              <a:tr h="56896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Sec.</a:t>
                      </a:r>
                      <a:r>
                        <a:rPr lang="en-US" b="1" baseline="0" dirty="0" smtClean="0"/>
                        <a:t> dissemination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Dyshidrosis: increased sweating aggravates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38862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MORPHOLOGICAL PATTERNS OF HAND ECZEMA</a:t>
            </a:r>
            <a:endParaRPr lang="en-US" sz="2000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709849"/>
              </p:ext>
            </p:extLst>
          </p:nvPr>
        </p:nvGraphicFramePr>
        <p:xfrm>
          <a:off x="381000" y="4419600"/>
          <a:ext cx="8305800" cy="236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52900"/>
                <a:gridCol w="41529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Apron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Pompholyx</a:t>
                      </a:r>
                      <a:endParaRPr lang="en-US" b="1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Chronic acral dermatitis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Recurrent focal palmar peeling</a:t>
                      </a:r>
                      <a:endParaRPr lang="en-US" b="1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Nummular dermatitis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Ring eczema</a:t>
                      </a:r>
                      <a:endParaRPr lang="en-US" b="1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Gut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‘Wear and tear’ dermatitis (</a:t>
                      </a:r>
                      <a:endParaRPr lang="en-US" b="1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Hyperkeratotic palmar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Fingertip eczema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973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55317"/>
            <a:ext cx="7125113" cy="543476"/>
          </a:xfrm>
        </p:spPr>
        <p:txBody>
          <a:bodyPr/>
          <a:lstStyle/>
          <a:p>
            <a:pPr algn="ctr"/>
            <a:r>
              <a:rPr lang="en-US" b="1" u="sng" dirty="0" smtClean="0"/>
              <a:t>CLINICAL VARIANTS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09524"/>
              </p:ext>
            </p:extLst>
          </p:nvPr>
        </p:nvGraphicFramePr>
        <p:xfrm>
          <a:off x="215705" y="708259"/>
          <a:ext cx="5943600" cy="61497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8930"/>
                <a:gridCol w="3694670"/>
              </a:tblGrid>
              <a:tr h="1303421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Hyperkeratotic palmar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Highly</a:t>
                      </a:r>
                      <a:r>
                        <a:rPr lang="en-US" b="1" baseline="0" dirty="0" smtClean="0"/>
                        <a:t> irritable, scaly , fissured , hyperkeratotic patches on palms and palmar surface of fingers</a:t>
                      </a:r>
                      <a:endParaRPr lang="en-US" b="1" dirty="0"/>
                    </a:p>
                  </a:txBody>
                  <a:tcPr/>
                </a:tc>
              </a:tr>
              <a:tr h="2506579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Pompholyx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Oedema fluid accumulates to form visible vesicles or bullae…the blisters tend to become relatively large before they burst.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Pompholyx probably accounts for about 5–20% of all cases of hand eczema</a:t>
                      </a:r>
                      <a:endParaRPr lang="en-US" b="1" dirty="0"/>
                    </a:p>
                  </a:txBody>
                  <a:tcPr/>
                </a:tc>
              </a:tr>
              <a:tr h="1905000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Apron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Involves proximal palmar aspect of two or more adjacent fingers and the palmar skin over the metacarpophalangeal joints, thus resembling an apron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0200"/>
            <a:ext cx="220980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2819142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74" y="5029200"/>
            <a:ext cx="2565194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20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78479"/>
              </p:ext>
            </p:extLst>
          </p:nvPr>
        </p:nvGraphicFramePr>
        <p:xfrm>
          <a:off x="152400" y="152400"/>
          <a:ext cx="5791200" cy="655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7400"/>
                <a:gridCol w="3733800"/>
              </a:tblGrid>
              <a:tr h="2184400">
                <a:tc>
                  <a:txBody>
                    <a:bodyPr/>
                    <a:lstStyle/>
                    <a:p>
                      <a:r>
                        <a:rPr lang="en-US" sz="1600" b="1" i="0" u="sng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Chronic </a:t>
                      </a:r>
                      <a:r>
                        <a:rPr lang="en-US" sz="1600" b="1" i="0" u="sng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acral</a:t>
                      </a:r>
                      <a:r>
                        <a:rPr lang="en-US" sz="1600" b="1" i="0" u="sng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dermatitis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Affects patients in middle age.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Chronic, intensely pruritic, hyperkeratotic, papulovesicular eczema of the hands and feet associated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with elevated IgE </a:t>
                      </a:r>
                      <a:endParaRPr lang="en-US" sz="1600" b="1" dirty="0"/>
                    </a:p>
                  </a:txBody>
                  <a:tcPr/>
                </a:tc>
              </a:tr>
              <a:tr h="2708656">
                <a:tc>
                  <a:txBody>
                    <a:bodyPr/>
                    <a:lstStyle/>
                    <a:p>
                      <a:r>
                        <a:rPr lang="en-US" sz="16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Fingertip eczema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Characteristic pattern,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involving the palmar surface of the tips fingers. 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skin is dry, cracked and sometimes painful fissures . Two patterns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fingers are involved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Preferentially involving thumb , forefinger and third finger</a:t>
                      </a:r>
                    </a:p>
                  </a:txBody>
                  <a:tcPr/>
                </a:tc>
              </a:tr>
              <a:tr h="1660144">
                <a:tc>
                  <a:txBody>
                    <a:bodyPr/>
                    <a:lstStyle/>
                    <a:p>
                      <a:r>
                        <a:rPr lang="en-US" sz="16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Patchy vesiculosqu amous eczema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Irregular, patchy, vesiculosquamous lesions occur on both hands, usually asymmetrically. Nail changes are common if the nail folds are affected.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26" y="2667000"/>
            <a:ext cx="3048000" cy="187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867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885003"/>
              </p:ext>
            </p:extLst>
          </p:nvPr>
        </p:nvGraphicFramePr>
        <p:xfrm>
          <a:off x="0" y="0"/>
          <a:ext cx="5943600" cy="69712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4713"/>
                <a:gridCol w="3988887"/>
              </a:tblGrid>
              <a:tr h="2394857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Slaughter</a:t>
                      </a:r>
                    </a:p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house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Starts in finger webs and spreads to the sides of the fingers. Mild, self‐limiting condition, which clears in a week or two, even if the patient remains at work, but it can recur at intervals.</a:t>
                      </a:r>
                      <a:endParaRPr lang="en-US" b="1" dirty="0"/>
                    </a:p>
                  </a:txBody>
                  <a:tcPr/>
                </a:tc>
              </a:tr>
              <a:tr h="2721428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Recurrent focal palmar peeling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Small areas of superficial, white</a:t>
                      </a:r>
                    </a:p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desquamation develop on the sides of the fingers and on the</a:t>
                      </a:r>
                    </a:p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palms or on the feet. They appear abruptly, and expand before peeling off. There is little or no irritation, and vesicles as such are not seen</a:t>
                      </a:r>
                      <a:endParaRPr lang="en-US" b="1" dirty="0"/>
                    </a:p>
                  </a:txBody>
                  <a:tcPr/>
                </a:tc>
              </a:tr>
              <a:tr h="1741715">
                <a:tc>
                  <a:txBody>
                    <a:bodyPr/>
                    <a:lstStyle/>
                    <a:p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Ring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 irritable patch of eczema begins under a ring and typically spreads to involve the adjacent side of the middle finger and the adjacent area of palm.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9621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10973"/>
            <a:ext cx="2514600" cy="266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6" y="5010004"/>
            <a:ext cx="242887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991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467276"/>
          </a:xfrm>
        </p:spPr>
        <p:txBody>
          <a:bodyPr/>
          <a:lstStyle/>
          <a:p>
            <a:pPr algn="ctr"/>
            <a:r>
              <a:rPr lang="en-US" b="1" u="sng" dirty="0" smtClean="0"/>
              <a:t>DIFFERENTIAL DIAGNOSIS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206187"/>
              </p:ext>
            </p:extLst>
          </p:nvPr>
        </p:nvGraphicFramePr>
        <p:xfrm>
          <a:off x="228600" y="914400"/>
          <a:ext cx="8534400" cy="2057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71876"/>
                <a:gridCol w="5362524"/>
              </a:tblGrid>
              <a:tr h="68580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NUMMULAR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PALMAR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POMPHOLYX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400" y="3352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MANAGEMENT</a:t>
            </a:r>
            <a:endParaRPr lang="en-US" sz="3200" b="1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652856"/>
              </p:ext>
            </p:extLst>
          </p:nvPr>
        </p:nvGraphicFramePr>
        <p:xfrm>
          <a:off x="304800" y="4114800"/>
          <a:ext cx="8534401" cy="22859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5901"/>
                <a:gridCol w="5778500"/>
              </a:tblGrid>
              <a:tr h="581456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FIRST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u="sng" dirty="0"/>
                    </a:p>
                  </a:txBody>
                  <a:tcPr/>
                </a:tc>
              </a:tr>
              <a:tr h="1123087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SECOND</a:t>
                      </a:r>
                      <a:r>
                        <a:rPr lang="en-US" b="1" u="sng" baseline="0" dirty="0" smtClean="0"/>
                        <a:t>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u="sng" dirty="0"/>
                    </a:p>
                  </a:txBody>
                  <a:tcPr/>
                </a:tc>
              </a:tr>
              <a:tr h="581456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THIRD LINE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u="sng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762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467276"/>
          </a:xfrm>
        </p:spPr>
        <p:txBody>
          <a:bodyPr/>
          <a:lstStyle/>
          <a:p>
            <a:pPr algn="ctr"/>
            <a:r>
              <a:rPr lang="en-US" b="1" u="sng" dirty="0" smtClean="0"/>
              <a:t>DIFFERENTIAL DIAGNOSIS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155153"/>
              </p:ext>
            </p:extLst>
          </p:nvPr>
        </p:nvGraphicFramePr>
        <p:xfrm>
          <a:off x="228600" y="914400"/>
          <a:ext cx="8534400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71876"/>
                <a:gridCol w="53625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NUMMULAR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b="1" baseline="0" dirty="0" smtClean="0"/>
                        <a:t>Tinea Menem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1" baseline="0" dirty="0" smtClean="0"/>
                        <a:t>Psoriasis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PALMAR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b="1" dirty="0" smtClean="0"/>
                        <a:t>Lichen planus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1" dirty="0" err="1" smtClean="0"/>
                        <a:t>Prp</a:t>
                      </a:r>
                      <a:endParaRPr lang="en-US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POMPHOLYX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b="1" dirty="0" smtClean="0"/>
                        <a:t>Palmoplantar</a:t>
                      </a:r>
                      <a:r>
                        <a:rPr lang="en-US" b="1" baseline="0" dirty="0" smtClean="0"/>
                        <a:t> pustulosis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1" baseline="0" dirty="0" smtClean="0"/>
                        <a:t>Pemphigus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1" baseline="0" dirty="0" smtClean="0"/>
                        <a:t>Linear IgA disease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400" y="3352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MANAGEMENT</a:t>
            </a:r>
            <a:endParaRPr lang="en-US" sz="3200" b="1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99350"/>
              </p:ext>
            </p:extLst>
          </p:nvPr>
        </p:nvGraphicFramePr>
        <p:xfrm>
          <a:off x="304800" y="4114800"/>
          <a:ext cx="8534401" cy="2362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5901"/>
                <a:gridCol w="5778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FIRST LINE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Hand care advice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Irritant and allergen avoidance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Emollients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Soap substitute</a:t>
                      </a:r>
                      <a:endParaRPr lang="en-US" sz="1600" b="1" dirty="0"/>
                    </a:p>
                  </a:txBody>
                  <a:tcPr/>
                </a:tc>
              </a:tr>
              <a:tr h="716280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SECOND</a:t>
                      </a:r>
                      <a:r>
                        <a:rPr lang="en-US" sz="1600" b="1" u="sng" baseline="0" dirty="0" smtClean="0"/>
                        <a:t> LINE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Potent or very potent topical corticosteroids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THIRD LINE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•Alitretinoin/PUVA/azathioprine/ciclosporin/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methotrexate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365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1"/>
            <a:ext cx="7125113" cy="762000"/>
          </a:xfrm>
        </p:spPr>
        <p:txBody>
          <a:bodyPr/>
          <a:lstStyle/>
          <a:p>
            <a:pPr algn="ctr"/>
            <a:r>
              <a:rPr lang="en-US" sz="2800" b="1" u="sng" dirty="0" smtClean="0"/>
              <a:t>JUVENILE PLANTAR DERMATOSIS</a:t>
            </a:r>
            <a:endParaRPr lang="en-US" sz="2800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61036"/>
              </p:ext>
            </p:extLst>
          </p:nvPr>
        </p:nvGraphicFramePr>
        <p:xfrm>
          <a:off x="76200" y="1219200"/>
          <a:ext cx="9067800" cy="48767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/>
                <a:gridCol w="6172200"/>
              </a:tblGrid>
              <a:tr h="948267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DEFINITION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Characterized by shiny, dry, fissured dermatitis of the plantar surface of the forefoot.</a:t>
                      </a:r>
                      <a:endParaRPr lang="en-US" b="1" dirty="0"/>
                    </a:p>
                  </a:txBody>
                  <a:tcPr/>
                </a:tc>
              </a:tr>
              <a:tr h="2167466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EPIDEMIOLOGY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u="sng" dirty="0" smtClean="0"/>
                        <a:t>AGE</a:t>
                      </a:r>
                      <a:r>
                        <a:rPr lang="en-US" b="1" dirty="0" smtClean="0"/>
                        <a:t>..</a:t>
                      </a:r>
                      <a:r>
                        <a:rPr lang="en-US" b="1" baseline="0" dirty="0" smtClean="0"/>
                        <a:t> Occur more commonly in children of age 3-14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u="sng" baseline="0" dirty="0" smtClean="0"/>
                        <a:t>SEX</a:t>
                      </a:r>
                      <a:r>
                        <a:rPr lang="en-US" b="1" baseline="0" dirty="0" smtClean="0"/>
                        <a:t>.. Male are more effected than female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u="sng" baseline="0" dirty="0" smtClean="0"/>
                        <a:t>ASS. DISEASE</a:t>
                      </a:r>
                      <a:r>
                        <a:rPr lang="en-US" b="1" baseline="0" dirty="0" smtClean="0"/>
                        <a:t>… association with atopic dermatitis is observed</a:t>
                      </a:r>
                      <a:endParaRPr lang="en-US" b="1" dirty="0"/>
                    </a:p>
                  </a:txBody>
                  <a:tcPr/>
                </a:tc>
              </a:tr>
              <a:tr h="1761066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PATHOPHYSIOLOGY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u="sng" dirty="0" smtClean="0"/>
                        <a:t>HISTOLOGY</a:t>
                      </a:r>
                      <a:r>
                        <a:rPr lang="en-US" b="1" dirty="0" smtClean="0"/>
                        <a:t>…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shows a mild, non‐specific eczema. A blockage of sweat ducts can sometimes be identified.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GENETICS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…reported in identical twins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673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125113" cy="533400"/>
          </a:xfrm>
        </p:spPr>
        <p:txBody>
          <a:bodyPr/>
          <a:lstStyle/>
          <a:p>
            <a:pPr algn="ctr"/>
            <a:r>
              <a:rPr lang="en-US" sz="3600" b="1" u="sng" dirty="0" smtClean="0"/>
              <a:t>INTRODUCTION</a:t>
            </a:r>
            <a:endParaRPr lang="en-US" sz="3600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217170"/>
              </p:ext>
            </p:extLst>
          </p:nvPr>
        </p:nvGraphicFramePr>
        <p:xfrm>
          <a:off x="304800" y="990600"/>
          <a:ext cx="8458200" cy="554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200"/>
                <a:gridCol w="6096000"/>
              </a:tblGrid>
              <a:tr h="128773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DEFINITION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dirty="0" smtClean="0"/>
                        <a:t>Derived from GREEK word meaning</a:t>
                      </a:r>
                      <a:r>
                        <a:rPr lang="en-US" sz="1400" b="1" baseline="0" dirty="0" smtClean="0"/>
                        <a:t> TO BOIL..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Clinical and histological pattern of inflammation of the skin seen in a variety of dermatoses with widely diverse etiologies</a:t>
                      </a:r>
                      <a:endParaRPr lang="en-US" sz="1400" b="1" dirty="0"/>
                    </a:p>
                  </a:txBody>
                  <a:tcPr/>
                </a:tc>
              </a:tr>
              <a:tr h="152918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ECZEMATOUS DERMATOSES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dirty="0" smtClean="0"/>
                        <a:t>Characterized</a:t>
                      </a:r>
                      <a:r>
                        <a:rPr lang="en-US" sz="1400" b="1" baseline="0" dirty="0" smtClean="0"/>
                        <a:t> by variable intensity of itching and soreness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1" baseline="0" dirty="0" smtClean="0"/>
                        <a:t>Signs… 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dryness, erythema, excoriation, exudation, fissuring, hyperkeratosis, lichenification, papulation, scaling and vesiculation</a:t>
                      </a:r>
                      <a:endParaRPr lang="en-US" sz="1400" b="1" dirty="0"/>
                    </a:p>
                  </a:txBody>
                  <a:tcPr/>
                </a:tc>
              </a:tr>
              <a:tr h="1046281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HISTOLOGY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Spongiosis (epidermal oedema) with varying degrees of acanthosis and hyperkeratosis, accompanied by a lymphohistiocytic infiltrate in the dermis.</a:t>
                      </a:r>
                      <a:endParaRPr lang="en-US" sz="1400" b="1" dirty="0"/>
                    </a:p>
                  </a:txBody>
                  <a:tcPr/>
                </a:tc>
              </a:tr>
              <a:tr h="1684169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EPIDEMIOLOGY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u="sng" dirty="0" smtClean="0"/>
                        <a:t>INCIDENCE</a:t>
                      </a:r>
                      <a:r>
                        <a:rPr lang="en-US" sz="1400" b="1" dirty="0" smtClean="0"/>
                        <a:t>… All</a:t>
                      </a:r>
                      <a:r>
                        <a:rPr lang="en-US" sz="1400" b="1" baseline="0" dirty="0" smtClean="0"/>
                        <a:t> forms.. 18/1000.. 7 of which are atopic</a:t>
                      </a:r>
                    </a:p>
                    <a:p>
                      <a:r>
                        <a:rPr lang="en-US" sz="1400" b="1" baseline="0" dirty="0" smtClean="0"/>
                        <a:t>                       hand, discoid, nummular.. 2/1000</a:t>
                      </a:r>
                    </a:p>
                    <a:p>
                      <a:r>
                        <a:rPr lang="en-US" sz="1400" b="1" u="sng" baseline="0" dirty="0" smtClean="0"/>
                        <a:t>AGE</a:t>
                      </a:r>
                      <a:r>
                        <a:rPr lang="en-US" sz="1400" b="1" baseline="0" dirty="0" smtClean="0"/>
                        <a:t>.. In infant and children.. Atopic is more common</a:t>
                      </a:r>
                    </a:p>
                    <a:p>
                      <a:r>
                        <a:rPr lang="en-US" sz="1400" b="1" baseline="0" dirty="0" smtClean="0"/>
                        <a:t>         nummular and Asteatotic… common in elderly</a:t>
                      </a:r>
                    </a:p>
                    <a:p>
                      <a:r>
                        <a:rPr lang="en-US" sz="1400" b="1" baseline="0" dirty="0" smtClean="0"/>
                        <a:t>         In factory workers.. Irritant and contact eczema..      common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098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446638"/>
              </p:ext>
            </p:extLst>
          </p:nvPr>
        </p:nvGraphicFramePr>
        <p:xfrm>
          <a:off x="29308" y="1"/>
          <a:ext cx="9114692" cy="438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2040"/>
                <a:gridCol w="6422652"/>
              </a:tblGrid>
              <a:tr h="1941002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CLINICAL</a:t>
                      </a:r>
                      <a:r>
                        <a:rPr lang="en-US" b="1" u="sng" baseline="0" dirty="0" smtClean="0"/>
                        <a:t> FEATURES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Redness and soreness on the plantar surface of the forefoot which assumes a shiny, ‘glazed’ and cracked appearance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toe clefts are normal and this helps to distinguish the condition from tinea pedis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Sometimes affect the hands, resulting in sore, shiny, fissured palms or fingertips.</a:t>
                      </a:r>
                      <a:endParaRPr lang="en-US" b="1" dirty="0"/>
                    </a:p>
                  </a:txBody>
                  <a:tcPr/>
                </a:tc>
              </a:tr>
              <a:tr h="617592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INVESTIGATION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dirty="0" smtClean="0"/>
                        <a:t>Skin scrapings…</a:t>
                      </a:r>
                      <a:r>
                        <a:rPr lang="en-US" b="1" baseline="0" dirty="0" smtClean="0"/>
                        <a:t> for tinea pedis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baseline="0" dirty="0" smtClean="0"/>
                        <a:t>Patch test… footwear allergy</a:t>
                      </a:r>
                      <a:endParaRPr lang="en-US" b="1" dirty="0"/>
                    </a:p>
                  </a:txBody>
                  <a:tcPr/>
                </a:tc>
              </a:tr>
              <a:tr h="1556207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TREATMENT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u="sng" dirty="0" smtClean="0"/>
                        <a:t>FIRST LINE</a:t>
                      </a:r>
                      <a:r>
                        <a:rPr lang="en-US" b="1" dirty="0" smtClean="0"/>
                        <a:t>..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• Change to leather footwear and cotton socks/open sandals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SECOND LINE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…• Emollients, including urea‐containing preparations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THIRD LINE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…• Lassar’s paste/tar/tacrolimus ointment 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4029075" cy="22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36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554482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25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584325"/>
            <a:ext cx="9053513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607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76400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DEFINE ECZEMA ? AND NAME SOME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92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09800"/>
            <a:ext cx="7772400" cy="924475"/>
          </a:xfrm>
        </p:spPr>
        <p:txBody>
          <a:bodyPr/>
          <a:lstStyle/>
          <a:p>
            <a:pPr algn="ctr"/>
            <a:r>
              <a:rPr lang="en-US" dirty="0" smtClean="0"/>
              <a:t>WHAT IS HALLMARK OF ECZEMA… AND DEFINE AUTOSENSITIZATION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34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125113" cy="924475"/>
          </a:xfrm>
        </p:spPr>
        <p:txBody>
          <a:bodyPr/>
          <a:lstStyle/>
          <a:p>
            <a:r>
              <a:rPr lang="en-US" dirty="0" smtClean="0"/>
              <a:t>HOW WILL YOU INVESTIGATE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75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4618"/>
            <a:ext cx="7125113" cy="924475"/>
          </a:xfrm>
        </p:spPr>
        <p:txBody>
          <a:bodyPr/>
          <a:lstStyle/>
          <a:p>
            <a:pPr algn="ctr"/>
            <a:r>
              <a:rPr lang="en-US" b="1" u="sng" dirty="0" smtClean="0"/>
              <a:t>DERMATITIS AND ECZEMA OF</a:t>
            </a:r>
            <a:br>
              <a:rPr lang="en-US" b="1" u="sng" dirty="0" smtClean="0"/>
            </a:br>
            <a:r>
              <a:rPr lang="en-US" b="1" u="sng" dirty="0" smtClean="0"/>
              <a:t>THE LOWER LEGS</a:t>
            </a:r>
            <a:endParaRPr lang="en-US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702956"/>
              </p:ext>
            </p:extLst>
          </p:nvPr>
        </p:nvGraphicFramePr>
        <p:xfrm>
          <a:off x="304800" y="1295400"/>
          <a:ext cx="8686800" cy="5105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1800"/>
                <a:gridCol w="5715000"/>
              </a:tblGrid>
              <a:tr h="2282468">
                <a:tc>
                  <a:txBody>
                    <a:bodyPr/>
                    <a:lstStyle/>
                    <a:p>
                      <a:r>
                        <a:rPr lang="en-US" sz="2000" b="1" u="sng" dirty="0" smtClean="0">
                          <a:latin typeface="Calibri" pitchFamily="34" charset="0"/>
                          <a:cs typeface="Calibri" pitchFamily="34" charset="0"/>
                        </a:rPr>
                        <a:t>DEFINITION</a:t>
                      </a:r>
                      <a:endParaRPr lang="en-US" sz="2000" b="1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Sub classified by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ICD‐11 as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venous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eczema and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stasis dermatitis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000" b="1" i="0" u="sng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Venous eczema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…skin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changes that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result from venous hypertension.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000" b="1" i="0" u="sng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Stasis dermatitis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… skin changes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that result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from reduced lower leg venous flow.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861089">
                <a:tc>
                  <a:txBody>
                    <a:bodyPr/>
                    <a:lstStyle/>
                    <a:p>
                      <a:r>
                        <a:rPr lang="en-US" sz="2000" b="1" u="sng" dirty="0" smtClean="0">
                          <a:latin typeface="Calibri" pitchFamily="34" charset="0"/>
                          <a:cs typeface="Calibri" pitchFamily="34" charset="0"/>
                        </a:rPr>
                        <a:t>EPIDEMIOLOGY</a:t>
                      </a:r>
                      <a:endParaRPr lang="en-US" sz="2000" b="1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b="1" u="sng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INCIDENCE</a:t>
                      </a:r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 .. Venous eczema…3%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             </a:t>
                      </a:r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               </a:t>
                      </a: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   </a:t>
                      </a:r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Stasis</a:t>
                      </a: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 eczema… 11%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b="1" u="sng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AGE</a:t>
                      </a: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.. Middle aged or elderly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b="1" u="sng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SEX</a:t>
                      </a: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… more in females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b="1" u="sng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ASS. DISEASE</a:t>
                      </a:r>
                      <a:r>
                        <a:rPr lang="en-US" sz="2000" b="1" baseline="0" dirty="0" smtClean="0">
                          <a:latin typeface="Calibri" pitchFamily="34" charset="0"/>
                          <a:cs typeface="Calibri" pitchFamily="34" charset="0"/>
                        </a:rPr>
                        <a:t>… Allergic contact dermatitis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61843">
                <a:tc>
                  <a:txBody>
                    <a:bodyPr/>
                    <a:lstStyle/>
                    <a:p>
                      <a:r>
                        <a:rPr lang="en-US" sz="2000" b="1" u="sng" dirty="0" smtClean="0">
                          <a:latin typeface="Calibri" pitchFamily="34" charset="0"/>
                          <a:cs typeface="Calibri" pitchFamily="34" charset="0"/>
                        </a:rPr>
                        <a:t>CAUSATIVE ORGANISM</a:t>
                      </a:r>
                      <a:endParaRPr lang="en-US" sz="2000" b="1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u="none" strike="noStrike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Secondary infection…. </a:t>
                      </a:r>
                      <a:r>
                        <a:rPr lang="en-US" sz="2000" b="1" i="1" u="none" strike="noStrike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Staphylococcus </a:t>
                      </a:r>
                      <a:r>
                        <a:rPr lang="en-US" sz="2000" b="1" i="0" u="none" strike="noStrike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and </a:t>
                      </a:r>
                      <a:r>
                        <a:rPr lang="en-US" sz="2000" b="1" i="1" u="none" strike="noStrike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Streptococcus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7960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783454"/>
              </p:ext>
            </p:extLst>
          </p:nvPr>
        </p:nvGraphicFramePr>
        <p:xfrm>
          <a:off x="381000" y="304800"/>
          <a:ext cx="8382000" cy="6172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30823"/>
                <a:gridCol w="6051177"/>
              </a:tblGrid>
              <a:tr h="814275">
                <a:tc>
                  <a:txBody>
                    <a:bodyPr/>
                    <a:lstStyle/>
                    <a:p>
                      <a:r>
                        <a:rPr lang="en-US" dirty="0" smtClean="0"/>
                        <a:t>PREDISPOSING</a:t>
                      </a:r>
                      <a:r>
                        <a:rPr lang="en-US" baseline="0" dirty="0" smtClean="0"/>
                        <a:t>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1.DVT                   3.Immobility              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2.Obesity              4. Cellulitis</a:t>
                      </a:r>
                    </a:p>
                  </a:txBody>
                  <a:tcPr/>
                </a:tc>
              </a:tr>
              <a:tr h="1872831">
                <a:tc>
                  <a:txBody>
                    <a:bodyPr/>
                    <a:lstStyle/>
                    <a:p>
                      <a:r>
                        <a:rPr lang="en-US" dirty="0" smtClean="0"/>
                        <a:t>PATHOLOGY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Insufficient venous return results in increased</a:t>
                      </a:r>
                    </a:p>
                    <a:p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pressure in the capillaries with the result that both fluid and cells may "leak" out of the capillaries. This results in red cells breaking down, with iron</a:t>
                      </a:r>
                    </a:p>
                    <a:p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containing hemosiderin possibly contributing to</a:t>
                      </a:r>
                    </a:p>
                    <a:p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pathology of this entity.</a:t>
                      </a:r>
                      <a:endParaRPr lang="en-US" sz="1700" dirty="0"/>
                    </a:p>
                  </a:txBody>
                  <a:tcPr/>
                </a:tc>
              </a:tr>
              <a:tr h="3485094"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700" dirty="0" smtClean="0"/>
                        <a:t>HISTORY…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Venous eczema may develop suddenly or insidiously. It may occur as a late result of DVT.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PRESENTATION…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Erythematous, scaly, exudative eruptions… around the ankle and lower leg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skin appears thin, brown and tissue-like, with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possible skin lesions (macule or patches), red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spots, superficial skin irritation and/or darkening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and/or thickening of the skin at the ankles or legs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skin may be weakened and may ulcerate in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areas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Legs, ankles, or other areas may become swollen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11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889482"/>
              </p:ext>
            </p:extLst>
          </p:nvPr>
        </p:nvGraphicFramePr>
        <p:xfrm>
          <a:off x="228600" y="76200"/>
          <a:ext cx="8610600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DIFFERENTIAL DIAGNOSIS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719063"/>
              </p:ext>
            </p:extLst>
          </p:nvPr>
        </p:nvGraphicFramePr>
        <p:xfrm>
          <a:off x="228600" y="533400"/>
          <a:ext cx="8686800" cy="38100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14625"/>
                <a:gridCol w="5972175"/>
              </a:tblGrid>
              <a:tr h="6754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ATOPIC ECZEMA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May manifest as lichenified patches around the ankle or behind the knees.</a:t>
                      </a:r>
                      <a:endParaRPr lang="en-US" sz="1600" dirty="0"/>
                    </a:p>
                  </a:txBody>
                  <a:tcPr/>
                </a:tc>
              </a:tr>
              <a:tr h="67549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NUMMULAR DERMATITIS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Common on the lower leg, usually on the anterior or anterolateral aspect</a:t>
                      </a:r>
                      <a:endParaRPr lang="en-US" sz="1600" dirty="0"/>
                    </a:p>
                  </a:txBody>
                  <a:tcPr/>
                </a:tc>
              </a:tr>
              <a:tr h="432551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ASTEATOTIC ECZEMA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Commonly affects the legs of elderly patients.</a:t>
                      </a:r>
                      <a:endParaRPr lang="en-US" sz="1600" dirty="0"/>
                    </a:p>
                  </a:txBody>
                  <a:tcPr/>
                </a:tc>
              </a:tr>
              <a:tr h="67549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PSORIASIS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present as a single, irritating plaque on the leg, but is usually more scaly and clearly marginated</a:t>
                      </a:r>
                      <a:endParaRPr lang="en-US" sz="1600" dirty="0"/>
                    </a:p>
                  </a:txBody>
                  <a:tcPr/>
                </a:tc>
              </a:tr>
              <a:tr h="67549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PROFUSE ACTINIC KERATOSES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cause red, irritable patches on the lower legs</a:t>
                      </a:r>
                      <a:endParaRPr lang="en-US" sz="1600" dirty="0"/>
                    </a:p>
                  </a:txBody>
                  <a:tcPr/>
                </a:tc>
              </a:tr>
              <a:tr h="67549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BORRELIOSIS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Leg can feel heavy, with thick cyanotic itchy skin that may mimic the changes of venous hypertension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955453"/>
              </p:ext>
            </p:extLst>
          </p:nvPr>
        </p:nvGraphicFramePr>
        <p:xfrm>
          <a:off x="212188" y="4495800"/>
          <a:ext cx="5883812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838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COMPLICATIONS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719100"/>
              </p:ext>
            </p:extLst>
          </p:nvPr>
        </p:nvGraphicFramePr>
        <p:xfrm>
          <a:off x="228600" y="5105400"/>
          <a:ext cx="5943600" cy="152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1800"/>
                <a:gridCol w="2971800"/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Allergic contact dermatitis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Secondary infection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Lipodermatosclerosis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Venous ulceration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095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0"/>
            <a:ext cx="184193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824" y="2859408"/>
            <a:ext cx="2047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CONTACT DERMATITIS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/>
        </p:blipFill>
        <p:spPr bwMode="auto">
          <a:xfrm>
            <a:off x="3313414" y="191355"/>
            <a:ext cx="2800025" cy="182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87616" y="2170979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ATOPIC ECZEMA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77" y="148805"/>
            <a:ext cx="2133600" cy="31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4897" y="340998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NUMMULAR</a:t>
            </a:r>
          </a:p>
          <a:p>
            <a:r>
              <a:rPr lang="en-US" sz="1600" dirty="0" smtClean="0"/>
              <a:t>ECZEMA</a:t>
            </a:r>
            <a:endParaRPr lang="en-US" sz="1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98" y="3994755"/>
            <a:ext cx="2495550" cy="167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44897" y="57912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ASTEATOTIC ECZEMA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64808"/>
            <a:ext cx="2847975" cy="189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6068" y="449444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PSORIASIS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" y="3411920"/>
            <a:ext cx="2197198" cy="166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2623" y="5131613"/>
            <a:ext cx="219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PCK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75" y="4494448"/>
            <a:ext cx="2687150" cy="179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9287" y="6312263"/>
            <a:ext cx="254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BORRELIOSIS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1"/>
            <a:ext cx="7125113" cy="609600"/>
          </a:xfrm>
        </p:spPr>
        <p:txBody>
          <a:bodyPr/>
          <a:lstStyle/>
          <a:p>
            <a:r>
              <a:rPr lang="en-US" b="1" u="sng" dirty="0" smtClean="0"/>
              <a:t>CLASSIFICATION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112369"/>
              </p:ext>
            </p:extLst>
          </p:nvPr>
        </p:nvGraphicFramePr>
        <p:xfrm>
          <a:off x="152400" y="914400"/>
          <a:ext cx="6096000" cy="466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11150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EXOGENOUS ECZEMAS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ENDOGENOUS ECZEMAS</a:t>
                      </a:r>
                      <a:endParaRPr lang="en-US" u="sng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16" y="4495800"/>
            <a:ext cx="2668783" cy="21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1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545476"/>
              </p:ext>
            </p:extLst>
          </p:nvPr>
        </p:nvGraphicFramePr>
        <p:xfrm>
          <a:off x="457200" y="1143000"/>
          <a:ext cx="8382000" cy="1188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4600"/>
                <a:gridCol w="586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INVESTIGATIONS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ABPI</a:t>
                      </a:r>
                      <a:r>
                        <a:rPr lang="en-US" baseline="0" dirty="0" smtClean="0"/>
                        <a:t> index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is required prior to consideration of compression therapy. An ABPI of more than 0.8 indicates suitability for graduated compression bandages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296003"/>
              </p:ext>
            </p:extLst>
          </p:nvPr>
        </p:nvGraphicFramePr>
        <p:xfrm>
          <a:off x="533400" y="2743200"/>
          <a:ext cx="8305800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0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TREATMENT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899166"/>
              </p:ext>
            </p:extLst>
          </p:nvPr>
        </p:nvGraphicFramePr>
        <p:xfrm>
          <a:off x="533400" y="3352800"/>
          <a:ext cx="8305800" cy="297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95904"/>
                <a:gridCol w="5909896"/>
              </a:tblGrid>
              <a:tr h="1152144">
                <a:tc>
                  <a:txBody>
                    <a:bodyPr/>
                    <a:lstStyle/>
                    <a:p>
                      <a:r>
                        <a:rPr lang="en-US" dirty="0" smtClean="0"/>
                        <a:t>FIRST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Skin care, including leg elevation, emollients and topical corticosteroids</a:t>
                      </a:r>
                      <a:endParaRPr lang="en-US" dirty="0"/>
                    </a:p>
                  </a:txBody>
                  <a:tcPr/>
                </a:tc>
              </a:tr>
              <a:tr h="667512">
                <a:tc>
                  <a:txBody>
                    <a:bodyPr/>
                    <a:lstStyle/>
                    <a:p>
                      <a:r>
                        <a:rPr lang="en-US" dirty="0" smtClean="0"/>
                        <a:t>SECOND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Compression hosiery</a:t>
                      </a:r>
                      <a:endParaRPr lang="en-US" dirty="0"/>
                    </a:p>
                  </a:txBody>
                  <a:tcPr/>
                </a:tc>
              </a:tr>
              <a:tr h="1152144">
                <a:tc>
                  <a:txBody>
                    <a:bodyPr/>
                    <a:lstStyle/>
                    <a:p>
                      <a:r>
                        <a:rPr lang="en-US" dirty="0" smtClean="0"/>
                        <a:t>THIRD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Referral to vascular surgeon to consider surgical intervention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649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599049"/>
          </a:xfrm>
        </p:spPr>
        <p:txBody>
          <a:bodyPr/>
          <a:lstStyle/>
          <a:p>
            <a:pPr algn="ctr"/>
            <a:r>
              <a:rPr lang="en-US" dirty="0" smtClean="0"/>
              <a:t>INFECTIVE ECZEMA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1003621"/>
              </p:ext>
            </p:extLst>
          </p:nvPr>
        </p:nvGraphicFramePr>
        <p:xfrm>
          <a:off x="304800" y="1143000"/>
          <a:ext cx="8382000" cy="4419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6294"/>
                <a:gridCol w="5535706"/>
              </a:tblGrid>
              <a:tr h="1921565">
                <a:tc>
                  <a:txBody>
                    <a:bodyPr/>
                    <a:lstStyle/>
                    <a:p>
                      <a:r>
                        <a:rPr lang="en-US" dirty="0" smtClean="0"/>
                        <a:t>DEFINITION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Caused by microorganisms or their products, and that by definition clears when the organisms are eradicated</a:t>
                      </a:r>
                      <a:endParaRPr lang="en-US" dirty="0"/>
                    </a:p>
                  </a:txBody>
                  <a:tcPr/>
                </a:tc>
              </a:tr>
              <a:tr h="2498035">
                <a:tc>
                  <a:txBody>
                    <a:bodyPr/>
                    <a:lstStyle/>
                    <a:p>
                      <a:r>
                        <a:rPr lang="en-US" dirty="0" smtClean="0"/>
                        <a:t>PATHOLOGY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Spongiosis is combined with acanthosis, hyperkeratosis and patchy parakeratosis. 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Dermis shows inflammatory changes, with polymorphonuclear and lymphocytic infiltration that invades the epidermis to a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variable extent.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970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7772400" cy="762000"/>
          </a:xfrm>
        </p:spPr>
        <p:txBody>
          <a:bodyPr/>
          <a:lstStyle/>
          <a:p>
            <a:pPr algn="ctr"/>
            <a:r>
              <a:rPr lang="en-US" sz="2400" dirty="0" smtClean="0"/>
              <a:t>DIFF BETWEEN INFECTIVE AND INFECTED ECZEMA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753874"/>
              </p:ext>
            </p:extLst>
          </p:nvPr>
        </p:nvGraphicFramePr>
        <p:xfrm>
          <a:off x="25791" y="1109003"/>
          <a:ext cx="5715000" cy="5715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57500"/>
                <a:gridCol w="2857500"/>
              </a:tblGrid>
              <a:tr h="39188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INFECTED ECZEMA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INFECTIVE</a:t>
                      </a:r>
                      <a:r>
                        <a:rPr lang="en-US" baseline="0" dirty="0" smtClean="0"/>
                        <a:t> ECZEMA</a:t>
                      </a:r>
                      <a:endParaRPr lang="en-US" dirty="0"/>
                    </a:p>
                  </a:txBody>
                  <a:tcPr/>
                </a:tc>
              </a:tr>
              <a:tr h="5323114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Skin inflammation causing</a:t>
                      </a: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itchy red rash to patchy sores. Can allow superadded</a:t>
                      </a: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viruses, bacteria, and fungi</a:t>
                      </a: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infection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CLINICAL FEATURES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Erythema, exudation and crusting.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Greasy, moist scale, beneath which the surface is raw and red.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margin is characteristically sharply defined, and the horny layer is often split to form an encircling collarette.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Small pustules…where a flexure is involved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Skin inflammation ,</a:t>
                      </a:r>
                      <a:r>
                        <a:rPr lang="en-US" sz="1600" baseline="0" dirty="0" smtClean="0"/>
                        <a:t> itching that is caused by any bacterial , viral and fungal infection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600" baseline="0" dirty="0" smtClean="0"/>
                        <a:t>CLINICAL FEATURES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Presents as an area of erythema, with microvesicles.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Seen predominantly around discharging wounds or ulcers, or moist skin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Infective dermatitis is common in patients with venous leg ulcers.</a:t>
                      </a:r>
                      <a:endParaRPr lang="en-US" sz="1600" baseline="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Tinea pedis may also become eczematous due to the overgrowth of Gram‐negative organisms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2910623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82" y="3124200"/>
            <a:ext cx="2339057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507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125113" cy="619676"/>
          </a:xfrm>
        </p:spPr>
        <p:txBody>
          <a:bodyPr/>
          <a:lstStyle/>
          <a:p>
            <a:pPr algn="ctr"/>
            <a:r>
              <a:rPr lang="en-US" dirty="0" smtClean="0"/>
              <a:t>CLINICAL VARIANT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7125112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INFECTIVE DERMATITIS OF FOREFEET:-</a:t>
            </a:r>
          </a:p>
          <a:p>
            <a:r>
              <a:rPr lang="en-US" b="1" dirty="0"/>
              <a:t>D</a:t>
            </a:r>
            <a:r>
              <a:rPr lang="en-US" b="1" dirty="0" smtClean="0"/>
              <a:t>istinctive </a:t>
            </a:r>
            <a:r>
              <a:rPr lang="en-US" b="1" dirty="0"/>
              <a:t>pattern </a:t>
            </a:r>
            <a:r>
              <a:rPr lang="en-US" b="1" dirty="0" smtClean="0"/>
              <a:t>of eczema </a:t>
            </a:r>
            <a:r>
              <a:rPr lang="en-US" b="1" dirty="0"/>
              <a:t>that mainly affects the interdigital spaces on the dorsum </a:t>
            </a:r>
            <a:r>
              <a:rPr lang="en-US" b="1" dirty="0" smtClean="0"/>
              <a:t>of the </a:t>
            </a:r>
            <a:r>
              <a:rPr lang="en-US" b="1" dirty="0"/>
              <a:t>medial toes. </a:t>
            </a:r>
            <a:endParaRPr lang="en-US" b="1" dirty="0" smtClean="0"/>
          </a:p>
          <a:p>
            <a:r>
              <a:rPr lang="en-US" b="1" dirty="0" smtClean="0"/>
              <a:t>Staphylococci </a:t>
            </a:r>
            <a:r>
              <a:rPr lang="en-US" b="1" dirty="0"/>
              <a:t>or streptococci can be cultured, </a:t>
            </a:r>
            <a:r>
              <a:rPr lang="en-US" b="1" dirty="0" smtClean="0"/>
              <a:t>and the </a:t>
            </a:r>
            <a:r>
              <a:rPr lang="en-US" b="1" dirty="0"/>
              <a:t>lesions respond to antiseptic or antibiotic therapy </a:t>
            </a:r>
          </a:p>
          <a:p>
            <a:r>
              <a:rPr lang="en-US" b="1" dirty="0" smtClean="0"/>
              <a:t> This condition </a:t>
            </a:r>
            <a:r>
              <a:rPr lang="en-US" b="1" dirty="0"/>
              <a:t>seems to occur particularly in patients with poor </a:t>
            </a:r>
            <a:r>
              <a:rPr lang="en-US" b="1" dirty="0" smtClean="0"/>
              <a:t>standards of </a:t>
            </a:r>
            <a:r>
              <a:rPr lang="en-US" b="1" dirty="0"/>
              <a:t>hygiene, and is predisposed by hyperhidrosis and </a:t>
            </a:r>
            <a:r>
              <a:rPr lang="en-US" b="1" dirty="0" smtClean="0"/>
              <a:t>heavy footwear</a:t>
            </a:r>
            <a:r>
              <a:rPr lang="en-US" b="1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5241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752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TREATMENT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993014"/>
              </p:ext>
            </p:extLst>
          </p:nvPr>
        </p:nvGraphicFramePr>
        <p:xfrm>
          <a:off x="533400" y="1295400"/>
          <a:ext cx="8305800" cy="35274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5090"/>
                <a:gridCol w="5840710"/>
              </a:tblGrid>
              <a:tr h="1367555">
                <a:tc>
                  <a:txBody>
                    <a:bodyPr/>
                    <a:lstStyle/>
                    <a:p>
                      <a:r>
                        <a:rPr lang="en-US" dirty="0" smtClean="0"/>
                        <a:t>FIRST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Treat primary cause (e.g. ulcer) or modify footwear if relevant</a:t>
                      </a:r>
                      <a:endParaRPr lang="en-US" dirty="0"/>
                    </a:p>
                  </a:txBody>
                  <a:tcPr/>
                </a:tc>
              </a:tr>
              <a:tr h="792314">
                <a:tc>
                  <a:txBody>
                    <a:bodyPr/>
                    <a:lstStyle/>
                    <a:p>
                      <a:r>
                        <a:rPr lang="en-US" dirty="0" smtClean="0"/>
                        <a:t>SECOND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Topical antibiotics</a:t>
                      </a:r>
                      <a:endParaRPr lang="en-US" dirty="0"/>
                    </a:p>
                  </a:txBody>
                  <a:tcPr/>
                </a:tc>
              </a:tr>
              <a:tr h="1367555">
                <a:tc>
                  <a:txBody>
                    <a:bodyPr/>
                    <a:lstStyle/>
                    <a:p>
                      <a:r>
                        <a:rPr lang="en-US" dirty="0" smtClean="0"/>
                        <a:t>THIRD LINE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Systemic antibiotics (also potassium permanganate soaks for forefeet variant)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59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25113" cy="619676"/>
          </a:xfrm>
        </p:spPr>
        <p:txBody>
          <a:bodyPr/>
          <a:lstStyle/>
          <a:p>
            <a:pPr algn="ctr"/>
            <a:r>
              <a:rPr lang="en-US" dirty="0" smtClean="0"/>
              <a:t>P. ALBA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511327"/>
              </p:ext>
            </p:extLst>
          </p:nvPr>
        </p:nvGraphicFramePr>
        <p:xfrm>
          <a:off x="228600" y="1219200"/>
          <a:ext cx="8458200" cy="5257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00783"/>
                <a:gridCol w="5857417"/>
              </a:tblGrid>
              <a:tr h="1518920">
                <a:tc>
                  <a:txBody>
                    <a:bodyPr/>
                    <a:lstStyle/>
                    <a:p>
                      <a:r>
                        <a:rPr lang="en-US" dirty="0" smtClean="0"/>
                        <a:t>DEFINITION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Pattern of dermatitis in which hypopigmentation is the most conspicuous feature. Some erythema and scaling usually precede the development of hypopigmentation</a:t>
                      </a:r>
                      <a:endParaRPr lang="en-US" dirty="0"/>
                    </a:p>
                  </a:txBody>
                  <a:tcPr/>
                </a:tc>
              </a:tr>
              <a:tr h="1168400">
                <a:tc>
                  <a:txBody>
                    <a:bodyPr/>
                    <a:lstStyle/>
                    <a:p>
                      <a:r>
                        <a:rPr lang="en-US" dirty="0" smtClean="0"/>
                        <a:t>EPIDEMIOLOGY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AGE… 3-6</a:t>
                      </a:r>
                      <a:r>
                        <a:rPr lang="en-US" baseline="0" dirty="0" smtClean="0"/>
                        <a:t> yrs.</a:t>
                      </a:r>
                    </a:p>
                    <a:p>
                      <a:r>
                        <a:rPr lang="en-US" baseline="0" dirty="0" smtClean="0"/>
                        <a:t>SEX… M equal to F</a:t>
                      </a:r>
                    </a:p>
                    <a:p>
                      <a:r>
                        <a:rPr lang="en-US" baseline="0" dirty="0" smtClean="0"/>
                        <a:t>ASS. DISEASE… atopic eczema</a:t>
                      </a:r>
                      <a:endParaRPr lang="en-US" dirty="0"/>
                    </a:p>
                  </a:txBody>
                  <a:tcPr/>
                </a:tc>
              </a:tr>
              <a:tr h="2570480">
                <a:tc>
                  <a:txBody>
                    <a:bodyPr/>
                    <a:lstStyle/>
                    <a:p>
                      <a:r>
                        <a:rPr lang="en-US" dirty="0" smtClean="0"/>
                        <a:t>HISTOLOGY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Acanthosis and mild spongiosis, with moderate hyperkeratosis and patchy parakeratosis.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There may be follicular plugging, spongiosis and sebaceous gland atrophy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Electron microscopy …reduced numbers of active melanocytes and a decrease in the number and size of melanosomes in affected skin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017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706347"/>
              </p:ext>
            </p:extLst>
          </p:nvPr>
        </p:nvGraphicFramePr>
        <p:xfrm>
          <a:off x="152400" y="152400"/>
          <a:ext cx="8839200" cy="6477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34325"/>
                <a:gridCol w="6404875"/>
              </a:tblGrid>
              <a:tr h="2878667"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Lesion is a rounded, oval or irregular hypopigmented not well marginated.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Slightly erythematous and fine scaling.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Initially, erythema and minimal serous crusting.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Later, the erythema subsides completely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Patches ranging from 0.5 to 2 cm in diameter, but larger on trunk.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Children … most lesions on face ..In 20% the neck, arms and shoulders are involved</a:t>
                      </a:r>
                      <a:endParaRPr lang="en-US" dirty="0"/>
                    </a:p>
                  </a:txBody>
                  <a:tcPr/>
                </a:tc>
              </a:tr>
              <a:tr h="2570238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 DIAGNOSIS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Vitiligo… Pearly white appearance on woods lamp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Naevus depigmentosus… at birth or before 3 years of age and most often causes single, well‐marginated lesions on the trunk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Mycosis fungoides…after healing lesions are hypopigmented which resemble P alba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Nummular dermatitis…intensely pruritic, and the lesions are larger and more edematous.</a:t>
                      </a:r>
                      <a:endParaRPr lang="en-US" dirty="0"/>
                    </a:p>
                  </a:txBody>
                  <a:tcPr/>
                </a:tc>
              </a:tr>
              <a:tr h="1028095">
                <a:tc>
                  <a:txBody>
                    <a:bodyPr/>
                    <a:lstStyle/>
                    <a:p>
                      <a:r>
                        <a:rPr lang="en-US" dirty="0" smtClean="0"/>
                        <a:t>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FIRST LINE..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Emollient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SECOND LINE…Mild topical corticosteroids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THIRD LINE…Topical tacrolimus or pimecrolimus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825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39"/>
            <a:ext cx="3076486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2541"/>
            <a:ext cx="2286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799"/>
            <a:ext cx="2362200" cy="309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67" y="3886200"/>
            <a:ext cx="2552700" cy="193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14795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438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ALBA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6068233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NEVUS DEPIGMENTOSUS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3124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VITILIGO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6065704"/>
            <a:ext cx="242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NUMMULAR DERMATITIS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5181600"/>
            <a:ext cx="16668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69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25113" cy="543476"/>
          </a:xfrm>
        </p:spPr>
        <p:txBody>
          <a:bodyPr/>
          <a:lstStyle/>
          <a:p>
            <a:pPr algn="ctr"/>
            <a:r>
              <a:rPr lang="en-US" dirty="0" smtClean="0"/>
              <a:t>CHRONIC SUPERFICIAL SCALY DERMATITIS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612792"/>
              </p:ext>
            </p:extLst>
          </p:nvPr>
        </p:nvGraphicFramePr>
        <p:xfrm>
          <a:off x="762000" y="1371600"/>
          <a:ext cx="7829550" cy="47466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56266"/>
                <a:gridCol w="5673284"/>
              </a:tblGrid>
              <a:tr h="1582208">
                <a:tc>
                  <a:txBody>
                    <a:bodyPr/>
                    <a:lstStyle/>
                    <a:p>
                      <a:r>
                        <a:rPr lang="en-US" dirty="0" smtClean="0"/>
                        <a:t>DEFINITION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Chronic condition characterized by the presence of round or oval erythematous, slightly scaly patches on the limbs and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trunk</a:t>
                      </a:r>
                      <a:endParaRPr lang="en-US" dirty="0"/>
                    </a:p>
                  </a:txBody>
                  <a:tcPr/>
                </a:tc>
              </a:tr>
              <a:tr h="1217083">
                <a:tc>
                  <a:txBody>
                    <a:bodyPr/>
                    <a:lstStyle/>
                    <a:p>
                      <a:r>
                        <a:rPr lang="en-US" dirty="0" smtClean="0"/>
                        <a:t>EPIDEMIOLOGY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AGE…middle aged</a:t>
                      </a:r>
                    </a:p>
                    <a:p>
                      <a:r>
                        <a:rPr lang="en-US" dirty="0" smtClean="0"/>
                        <a:t>SEX… more common in male</a:t>
                      </a:r>
                    </a:p>
                    <a:p>
                      <a:r>
                        <a:rPr lang="en-US" dirty="0" smtClean="0"/>
                        <a:t>ETHNICITY… common in all</a:t>
                      </a:r>
                      <a:r>
                        <a:rPr lang="en-US" baseline="0" dirty="0" smtClean="0"/>
                        <a:t> races</a:t>
                      </a:r>
                      <a:endParaRPr lang="en-US" dirty="0"/>
                    </a:p>
                  </a:txBody>
                  <a:tcPr/>
                </a:tc>
              </a:tr>
              <a:tr h="1947333">
                <a:tc>
                  <a:txBody>
                    <a:bodyPr/>
                    <a:lstStyle/>
                    <a:p>
                      <a:r>
                        <a:rPr lang="en-US" dirty="0" smtClean="0"/>
                        <a:t>HISTOLOGY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characteristic. 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Mild eczematous eruption, consisting of patchy parakeratosis, mild spongiosis and a slight, mainly perivascular, infiltrate in the dermis, chiefly composed of lymphocytes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41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952266"/>
              </p:ext>
            </p:extLst>
          </p:nvPr>
        </p:nvGraphicFramePr>
        <p:xfrm>
          <a:off x="304800" y="152400"/>
          <a:ext cx="5486400" cy="624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1707"/>
                <a:gridCol w="3564693"/>
              </a:tblGrid>
              <a:tr h="4938252"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Erythematous, slightly scaly patches.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Legs, trunk and arms are most often affected.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Patches are generally round or oval, but finger‐like processes are also common.. ‘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digitate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dermatosis’.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Patches are usually about 2.5 cm across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Pink, brown or slightly yellow color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Individual patches are often slightly wrinkled and appear like cigarette paper.</a:t>
                      </a:r>
                    </a:p>
                  </a:txBody>
                  <a:tcPr/>
                </a:tc>
              </a:tr>
              <a:tr h="1310148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 DIAGNOSIS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Nummular</a:t>
                      </a:r>
                      <a:r>
                        <a:rPr lang="en-US" baseline="0" dirty="0" smtClean="0"/>
                        <a:t> dermatitis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Small plaque psoriasis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Prelymphomatous poikiloderma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438400"/>
            <a:ext cx="312964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268605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98" y="4419600"/>
            <a:ext cx="19812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97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1"/>
            <a:ext cx="7125113" cy="609600"/>
          </a:xfrm>
        </p:spPr>
        <p:txBody>
          <a:bodyPr/>
          <a:lstStyle/>
          <a:p>
            <a:pPr algn="ctr"/>
            <a:r>
              <a:rPr lang="en-US" b="1" u="sng" dirty="0" smtClean="0"/>
              <a:t>CLASSIFICATION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130507"/>
              </p:ext>
            </p:extLst>
          </p:nvPr>
        </p:nvGraphicFramePr>
        <p:xfrm>
          <a:off x="457200" y="990600"/>
          <a:ext cx="8077200" cy="5529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38600"/>
                <a:gridCol w="4038600"/>
              </a:tblGrid>
              <a:tr h="44450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EXOGENOUS ECZEMAS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ENDOGENOUS ECZEMAS</a:t>
                      </a:r>
                      <a:endParaRPr lang="en-US" b="1" u="sng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Allergic contact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Asteatotic eczema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Dermatophytide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Atopic eczema 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Eczematous polymorphic light eruption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Chronic superficial scaly dermatitis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Infective dermatitis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Eyelid eczema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Irritant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Hand eczema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Photoallergic contact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Juvenile plantar dermatosis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Photoallergic contact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Nummular dermatitis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Post‐traumatic eczema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 alba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Metabolic eczema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Seborrhic eczema</a:t>
                      </a:r>
                      <a:endParaRPr lang="en-US" b="1" dirty="0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Venous eczema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7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451871"/>
              </p:ext>
            </p:extLst>
          </p:nvPr>
        </p:nvGraphicFramePr>
        <p:xfrm>
          <a:off x="228600" y="304800"/>
          <a:ext cx="8610600" cy="2880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05300"/>
                <a:gridCol w="4305300"/>
              </a:tblGrid>
              <a:tr h="601866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Prelymphomatous eruption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Chronic superficial scaly dermatitis</a:t>
                      </a:r>
                      <a:endParaRPr lang="en-US" dirty="0"/>
                    </a:p>
                  </a:txBody>
                  <a:tcPr/>
                </a:tc>
              </a:tr>
              <a:tr h="348701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Bizarre or angulated shape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Regular, round or oval shape</a:t>
                      </a:r>
                      <a:endParaRPr lang="en-US" dirty="0"/>
                    </a:p>
                  </a:txBody>
                  <a:tcPr/>
                </a:tc>
              </a:tr>
              <a:tr h="348701">
                <a:tc>
                  <a:txBody>
                    <a:bodyPr/>
                    <a:lstStyle/>
                    <a:p>
                      <a:r>
                        <a:rPr lang="en-US" dirty="0" smtClean="0"/>
                        <a:t>Fine scales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Coarser scale</a:t>
                      </a:r>
                      <a:endParaRPr lang="en-US" dirty="0"/>
                    </a:p>
                  </a:txBody>
                  <a:tcPr/>
                </a:tc>
              </a:tr>
              <a:tr h="348701">
                <a:tc>
                  <a:txBody>
                    <a:bodyPr/>
                    <a:lstStyle/>
                    <a:p>
                      <a:r>
                        <a:rPr lang="en-US" dirty="0" smtClean="0"/>
                        <a:t>May be</a:t>
                      </a:r>
                      <a:r>
                        <a:rPr lang="en-US" baseline="0" dirty="0" smtClean="0"/>
                        <a:t> irritable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Little or no irritation</a:t>
                      </a:r>
                      <a:endParaRPr lang="en-US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 smtClean="0"/>
                        <a:t>Progress to cutaneous lymphoma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Does not become malignant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Absence</a:t>
                      </a:r>
                      <a:r>
                        <a:rPr lang="en-US" baseline="0" dirty="0" smtClean="0"/>
                        <a:t> of epidermal eczema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be eczematous changes</a:t>
                      </a:r>
                      <a:endParaRPr lang="en-US" dirty="0"/>
                    </a:p>
                  </a:txBody>
                  <a:tcPr/>
                </a:tc>
              </a:tr>
              <a:tr h="348701">
                <a:tc>
                  <a:txBody>
                    <a:bodyPr/>
                    <a:lstStyle/>
                    <a:p>
                      <a:r>
                        <a:rPr lang="en-US" dirty="0" smtClean="0"/>
                        <a:t>Dermal infiltrate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Little or no dermal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infi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ltrate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25702"/>
              </p:ext>
            </p:extLst>
          </p:nvPr>
        </p:nvGraphicFramePr>
        <p:xfrm>
          <a:off x="304800" y="3352800"/>
          <a:ext cx="8534400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TREATMENT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502892"/>
              </p:ext>
            </p:extLst>
          </p:nvPr>
        </p:nvGraphicFramePr>
        <p:xfrm>
          <a:off x="304800" y="4114800"/>
          <a:ext cx="8610600" cy="1905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83180"/>
                <a:gridCol w="6027420"/>
              </a:tblGrid>
              <a:tr h="637913">
                <a:tc>
                  <a:txBody>
                    <a:bodyPr/>
                    <a:lstStyle/>
                    <a:p>
                      <a:r>
                        <a:rPr lang="en-US" dirty="0" smtClean="0"/>
                        <a:t>FIRST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Emollient</a:t>
                      </a:r>
                      <a:endParaRPr lang="en-US" dirty="0"/>
                    </a:p>
                  </a:txBody>
                  <a:tcPr/>
                </a:tc>
              </a:tr>
              <a:tr h="629174">
                <a:tc>
                  <a:txBody>
                    <a:bodyPr/>
                    <a:lstStyle/>
                    <a:p>
                      <a:r>
                        <a:rPr lang="en-US" dirty="0" smtClean="0"/>
                        <a:t>SECOND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Mild topical corticosteroids</a:t>
                      </a:r>
                      <a:endParaRPr lang="en-US" dirty="0"/>
                    </a:p>
                  </a:txBody>
                  <a:tcPr/>
                </a:tc>
              </a:tr>
              <a:tr h="637913">
                <a:tc>
                  <a:txBody>
                    <a:bodyPr/>
                    <a:lstStyle/>
                    <a:p>
                      <a:r>
                        <a:rPr lang="en-US" dirty="0" smtClean="0"/>
                        <a:t>THIRD</a:t>
                      </a:r>
                      <a:r>
                        <a:rPr lang="en-US" baseline="0" dirty="0" smtClean="0"/>
                        <a:t>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Phototherapy (narrow‐band UVB/PUVA)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470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DERMATOPHYTIDE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638800" cy="4953000"/>
          </a:xfrm>
        </p:spPr>
        <p:txBody>
          <a:bodyPr>
            <a:normAutofit/>
          </a:bodyPr>
          <a:lstStyle/>
          <a:p>
            <a:r>
              <a:rPr lang="en-US" dirty="0"/>
              <a:t>This is a reaction, at a remote site, to a dermatophyte </a:t>
            </a:r>
            <a:r>
              <a:rPr lang="en-US" dirty="0" smtClean="0"/>
              <a:t>infection</a:t>
            </a:r>
          </a:p>
          <a:p>
            <a:r>
              <a:rPr lang="en-US" dirty="0"/>
              <a:t>this condition is rare, </a:t>
            </a:r>
            <a:r>
              <a:rPr lang="en-US" dirty="0" smtClean="0"/>
              <a:t>only </a:t>
            </a:r>
            <a:r>
              <a:rPr lang="en-US" dirty="0"/>
              <a:t>10 </a:t>
            </a:r>
            <a:r>
              <a:rPr lang="en-US" dirty="0" smtClean="0"/>
              <a:t>cases were confirmed </a:t>
            </a:r>
            <a:r>
              <a:rPr lang="en-US" dirty="0"/>
              <a:t>in 1500 dermatophyte </a:t>
            </a:r>
            <a:r>
              <a:rPr lang="en-US" dirty="0" smtClean="0"/>
              <a:t>infections</a:t>
            </a:r>
          </a:p>
          <a:p>
            <a:r>
              <a:rPr lang="en-US" dirty="0" smtClean="0"/>
              <a:t>CLINICAL FEATURERS:-</a:t>
            </a:r>
          </a:p>
          <a:p>
            <a:r>
              <a:rPr lang="en-US" dirty="0"/>
              <a:t>eczematous vesicles may occur symmetrically on the </a:t>
            </a:r>
            <a:r>
              <a:rPr lang="en-US" dirty="0" smtClean="0"/>
              <a:t>sides of </a:t>
            </a:r>
            <a:r>
              <a:rPr lang="en-US" dirty="0"/>
              <a:t>the </a:t>
            </a:r>
            <a:r>
              <a:rPr lang="en-US" dirty="0" smtClean="0"/>
              <a:t>fingers</a:t>
            </a:r>
            <a:r>
              <a:rPr lang="en-US" dirty="0"/>
              <a:t>, usually as a reaction to tinea </a:t>
            </a:r>
            <a:r>
              <a:rPr lang="en-US" dirty="0" smtClean="0"/>
              <a:t>pedis</a:t>
            </a:r>
          </a:p>
          <a:p>
            <a:r>
              <a:rPr lang="en-US" dirty="0" smtClean="0"/>
              <a:t>An eczematous dermatophytide </a:t>
            </a:r>
            <a:r>
              <a:rPr lang="en-US" dirty="0"/>
              <a:t>can also mimic pityriasis </a:t>
            </a:r>
            <a:r>
              <a:rPr lang="en-US" dirty="0" smtClean="0"/>
              <a:t>rosea</a:t>
            </a:r>
          </a:p>
          <a:p>
            <a:r>
              <a:rPr lang="en-US" dirty="0" smtClean="0"/>
              <a:t>single </a:t>
            </a:r>
            <a:r>
              <a:rPr lang="en-US" dirty="0"/>
              <a:t>case </a:t>
            </a:r>
            <a:r>
              <a:rPr lang="en-US" dirty="0" smtClean="0"/>
              <a:t>reports, including </a:t>
            </a:r>
            <a:r>
              <a:rPr lang="en-US" dirty="0"/>
              <a:t>erysipelas‐like dermatitis, erythema nodosum, </a:t>
            </a:r>
            <a:r>
              <a:rPr lang="en-US" dirty="0" smtClean="0"/>
              <a:t>erythema annulare </a:t>
            </a:r>
            <a:r>
              <a:rPr lang="en-US" dirty="0"/>
              <a:t>centrifugum, urticaria and erythroderma.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3042659" cy="264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12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125113" cy="737382"/>
          </a:xfrm>
        </p:spPr>
        <p:txBody>
          <a:bodyPr/>
          <a:lstStyle/>
          <a:p>
            <a:pPr algn="ctr"/>
            <a:r>
              <a:rPr lang="en-US" dirty="0" smtClean="0"/>
              <a:t>HALO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7125112" cy="4051437"/>
          </a:xfrm>
        </p:spPr>
        <p:txBody>
          <a:bodyPr/>
          <a:lstStyle/>
          <a:p>
            <a:r>
              <a:rPr lang="en-US" dirty="0"/>
              <a:t>Halo dermatitis is the occurrence of an eczematous ring </a:t>
            </a:r>
            <a:r>
              <a:rPr lang="en-US" dirty="0" smtClean="0"/>
              <a:t>surrounding a </a:t>
            </a:r>
            <a:r>
              <a:rPr lang="en-US" dirty="0"/>
              <a:t>melanocytic naevus</a:t>
            </a:r>
            <a:r>
              <a:rPr lang="en-US" dirty="0" smtClean="0"/>
              <a:t>.</a:t>
            </a:r>
          </a:p>
          <a:p>
            <a:r>
              <a:rPr lang="en-US" dirty="0"/>
              <a:t>multiple, </a:t>
            </a:r>
            <a:r>
              <a:rPr lang="en-US" dirty="0" smtClean="0"/>
              <a:t>pruritic, papulosquamous </a:t>
            </a:r>
            <a:r>
              <a:rPr lang="en-US" dirty="0"/>
              <a:t>lesions surrounding melanocytic </a:t>
            </a:r>
            <a:r>
              <a:rPr lang="en-US" dirty="0" smtClean="0"/>
              <a:t>naevi</a:t>
            </a:r>
          </a:p>
          <a:p>
            <a:r>
              <a:rPr lang="en-US" dirty="0"/>
              <a:t>Histology shows a benign </a:t>
            </a:r>
            <a:r>
              <a:rPr lang="en-US" dirty="0" smtClean="0"/>
              <a:t>naevus</a:t>
            </a:r>
            <a:r>
              <a:rPr lang="en-US" dirty="0"/>
              <a:t> </a:t>
            </a:r>
            <a:r>
              <a:rPr lang="en-US" dirty="0" smtClean="0"/>
              <a:t>surrounded </a:t>
            </a:r>
            <a:r>
              <a:rPr lang="en-US" dirty="0"/>
              <a:t>by a dermal lymphocytic and eosinophilic </a:t>
            </a:r>
            <a:r>
              <a:rPr lang="en-US" dirty="0" smtClean="0"/>
              <a:t>infiltrate, with </a:t>
            </a:r>
            <a:r>
              <a:rPr lang="en-US" dirty="0"/>
              <a:t>overlying acanthosis, spongiosis and </a:t>
            </a:r>
            <a:r>
              <a:rPr lang="en-US" dirty="0" smtClean="0"/>
              <a:t>parakeratosis</a:t>
            </a:r>
          </a:p>
          <a:p>
            <a:r>
              <a:rPr lang="en-US" dirty="0"/>
              <a:t>The </a:t>
            </a:r>
            <a:r>
              <a:rPr lang="en-US" dirty="0" smtClean="0"/>
              <a:t>condition usually </a:t>
            </a:r>
            <a:r>
              <a:rPr lang="en-US" dirty="0"/>
              <a:t>resolves spontaneously within a few </a:t>
            </a:r>
            <a:r>
              <a:rPr lang="en-US" dirty="0" smtClean="0"/>
              <a:t>months , without involution of naevus</a:t>
            </a:r>
            <a:endParaRPr lang="en-US" dirty="0"/>
          </a:p>
        </p:txBody>
      </p:sp>
      <p:sp>
        <p:nvSpPr>
          <p:cNvPr id="4" name="AutoShape 2" descr="Meyerson naevus | DermNet N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55042"/>
            <a:ext cx="2914650" cy="220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69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0"/>
            <a:ext cx="9146085" cy="685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628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467276"/>
          </a:xfrm>
        </p:spPr>
        <p:txBody>
          <a:bodyPr/>
          <a:lstStyle/>
          <a:p>
            <a:r>
              <a:rPr lang="en-US" b="1" u="sng" dirty="0" smtClean="0"/>
              <a:t>PATHOLOGY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184842"/>
              </p:ext>
            </p:extLst>
          </p:nvPr>
        </p:nvGraphicFramePr>
        <p:xfrm>
          <a:off x="76200" y="838199"/>
          <a:ext cx="5683250" cy="579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/>
                <a:gridCol w="4083050"/>
              </a:tblGrid>
              <a:tr h="1897402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ACUTE PHASE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Spongiosis, an intercellular epidermal oedema , vesicular formation , infiltration of the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epidermis by lymphocytes , inc. epidermal mitotic activity leads to acanthosis</a:t>
                      </a:r>
                      <a:endParaRPr lang="en-US" sz="1600" b="1" dirty="0"/>
                    </a:p>
                  </a:txBody>
                  <a:tcPr/>
                </a:tc>
              </a:tr>
              <a:tr h="1946899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SUBACUTE</a:t>
                      </a:r>
                      <a:r>
                        <a:rPr lang="en-US" b="1" u="sng" baseline="0" dirty="0" smtClean="0"/>
                        <a:t> STAGE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Spongiosis and vesiculation</a:t>
                      </a:r>
                    </a:p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diminish and increasing acanthosis develops ..leads to formation of a parakeratotic horny layer. contains layers of coagulated plasma and pyknotic nuclei of inflammatory cells</a:t>
                      </a:r>
                      <a:endParaRPr lang="en-US" sz="1600" b="1" dirty="0"/>
                    </a:p>
                  </a:txBody>
                  <a:tcPr/>
                </a:tc>
              </a:tr>
              <a:tr h="1946899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CHRONIC ECZEMA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Hyperkeratosis replaces parakeratosis. Acanthosis is more prominent . Dermal changes become more prominent. The rete ridges become elongated and broadened, changes are then those of lichenification.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77" y="303628"/>
            <a:ext cx="3043374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77" y="2360442"/>
            <a:ext cx="304337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77" y="4703618"/>
            <a:ext cx="3114226" cy="20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435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551"/>
            <a:ext cx="7125113" cy="543476"/>
          </a:xfrm>
        </p:spPr>
        <p:txBody>
          <a:bodyPr/>
          <a:lstStyle/>
          <a:p>
            <a:pPr algn="ctr"/>
            <a:r>
              <a:rPr lang="en-US" b="1" u="sng" dirty="0" smtClean="0"/>
              <a:t>CLINICAL FEATURES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527848"/>
              </p:ext>
            </p:extLst>
          </p:nvPr>
        </p:nvGraphicFramePr>
        <p:xfrm>
          <a:off x="304800" y="685800"/>
          <a:ext cx="8610600" cy="5867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6000"/>
                <a:gridCol w="6324600"/>
              </a:tblGrid>
              <a:tr h="880110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HISTORY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dirty="0" smtClean="0"/>
                        <a:t>HALLMARK… pruritus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dirty="0" smtClean="0"/>
                        <a:t>Important to note occupation and recreational activities</a:t>
                      </a:r>
                      <a:endParaRPr lang="en-US" sz="1600" b="1" dirty="0"/>
                    </a:p>
                  </a:txBody>
                  <a:tcPr/>
                </a:tc>
              </a:tr>
              <a:tr h="1662430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PRESENTATION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dirty="0" smtClean="0"/>
                        <a:t>ACUTE.. edematous,</a:t>
                      </a:r>
                      <a:r>
                        <a:rPr lang="en-US" sz="1600" b="1" baseline="0" dirty="0" smtClean="0"/>
                        <a:t> vesicular and may be exudative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baseline="0" dirty="0" smtClean="0"/>
                        <a:t>CHRONIC.. Erythema , scaling , excoriation and lichenification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baseline="0" dirty="0" smtClean="0"/>
                        <a:t>Two process occur.. Sec dissemination and 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Conditioned hyperirritability</a:t>
                      </a:r>
                      <a:endParaRPr lang="en-US" sz="1600" b="1" dirty="0"/>
                    </a:p>
                  </a:txBody>
                  <a:tcPr/>
                </a:tc>
              </a:tr>
              <a:tr h="1662430"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SEC. DISSEMINATION</a:t>
                      </a: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dirty="0" smtClean="0"/>
                        <a:t>AUTOSENSITIZATION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dirty="0" smtClean="0"/>
                        <a:t>GEN.</a:t>
                      </a:r>
                      <a:r>
                        <a:rPr lang="en-US" sz="1600" b="1" baseline="0" dirty="0" smtClean="0"/>
                        <a:t> SPREAD… primary site on legs and feet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baseline="0" dirty="0" smtClean="0"/>
                        <a:t>Sec. eruption… 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first…small edematous papules. grouped papulovesicles … form small plaques. Occasionally…red macules or wheals.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Distribution …symmetrical.</a:t>
                      </a:r>
                      <a:endParaRPr lang="en-US" sz="1600" b="1" dirty="0"/>
                    </a:p>
                  </a:txBody>
                  <a:tcPr/>
                </a:tc>
              </a:tr>
              <a:tr h="16624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sng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CONDITIONED HYPERIRRITABILITY</a:t>
                      </a:r>
                      <a:endParaRPr lang="en-US" sz="1400" b="1" u="sng" dirty="0" smtClean="0"/>
                    </a:p>
                    <a:p>
                      <a:endParaRPr 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dirty="0" smtClean="0"/>
                        <a:t>DEFINITION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Associated with any focal inflammation of the skin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tendency for patients suffering from eczema, especially acute eczema, to have a higher proportion of false positive ‘irritant’ reactions to patch tests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188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125113" cy="695876"/>
          </a:xfrm>
        </p:spPr>
        <p:txBody>
          <a:bodyPr/>
          <a:lstStyle/>
          <a:p>
            <a:pPr algn="ctr"/>
            <a:r>
              <a:rPr lang="en-US" b="1" u="sng" dirty="0" smtClean="0"/>
              <a:t>INVESTIGATIONS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153400" cy="54101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History and examination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T</a:t>
            </a:r>
            <a:r>
              <a:rPr lang="en-US" b="1" dirty="0" smtClean="0"/>
              <a:t>otal </a:t>
            </a:r>
            <a:r>
              <a:rPr lang="en-US" b="1" dirty="0">
                <a:solidFill>
                  <a:srgbClr val="FFC000"/>
                </a:solidFill>
              </a:rPr>
              <a:t>IgE</a:t>
            </a:r>
            <a:r>
              <a:rPr lang="en-US" b="1" dirty="0"/>
              <a:t> </a:t>
            </a:r>
            <a:r>
              <a:rPr lang="en-US" b="1" dirty="0" smtClean="0"/>
              <a:t>level</a:t>
            </a:r>
            <a:endParaRPr lang="en-US" b="1" dirty="0"/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Secondary </a:t>
            </a:r>
            <a:r>
              <a:rPr lang="en-US" b="1" dirty="0">
                <a:solidFill>
                  <a:srgbClr val="FFC000"/>
                </a:solidFill>
              </a:rPr>
              <a:t>infection </a:t>
            </a:r>
            <a:r>
              <a:rPr lang="en-US" b="1" dirty="0" smtClean="0"/>
              <a:t>…swabs</a:t>
            </a:r>
            <a:r>
              <a:rPr lang="en-US" b="1" dirty="0"/>
              <a:t> </a:t>
            </a:r>
            <a:r>
              <a:rPr lang="en-US" b="1" dirty="0" smtClean="0"/>
              <a:t>for </a:t>
            </a:r>
            <a:r>
              <a:rPr lang="en-US" b="1" dirty="0"/>
              <a:t>culture and sensitivity to identify the causative organism </a:t>
            </a:r>
            <a:r>
              <a:rPr lang="en-US" b="1" dirty="0" smtClean="0"/>
              <a:t>and any </a:t>
            </a:r>
            <a:r>
              <a:rPr lang="en-US" b="1" dirty="0"/>
              <a:t>bacterial resistance, such as </a:t>
            </a:r>
            <a:r>
              <a:rPr lang="en-US" b="1" dirty="0" smtClean="0"/>
              <a:t>methicillin‐resistant </a:t>
            </a:r>
            <a:r>
              <a:rPr lang="en-US" b="1" i="1" dirty="0" smtClean="0"/>
              <a:t>Staphylococcus aureus </a:t>
            </a:r>
            <a:r>
              <a:rPr lang="en-US" b="1" dirty="0"/>
              <a:t>(MRSA). </a:t>
            </a:r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KOH scrapings </a:t>
            </a:r>
            <a:r>
              <a:rPr lang="en-US" b="1" dirty="0" smtClean="0"/>
              <a:t>are done when </a:t>
            </a:r>
            <a:r>
              <a:rPr lang="en-US" b="1" dirty="0"/>
              <a:t>dermatophyte infection is </a:t>
            </a:r>
            <a:r>
              <a:rPr lang="en-US" b="1" dirty="0" smtClean="0"/>
              <a:t>suspected</a:t>
            </a:r>
            <a:endParaRPr lang="en-US" b="1" dirty="0"/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Microscopy</a:t>
            </a:r>
            <a:r>
              <a:rPr lang="en-US" b="1" dirty="0" smtClean="0"/>
              <a:t>, or </a:t>
            </a:r>
            <a:r>
              <a:rPr lang="en-US" b="1" dirty="0"/>
              <a:t>dermoscopic examination of the skin, can also be helpful </a:t>
            </a:r>
            <a:r>
              <a:rPr lang="en-US" b="1" dirty="0" smtClean="0"/>
              <a:t>to confirm </a:t>
            </a:r>
            <a:r>
              <a:rPr lang="en-US" b="1" dirty="0"/>
              <a:t>a diagnosis of </a:t>
            </a:r>
            <a:r>
              <a:rPr lang="en-US" b="1" dirty="0" smtClean="0"/>
              <a:t>scabies.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Biopsy </a:t>
            </a:r>
            <a:r>
              <a:rPr lang="en-US" b="1" dirty="0"/>
              <a:t>can occasionally be helpful </a:t>
            </a:r>
            <a:r>
              <a:rPr lang="en-US" b="1" dirty="0" smtClean="0"/>
              <a:t>in confirming </a:t>
            </a:r>
            <a:r>
              <a:rPr lang="en-US" b="1" dirty="0"/>
              <a:t>the eczematous nature of the </a:t>
            </a:r>
            <a:r>
              <a:rPr lang="en-US" b="1" dirty="0" smtClean="0"/>
              <a:t>eruption</a:t>
            </a:r>
            <a:endParaRPr lang="en-US" b="1" dirty="0"/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FFC000"/>
                </a:solidFill>
              </a:rPr>
              <a:t>I</a:t>
            </a:r>
            <a:r>
              <a:rPr lang="en-US" b="1" dirty="0" smtClean="0">
                <a:solidFill>
                  <a:srgbClr val="FFC000"/>
                </a:solidFill>
              </a:rPr>
              <a:t>mmunofluorescence </a:t>
            </a:r>
            <a:r>
              <a:rPr lang="en-US" b="1" dirty="0"/>
              <a:t>can help identify less common conditions such </a:t>
            </a:r>
            <a:r>
              <a:rPr lang="en-US" b="1" dirty="0" smtClean="0"/>
              <a:t>as dermatitis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/>
              <a:t>herpetiformis or, in older patients, a non‐bullous </a:t>
            </a:r>
            <a:r>
              <a:rPr lang="en-US" b="1" dirty="0" smtClean="0"/>
              <a:t>presentation of </a:t>
            </a:r>
            <a:r>
              <a:rPr lang="en-US" b="1" dirty="0"/>
              <a:t>bullous pemphigoid.</a:t>
            </a:r>
          </a:p>
        </p:txBody>
      </p:sp>
    </p:spTree>
    <p:extLst>
      <p:ext uri="{BB962C8B-B14F-4D97-AF65-F5344CB8AC3E}">
        <p14:creationId xmlns:p14="http://schemas.microsoft.com/office/powerpoint/2010/main" val="122145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TM01972873[[fn=Summer]]</Template>
  <TotalTime>6240</TotalTime>
  <Words>3232</Words>
  <Application>Microsoft Office PowerPoint</Application>
  <PresentationFormat>On-screen Show (4:3)</PresentationFormat>
  <Paragraphs>507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Summer</vt:lpstr>
      <vt:lpstr>PowerPoint Presentation</vt:lpstr>
      <vt:lpstr>ECZEMATOUS DISORDERS</vt:lpstr>
      <vt:lpstr>INTRODUCTION</vt:lpstr>
      <vt:lpstr>CLASSIFICATION</vt:lpstr>
      <vt:lpstr>CLASSIFICATION</vt:lpstr>
      <vt:lpstr>PowerPoint Presentation</vt:lpstr>
      <vt:lpstr>PATHOLOGY</vt:lpstr>
      <vt:lpstr>CLINICAL FEATURES</vt:lpstr>
      <vt:lpstr>INVESTIGATIONS</vt:lpstr>
      <vt:lpstr>PowerPoint Presentation</vt:lpstr>
      <vt:lpstr>PowerPoint Presentation</vt:lpstr>
      <vt:lpstr>MANAGEMENT</vt:lpstr>
      <vt:lpstr>NUMMULAR DERMATITIS</vt:lpstr>
      <vt:lpstr>PowerPoint Presentation</vt:lpstr>
      <vt:lpstr>CLINICAL VARIANTS</vt:lpstr>
      <vt:lpstr>DIFFERENTIAL DIAGNOSIS</vt:lpstr>
      <vt:lpstr>DIFFERENTIAL DIAGNOSIS</vt:lpstr>
      <vt:lpstr>TREATMENT</vt:lpstr>
      <vt:lpstr>ASTEATOTIC ECZEMA</vt:lpstr>
      <vt:lpstr>PowerPoint Presentation</vt:lpstr>
      <vt:lpstr>DERMATITIS AND ECZEMA OF THE EYELIDS</vt:lpstr>
      <vt:lpstr>DERMATITIS AND ECZEMA OF HANDS</vt:lpstr>
      <vt:lpstr>AETIOLOGICAL POSSIBILITIES</vt:lpstr>
      <vt:lpstr>CLINICAL VARIANTS</vt:lpstr>
      <vt:lpstr>PowerPoint Presentation</vt:lpstr>
      <vt:lpstr>PowerPoint Presentation</vt:lpstr>
      <vt:lpstr>DIFFERENTIAL DIAGNOSIS</vt:lpstr>
      <vt:lpstr>DIFFERENTIAL DIAGNOSIS</vt:lpstr>
      <vt:lpstr>JUVENILE PLANTAR DERMATOSIS</vt:lpstr>
      <vt:lpstr>PowerPoint Presentation</vt:lpstr>
      <vt:lpstr>PowerPoint Presentation</vt:lpstr>
      <vt:lpstr>PowerPoint Presentation</vt:lpstr>
      <vt:lpstr>DEFINE ECZEMA ? AND NAME SOME TYPES</vt:lpstr>
      <vt:lpstr>WHAT IS HALLMARK OF ECZEMA… AND DEFINE AUTOSENSITIZATION</vt:lpstr>
      <vt:lpstr>HOW WILL YOU INVESTIGATE ?</vt:lpstr>
      <vt:lpstr>DERMATITIS AND ECZEMA OF THE LOWER LEGS</vt:lpstr>
      <vt:lpstr>PowerPoint Presentation</vt:lpstr>
      <vt:lpstr>PowerPoint Presentation</vt:lpstr>
      <vt:lpstr>PowerPoint Presentation</vt:lpstr>
      <vt:lpstr>PowerPoint Presentation</vt:lpstr>
      <vt:lpstr>INFECTIVE ECZEMA</vt:lpstr>
      <vt:lpstr>DIFF BETWEEN INFECTIVE AND INFECTED ECZEMA</vt:lpstr>
      <vt:lpstr>CLINICAL VARIANT</vt:lpstr>
      <vt:lpstr>TREATMENT</vt:lpstr>
      <vt:lpstr>P. ALBA</vt:lpstr>
      <vt:lpstr>PowerPoint Presentation</vt:lpstr>
      <vt:lpstr>PowerPoint Presentation</vt:lpstr>
      <vt:lpstr>CHRONIC SUPERFICIAL SCALY DERMATITIS</vt:lpstr>
      <vt:lpstr>PowerPoint Presentation</vt:lpstr>
      <vt:lpstr>PowerPoint Presentation</vt:lpstr>
      <vt:lpstr>DERMATOPHYTIDE</vt:lpstr>
      <vt:lpstr>HALO DERMATITIS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ECZEMATOUS DISORDERS</dc:title>
  <dc:creator>Arham Asad</dc:creator>
  <cp:lastModifiedBy>Windows User</cp:lastModifiedBy>
  <cp:revision>81</cp:revision>
  <dcterms:created xsi:type="dcterms:W3CDTF">2006-08-16T00:00:00Z</dcterms:created>
  <dcterms:modified xsi:type="dcterms:W3CDTF">2021-04-07T11:05:46Z</dcterms:modified>
</cp:coreProperties>
</file>