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62"/>
  </p:notesMasterIdLst>
  <p:sldIdLst>
    <p:sldId id="367" r:id="rId2"/>
    <p:sldId id="397" r:id="rId3"/>
    <p:sldId id="401" r:id="rId4"/>
    <p:sldId id="398" r:id="rId5"/>
    <p:sldId id="399" r:id="rId6"/>
    <p:sldId id="400" r:id="rId7"/>
    <p:sldId id="366" r:id="rId8"/>
    <p:sldId id="368" r:id="rId9"/>
    <p:sldId id="369" r:id="rId10"/>
    <p:sldId id="370" r:id="rId11"/>
    <p:sldId id="301" r:id="rId12"/>
    <p:sldId id="302" r:id="rId13"/>
    <p:sldId id="393" r:id="rId14"/>
    <p:sldId id="306" r:id="rId15"/>
    <p:sldId id="372" r:id="rId16"/>
    <p:sldId id="373" r:id="rId17"/>
    <p:sldId id="402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394" r:id="rId29"/>
    <p:sldId id="385" r:id="rId30"/>
    <p:sldId id="281" r:id="rId31"/>
    <p:sldId id="283" r:id="rId32"/>
    <p:sldId id="285" r:id="rId33"/>
    <p:sldId id="286" r:id="rId34"/>
    <p:sldId id="403" r:id="rId35"/>
    <p:sldId id="313" r:id="rId36"/>
    <p:sldId id="386" r:id="rId37"/>
    <p:sldId id="387" r:id="rId38"/>
    <p:sldId id="272" r:id="rId39"/>
    <p:sldId id="292" r:id="rId40"/>
    <p:sldId id="388" r:id="rId41"/>
    <p:sldId id="395" r:id="rId42"/>
    <p:sldId id="396" r:id="rId43"/>
    <p:sldId id="389" r:id="rId44"/>
    <p:sldId id="390" r:id="rId45"/>
    <p:sldId id="391" r:id="rId46"/>
    <p:sldId id="324" r:id="rId47"/>
    <p:sldId id="325" r:id="rId48"/>
    <p:sldId id="326" r:id="rId49"/>
    <p:sldId id="327" r:id="rId50"/>
    <p:sldId id="404" r:id="rId51"/>
    <p:sldId id="328" r:id="rId52"/>
    <p:sldId id="329" r:id="rId53"/>
    <p:sldId id="330" r:id="rId54"/>
    <p:sldId id="331" r:id="rId55"/>
    <p:sldId id="332" r:id="rId56"/>
    <p:sldId id="336" r:id="rId57"/>
    <p:sldId id="333" r:id="rId58"/>
    <p:sldId id="334" r:id="rId59"/>
    <p:sldId id="335" r:id="rId60"/>
    <p:sldId id="362" r:id="rId61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AEB5"/>
    <a:srgbClr val="1D3557"/>
    <a:srgbClr val="335C99"/>
    <a:srgbClr val="3B6CB3"/>
    <a:srgbClr val="97B3DD"/>
    <a:srgbClr val="5B88C9"/>
    <a:srgbClr val="95D1D3"/>
    <a:srgbClr val="B1D1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4" autoAdjust="0"/>
    <p:restoredTop sz="94434" autoAdjust="0"/>
  </p:normalViewPr>
  <p:slideViewPr>
    <p:cSldViewPr>
      <p:cViewPr>
        <p:scale>
          <a:sx n="35" d="100"/>
          <a:sy n="35" d="100"/>
        </p:scale>
        <p:origin x="-2312" y="-1432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F92EC-F1BB-498F-972B-FE03575A5AF1}" type="datetimeFigureOut">
              <a:rPr lang="en-US" smtClean="0"/>
              <a:pPr/>
              <a:t>7/8/23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3460B-44C1-4C9D-B570-391B6B9F57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4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3460B-44C1-4C9D-B570-391B6B9F574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2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104501" y="83707"/>
            <a:ext cx="14421395" cy="803064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072640" y="3840480"/>
            <a:ext cx="10241280" cy="1920240"/>
          </a:xfrm>
        </p:spPr>
        <p:txBody>
          <a:bodyPr/>
          <a:lstStyle>
            <a:lvl1pPr marL="0" indent="0" algn="ctr">
              <a:buNone/>
              <a:defRPr sz="3700">
                <a:solidFill>
                  <a:schemeClr val="tx2"/>
                </a:solidFill>
              </a:defRPr>
            </a:lvl1pPr>
            <a:lvl2pPr marL="653110" indent="0" algn="ctr">
              <a:buNone/>
            </a:lvl2pPr>
            <a:lvl3pPr marL="1306220" indent="0" algn="ctr">
              <a:buNone/>
            </a:lvl3pPr>
            <a:lvl4pPr marL="1959331" indent="0" algn="ctr">
              <a:buNone/>
            </a:lvl4pPr>
            <a:lvl5pPr marL="2612441" indent="0" algn="ctr">
              <a:buNone/>
            </a:lvl5pPr>
            <a:lvl6pPr marL="3265551" indent="0" algn="ctr">
              <a:buNone/>
            </a:lvl6pPr>
            <a:lvl7pPr marL="3918661" indent="0" algn="ctr">
              <a:buNone/>
            </a:lvl7pPr>
            <a:lvl8pPr marL="4571771" indent="0" algn="ctr">
              <a:buNone/>
            </a:lvl8pPr>
            <a:lvl9pPr marL="5224882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5AD3-FACF-4746-BF77-6DEC1925A0A6}" type="datetimeFigureOut">
              <a:rPr lang="en-US" smtClean="0"/>
              <a:pPr/>
              <a:t>7/8/23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2000">
                <a:solidFill>
                  <a:srgbClr val="FFFFFF"/>
                </a:solidFill>
              </a:defRPr>
            </a:lvl1pPr>
          </a:lstStyle>
          <a:p>
            <a:fld id="{213471F2-16BF-43A3-A5DC-8EFACE7A56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691" y="1739164"/>
            <a:ext cx="14434459" cy="183281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00691" y="1676064"/>
            <a:ext cx="14434459" cy="144696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00691" y="3571979"/>
            <a:ext cx="14434459" cy="13263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731520" y="1807117"/>
            <a:ext cx="13167360" cy="1764030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5AD3-FACF-4746-BF77-6DEC1925A0A6}" type="datetimeFigureOut">
              <a:rPr lang="en-US" smtClean="0"/>
              <a:pPr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71F2-16BF-43A3-A5DC-8EFACE7A5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70"/>
            <a:ext cx="3218688" cy="702183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63040" y="329569"/>
            <a:ext cx="8900160" cy="702183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5AD3-FACF-4746-BF77-6DEC1925A0A6}" type="datetimeFigureOut">
              <a:rPr lang="en-US" smtClean="0"/>
              <a:pPr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71F2-16BF-43A3-A5DC-8EFACE7A5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5AD3-FACF-4746-BF77-6DEC1925A0A6}" type="datetimeFigureOut">
              <a:rPr lang="en-US" smtClean="0"/>
              <a:pPr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71F2-16BF-43A3-A5DC-8EFACE7A56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463040" y="1737360"/>
            <a:ext cx="12435840" cy="54864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104501" y="83707"/>
            <a:ext cx="14421395" cy="803064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1143001"/>
            <a:ext cx="12435840" cy="1634490"/>
          </a:xfrm>
        </p:spPr>
        <p:txBody>
          <a:bodyPr anchor="b" anchorCtr="0"/>
          <a:lstStyle>
            <a:lvl1pPr algn="l">
              <a:buNone/>
              <a:defRPr sz="57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057526"/>
            <a:ext cx="12435840" cy="1605914"/>
          </a:xfrm>
        </p:spPr>
        <p:txBody>
          <a:bodyPr anchor="t" anchorCtr="0"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5AD3-FACF-4746-BF77-6DEC1925A0A6}" type="datetimeFigureOut">
              <a:rPr lang="en-US" smtClean="0"/>
              <a:pPr/>
              <a:t>7/8/23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0160" y="7406640"/>
            <a:ext cx="6400800" cy="5486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111060" y="2852196"/>
            <a:ext cx="14421624" cy="10972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10634" y="2809771"/>
            <a:ext cx="14422050" cy="5486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09290" y="2962656"/>
            <a:ext cx="14423394" cy="54864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4086" y="7450531"/>
            <a:ext cx="731520" cy="548640"/>
          </a:xfrm>
        </p:spPr>
        <p:txBody>
          <a:bodyPr/>
          <a:lstStyle/>
          <a:p>
            <a:fld id="{213471F2-16BF-43A3-A5DC-8EFACE7A5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5AD3-FACF-4746-BF77-6DEC1925A0A6}" type="datetimeFigureOut">
              <a:rPr lang="en-US" smtClean="0"/>
              <a:pPr/>
              <a:t>7/8/23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71F2-16BF-43A3-A5DC-8EFACE7A56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463040" y="1737360"/>
            <a:ext cx="5998464" cy="54864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7894320" y="1737360"/>
            <a:ext cx="5998464" cy="54864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327660"/>
            <a:ext cx="12435840" cy="13716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1737360"/>
            <a:ext cx="5974080" cy="914400"/>
          </a:xfrm>
          <a:noFill/>
          <a:ln w="12700" cap="sq" cmpd="sng" algn="ctr">
            <a:noFill/>
            <a:prstDash val="solid"/>
          </a:ln>
        </p:spPr>
        <p:txBody>
          <a:bodyPr lIns="130622" anchor="b" anchorCtr="0">
            <a:noAutofit/>
          </a:bodyPr>
          <a:lstStyle>
            <a:lvl1pPr marL="0" indent="0">
              <a:buNone/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7924800" y="1737360"/>
            <a:ext cx="5974080" cy="914400"/>
          </a:xfrm>
          <a:noFill/>
          <a:ln w="12700" cap="sq" cmpd="sng" algn="ctr">
            <a:noFill/>
            <a:prstDash val="solid"/>
          </a:ln>
        </p:spPr>
        <p:txBody>
          <a:bodyPr lIns="130622" anchor="b" anchorCtr="0">
            <a:noAutofit/>
          </a:bodyPr>
          <a:lstStyle>
            <a:lvl1pPr marL="0" indent="0">
              <a:buNone/>
              <a:defRPr sz="3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900" b="1"/>
            </a:lvl2pPr>
            <a:lvl3pPr>
              <a:buNone/>
              <a:defRPr sz="2600" b="1"/>
            </a:lvl3pPr>
            <a:lvl4pPr>
              <a:buNone/>
              <a:defRPr sz="2300" b="1"/>
            </a:lvl4pPr>
            <a:lvl5pPr>
              <a:buNone/>
              <a:defRPr sz="23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5AD3-FACF-4746-BF77-6DEC1925A0A6}" type="datetimeFigureOut">
              <a:rPr lang="en-US" smtClean="0"/>
              <a:pPr/>
              <a:t>7/8/23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71F2-16BF-43A3-A5DC-8EFACE7A56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463040" y="2697480"/>
            <a:ext cx="5974080" cy="466344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7924800" y="2697480"/>
            <a:ext cx="5974080" cy="466344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5AD3-FACF-4746-BF77-6DEC1925A0A6}" type="datetimeFigureOut">
              <a:rPr lang="en-US" smtClean="0"/>
              <a:pPr/>
              <a:t>7/8/23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71F2-16BF-43A3-A5DC-8EFACE7A5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5AD3-FACF-4746-BF77-6DEC1925A0A6}" type="datetimeFigureOut">
              <a:rPr lang="en-US" smtClean="0"/>
              <a:pPr/>
              <a:t>7/8/23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71F2-16BF-43A3-A5DC-8EFACE7A5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02413" y="83706"/>
            <a:ext cx="14421395" cy="803209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327660"/>
            <a:ext cx="12435840" cy="1371600"/>
          </a:xfrm>
        </p:spPr>
        <p:txBody>
          <a:bodyPr anchor="b" anchorCtr="0"/>
          <a:lstStyle>
            <a:lvl1pPr algn="l">
              <a:buNone/>
              <a:defRPr sz="57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463040" y="1920240"/>
            <a:ext cx="3048000" cy="5394960"/>
          </a:xfrm>
        </p:spPr>
        <p:txBody>
          <a:bodyPr/>
          <a:lstStyle>
            <a:lvl1pPr marL="0" indent="0">
              <a:buNone/>
              <a:defRPr sz="26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5AD3-FACF-4746-BF77-6DEC1925A0A6}" type="datetimeFigureOut">
              <a:rPr lang="en-US" smtClean="0"/>
              <a:pPr/>
              <a:t>7/8/23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71F2-16BF-43A3-A5DC-8EFACE7A56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4754880" y="1920240"/>
            <a:ext cx="9144000" cy="539496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5880660"/>
            <a:ext cx="11704320" cy="626746"/>
          </a:xfrm>
        </p:spPr>
        <p:txBody>
          <a:bodyPr anchor="ctr">
            <a:noAutofit/>
          </a:bodyPr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6534990"/>
            <a:ext cx="11704320" cy="822960"/>
          </a:xfrm>
        </p:spPr>
        <p:txBody>
          <a:bodyPr/>
          <a:lstStyle>
            <a:lvl1pPr marL="0" indent="0">
              <a:buFontTx/>
              <a:buNone/>
              <a:defRPr sz="23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75AD3-FACF-4746-BF77-6DEC1925A0A6}" type="datetimeFigureOut">
              <a:rPr lang="en-US" smtClean="0"/>
              <a:pPr/>
              <a:t>7/8/23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63040" y="7406640"/>
            <a:ext cx="6217920" cy="5486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34086" y="7450531"/>
            <a:ext cx="731520" cy="548640"/>
          </a:xfrm>
        </p:spPr>
        <p:txBody>
          <a:bodyPr/>
          <a:lstStyle/>
          <a:p>
            <a:fld id="{213471F2-16BF-43A3-A5DC-8EFACE7A56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109291" y="5620266"/>
            <a:ext cx="14410944" cy="10972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9614" y="5580569"/>
            <a:ext cx="14410622" cy="54863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09617" y="5727870"/>
            <a:ext cx="14410619" cy="5856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9294" y="80011"/>
            <a:ext cx="14402997" cy="549783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46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02413" y="83706"/>
            <a:ext cx="14421395" cy="803209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463040" y="329566"/>
            <a:ext cx="12435840" cy="1371600"/>
          </a:xfrm>
          <a:prstGeom prst="rect">
            <a:avLst/>
          </a:prstGeom>
        </p:spPr>
        <p:txBody>
          <a:bodyPr lIns="130622" tIns="65311" rIns="130622" bIns="130622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463040" y="1737360"/>
            <a:ext cx="12435840" cy="5486400"/>
          </a:xfrm>
          <a:prstGeom prst="rect">
            <a:avLst/>
          </a:prstGeom>
        </p:spPr>
        <p:txBody>
          <a:bodyPr lIns="130622" tIns="65311" rIns="130622" bIns="65311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9875520" y="7429500"/>
            <a:ext cx="3962400" cy="571500"/>
          </a:xfrm>
          <a:prstGeom prst="rect">
            <a:avLst/>
          </a:prstGeom>
        </p:spPr>
        <p:txBody>
          <a:bodyPr lIns="130622" tIns="65311" rIns="130622" bIns="65311" anchor="ctr" anchorCtr="0"/>
          <a:lstStyle>
            <a:lvl1pPr algn="r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fld id="{38375AD3-FACF-4746-BF77-6DEC1925A0A6}" type="datetimeFigureOut">
              <a:rPr lang="en-US" smtClean="0"/>
              <a:pPr/>
              <a:t>7/8/23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463040" y="7406640"/>
            <a:ext cx="6339840" cy="548640"/>
          </a:xfrm>
          <a:prstGeom prst="rect">
            <a:avLst/>
          </a:prstGeom>
        </p:spPr>
        <p:txBody>
          <a:bodyPr lIns="130622" tIns="65311" rIns="130622" bIns="65311" anchor="ctr" anchorCtr="0"/>
          <a:lstStyle>
            <a:lvl1pPr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34086" y="7452360"/>
            <a:ext cx="731520" cy="54864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2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13471F2-16BF-43A3-A5DC-8EFACE7A56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rtl="0" eaLnBrk="1" latinLnBrk="0" hangingPunct="1">
        <a:spcBef>
          <a:spcPct val="0"/>
        </a:spcBef>
        <a:buNone/>
        <a:defRPr kumimoji="0" sz="5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1866" indent="-391866" algn="l" rtl="0" eaLnBrk="1" latinLnBrk="0" hangingPunct="1">
        <a:spcBef>
          <a:spcPts val="829"/>
        </a:spcBef>
        <a:buClr>
          <a:schemeClr val="accent1"/>
        </a:buClr>
        <a:buSzPct val="85000"/>
        <a:buFont typeface="Wingdings 2"/>
        <a:buChar char=""/>
        <a:defRPr kumimoji="0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783732" indent="-326555" algn="l" rtl="0" eaLnBrk="1" latinLnBrk="0" hangingPunct="1">
        <a:spcBef>
          <a:spcPts val="529"/>
        </a:spcBef>
        <a:buClr>
          <a:schemeClr val="accent2"/>
        </a:buClr>
        <a:buSzPct val="85000"/>
        <a:buFont typeface="Wingdings 2"/>
        <a:buChar char="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175598" indent="-326555" algn="l" rtl="0" eaLnBrk="1" latinLnBrk="0" hangingPunct="1">
        <a:spcBef>
          <a:spcPts val="529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567464" indent="-326555" algn="l" rtl="0" eaLnBrk="1" latinLnBrk="0" hangingPunct="1">
        <a:spcBef>
          <a:spcPts val="529"/>
        </a:spcBef>
        <a:buClr>
          <a:schemeClr val="accent3"/>
        </a:buClr>
        <a:buSzPct val="80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9331" indent="-326555" algn="l" rtl="0" eaLnBrk="1" latinLnBrk="0" hangingPunct="1">
        <a:spcBef>
          <a:spcPts val="529"/>
        </a:spcBef>
        <a:buClr>
          <a:schemeClr val="accent3"/>
        </a:buClr>
        <a:buFontTx/>
        <a:buChar char="o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2351197" indent="-326555" algn="l" rtl="0" eaLnBrk="1" latinLnBrk="0" hangingPunct="1">
        <a:spcBef>
          <a:spcPts val="529"/>
        </a:spcBef>
        <a:buClr>
          <a:schemeClr val="accent3"/>
        </a:buClr>
        <a:buChar char="•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063" indent="-326555" algn="l" rtl="0" eaLnBrk="1" latinLnBrk="0" hangingPunct="1">
        <a:spcBef>
          <a:spcPts val="529"/>
        </a:spcBef>
        <a:buClr>
          <a:schemeClr val="accent2"/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3134929" indent="-326555" algn="l" rtl="0" eaLnBrk="1" latinLnBrk="0" hangingPunct="1">
        <a:spcBef>
          <a:spcPts val="529"/>
        </a:spcBef>
        <a:buClr>
          <a:schemeClr val="accent1">
            <a:tint val="60000"/>
          </a:schemeClr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6795" indent="-326555" algn="l" rtl="0" eaLnBrk="1" latinLnBrk="0" hangingPunct="1">
        <a:spcBef>
          <a:spcPts val="529"/>
        </a:spcBef>
        <a:buClr>
          <a:schemeClr val="accent2">
            <a:tint val="60000"/>
          </a:schemeClr>
        </a:buClr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562600" y="5638800"/>
            <a:ext cx="10241280" cy="1920240"/>
          </a:xfrm>
        </p:spPr>
        <p:txBody>
          <a:bodyPr>
            <a:normAutofit lnSpcReduction="10000"/>
          </a:bodyPr>
          <a:lstStyle/>
          <a:p>
            <a:r>
              <a:rPr lang="x-none" dirty="0" smtClean="0"/>
              <a:t>DR NIMRA KHAN </a:t>
            </a:r>
          </a:p>
          <a:p>
            <a:r>
              <a:rPr lang="x-none" dirty="0" smtClean="0"/>
              <a:t>FCPS TRAINEE-DERM</a:t>
            </a:r>
          </a:p>
          <a:p>
            <a:r>
              <a:rPr lang="x-none" dirty="0" smtClean="0"/>
              <a:t>JPMC</a:t>
            </a:r>
            <a:endParaRPr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/>
              <a:t>ECTODERMAL DYSPLASIAS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4" y="761995"/>
            <a:ext cx="12435845" cy="1371600"/>
          </a:xfrm>
        </p:spPr>
        <p:txBody>
          <a:bodyPr/>
          <a:lstStyle/>
          <a:p>
            <a:r>
              <a:rPr b="1">
                <a:solidFill>
                  <a:srgbClr val="0070C0"/>
                </a:solidFill>
                <a:latin typeface="Times New Roman"/>
                <a:cs typeface="Times New Roman"/>
              </a:rPr>
              <a:t>PATHOPHYSIOLOGY</a:t>
            </a:r>
            <a:r>
              <a:rPr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dirty="0"/>
          </a:p>
          <a:p>
            <a:r>
              <a:rPr sz="3600" dirty="0">
                <a:latin typeface="Times New Roman"/>
                <a:cs typeface="Times New Roman"/>
              </a:rPr>
              <a:t>The skin and its appendages are mainly composed of ectodermal structures but the development of </a:t>
            </a:r>
            <a:r>
              <a:rPr sz="3600" dirty="0" smtClean="0">
                <a:latin typeface="Times New Roman"/>
                <a:cs typeface="Times New Roman"/>
              </a:rPr>
              <a:t>appendages</a:t>
            </a:r>
            <a:r>
              <a:rPr lang="x-none" sz="3600" dirty="0">
                <a:latin typeface="Times New Roman"/>
                <a:cs typeface="Times New Roman"/>
              </a:rPr>
              <a:t> </a:t>
            </a:r>
            <a:r>
              <a:rPr sz="3600" dirty="0" smtClean="0">
                <a:latin typeface="Times New Roman"/>
                <a:cs typeface="Times New Roman"/>
              </a:rPr>
              <a:t>is orchestrated </a:t>
            </a:r>
            <a:r>
              <a:rPr sz="3600" dirty="0">
                <a:latin typeface="Times New Roman"/>
                <a:cs typeface="Times New Roman"/>
              </a:rPr>
              <a:t>by </a:t>
            </a:r>
            <a:r>
              <a:rPr sz="3600" dirty="0" smtClean="0">
                <a:latin typeface="Times New Roman"/>
                <a:cs typeface="Times New Roman"/>
              </a:rPr>
              <a:t>signals </a:t>
            </a:r>
            <a:r>
              <a:rPr sz="3600" dirty="0">
                <a:latin typeface="Times New Roman"/>
                <a:cs typeface="Times New Roman"/>
              </a:rPr>
              <a:t>from the </a:t>
            </a:r>
            <a:r>
              <a:rPr sz="3600" dirty="0" smtClean="0">
                <a:latin typeface="Times New Roman"/>
                <a:cs typeface="Times New Roman"/>
              </a:rPr>
              <a:t>mesoderm </a:t>
            </a:r>
            <a:r>
              <a:rPr sz="3600" dirty="0">
                <a:latin typeface="Times New Roman"/>
                <a:cs typeface="Times New Roman"/>
              </a:rPr>
              <a:t>with the help of placodes.</a:t>
            </a:r>
          </a:p>
          <a:p>
            <a:pPr marL="0" indent="0">
              <a:buNone/>
            </a:pPr>
            <a:endParaRPr sz="3600" dirty="0">
              <a:latin typeface="Times New Roman"/>
              <a:cs typeface="Times New Roman"/>
            </a:endParaRPr>
          </a:p>
          <a:p>
            <a:r>
              <a:rPr sz="3600" dirty="0">
                <a:latin typeface="Times New Roman"/>
                <a:cs typeface="Times New Roman"/>
              </a:rPr>
              <a:t>A complicated network of signalling pathways, coordinates the formation and </a:t>
            </a:r>
            <a:r>
              <a:rPr sz="3600" dirty="0" smtClean="0">
                <a:latin typeface="Times New Roman"/>
                <a:cs typeface="Times New Roman"/>
              </a:rPr>
              <a:t>function </a:t>
            </a:r>
            <a:r>
              <a:rPr sz="3600" dirty="0">
                <a:latin typeface="Times New Roman"/>
                <a:cs typeface="Times New Roman"/>
              </a:rPr>
              <a:t>of ectodermal structures</a:t>
            </a:r>
            <a:r>
              <a:rPr dirty="0"/>
              <a:t>.</a:t>
            </a:r>
          </a:p>
          <a:p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72873A22-F1D1-F003-9280-1C0DCB4B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4" y="-199899"/>
            <a:ext cx="12618722" cy="1590670"/>
          </a:xfrm>
        </p:spPr>
        <p:txBody>
          <a:bodyPr/>
          <a:lstStyle/>
          <a:p>
            <a:r>
              <a:rPr b="1">
                <a:solidFill>
                  <a:schemeClr val="bg1"/>
                </a:solidFill>
              </a:rPr>
              <a:t>Molecular Pathways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4" y="1533520"/>
            <a:ext cx="11887200" cy="590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4" y="761995"/>
            <a:ext cx="12618722" cy="6934195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10000"/>
              </a:lnSpc>
            </a:pPr>
            <a:r>
              <a:rPr/>
              <a:t>Mesodermal signalling pathways such as wingless (Wnt) are crucial for the induction, of appendages, of the skin. Wnt signalling has influences on mesenchymal cells and on epithelial cells.</a:t>
            </a:r>
          </a:p>
          <a:p>
            <a:pPr marL="0" indent="0" algn="just">
              <a:lnSpc>
                <a:spcPct val="110000"/>
              </a:lnSpc>
              <a:buNone/>
            </a:pPr>
            <a:endParaRPr/>
          </a:p>
          <a:p>
            <a:pPr algn="just">
              <a:lnSpc>
                <a:spcPct val="110000"/>
              </a:lnSpc>
            </a:pPr>
            <a:r>
              <a:rPr/>
              <a:t>In the skin, Wnt signalling is important for the establishment, of the dermatome architecture, dermis, skin regions with individual appendages, axial determination and intra‐appendage regions.</a:t>
            </a:r>
          </a:p>
          <a:p>
            <a:pPr marL="0" indent="0" algn="just">
              <a:lnSpc>
                <a:spcPct val="110000"/>
              </a:lnSpc>
              <a:buNone/>
            </a:pPr>
            <a:endParaRPr/>
          </a:p>
          <a:p>
            <a:r>
              <a:rPr/>
              <a:t>Whereas the mesoderm induces the placodes, by Wnt, the ectoderm evolves into epidermis, with the help of ectodysplasin and sonic hedgehog.</a:t>
            </a:r>
          </a:p>
          <a:p>
            <a:pPr marL="0" indent="0">
              <a:buNone/>
            </a:pPr>
            <a:endParaRPr/>
          </a:p>
          <a:p>
            <a:r>
              <a:rPr b="1" u="sng"/>
              <a:t>Genetic defects in signalling pathways, which disturb the interaction between the ectoderm and mesoderm, lead to ectodermal dysplasia</a:t>
            </a:r>
          </a:p>
          <a:p>
            <a:pPr algn="just">
              <a:lnSpc>
                <a:spcPct val="110000"/>
              </a:lnSpc>
            </a:pPr>
            <a:endParaRPr b="1" u="sng"/>
          </a:p>
          <a:p>
            <a:pPr algn="just">
              <a:lnSpc>
                <a:spcPct val="110000"/>
              </a:lnSpc>
            </a:pPr>
            <a:endParaRPr b="1" u="sng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4400" b="1" i="1">
                <a:solidFill>
                  <a:srgbClr val="0070C0"/>
                </a:solidFill>
                <a:latin typeface="Times New Roman"/>
                <a:cs typeface="Times New Roman"/>
              </a:rPr>
              <a:t>Ectodermal dysplasias due to mutations in TNF‐like/NF‐κB signalling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37354"/>
            <a:ext cx="13792195" cy="6492245"/>
          </a:xfrm>
        </p:spPr>
        <p:txBody>
          <a:bodyPr>
            <a:normAutofit fontScale="92500" lnSpcReduction="20000"/>
          </a:bodyPr>
          <a:lstStyle/>
          <a:p>
            <a:r>
              <a:rPr sz="3800" dirty="0">
                <a:latin typeface="Times New Roman"/>
                <a:cs typeface="Times New Roman"/>
              </a:rPr>
              <a:t>The transcription </a:t>
            </a:r>
            <a:r>
              <a:rPr sz="3800" dirty="0">
                <a:solidFill>
                  <a:srgbClr val="FF0000"/>
                </a:solidFill>
                <a:latin typeface="Times New Roman"/>
                <a:cs typeface="Times New Roman"/>
              </a:rPr>
              <a:t>factor NF‐κB regulates the expression of multiple genes</a:t>
            </a:r>
            <a:r>
              <a:rPr sz="3800" dirty="0">
                <a:latin typeface="Times New Roman"/>
                <a:cs typeface="Times New Roman"/>
              </a:rPr>
              <a:t>, encoding important mediators  of immune and stress responses, cell adhesion, protection against apoptosis and inflammatory reactions.</a:t>
            </a:r>
          </a:p>
          <a:p>
            <a:pPr>
              <a:buNone/>
            </a:pPr>
            <a:endParaRPr sz="3800" dirty="0">
              <a:latin typeface="Times New Roman"/>
              <a:cs typeface="Times New Roman"/>
            </a:endParaRPr>
          </a:p>
          <a:p>
            <a:r>
              <a:rPr sz="3800" dirty="0">
                <a:latin typeface="Times New Roman"/>
                <a:cs typeface="Times New Roman"/>
              </a:rPr>
              <a:t>In addition, this transcription factor plays </a:t>
            </a:r>
            <a:r>
              <a:rPr sz="3800" dirty="0">
                <a:solidFill>
                  <a:srgbClr val="FF0000"/>
                </a:solidFill>
                <a:latin typeface="Times New Roman"/>
                <a:cs typeface="Times New Roman"/>
              </a:rPr>
              <a:t>critical roles</a:t>
            </a:r>
            <a:r>
              <a:rPr sz="3800" dirty="0">
                <a:latin typeface="Times New Roman"/>
                <a:cs typeface="Times New Roman"/>
              </a:rPr>
              <a:t> in the </a:t>
            </a:r>
            <a:r>
              <a:rPr sz="3800" u="sng" dirty="0">
                <a:latin typeface="Times New Roman"/>
                <a:cs typeface="Times New Roman"/>
              </a:rPr>
              <a:t>development and homeostasis  of the epidermis and the proper function, of lymphatic vessels.</a:t>
            </a:r>
          </a:p>
          <a:p>
            <a:pPr>
              <a:buNone/>
            </a:pPr>
            <a:endParaRPr sz="3800" u="sng" dirty="0">
              <a:latin typeface="Times New Roman"/>
              <a:cs typeface="Times New Roman"/>
            </a:endParaRPr>
          </a:p>
          <a:p>
            <a:r>
              <a:rPr sz="3800" dirty="0">
                <a:latin typeface="Times New Roman"/>
                <a:cs typeface="Times New Roman"/>
              </a:rPr>
              <a:t>The NF‐κB pathway is defective  in a number of ectodermal dysplasias.</a:t>
            </a:r>
          </a:p>
          <a:p>
            <a:endParaRPr sz="3800" dirty="0">
              <a:latin typeface="Times New Roman"/>
              <a:cs typeface="Times New Roman"/>
            </a:endParaRPr>
          </a:p>
          <a:p>
            <a:r>
              <a:rPr sz="3800" dirty="0">
                <a:latin typeface="Times New Roman"/>
                <a:cs typeface="Times New Roman"/>
              </a:rPr>
              <a:t>Mutations in</a:t>
            </a:r>
            <a:r>
              <a:rPr sz="3800" dirty="0">
                <a:solidFill>
                  <a:srgbClr val="FF0000"/>
                </a:solidFill>
                <a:latin typeface="Times New Roman"/>
                <a:cs typeface="Times New Roman"/>
              </a:rPr>
              <a:t> p63 </a:t>
            </a:r>
            <a:r>
              <a:rPr sz="3800" dirty="0">
                <a:latin typeface="Times New Roman"/>
                <a:cs typeface="Times New Roman"/>
              </a:rPr>
              <a:t>have now been identified in six distinct human phenotypes, all of which have ectodermal </a:t>
            </a:r>
            <a:r>
              <a:rPr sz="3800" dirty="0" smtClean="0">
                <a:latin typeface="Times New Roman"/>
                <a:cs typeface="Times New Roman"/>
              </a:rPr>
              <a:t>dysplasia </a:t>
            </a:r>
            <a:r>
              <a:rPr sz="3800" dirty="0">
                <a:latin typeface="Times New Roman"/>
                <a:cs typeface="Times New Roman"/>
              </a:rPr>
              <a:t>as a key feature</a:t>
            </a:r>
          </a:p>
          <a:p>
            <a:endParaRPr sz="3800" dirty="0">
              <a:latin typeface="Times New Roman"/>
              <a:cs typeface="Times New Roman"/>
            </a:endParaRPr>
          </a:p>
          <a:p>
            <a:endParaRPr sz="3800" dirty="0">
              <a:latin typeface="Times New Roman"/>
              <a:cs typeface="Times New Roman"/>
            </a:endParaRPr>
          </a:p>
          <a:p>
            <a:endParaRPr sz="3800" dirty="0">
              <a:latin typeface="Times New Roman"/>
              <a:cs typeface="Times New Roman"/>
            </a:endParaRPr>
          </a:p>
          <a:p>
            <a:endParaRPr sz="3800" dirty="0">
              <a:latin typeface="Times New Roman"/>
              <a:cs typeface="Times New Roman"/>
            </a:endParaRPr>
          </a:p>
          <a:p>
            <a:endParaRPr sz="3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48108" y="609604"/>
            <a:ext cx="11753491" cy="701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7D28203-9D3A-19F2-DC0F-968FEC616D4C}"/>
              </a:ext>
            </a:extLst>
          </p:cNvPr>
          <p:cNvSpPr txBox="1">
            <a:spLocks/>
          </p:cNvSpPr>
          <p:nvPr/>
        </p:nvSpPr>
        <p:spPr>
          <a:xfrm>
            <a:off x="1219195" y="609604"/>
            <a:ext cx="11582404" cy="6858000"/>
          </a:xfrm>
          <a:prstGeom prst="rect">
            <a:avLst/>
          </a:prstGeom>
          <a:ln w="57150">
            <a:solidFill>
              <a:srgbClr val="1D3557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6888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1752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6616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80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63440" indent="-27432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800" b="1">
                <a:solidFill>
                  <a:srgbClr val="0070C0"/>
                </a:solidFill>
                <a:latin typeface="Times New Roman"/>
                <a:cs typeface="Times New Roman"/>
              </a:rPr>
              <a:t>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sz="3600">
                <a:latin typeface="Times New Roman"/>
                <a:cs typeface="Times New Roman"/>
              </a:rPr>
              <a:t>Ectodermal dysplasias are heterogeneous group of diseases, all inheritance patterns have been described including:</a:t>
            </a:r>
          </a:p>
          <a:p>
            <a:pPr>
              <a:buNone/>
            </a:pPr>
            <a:endParaRPr sz="3600">
              <a:latin typeface="Times New Roman"/>
              <a:cs typeface="Times New Roman"/>
            </a:endParaRPr>
          </a:p>
          <a:p>
            <a:r>
              <a:rPr sz="3600">
                <a:latin typeface="Times New Roman"/>
                <a:cs typeface="Times New Roman"/>
              </a:rPr>
              <a:t>Autosomal recessive</a:t>
            </a:r>
          </a:p>
          <a:p>
            <a:r>
              <a:rPr sz="3600">
                <a:latin typeface="Times New Roman"/>
                <a:cs typeface="Times New Roman"/>
              </a:rPr>
              <a:t>Autosomal dominant</a:t>
            </a:r>
          </a:p>
          <a:p>
            <a:r>
              <a:rPr sz="3600">
                <a:latin typeface="Times New Roman"/>
                <a:cs typeface="Times New Roman"/>
              </a:rPr>
              <a:t>X‐linked</a:t>
            </a:r>
          </a:p>
          <a:p>
            <a:r>
              <a:rPr sz="3600">
                <a:latin typeface="Times New Roman"/>
                <a:cs typeface="Times New Roman"/>
              </a:rPr>
              <a:t>Mitochondrial.</a:t>
            </a:r>
          </a:p>
          <a:p>
            <a:endParaRPr sz="3600">
              <a:latin typeface="Times New Roman"/>
              <a:cs typeface="Times New Roman"/>
            </a:endParaRPr>
          </a:p>
          <a:p>
            <a:endParaRPr sz="3600">
              <a:latin typeface="Times New Roman"/>
              <a:cs typeface="Times New Roman"/>
            </a:endParaRPr>
          </a:p>
          <a:p>
            <a:endParaRPr sz="3600">
              <a:latin typeface="Times New Roman"/>
              <a:cs typeface="Times New Roman"/>
            </a:endParaRPr>
          </a:p>
          <a:p>
            <a:endParaRPr sz="3600">
              <a:latin typeface="Times New Roman"/>
              <a:cs typeface="Times New Roman"/>
            </a:endParaRPr>
          </a:p>
          <a:p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4800" b="1">
                <a:solidFill>
                  <a:srgbClr val="0070C0"/>
                </a:solidFill>
                <a:latin typeface="Times New Roman"/>
                <a:cs typeface="Times New Roman"/>
              </a:rPr>
              <a:t>X-linked Hypohidrotic Ectodermal Dysplasia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737354"/>
            <a:ext cx="13182604" cy="58826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sz="3600" dirty="0">
                <a:latin typeface="Times New Roman"/>
                <a:cs typeface="Times New Roman"/>
              </a:rPr>
              <a:t>X-Linked hypohidrotic ectodermal dysplasia with immunodeficiency (EDA-ID) is a rare </a:t>
            </a:r>
            <a:r>
              <a:rPr sz="3600" dirty="0" smtClean="0">
                <a:latin typeface="Times New Roman"/>
                <a:cs typeface="Times New Roman"/>
              </a:rPr>
              <a:t>disease</a:t>
            </a:r>
            <a:r>
              <a:rPr lang="x-none" sz="3600" dirty="0" smtClean="0">
                <a:latin typeface="Times New Roman"/>
                <a:cs typeface="Times New Roman"/>
              </a:rPr>
              <a:t> </a:t>
            </a:r>
            <a:r>
              <a:rPr sz="3600" dirty="0" smtClean="0">
                <a:latin typeface="Times New Roman"/>
                <a:cs typeface="Times New Roman"/>
              </a:rPr>
              <a:t>with </a:t>
            </a:r>
            <a:r>
              <a:rPr sz="3600" dirty="0">
                <a:latin typeface="Times New Roman"/>
                <a:cs typeface="Times New Roman"/>
              </a:rPr>
              <a:t>the clinical hallmarks of : </a:t>
            </a:r>
          </a:p>
          <a:p>
            <a:pPr>
              <a:buNone/>
            </a:pPr>
            <a:endParaRPr sz="3600" dirty="0">
              <a:latin typeface="Times New Roman"/>
              <a:cs typeface="Times New Roman"/>
            </a:endParaRPr>
          </a:p>
          <a:p>
            <a:r>
              <a:rPr sz="3600" dirty="0">
                <a:latin typeface="Times New Roman"/>
                <a:cs typeface="Times New Roman"/>
              </a:rPr>
              <a:t>Hypohidrosis</a:t>
            </a:r>
          </a:p>
          <a:p>
            <a:r>
              <a:rPr sz="3600" dirty="0">
                <a:latin typeface="Times New Roman"/>
                <a:cs typeface="Times New Roman"/>
              </a:rPr>
              <a:t>Delayed teeth eruption </a:t>
            </a:r>
          </a:p>
          <a:p>
            <a:r>
              <a:rPr sz="3600" dirty="0">
                <a:latin typeface="Times New Roman"/>
                <a:cs typeface="Times New Roman"/>
              </a:rPr>
              <a:t>Coarse hair</a:t>
            </a:r>
          </a:p>
          <a:p>
            <a:r>
              <a:rPr sz="3600" dirty="0">
                <a:latin typeface="Times New Roman"/>
                <a:cs typeface="Times New Roman"/>
              </a:rPr>
              <a:t>Frequent bacterial infections </a:t>
            </a:r>
          </a:p>
          <a:p>
            <a:r>
              <a:rPr sz="3600" dirty="0">
                <a:latin typeface="Times New Roman"/>
                <a:cs typeface="Times New Roman"/>
              </a:rPr>
              <a:t>Immunodeficiency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cond-case-of-X-linked-hypohidrotic-ectodermal-dysplasia-The-second-case-family-member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3" b="8853"/>
          <a:stretch>
            <a:fillRect/>
          </a:stretch>
        </p:blipFill>
        <p:spPr>
          <a:xfrm>
            <a:off x="-24518" y="0"/>
            <a:ext cx="14630400" cy="8229600"/>
          </a:xfrm>
        </p:spPr>
      </p:pic>
    </p:spTree>
    <p:extLst>
      <p:ext uri="{BB962C8B-B14F-4D97-AF65-F5344CB8AC3E}">
        <p14:creationId xmlns:p14="http://schemas.microsoft.com/office/powerpoint/2010/main" val="1504903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800" b="1">
                <a:solidFill>
                  <a:srgbClr val="0070C0"/>
                </a:solidFill>
                <a:latin typeface="Times New Roman"/>
                <a:cs typeface="Times New Roman"/>
              </a:rPr>
              <a:t>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>
                <a:latin typeface="Times New Roman"/>
                <a:cs typeface="Times New Roman"/>
              </a:rPr>
              <a:t>Causative mutations have been identified in the </a:t>
            </a:r>
            <a:r>
              <a:rPr i="1">
                <a:latin typeface="Times New Roman"/>
                <a:cs typeface="Times New Roman"/>
              </a:rPr>
              <a:t>IKBKG </a:t>
            </a:r>
            <a:r>
              <a:rPr>
                <a:latin typeface="Times New Roman"/>
                <a:cs typeface="Times New Roman"/>
              </a:rPr>
              <a:t>gene, which</a:t>
            </a:r>
            <a:r>
              <a:rPr i="1">
                <a:latin typeface="Times New Roman"/>
                <a:cs typeface="Times New Roman"/>
              </a:rPr>
              <a:t> </a:t>
            </a:r>
            <a:r>
              <a:rPr>
                <a:latin typeface="Times New Roman"/>
                <a:cs typeface="Times New Roman"/>
              </a:rPr>
              <a:t>codes for NF‐κB essential modulator (NEMO).</a:t>
            </a:r>
          </a:p>
          <a:p>
            <a:pPr marL="0" indent="0">
              <a:buNone/>
            </a:pPr>
            <a:endParaRPr>
              <a:latin typeface="Times New Roman"/>
              <a:cs typeface="Times New Roman"/>
            </a:endParaRPr>
          </a:p>
          <a:p>
            <a:r>
              <a:rPr>
                <a:latin typeface="Times New Roman"/>
                <a:cs typeface="Times New Roman"/>
              </a:rPr>
              <a:t>NEMO dysfunction leads to an impaired antimicrobial response, to polysaccharides, impaired NK‐cell activity, hyper IgM syndrome and hypogammaglobulinaemia.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800">
                <a:latin typeface="Times New Roman"/>
                <a:cs typeface="Times New Roman"/>
              </a:rPr>
              <a:t>GENERAL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199"/>
            <a:ext cx="13792195" cy="6248395"/>
          </a:xfrm>
        </p:spPr>
        <p:txBody>
          <a:bodyPr>
            <a:normAutofit/>
          </a:bodyPr>
          <a:lstStyle/>
          <a:p>
            <a:r>
              <a:rPr sz="3200" b="1" dirty="0">
                <a:latin typeface="Times New Roman"/>
                <a:cs typeface="Times New Roman"/>
              </a:rPr>
              <a:t>Causative pathogens </a:t>
            </a:r>
            <a:r>
              <a:rPr sz="3200" dirty="0">
                <a:latin typeface="Times New Roman"/>
                <a:cs typeface="Times New Roman"/>
              </a:rPr>
              <a:t>for recurrent infections, include:</a:t>
            </a:r>
          </a:p>
          <a:p>
            <a:pPr>
              <a:buNone/>
            </a:pPr>
            <a:r>
              <a:rPr sz="3200" dirty="0">
                <a:latin typeface="Times New Roman"/>
                <a:cs typeface="Times New Roman"/>
              </a:rPr>
              <a:t>-Gram‐positive bacteria (S. pneumoniae and S. aureus)	</a:t>
            </a:r>
          </a:p>
          <a:p>
            <a:pPr>
              <a:buNone/>
            </a:pPr>
            <a:r>
              <a:rPr sz="3200" dirty="0">
                <a:latin typeface="Times New Roman"/>
                <a:cs typeface="Times New Roman"/>
              </a:rPr>
              <a:t>-Gram‐negative bacteria (Pseudomonas spp. and Haemophilus influenzae)</a:t>
            </a:r>
          </a:p>
          <a:p>
            <a:pPr>
              <a:buNone/>
            </a:pPr>
            <a:r>
              <a:rPr sz="3200" dirty="0">
                <a:latin typeface="Times New Roman"/>
                <a:cs typeface="Times New Roman"/>
              </a:rPr>
              <a:t> -Mycobacteria</a:t>
            </a:r>
          </a:p>
          <a:p>
            <a:pPr>
              <a:buNone/>
            </a:pPr>
            <a:endParaRPr sz="3200" dirty="0">
              <a:latin typeface="Times New Roman"/>
              <a:cs typeface="Times New Roman"/>
            </a:endParaRPr>
          </a:p>
          <a:p>
            <a:r>
              <a:rPr sz="3200" dirty="0">
                <a:latin typeface="Times New Roman"/>
                <a:cs typeface="Times New Roman"/>
              </a:rPr>
              <a:t>Most patients have severe hypogammaglobulinaemia, with low serum IgG levels and varied levels of other immunoglobulin </a:t>
            </a:r>
            <a:r>
              <a:rPr lang="x-none" sz="3200" dirty="0" smtClean="0">
                <a:latin typeface="Times New Roman"/>
                <a:cs typeface="Times New Roman"/>
              </a:rPr>
              <a:t> </a:t>
            </a:r>
            <a:r>
              <a:rPr sz="3200" dirty="0" smtClean="0">
                <a:latin typeface="Times New Roman"/>
                <a:cs typeface="Times New Roman"/>
              </a:rPr>
              <a:t>isotypes </a:t>
            </a:r>
            <a:r>
              <a:rPr sz="3200" dirty="0">
                <a:latin typeface="Times New Roman"/>
                <a:cs typeface="Times New Roman"/>
              </a:rPr>
              <a:t>(IgA, IgM and IgE</a:t>
            </a:r>
          </a:p>
          <a:p>
            <a:pPr>
              <a:buNone/>
            </a:pPr>
            <a:endParaRPr sz="3200" dirty="0">
              <a:latin typeface="Times New Roman"/>
              <a:cs typeface="Times New Roman"/>
            </a:endParaRPr>
          </a:p>
          <a:p>
            <a:r>
              <a:rPr sz="3200" dirty="0">
                <a:latin typeface="Times New Roman"/>
                <a:cs typeface="Times New Roman"/>
              </a:rPr>
              <a:t>Some patients have massively elevated IgM levels, and an impaired antibody response, to polysaccharides.</a:t>
            </a:r>
          </a:p>
          <a:p>
            <a:endParaRPr sz="3200" dirty="0">
              <a:latin typeface="Times New Roman"/>
              <a:cs typeface="Times New Roman"/>
            </a:endParaRPr>
          </a:p>
          <a:p>
            <a:endParaRPr sz="3200" dirty="0">
              <a:latin typeface="Times New Roman"/>
              <a:cs typeface="Times New Roman"/>
            </a:endParaRPr>
          </a:p>
          <a:p>
            <a:endParaRPr sz="3200" dirty="0">
              <a:latin typeface="Times New Roman"/>
              <a:cs typeface="Times New Roman"/>
            </a:endParaRPr>
          </a:p>
          <a:p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Content Placeholder 11" descr="hypohidrotic-ectodermal-dysplasia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3" b="4233"/>
          <a:stretch>
            <a:fillRect/>
          </a:stretch>
        </p:blipFill>
        <p:spPr>
          <a:xfrm>
            <a:off x="0" y="-439641"/>
            <a:ext cx="14630400" cy="8686800"/>
          </a:xfrm>
        </p:spPr>
      </p:pic>
    </p:spTree>
    <p:extLst>
      <p:ext uri="{BB962C8B-B14F-4D97-AF65-F5344CB8AC3E}">
        <p14:creationId xmlns:p14="http://schemas.microsoft.com/office/powerpoint/2010/main" val="2371316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solidFill>
                  <a:srgbClr val="0070C0"/>
                </a:solidFill>
                <a:latin typeface="Times New Roman"/>
                <a:cs typeface="Times New Roman"/>
              </a:rPr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dirty="0">
                <a:solidFill>
                  <a:srgbClr val="0070C0"/>
                </a:solidFill>
                <a:latin typeface="Times New Roman"/>
                <a:cs typeface="Times New Roman"/>
              </a:rPr>
              <a:t>INCIDENCE</a:t>
            </a:r>
            <a:r>
              <a:rPr dirty="0">
                <a:latin typeface="Times New Roman"/>
                <a:cs typeface="Times New Roman"/>
              </a:rPr>
              <a:t>:</a:t>
            </a:r>
          </a:p>
          <a:p>
            <a:pPr>
              <a:buNone/>
            </a:pPr>
            <a:r>
              <a:rPr dirty="0">
                <a:latin typeface="Times New Roman"/>
                <a:cs typeface="Times New Roman"/>
              </a:rPr>
              <a:t>1 in 250,000 live male births</a:t>
            </a:r>
          </a:p>
          <a:p>
            <a:pPr>
              <a:buNone/>
            </a:pPr>
            <a:endParaRPr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AGE:</a:t>
            </a:r>
          </a:p>
          <a:p>
            <a:pPr>
              <a:buNone/>
            </a:pPr>
            <a:r>
              <a:rPr dirty="0">
                <a:latin typeface="Times New Roman"/>
                <a:cs typeface="Times New Roman"/>
              </a:rPr>
              <a:t>Signs and symptoms </a:t>
            </a:r>
            <a:r>
              <a:rPr lang="x-none" dirty="0" smtClean="0">
                <a:latin typeface="Times New Roman"/>
                <a:cs typeface="Times New Roman"/>
              </a:rPr>
              <a:t>may </a:t>
            </a:r>
            <a:r>
              <a:rPr dirty="0" smtClean="0">
                <a:latin typeface="Times New Roman"/>
                <a:cs typeface="Times New Roman"/>
              </a:rPr>
              <a:t>develop</a:t>
            </a:r>
            <a:r>
              <a:rPr lang="x-none" dirty="0" smtClean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early</a:t>
            </a:r>
            <a:endParaRPr dirty="0">
              <a:latin typeface="Times New Roman"/>
              <a:cs typeface="Times New Roman"/>
            </a:endParaRPr>
          </a:p>
          <a:p>
            <a:pPr>
              <a:buNone/>
            </a:pPr>
            <a:endParaRPr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SEX:</a:t>
            </a:r>
          </a:p>
          <a:p>
            <a:pPr>
              <a:buNone/>
            </a:pPr>
            <a:r>
              <a:rPr dirty="0">
                <a:latin typeface="Times New Roman"/>
                <a:cs typeface="Times New Roman"/>
              </a:rPr>
              <a:t>Usually occur in males ( X- linked recessive </a:t>
            </a:r>
            <a:r>
              <a:rPr dirty="0"/>
              <a:t>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1995" y="990595"/>
            <a:ext cx="13136881" cy="6233159"/>
          </a:xfrm>
        </p:spPr>
        <p:txBody>
          <a:bodyPr/>
          <a:lstStyle/>
          <a:p>
            <a:pPr>
              <a:buNone/>
            </a:pPr>
            <a:r>
              <a:rPr sz="4400" b="1">
                <a:solidFill>
                  <a:srgbClr val="0070C0"/>
                </a:solidFill>
                <a:latin typeface="Times New Roman"/>
                <a:cs typeface="Times New Roman"/>
              </a:rPr>
              <a:t>ASSOCIATED DISEASES:</a:t>
            </a:r>
          </a:p>
          <a:p>
            <a:r>
              <a:rPr sz="3600">
                <a:latin typeface="Times New Roman"/>
                <a:cs typeface="Times New Roman"/>
              </a:rPr>
              <a:t>Inflammatory bowel disease </a:t>
            </a:r>
          </a:p>
          <a:p>
            <a:r>
              <a:rPr sz="3600">
                <a:latin typeface="Times New Roman"/>
                <a:cs typeface="Times New Roman"/>
              </a:rPr>
              <a:t>Rheumatoid arthritis</a:t>
            </a:r>
          </a:p>
          <a:p>
            <a:r>
              <a:rPr sz="3600">
                <a:latin typeface="Times New Roman"/>
                <a:cs typeface="Times New Roman"/>
              </a:rPr>
              <a:t>Osteopetrosis</a:t>
            </a:r>
          </a:p>
          <a:p>
            <a:r>
              <a:rPr sz="3600">
                <a:latin typeface="Times New Roman"/>
                <a:cs typeface="Times New Roman"/>
              </a:rPr>
              <a:t>Lymphoedema</a:t>
            </a:r>
          </a:p>
          <a:p>
            <a:r>
              <a:rPr sz="3600">
                <a:latin typeface="Times New Roman"/>
                <a:cs typeface="Times New Roman"/>
              </a:rPr>
              <a:t>Recurrent bacterial infections</a:t>
            </a:r>
          </a:p>
          <a:p>
            <a:pPr>
              <a:buNone/>
            </a:pPr>
            <a:endParaRPr sz="3600">
              <a:latin typeface="Times New Roman"/>
              <a:cs typeface="Times New Roman"/>
            </a:endParaRPr>
          </a:p>
          <a:p>
            <a:pPr>
              <a:buNone/>
            </a:pPr>
            <a:r>
              <a:rPr sz="3600" b="1">
                <a:solidFill>
                  <a:srgbClr val="0070C0"/>
                </a:solidFill>
                <a:latin typeface="Times New Roman"/>
                <a:cs typeface="Times New Roman"/>
              </a:rPr>
              <a:t>ENVIRONMENTAL FACTORS:</a:t>
            </a:r>
          </a:p>
          <a:p>
            <a:pPr>
              <a:buNone/>
            </a:pPr>
            <a:r>
              <a:rPr sz="3600"/>
              <a:t>Absent or decreased sweating causes heat intolerance.</a:t>
            </a:r>
          </a:p>
          <a:p>
            <a:pPr>
              <a:buNone/>
            </a:pPr>
            <a:endParaRPr sz="3600"/>
          </a:p>
          <a:p>
            <a:endParaRPr sz="3600"/>
          </a:p>
          <a:p>
            <a:pPr>
              <a:buNone/>
            </a:pPr>
            <a:endParaRPr sz="3600"/>
          </a:p>
          <a:p>
            <a:endParaRPr sz="3600"/>
          </a:p>
          <a:p>
            <a:endParaRPr sz="3600"/>
          </a:p>
          <a:p>
            <a:endParaRPr sz="3600"/>
          </a:p>
          <a:p>
            <a:endParaRPr sz="3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solidFill>
                  <a:srgbClr val="0070C0"/>
                </a:solidFill>
                <a:latin typeface="Times New Roman"/>
                <a:cs typeface="Times New Roman"/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37354"/>
            <a:ext cx="13441677" cy="5958836"/>
          </a:xfrm>
        </p:spPr>
        <p:txBody>
          <a:bodyPr>
            <a:normAutofit fontScale="92500" lnSpcReduction="20000"/>
          </a:bodyPr>
          <a:lstStyle/>
          <a:p>
            <a:r>
              <a:rPr dirty="0"/>
              <a:t>Lack of normal hair growth</a:t>
            </a:r>
          </a:p>
          <a:p>
            <a:r>
              <a:rPr dirty="0"/>
              <a:t>Many patients fail to thrive </a:t>
            </a:r>
          </a:p>
          <a:p>
            <a:r>
              <a:rPr lang="x-none" dirty="0" smtClean="0"/>
              <a:t>Pyrexia </a:t>
            </a:r>
            <a:r>
              <a:rPr dirty="0" smtClean="0"/>
              <a:t>of </a:t>
            </a:r>
            <a:r>
              <a:rPr dirty="0"/>
              <a:t>unknown origin</a:t>
            </a:r>
          </a:p>
          <a:p>
            <a:r>
              <a:rPr dirty="0"/>
              <a:t>Heat intolerance </a:t>
            </a:r>
          </a:p>
          <a:p>
            <a:r>
              <a:rPr dirty="0"/>
              <a:t>Missing teeth or malformed teeth,are also characteristics &amp; clue for diagnosis in children.</a:t>
            </a:r>
          </a:p>
          <a:p>
            <a:pPr>
              <a:buNone/>
            </a:pPr>
            <a:endParaRPr dirty="0"/>
          </a:p>
          <a:p>
            <a:r>
              <a:rPr sz="3900" dirty="0">
                <a:latin typeface="Times New Roman"/>
                <a:cs typeface="Times New Roman"/>
              </a:rPr>
              <a:t>Mutations in IKBKG should be considered in male infants, with</a:t>
            </a:r>
            <a:r>
              <a:rPr sz="3900" i="1" dirty="0">
                <a:latin typeface="Times New Roman"/>
                <a:cs typeface="Times New Roman"/>
              </a:rPr>
              <a:t> </a:t>
            </a:r>
            <a:r>
              <a:rPr sz="3900" dirty="0">
                <a:latin typeface="Times New Roman"/>
                <a:cs typeface="Times New Roman"/>
              </a:rPr>
              <a:t>recalcitrant seborrhoeic or atopic eczema‐like eruptions and intertrigo, especially when features, of ectodermal dysplasia, are present </a:t>
            </a:r>
          </a:p>
          <a:p>
            <a:endParaRPr sz="3900" dirty="0">
              <a:latin typeface="Times New Roman"/>
              <a:cs typeface="Times New Roman"/>
            </a:endParaRPr>
          </a:p>
          <a:p>
            <a:endParaRPr sz="39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solidFill>
                  <a:srgbClr val="0070C0"/>
                </a:solidFill>
                <a:latin typeface="Times New Roman"/>
                <a:cs typeface="Times New Roman"/>
              </a:rPr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/>
          </a:p>
          <a:p>
            <a:endParaRPr/>
          </a:p>
          <a:p>
            <a:r>
              <a:rPr sz="4400">
                <a:latin typeface="Times New Roman"/>
                <a:cs typeface="Times New Roman"/>
              </a:rPr>
              <a:t>Classic hypohidrotic ectodermal dysplasia</a:t>
            </a:r>
          </a:p>
          <a:p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4800" b="1">
                <a:solidFill>
                  <a:srgbClr val="0070C0"/>
                </a:solidFill>
                <a:latin typeface="Times New Roman"/>
                <a:cs typeface="Times New Roman"/>
              </a:rPr>
              <a:t>HYPOHIDROTIC ECTODERMAL DYSPLASIA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>
                <a:latin typeface="Times New Roman"/>
                <a:cs typeface="Times New Roman"/>
              </a:rPr>
              <a:t>The disorder is characterized by </a:t>
            </a:r>
            <a:r>
              <a:rPr u="sng">
                <a:latin typeface="Times New Roman"/>
                <a:cs typeface="Times New Roman"/>
              </a:rPr>
              <a:t>hypotrichosis</a:t>
            </a:r>
            <a:r>
              <a:rPr>
                <a:latin typeface="Times New Roman"/>
                <a:cs typeface="Times New Roman"/>
              </a:rPr>
              <a:t> with fine, slow‐growing scalp and body hair, sparse eyebrows, </a:t>
            </a:r>
            <a:r>
              <a:rPr u="sng">
                <a:latin typeface="Times New Roman"/>
                <a:cs typeface="Times New Roman"/>
              </a:rPr>
              <a:t>hypohidrosis</a:t>
            </a:r>
            <a:r>
              <a:rPr>
                <a:latin typeface="Times New Roman"/>
                <a:cs typeface="Times New Roman"/>
              </a:rPr>
              <a:t>, </a:t>
            </a:r>
            <a:r>
              <a:rPr u="sng">
                <a:latin typeface="Times New Roman"/>
                <a:cs typeface="Times New Roman"/>
              </a:rPr>
              <a:t>nail anomalies </a:t>
            </a:r>
            <a:r>
              <a:rPr>
                <a:latin typeface="Times New Roman"/>
                <a:cs typeface="Times New Roman"/>
              </a:rPr>
              <a:t>and </a:t>
            </a:r>
            <a:r>
              <a:rPr u="sng">
                <a:latin typeface="Times New Roman"/>
                <a:cs typeface="Times New Roman"/>
              </a:rPr>
              <a:t>hypodontia.</a:t>
            </a:r>
          </a:p>
          <a:p>
            <a:pPr>
              <a:buNone/>
            </a:pPr>
            <a:endParaRPr u="sng">
              <a:latin typeface="Times New Roman"/>
              <a:cs typeface="Times New Roman"/>
            </a:endParaRPr>
          </a:p>
          <a:p>
            <a:r>
              <a:rPr>
                <a:latin typeface="Times New Roman"/>
                <a:cs typeface="Times New Roman"/>
              </a:rPr>
              <a:t>Peg‐shaped primary and secondary teeth</a:t>
            </a:r>
          </a:p>
          <a:p>
            <a:r>
              <a:rPr>
                <a:latin typeface="Times New Roman"/>
                <a:cs typeface="Times New Roman"/>
              </a:rPr>
              <a:t>Decreased sweating leads to </a:t>
            </a:r>
            <a:r>
              <a:rPr u="sng">
                <a:latin typeface="Times New Roman"/>
                <a:cs typeface="Times New Roman"/>
              </a:rPr>
              <a:t>heat intolerance</a:t>
            </a:r>
            <a:r>
              <a:rPr>
                <a:latin typeface="Times New Roman"/>
                <a:cs typeface="Times New Roman"/>
              </a:rPr>
              <a:t> and enhances, dryness of the skin</a:t>
            </a:r>
          </a:p>
          <a:p>
            <a:endParaRPr>
              <a:latin typeface="Times New Roman"/>
              <a:cs typeface="Times New Roman"/>
            </a:endParaRPr>
          </a:p>
          <a:p>
            <a:endParaRPr>
              <a:latin typeface="Times New Roman"/>
              <a:cs typeface="Times New Roman"/>
            </a:endParaRPr>
          </a:p>
          <a:p>
            <a:endParaRPr>
              <a:latin typeface="Times New Roman"/>
              <a:cs typeface="Times New Roman"/>
            </a:endParaRPr>
          </a:p>
          <a:p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761995"/>
            <a:ext cx="13213077" cy="64617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sz="4000" b="1" dirty="0">
                <a:solidFill>
                  <a:srgbClr val="0070C0"/>
                </a:solidFill>
                <a:latin typeface="Times New Roman"/>
                <a:cs typeface="Times New Roman"/>
              </a:rPr>
              <a:t>GENETICS</a:t>
            </a:r>
          </a:p>
          <a:p>
            <a:r>
              <a:rPr sz="3200" dirty="0">
                <a:latin typeface="Times New Roman"/>
                <a:cs typeface="Times New Roman"/>
              </a:rPr>
              <a:t>X linked recessive disorder, caused by mutations, in EDA gene</a:t>
            </a:r>
          </a:p>
          <a:p>
            <a:r>
              <a:rPr sz="3200" dirty="0">
                <a:latin typeface="Times New Roman"/>
                <a:cs typeface="Times New Roman"/>
              </a:rPr>
              <a:t>Autosomal dominant and autosomal recessive forms are caused by mutations, in EDAR and EDARADD genes.</a:t>
            </a:r>
          </a:p>
          <a:p>
            <a:pPr>
              <a:buNone/>
            </a:pPr>
            <a:r>
              <a:rPr sz="3600" b="1" dirty="0">
                <a:solidFill>
                  <a:srgbClr val="0070C0"/>
                </a:solidFill>
                <a:latin typeface="Times New Roman"/>
                <a:cs typeface="Times New Roman"/>
              </a:rPr>
              <a:t>AGE :</a:t>
            </a:r>
          </a:p>
          <a:p>
            <a:pPr>
              <a:buNone/>
            </a:pP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dirty="0"/>
              <a:t>Between the ages of 11 - 18 years</a:t>
            </a:r>
          </a:p>
          <a:p>
            <a:pPr>
              <a:buNone/>
            </a:pPr>
            <a:r>
              <a:rPr sz="3600" b="1" dirty="0">
                <a:solidFill>
                  <a:srgbClr val="0070C0"/>
                </a:solidFill>
              </a:rPr>
              <a:t>SEX :</a:t>
            </a:r>
          </a:p>
          <a:p>
            <a:pPr>
              <a:buNone/>
            </a:pPr>
            <a:r>
              <a:rPr sz="3600" dirty="0"/>
              <a:t>Females with X-linked HED show less prominent findings,displaying patchy lesions ,arranged along the lines of blaschko.</a:t>
            </a:r>
          </a:p>
          <a:p>
            <a:pPr>
              <a:buNone/>
            </a:pPr>
            <a:r>
              <a:rPr sz="3600" dirty="0" smtClean="0"/>
              <a:t> </a:t>
            </a:r>
            <a:r>
              <a:rPr lang="x-none" sz="3600" dirty="0"/>
              <a:t>G</a:t>
            </a:r>
            <a:r>
              <a:rPr sz="3600" dirty="0" smtClean="0"/>
              <a:t>eneralized presentation</a:t>
            </a:r>
            <a:r>
              <a:rPr lang="x-none" sz="3600" dirty="0" smtClean="0"/>
              <a:t> seen in males</a:t>
            </a:r>
            <a:r>
              <a:rPr sz="3600" dirty="0" smtClean="0"/>
              <a:t>.</a:t>
            </a:r>
            <a:endParaRPr sz="3600" dirty="0"/>
          </a:p>
          <a:p>
            <a:pPr>
              <a:buNone/>
            </a:pPr>
            <a:endParaRPr sz="3600" dirty="0"/>
          </a:p>
          <a:p>
            <a:pPr>
              <a:buNone/>
            </a:pPr>
            <a:endParaRPr sz="3600" dirty="0"/>
          </a:p>
          <a:p>
            <a:pPr>
              <a:buNone/>
            </a:pPr>
            <a:endParaRPr sz="3600" dirty="0"/>
          </a:p>
          <a:p>
            <a:endParaRPr sz="3600" dirty="0"/>
          </a:p>
          <a:p>
            <a:endParaRPr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4" y="1524004"/>
            <a:ext cx="13289286" cy="5699763"/>
          </a:xfrm>
        </p:spPr>
        <p:txBody>
          <a:bodyPr/>
          <a:lstStyle/>
          <a:p>
            <a:pPr>
              <a:buNone/>
            </a:pPr>
            <a:r>
              <a:rPr b="1">
                <a:solidFill>
                  <a:srgbClr val="0070C0"/>
                </a:solidFill>
                <a:latin typeface="Times New Roman"/>
                <a:cs typeface="Times New Roman"/>
              </a:rPr>
              <a:t>PREDISPOSING FACTORS </a:t>
            </a:r>
            <a:r>
              <a:rPr>
                <a:solidFill>
                  <a:srgbClr val="0070C0"/>
                </a:solidFill>
                <a:latin typeface="Times New Roman"/>
                <a:cs typeface="Times New Roman"/>
              </a:rPr>
              <a:t>:</a:t>
            </a:r>
          </a:p>
          <a:p>
            <a:pPr>
              <a:buNone/>
            </a:pPr>
            <a:r>
              <a:rPr>
                <a:latin typeface="Times New Roman"/>
                <a:cs typeface="Times New Roman"/>
              </a:rPr>
              <a:t>Positive family history</a:t>
            </a:r>
          </a:p>
          <a:p>
            <a:pPr>
              <a:buNone/>
            </a:pPr>
            <a:endParaRPr>
              <a:latin typeface="Times New Roman"/>
              <a:cs typeface="Times New Roman"/>
            </a:endParaRPr>
          </a:p>
          <a:p>
            <a:pPr>
              <a:buNone/>
            </a:pPr>
            <a:r>
              <a:rPr b="1">
                <a:solidFill>
                  <a:srgbClr val="0070C0"/>
                </a:solidFill>
                <a:latin typeface="Times New Roman"/>
                <a:cs typeface="Times New Roman"/>
              </a:rPr>
              <a:t>ASSOCIATED DISEASES :</a:t>
            </a:r>
          </a:p>
          <a:p>
            <a:r>
              <a:rPr>
                <a:latin typeface="Times New Roman"/>
                <a:cs typeface="Times New Roman"/>
              </a:rPr>
              <a:t>Immunodeficiency</a:t>
            </a:r>
          </a:p>
          <a:p>
            <a:r>
              <a:rPr>
                <a:latin typeface="Times New Roman"/>
                <a:cs typeface="Times New Roman"/>
              </a:rPr>
              <a:t>Lymphoedema</a:t>
            </a:r>
          </a:p>
          <a:p>
            <a:r>
              <a:rPr>
                <a:latin typeface="Times New Roman"/>
                <a:cs typeface="Times New Roman"/>
              </a:rPr>
              <a:t>Breast hypoplasia or aplasia</a:t>
            </a:r>
          </a:p>
          <a:p>
            <a:r>
              <a:rPr>
                <a:latin typeface="Times New Roman"/>
                <a:cs typeface="Times New Roman"/>
              </a:rPr>
              <a:t>Osteopetrosis </a:t>
            </a:r>
          </a:p>
          <a:p>
            <a:endParaRPr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4" y="838204"/>
            <a:ext cx="13060686" cy="638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sz="4000" b="1" dirty="0">
                <a:solidFill>
                  <a:srgbClr val="0070C0"/>
                </a:solidFill>
                <a:latin typeface="Times New Roman"/>
                <a:cs typeface="Times New Roman"/>
              </a:rPr>
              <a:t>ENVIRONMENTAL FACTORS :</a:t>
            </a:r>
          </a:p>
          <a:p>
            <a:pPr>
              <a:buNone/>
            </a:pPr>
            <a:endParaRPr sz="4000" b="1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r>
              <a:rPr sz="3600" dirty="0">
                <a:latin typeface="Times New Roman"/>
                <a:cs typeface="Times New Roman"/>
              </a:rPr>
              <a:t>Patients should avoid hot places and extensive physical activity, without cooling devices and special clothes. </a:t>
            </a:r>
          </a:p>
          <a:p>
            <a:pPr>
              <a:buNone/>
            </a:pPr>
            <a:endParaRPr sz="3600" dirty="0">
              <a:latin typeface="Times New Roman"/>
              <a:cs typeface="Times New Roman"/>
            </a:endParaRPr>
          </a:p>
          <a:p>
            <a:r>
              <a:rPr sz="3600" dirty="0">
                <a:latin typeface="Times New Roman"/>
                <a:cs typeface="Times New Roman"/>
              </a:rPr>
              <a:t>Patients should drink cool </a:t>
            </a:r>
            <a:r>
              <a:rPr sz="3600" dirty="0" smtClean="0">
                <a:latin typeface="Times New Roman"/>
                <a:cs typeface="Times New Roman"/>
              </a:rPr>
              <a:t>liquids</a:t>
            </a:r>
            <a:r>
              <a:rPr lang="x-none" sz="3600" dirty="0">
                <a:latin typeface="Times New Roman"/>
                <a:cs typeface="Times New Roman"/>
              </a:rPr>
              <a:t> </a:t>
            </a:r>
            <a:r>
              <a:rPr sz="3600" dirty="0" smtClean="0">
                <a:latin typeface="Times New Roman"/>
                <a:cs typeface="Times New Roman"/>
              </a:rPr>
              <a:t>in </a:t>
            </a:r>
            <a:r>
              <a:rPr sz="3600" dirty="0">
                <a:latin typeface="Times New Roman"/>
                <a:cs typeface="Times New Roman"/>
              </a:rPr>
              <a:t>warm environments.</a:t>
            </a:r>
          </a:p>
          <a:p>
            <a:pPr>
              <a:buNone/>
            </a:pPr>
            <a:endParaRPr sz="3600" dirty="0">
              <a:latin typeface="Times New Roman"/>
              <a:cs typeface="Times New Roman"/>
            </a:endParaRPr>
          </a:p>
          <a:p>
            <a:r>
              <a:rPr sz="3600" dirty="0">
                <a:latin typeface="Times New Roman"/>
                <a:cs typeface="Times New Roman"/>
              </a:rPr>
              <a:t>Wearing a hat in sunny climates is obligatory.</a:t>
            </a:r>
          </a:p>
          <a:p>
            <a:endParaRPr sz="3600" dirty="0">
              <a:latin typeface="Times New Roman"/>
              <a:cs typeface="Times New Roman"/>
            </a:endParaRPr>
          </a:p>
          <a:p>
            <a:endParaRPr sz="3600" dirty="0">
              <a:latin typeface="Times New Roman"/>
              <a:cs typeface="Times New Roman"/>
            </a:endParaRPr>
          </a:p>
          <a:p>
            <a:endParaRPr sz="3600" dirty="0">
              <a:latin typeface="Times New Roman"/>
              <a:cs typeface="Times New Roman"/>
            </a:endParaRPr>
          </a:p>
          <a:p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z="4800" b="1">
                <a:solidFill>
                  <a:srgbClr val="0070C0"/>
                </a:solidFill>
                <a:latin typeface="Times New Roman"/>
                <a:cs typeface="Times New Roman"/>
              </a:rPr>
              <a:t>HISTOPATHOLOGY</a:t>
            </a:r>
            <a:r>
              <a:rPr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sz="4000" dirty="0">
                <a:latin typeface="Times New Roman"/>
                <a:cs typeface="Times New Roman"/>
              </a:rPr>
              <a:t>Epidermis is thin, with flattening of rete ridges.</a:t>
            </a:r>
          </a:p>
          <a:p>
            <a:pPr>
              <a:buNone/>
            </a:pPr>
            <a:endParaRPr sz="4000" dirty="0">
              <a:latin typeface="Times New Roman"/>
              <a:cs typeface="Times New Roman"/>
            </a:endParaRPr>
          </a:p>
          <a:p>
            <a:r>
              <a:rPr sz="4000" dirty="0">
                <a:latin typeface="Times New Roman"/>
                <a:cs typeface="Times New Roman"/>
              </a:rPr>
              <a:t>Hair shaft abnormalities include longitudinal clefts or grooves and transverse fissuring.</a:t>
            </a:r>
          </a:p>
          <a:p>
            <a:pPr>
              <a:buNone/>
            </a:pPr>
            <a:endParaRPr sz="4000" dirty="0">
              <a:latin typeface="Times New Roman"/>
              <a:cs typeface="Times New Roman"/>
            </a:endParaRPr>
          </a:p>
          <a:p>
            <a:r>
              <a:rPr sz="4000" dirty="0">
                <a:latin typeface="Times New Roman"/>
                <a:cs typeface="Times New Roman"/>
              </a:rPr>
              <a:t>Missing or reduced sweat glands and sebaceous glands.</a:t>
            </a:r>
          </a:p>
          <a:p>
            <a:pPr>
              <a:buNone/>
            </a:pPr>
            <a:endParaRPr sz="4000" dirty="0">
              <a:latin typeface="Times New Roman"/>
              <a:cs typeface="Times New Roman"/>
            </a:endParaRPr>
          </a:p>
          <a:p>
            <a:r>
              <a:rPr sz="4000" dirty="0">
                <a:latin typeface="Times New Roman"/>
                <a:cs typeface="Times New Roman"/>
              </a:rPr>
              <a:t>Hair follicles are </a:t>
            </a:r>
            <a:r>
              <a:rPr sz="4000" dirty="0" smtClean="0">
                <a:latin typeface="Times New Roman"/>
                <a:cs typeface="Times New Roman"/>
              </a:rPr>
              <a:t>reduced</a:t>
            </a:r>
            <a:r>
              <a:rPr lang="x-none" sz="4000" dirty="0">
                <a:latin typeface="Times New Roman"/>
                <a:cs typeface="Times New Roman"/>
              </a:rPr>
              <a:t> </a:t>
            </a:r>
            <a:r>
              <a:rPr sz="4000" dirty="0" smtClean="0">
                <a:latin typeface="Times New Roman"/>
                <a:cs typeface="Times New Roman"/>
              </a:rPr>
              <a:t>in </a:t>
            </a:r>
            <a:r>
              <a:rPr sz="4000" dirty="0">
                <a:latin typeface="Times New Roman"/>
                <a:cs typeface="Times New Roman"/>
              </a:rPr>
              <a:t>number.</a:t>
            </a:r>
          </a:p>
          <a:p>
            <a:pPr>
              <a:buNone/>
            </a:pPr>
            <a:endParaRPr sz="4000" dirty="0">
              <a:latin typeface="Times New Roman"/>
              <a:cs typeface="Times New Roman"/>
            </a:endParaRPr>
          </a:p>
          <a:p>
            <a:r>
              <a:rPr sz="4000" dirty="0">
                <a:latin typeface="Times New Roman"/>
                <a:cs typeface="Times New Roman"/>
              </a:rPr>
              <a:t>Apocrine glands are absent, sparse or even normal.</a:t>
            </a:r>
          </a:p>
          <a:p>
            <a:pPr>
              <a:buNone/>
            </a:pPr>
            <a:endParaRPr sz="4000" dirty="0">
              <a:latin typeface="Times New Roman"/>
              <a:cs typeface="Times New Roman"/>
            </a:endParaRPr>
          </a:p>
          <a:p>
            <a:endParaRPr sz="4000" dirty="0">
              <a:latin typeface="Times New Roman"/>
              <a:cs typeface="Times New Roman"/>
            </a:endParaRPr>
          </a:p>
          <a:p>
            <a:endParaRPr sz="4000" dirty="0">
              <a:latin typeface="Times New Roman"/>
              <a:cs typeface="Times New Roman"/>
            </a:endParaRPr>
          </a:p>
          <a:p>
            <a:endParaRPr sz="4000" dirty="0">
              <a:latin typeface="Times New Roman"/>
              <a:cs typeface="Times New Roman"/>
            </a:endParaRPr>
          </a:p>
          <a:p>
            <a:endParaRPr sz="4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dirty="0"/>
          </a:p>
          <a:p>
            <a:r>
              <a:rPr dirty="0"/>
              <a:t>Missing or malformed teeth.</a:t>
            </a:r>
          </a:p>
          <a:p>
            <a:r>
              <a:rPr dirty="0"/>
              <a:t>A history of heat intolerance, is characteristic.</a:t>
            </a:r>
          </a:p>
          <a:p>
            <a:r>
              <a:rPr dirty="0"/>
              <a:t>Other family members have been affected, in the </a:t>
            </a:r>
            <a:r>
              <a:rPr dirty="0" smtClean="0"/>
              <a:t>pedigree</a:t>
            </a:r>
            <a:endParaRPr lang="x-none" dirty="0" smtClean="0"/>
          </a:p>
          <a:p>
            <a:endParaRPr dirty="0"/>
          </a:p>
          <a:p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ctodermal_dysplasia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969" r="-62969"/>
          <a:stretch>
            <a:fillRect/>
          </a:stretch>
        </p:blipFill>
        <p:spPr>
          <a:xfrm>
            <a:off x="29951" y="27724"/>
            <a:ext cx="14325600" cy="8458200"/>
          </a:xfrm>
        </p:spPr>
      </p:pic>
    </p:spTree>
    <p:extLst>
      <p:ext uri="{BB962C8B-B14F-4D97-AF65-F5344CB8AC3E}">
        <p14:creationId xmlns:p14="http://schemas.microsoft.com/office/powerpoint/2010/main" val="820513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3810000"/>
            <a:ext cx="13563600" cy="3200401"/>
          </a:xfrm>
        </p:spPr>
        <p:txBody>
          <a:bodyPr>
            <a:noAutofit/>
          </a:bodyPr>
          <a:lstStyle/>
          <a:p>
            <a:pPr marL="457200" indent="-457200" algn="just">
              <a:buFont typeface="Arial"/>
              <a:buChar char="•"/>
            </a:pPr>
            <a:r>
              <a:rPr sz="2800" dirty="0"/>
              <a:t>The hair is sparse, dry and lusterless with a light color.</a:t>
            </a:r>
          </a:p>
          <a:p>
            <a:pPr marL="457200" indent="-457200" algn="just">
              <a:buFont typeface="Arial"/>
              <a:buChar char="•"/>
            </a:pPr>
            <a:r>
              <a:rPr sz="2800" dirty="0"/>
              <a:t>There are parallel dark bands of different lengths, running across the full width, of the shaft</a:t>
            </a:r>
            <a:r>
              <a:rPr sz="2800" dirty="0" smtClean="0"/>
              <a:t>.</a:t>
            </a:r>
            <a:endParaRPr lang="x-none" sz="2800" dirty="0" smtClean="0"/>
          </a:p>
          <a:p>
            <a:pPr marL="457200" indent="-457200" algn="just">
              <a:buFont typeface="Arial"/>
              <a:buChar char="•"/>
            </a:pPr>
            <a:endParaRPr sz="2800" dirty="0"/>
          </a:p>
          <a:p>
            <a:pPr marL="457200" indent="-457200" algn="just">
              <a:buFont typeface="Arial"/>
              <a:buChar char="•"/>
            </a:pPr>
            <a:r>
              <a:rPr sz="2800" dirty="0"/>
              <a:t>Scanning electron microscopy studies have </a:t>
            </a:r>
            <a:r>
              <a:rPr sz="2800" dirty="0" smtClean="0"/>
              <a:t>show</a:t>
            </a:r>
            <a:r>
              <a:rPr lang="x-none" sz="2800" dirty="0" smtClean="0"/>
              <a:t>s</a:t>
            </a:r>
            <a:r>
              <a:rPr sz="2800" dirty="0" smtClean="0"/>
              <a:t> </a:t>
            </a:r>
            <a:r>
              <a:rPr sz="2800" dirty="0"/>
              <a:t>follicular distortion, follicular ridging and distorted bulbs.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976" b="21976"/>
          <a:stretch>
            <a:fillRect/>
          </a:stretch>
        </p:blipFill>
        <p:spPr bwMode="auto">
          <a:xfrm>
            <a:off x="-13605" y="-2133600"/>
            <a:ext cx="14630400" cy="5532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90600" y="7086600"/>
            <a:ext cx="1363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600" dirty="0"/>
              <a:t>Hypotrichosis in Hypohidrotic Ectodermal Dysplasia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3" y="2468877"/>
            <a:ext cx="4718684" cy="3093718"/>
          </a:xfrm>
        </p:spPr>
        <p:txBody>
          <a:bodyPr>
            <a:normAutofit fontScale="77500" lnSpcReduction="20000"/>
          </a:bodyPr>
          <a:lstStyle/>
          <a:p>
            <a:pPr marL="571500" indent="-571500" algn="just">
              <a:buFont typeface="Arial"/>
              <a:buChar char="•"/>
            </a:pPr>
            <a:r>
              <a:rPr sz="3600" dirty="0"/>
              <a:t>Eyebrows are scanty or absent; occasionally just the outer two‐thirds are missing.</a:t>
            </a:r>
          </a:p>
          <a:p>
            <a:pPr marL="571500" indent="-571500" algn="just">
              <a:buFont typeface="Arial"/>
              <a:buChar char="•"/>
            </a:pPr>
            <a:endParaRPr sz="3600" dirty="0"/>
          </a:p>
          <a:p>
            <a:pPr marL="571500" indent="-571500" algn="just">
              <a:buFont typeface="Arial"/>
              <a:buChar char="•"/>
            </a:pPr>
            <a:r>
              <a:rPr sz="3600" dirty="0"/>
              <a:t>The eyelashes may be normal, sparse or absent.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4392" b="2439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0" y="6324600"/>
            <a:ext cx="1402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Reduced eyebrows in </a:t>
            </a:r>
            <a:r>
              <a:rPr lang="en-US" sz="3600" dirty="0" err="1" smtClean="0"/>
              <a:t>hypohidrotic</a:t>
            </a:r>
            <a:r>
              <a:rPr lang="en-US" sz="3600" dirty="0" smtClean="0"/>
              <a:t> ectodermal dysplasia</a:t>
            </a:r>
            <a:endParaRPr lang="en-US" sz="36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609604" y="609604"/>
            <a:ext cx="7086600" cy="647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Placeholder 3"/>
          <p:cNvSpPr>
            <a:spLocks noGrp="1"/>
          </p:cNvSpPr>
          <p:nvPr>
            <p:ph sz="quarter" idx="2"/>
          </p:nvPr>
        </p:nvSpPr>
        <p:spPr>
          <a:xfrm>
            <a:off x="7894318" y="990595"/>
            <a:ext cx="5998461" cy="6233159"/>
          </a:xfrm>
        </p:spPr>
        <p:txBody>
          <a:bodyPr>
            <a:noAutofit/>
          </a:bodyPr>
          <a:lstStyle/>
          <a:p>
            <a:pPr marL="342900" indent="-342900" algn="just">
              <a:buFont typeface="Arial"/>
              <a:buChar char="•"/>
            </a:pPr>
            <a:r>
              <a:rPr sz="2800">
                <a:latin typeface="Times New Roman"/>
                <a:cs typeface="Times New Roman"/>
              </a:rPr>
              <a:t>A wide range of dental abnormalities may be associated, ranging from a complete absence of teeth (anodontia) to sparse, abnormally shaped teeth.  </a:t>
            </a:r>
          </a:p>
          <a:p>
            <a:pPr marL="342900" indent="-342900" algn="just">
              <a:buFont typeface="Arial"/>
              <a:buChar char="•"/>
            </a:pPr>
            <a:r>
              <a:rPr sz="2800">
                <a:latin typeface="Times New Roman"/>
                <a:cs typeface="Times New Roman"/>
              </a:rPr>
              <a:t>Dentition is delayed and the erupted teeth are small, widely spaced and conical or peg shaped.</a:t>
            </a:r>
          </a:p>
          <a:p>
            <a:pPr marL="342900" indent="-342900" algn="just">
              <a:buFont typeface="Arial"/>
              <a:buChar char="•"/>
            </a:pPr>
            <a:r>
              <a:rPr sz="2800">
                <a:latin typeface="Times New Roman"/>
                <a:cs typeface="Times New Roman"/>
              </a:rPr>
              <a:t>The alveolar ridges are hypoplastic, which gives rise to full,  everted  lips.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7315200"/>
            <a:ext cx="11950070" cy="584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200">
                <a:latin typeface="Times New Roman"/>
                <a:cs typeface="Times New Roman"/>
              </a:rPr>
              <a:t>Conical teeth and hypodontia in hypohidrotic ectodermal dysplasia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5" y="2949894"/>
            <a:ext cx="5023479" cy="1774510"/>
          </a:xfrm>
        </p:spPr>
        <p:txBody>
          <a:bodyPr>
            <a:normAutofit fontScale="92500" lnSpcReduction="10000"/>
          </a:bodyPr>
          <a:lstStyle/>
          <a:p>
            <a:pPr marL="571500" indent="-571500" algn="just">
              <a:buFont typeface="Arial"/>
              <a:buChar char="•"/>
            </a:pPr>
            <a:r>
              <a:rPr sz="4000"/>
              <a:t>Dermatoglyphics are reduced or absent.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300" b="2130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990600" y="6096004"/>
            <a:ext cx="12039599" cy="1323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4000" dirty="0"/>
              <a:t>Rudimentary dermatoglyphics in hypohidrotic ectodermal dysplasia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190581" y="1524000"/>
            <a:ext cx="4419600" cy="3048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800" dirty="0" smtClean="0"/>
              <a:t>Spock ear in </a:t>
            </a:r>
            <a:r>
              <a:rPr lang="en-US" sz="2800" dirty="0" err="1" smtClean="0"/>
              <a:t>hypohidrotic</a:t>
            </a:r>
            <a:r>
              <a:rPr lang="en-US" sz="2800" dirty="0" smtClean="0"/>
              <a:t> ectodermal dysplasia</a:t>
            </a:r>
            <a:endParaRPr lang="en-US" sz="2800" dirty="0"/>
          </a:p>
        </p:txBody>
      </p:sp>
      <p:pic>
        <p:nvPicPr>
          <p:cNvPr id="5" name="Picture Placeholder 4" descr="IMG_20230807_233515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34" b="22634"/>
          <a:stretch>
            <a:fillRect/>
          </a:stretch>
        </p:blipFill>
        <p:spPr>
          <a:xfrm>
            <a:off x="-533400" y="0"/>
            <a:ext cx="10820400" cy="8229600"/>
          </a:xfrm>
        </p:spPr>
      </p:pic>
    </p:spTree>
    <p:extLst>
      <p:ext uri="{BB962C8B-B14F-4D97-AF65-F5344CB8AC3E}">
        <p14:creationId xmlns:p14="http://schemas.microsoft.com/office/powerpoint/2010/main" val="20106014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467604" y="914400"/>
            <a:ext cx="5562525" cy="649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61995" y="2362195"/>
            <a:ext cx="5715000" cy="3170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sz="4000" u="sng"/>
              <a:t>Periorbital hyperpigmentation and fine wrinkling </a:t>
            </a:r>
            <a:r>
              <a:rPr sz="4000"/>
              <a:t>around the eyes are characteristic features of the disorder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SWEAT GLANDS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395" y="1524004"/>
            <a:ext cx="13365481" cy="6172200"/>
          </a:xfrm>
        </p:spPr>
        <p:txBody>
          <a:bodyPr>
            <a:normAutofit/>
          </a:bodyPr>
          <a:lstStyle/>
          <a:p>
            <a:r>
              <a:rPr sz="3200" dirty="0">
                <a:latin typeface="Times New Roman"/>
                <a:cs typeface="Times New Roman"/>
              </a:rPr>
              <a:t>Sweating is severely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diminished or absent </a:t>
            </a:r>
            <a:r>
              <a:rPr sz="3200" dirty="0">
                <a:latin typeface="Times New Roman"/>
                <a:cs typeface="Times New Roman"/>
              </a:rPr>
              <a:t>due to a paucity, or absence, of eccrine glands.</a:t>
            </a:r>
          </a:p>
          <a:p>
            <a:r>
              <a:rPr sz="3200" dirty="0">
                <a:latin typeface="Times New Roman"/>
                <a:cs typeface="Times New Roman"/>
              </a:rPr>
              <a:t>absence of sweating causes an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inability  to </a:t>
            </a:r>
            <a:r>
              <a:rPr sz="32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thermoregulate</a:t>
            </a:r>
            <a:r>
              <a:rPr lang="x-none" sz="3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dirty="0" smtClean="0">
                <a:latin typeface="Times New Roman"/>
                <a:cs typeface="Times New Roman"/>
              </a:rPr>
              <a:t>by </a:t>
            </a:r>
            <a:r>
              <a:rPr sz="3200" dirty="0">
                <a:latin typeface="Times New Roman"/>
                <a:cs typeface="Times New Roman"/>
              </a:rPr>
              <a:t>evaporative </a:t>
            </a:r>
            <a:r>
              <a:rPr sz="3200" dirty="0" smtClean="0">
                <a:latin typeface="Times New Roman"/>
                <a:cs typeface="Times New Roman"/>
              </a:rPr>
              <a:t>cooling</a:t>
            </a:r>
            <a:r>
              <a:rPr lang="x-none" sz="3200" dirty="0">
                <a:latin typeface="Times New Roman"/>
                <a:cs typeface="Times New Roman"/>
              </a:rPr>
              <a:t> </a:t>
            </a:r>
            <a:r>
              <a:rPr sz="3200" dirty="0" smtClean="0">
                <a:latin typeface="Times New Roman"/>
                <a:cs typeface="Times New Roman"/>
              </a:rPr>
              <a:t>and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hyperthermia </a:t>
            </a:r>
            <a:r>
              <a:rPr sz="3200" dirty="0" smtClean="0">
                <a:latin typeface="Times New Roman"/>
                <a:cs typeface="Times New Roman"/>
              </a:rPr>
              <a:t>occurs </a:t>
            </a:r>
            <a:r>
              <a:rPr sz="3200" dirty="0">
                <a:latin typeface="Times New Roman"/>
                <a:cs typeface="Times New Roman"/>
              </a:rPr>
              <a:t>with physical exertion or in a warm environment. </a:t>
            </a:r>
          </a:p>
          <a:p>
            <a:r>
              <a:rPr sz="3200" dirty="0">
                <a:latin typeface="Times New Roman"/>
                <a:cs typeface="Times New Roman"/>
              </a:rPr>
              <a:t>Due to a lower body surface area ratio, thermoregulation is most </a:t>
            </a:r>
            <a:r>
              <a:rPr sz="3200" dirty="0" smtClean="0">
                <a:latin typeface="Times New Roman"/>
                <a:cs typeface="Times New Roman"/>
              </a:rPr>
              <a:t>problematic </a:t>
            </a:r>
            <a:r>
              <a:rPr sz="3200" dirty="0">
                <a:latin typeface="Times New Roman"/>
                <a:cs typeface="Times New Roman"/>
              </a:rPr>
              <a:t>in infants and young </a:t>
            </a:r>
            <a:r>
              <a:rPr sz="3200" dirty="0" smtClean="0">
                <a:latin typeface="Times New Roman"/>
                <a:cs typeface="Times New Roman"/>
              </a:rPr>
              <a:t>children </a:t>
            </a:r>
            <a:r>
              <a:rPr sz="3200" dirty="0">
                <a:latin typeface="Times New Roman"/>
                <a:cs typeface="Times New Roman"/>
              </a:rPr>
              <a:t>who experience recurrent bouts of </a:t>
            </a:r>
            <a:r>
              <a:rPr sz="3200" dirty="0" smtClean="0">
                <a:latin typeface="Times New Roman"/>
                <a:cs typeface="Times New Roman"/>
              </a:rPr>
              <a:t>fever </a:t>
            </a:r>
            <a:r>
              <a:rPr sz="3200" dirty="0">
                <a:latin typeface="Times New Roman"/>
                <a:cs typeface="Times New Roman"/>
              </a:rPr>
              <a:t>as high as 42°C.</a:t>
            </a:r>
          </a:p>
          <a:p>
            <a:pPr marL="0" indent="0">
              <a:buNone/>
            </a:pPr>
            <a:r>
              <a:rPr lang="x-none" sz="3200" dirty="0">
                <a:latin typeface="Times New Roman"/>
                <a:cs typeface="Times New Roman"/>
              </a:rPr>
              <a:t> </a:t>
            </a:r>
            <a:r>
              <a:rPr sz="32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Heatstroke</a:t>
            </a:r>
            <a:r>
              <a:rPr sz="3200" b="1" dirty="0" smtClean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Times New Roman"/>
                <a:cs typeface="Times New Roman"/>
              </a:rPr>
              <a:t>is the most common cause of </a:t>
            </a:r>
            <a:r>
              <a:rPr sz="3200" b="1" dirty="0" smtClean="0">
                <a:latin typeface="Times New Roman"/>
                <a:cs typeface="Times New Roman"/>
              </a:rPr>
              <a:t>death </a:t>
            </a:r>
            <a:r>
              <a:rPr sz="3200" b="1" dirty="0">
                <a:latin typeface="Times New Roman"/>
                <a:cs typeface="Times New Roman"/>
              </a:rPr>
              <a:t>in </a:t>
            </a:r>
            <a:r>
              <a:rPr sz="3200" b="1" dirty="0" smtClean="0">
                <a:latin typeface="Times New Roman"/>
                <a:cs typeface="Times New Roman"/>
              </a:rPr>
              <a:t>patients </a:t>
            </a:r>
            <a:r>
              <a:rPr sz="3200" b="1" dirty="0">
                <a:latin typeface="Times New Roman"/>
                <a:cs typeface="Times New Roman"/>
              </a:rPr>
              <a:t>with anhidrotic ectodermal </a:t>
            </a:r>
            <a:r>
              <a:rPr sz="3200" b="1" dirty="0" smtClean="0">
                <a:latin typeface="Times New Roman"/>
                <a:cs typeface="Times New Roman"/>
              </a:rPr>
              <a:t>dysplasia </a:t>
            </a:r>
            <a:r>
              <a:rPr sz="3200" b="1" dirty="0">
                <a:latin typeface="Times New Roman"/>
                <a:cs typeface="Times New Roman"/>
              </a:rPr>
              <a:t>within the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first years of life</a:t>
            </a:r>
          </a:p>
          <a:p>
            <a:endParaRPr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sz="32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4114"/>
            <a:ext cx="12435840" cy="1371600"/>
          </a:xfrm>
        </p:spPr>
        <p:txBody>
          <a:bodyPr>
            <a:normAutofit/>
          </a:bodyPr>
          <a:lstStyle/>
          <a:p>
            <a:r>
              <a:rPr sz="4800" b="1" dirty="0">
                <a:latin typeface="Times New Roman"/>
                <a:cs typeface="Times New Roman"/>
              </a:rPr>
              <a:t>OTHER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395" y="1524004"/>
            <a:ext cx="13563595" cy="6248395"/>
          </a:xfrm>
        </p:spPr>
        <p:txBody>
          <a:bodyPr>
            <a:normAutofit/>
          </a:bodyPr>
          <a:lstStyle/>
          <a:p>
            <a:r>
              <a:rPr sz="3200" dirty="0">
                <a:latin typeface="Times New Roman"/>
                <a:cs typeface="Times New Roman"/>
              </a:rPr>
              <a:t>Frontal bossing and saddle-bridged .</a:t>
            </a:r>
          </a:p>
          <a:p>
            <a:pPr>
              <a:buNone/>
            </a:pPr>
            <a:endParaRPr sz="3200" dirty="0">
              <a:latin typeface="Times New Roman"/>
              <a:cs typeface="Times New Roman"/>
            </a:endParaRPr>
          </a:p>
          <a:p>
            <a:r>
              <a:rPr sz="3200" dirty="0">
                <a:latin typeface="Times New Roman"/>
                <a:cs typeface="Times New Roman"/>
              </a:rPr>
              <a:t>Affected individuals show heat intolerance, with episodes of hyperpyrexia, which causes </a:t>
            </a:r>
            <a:r>
              <a:rPr sz="3200" b="1" dirty="0">
                <a:latin typeface="Times New Roman"/>
                <a:cs typeface="Times New Roman"/>
              </a:rPr>
              <a:t>seizures and neurological damage.</a:t>
            </a:r>
          </a:p>
          <a:p>
            <a:pPr>
              <a:buNone/>
            </a:pPr>
            <a:endParaRPr sz="3200" b="1" dirty="0">
              <a:latin typeface="Times New Roman"/>
              <a:cs typeface="Times New Roman"/>
            </a:endParaRPr>
          </a:p>
          <a:p>
            <a:r>
              <a:rPr sz="3200" dirty="0">
                <a:latin typeface="Times New Roman"/>
                <a:cs typeface="Times New Roman"/>
              </a:rPr>
              <a:t>At birth, affected males show scaling or peeling, of their skin, which may be </a:t>
            </a:r>
            <a:r>
              <a:rPr sz="3200" dirty="0" smtClean="0">
                <a:latin typeface="Times New Roman"/>
                <a:cs typeface="Times New Roman"/>
              </a:rPr>
              <a:t>mistaken</a:t>
            </a:r>
            <a:r>
              <a:rPr lang="x-none" sz="3200" dirty="0">
                <a:latin typeface="Times New Roman"/>
                <a:cs typeface="Times New Roman"/>
              </a:rPr>
              <a:t> </a:t>
            </a:r>
            <a:r>
              <a:rPr sz="3200" dirty="0" smtClean="0">
                <a:latin typeface="Times New Roman"/>
                <a:cs typeface="Times New Roman"/>
              </a:rPr>
              <a:t>for </a:t>
            </a:r>
            <a:r>
              <a:rPr sz="3200" dirty="0">
                <a:latin typeface="Times New Roman"/>
                <a:cs typeface="Times New Roman"/>
              </a:rPr>
              <a:t>a collodion membrane.</a:t>
            </a:r>
          </a:p>
          <a:p>
            <a:r>
              <a:rPr sz="3200" u="sng" dirty="0">
                <a:latin typeface="Times New Roman"/>
                <a:cs typeface="Times New Roman"/>
              </a:rPr>
              <a:t>Eczema </a:t>
            </a:r>
            <a:r>
              <a:rPr sz="3200" dirty="0">
                <a:latin typeface="Times New Roman"/>
                <a:cs typeface="Times New Roman"/>
              </a:rPr>
              <a:t>is common and </a:t>
            </a:r>
            <a:r>
              <a:rPr sz="3200" dirty="0" smtClean="0">
                <a:latin typeface="Times New Roman"/>
                <a:cs typeface="Times New Roman"/>
              </a:rPr>
              <a:t> prominent </a:t>
            </a:r>
            <a:r>
              <a:rPr sz="3200" dirty="0">
                <a:latin typeface="Times New Roman"/>
                <a:cs typeface="Times New Roman"/>
              </a:rPr>
              <a:t>in the flexural areas.</a:t>
            </a:r>
          </a:p>
          <a:p>
            <a:endParaRPr sz="3200" dirty="0">
              <a:latin typeface="Times New Roman"/>
              <a:cs typeface="Times New Roman"/>
            </a:endParaRPr>
          </a:p>
          <a:p>
            <a:r>
              <a:rPr sz="3200" dirty="0">
                <a:latin typeface="Times New Roman"/>
                <a:cs typeface="Times New Roman"/>
              </a:rPr>
              <a:t>Onychodysplasia has been reported in 39% of cases</a:t>
            </a:r>
          </a:p>
          <a:p>
            <a:endParaRPr sz="3200" dirty="0">
              <a:latin typeface="Times New Roman"/>
              <a:cs typeface="Times New Roman"/>
            </a:endParaRPr>
          </a:p>
          <a:p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4" y="642825"/>
            <a:ext cx="10591795" cy="690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28A9BF-7B29-0A4E-8559-3CC53DD24859}"/>
              </a:ext>
            </a:extLst>
          </p:cNvPr>
          <p:cNvSpPr txBox="1">
            <a:spLocks/>
          </p:cNvSpPr>
          <p:nvPr/>
        </p:nvSpPr>
        <p:spPr>
          <a:xfrm>
            <a:off x="1524004" y="572588"/>
            <a:ext cx="10591795" cy="6900974"/>
          </a:xfrm>
          <a:prstGeom prst="rect">
            <a:avLst/>
          </a:prstGeom>
          <a:ln w="57150">
            <a:solidFill>
              <a:srgbClr val="1D3557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4" y="87929"/>
            <a:ext cx="7391395" cy="1590670"/>
          </a:xfrm>
        </p:spPr>
        <p:txBody>
          <a:bodyPr>
            <a:normAutofit/>
          </a:bodyPr>
          <a:lstStyle/>
          <a:p>
            <a:r>
              <a:rPr sz="5400" b="1">
                <a:solidFill>
                  <a:srgbClr val="0070C0"/>
                </a:solidFill>
                <a:latin typeface="Times New Roman"/>
                <a:cs typeface="Times New Roman"/>
              </a:rPr>
              <a:t>Complications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71600" y="2028825"/>
            <a:ext cx="10668004" cy="566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9A5B07BB-10A2-1A23-53B7-EE2EFFBE816B}"/>
              </a:ext>
            </a:extLst>
          </p:cNvPr>
          <p:cNvSpPr txBox="1">
            <a:spLocks/>
          </p:cNvSpPr>
          <p:nvPr/>
        </p:nvSpPr>
        <p:spPr>
          <a:xfrm>
            <a:off x="761995" y="1746632"/>
            <a:ext cx="11277595" cy="5949557"/>
          </a:xfrm>
          <a:prstGeom prst="rect">
            <a:avLst/>
          </a:prstGeom>
          <a:ln w="57150">
            <a:solidFill>
              <a:srgbClr val="1D3557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G_20230807_163352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7" b="20087"/>
          <a:stretch>
            <a:fillRect/>
          </a:stretch>
        </p:blipFill>
        <p:spPr>
          <a:xfrm>
            <a:off x="0" y="381000"/>
            <a:ext cx="14630400" cy="7391400"/>
          </a:xfrm>
        </p:spPr>
      </p:pic>
    </p:spTree>
    <p:extLst>
      <p:ext uri="{BB962C8B-B14F-4D97-AF65-F5344CB8AC3E}">
        <p14:creationId xmlns:p14="http://schemas.microsoft.com/office/powerpoint/2010/main" val="25749815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4800" b="1">
                <a:solidFill>
                  <a:srgbClr val="0070C0"/>
                </a:solidFill>
                <a:latin typeface="Times New Roman"/>
                <a:cs typeface="Times New Roman"/>
              </a:rPr>
              <a:t>DISEASE COURSE &amp; 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sz="3600" dirty="0">
                <a:latin typeface="Times New Roman"/>
                <a:cs typeface="Times New Roman"/>
              </a:rPr>
              <a:t>Early diagnosis is </a:t>
            </a:r>
            <a:r>
              <a:rPr sz="3600" dirty="0" smtClean="0">
                <a:latin typeface="Times New Roman"/>
                <a:cs typeface="Times New Roman"/>
              </a:rPr>
              <a:t>imperative </a:t>
            </a:r>
            <a:r>
              <a:rPr sz="3600" dirty="0">
                <a:latin typeface="Times New Roman"/>
                <a:cs typeface="Times New Roman"/>
              </a:rPr>
              <a:t>to avoid life‐threatening </a:t>
            </a:r>
            <a:r>
              <a:rPr sz="3600" dirty="0" smtClean="0">
                <a:latin typeface="Times New Roman"/>
                <a:cs typeface="Times New Roman"/>
              </a:rPr>
              <a:t>complications </a:t>
            </a:r>
            <a:r>
              <a:rPr sz="3600" dirty="0">
                <a:latin typeface="Times New Roman"/>
                <a:cs typeface="Times New Roman"/>
              </a:rPr>
              <a:t>induced </a:t>
            </a:r>
            <a:r>
              <a:rPr sz="3600" dirty="0" smtClean="0">
                <a:latin typeface="Times New Roman"/>
                <a:cs typeface="Times New Roman"/>
              </a:rPr>
              <a:t>by</a:t>
            </a:r>
            <a:r>
              <a:rPr lang="x-none" sz="3600" dirty="0">
                <a:latin typeface="Times New Roman"/>
                <a:cs typeface="Times New Roman"/>
              </a:rPr>
              <a:t> </a:t>
            </a:r>
            <a:r>
              <a:rPr sz="3600" dirty="0" smtClean="0">
                <a:latin typeface="Times New Roman"/>
                <a:cs typeface="Times New Roman"/>
              </a:rPr>
              <a:t>hyperthermia </a:t>
            </a:r>
            <a:r>
              <a:rPr sz="3600" dirty="0">
                <a:latin typeface="Times New Roman"/>
                <a:cs typeface="Times New Roman"/>
              </a:rPr>
              <a:t>and infections.</a:t>
            </a:r>
          </a:p>
          <a:p>
            <a:pPr>
              <a:buNone/>
            </a:pPr>
            <a:endParaRPr sz="3600" dirty="0">
              <a:latin typeface="Times New Roman"/>
              <a:cs typeface="Times New Roman"/>
            </a:endParaRPr>
          </a:p>
          <a:p>
            <a:r>
              <a:rPr sz="3600" dirty="0">
                <a:latin typeface="Times New Roman"/>
                <a:cs typeface="Times New Roman"/>
              </a:rPr>
              <a:t>Avoiding heat and physical </a:t>
            </a:r>
            <a:r>
              <a:rPr sz="3600" dirty="0" smtClean="0">
                <a:latin typeface="Times New Roman"/>
                <a:cs typeface="Times New Roman"/>
              </a:rPr>
              <a:t>overexertion </a:t>
            </a:r>
            <a:r>
              <a:rPr sz="3600" dirty="0">
                <a:latin typeface="Times New Roman"/>
                <a:cs typeface="Times New Roman"/>
              </a:rPr>
              <a:t>is the most important preventative measure</a:t>
            </a:r>
          </a:p>
          <a:p>
            <a:pPr>
              <a:buNone/>
            </a:pPr>
            <a:endParaRPr sz="3600" dirty="0">
              <a:latin typeface="Times New Roman"/>
              <a:cs typeface="Times New Roman"/>
            </a:endParaRPr>
          </a:p>
          <a:p>
            <a:r>
              <a:rPr sz="3600" dirty="0">
                <a:latin typeface="Times New Roman"/>
                <a:cs typeface="Times New Roman"/>
              </a:rPr>
              <a:t>Cooling the </a:t>
            </a:r>
            <a:r>
              <a:rPr sz="3600" dirty="0" smtClean="0">
                <a:latin typeface="Times New Roman"/>
                <a:cs typeface="Times New Roman"/>
              </a:rPr>
              <a:t>body </a:t>
            </a:r>
            <a:r>
              <a:rPr sz="3600" dirty="0">
                <a:latin typeface="Times New Roman"/>
                <a:cs typeface="Times New Roman"/>
              </a:rPr>
              <a:t>with wet clothing and cool </a:t>
            </a:r>
            <a:r>
              <a:rPr sz="3600" dirty="0" smtClean="0">
                <a:latin typeface="Times New Roman"/>
                <a:cs typeface="Times New Roman"/>
              </a:rPr>
              <a:t>drinks </a:t>
            </a:r>
            <a:r>
              <a:rPr sz="3600" dirty="0">
                <a:latin typeface="Times New Roman"/>
                <a:cs typeface="Times New Roman"/>
              </a:rPr>
              <a:t>is the only efficient </a:t>
            </a:r>
            <a:r>
              <a:rPr sz="3600" dirty="0" smtClean="0">
                <a:latin typeface="Times New Roman"/>
                <a:cs typeface="Times New Roman"/>
              </a:rPr>
              <a:t>way </a:t>
            </a:r>
            <a:r>
              <a:rPr sz="3600" dirty="0">
                <a:latin typeface="Times New Roman"/>
                <a:cs typeface="Times New Roman"/>
              </a:rPr>
              <a:t>of treating hyperthermia.</a:t>
            </a:r>
          </a:p>
          <a:p>
            <a:endParaRPr sz="3600" dirty="0">
              <a:latin typeface="Times New Roman"/>
              <a:cs typeface="Times New Roman"/>
            </a:endParaRPr>
          </a:p>
          <a:p>
            <a:endParaRPr sz="3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670"/>
            <a:ext cx="12435840" cy="1371600"/>
          </a:xfrm>
        </p:spPr>
        <p:txBody>
          <a:bodyPr/>
          <a:lstStyle/>
          <a:p>
            <a:r>
              <a:rPr dirty="0">
                <a:solidFill>
                  <a:srgbClr val="0070C0"/>
                </a:solidFill>
                <a:latin typeface="Times New Roman"/>
                <a:cs typeface="Times New Roman"/>
              </a:rPr>
              <a:t>MANAGEMENT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13136881" cy="603504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sz="3500" dirty="0" smtClean="0">
                <a:latin typeface="Times New Roman"/>
                <a:cs typeface="Times New Roman"/>
              </a:rPr>
              <a:t>Older </a:t>
            </a:r>
            <a:r>
              <a:rPr sz="3500" dirty="0">
                <a:latin typeface="Times New Roman"/>
                <a:cs typeface="Times New Roman"/>
              </a:rPr>
              <a:t>children should learn to handle heat and heat‐generating activities, with physical cooling measures, such as </a:t>
            </a:r>
            <a:r>
              <a:rPr sz="3500" u="sng" dirty="0">
                <a:latin typeface="Times New Roman"/>
                <a:cs typeface="Times New Roman"/>
              </a:rPr>
              <a:t>frequent drinking of cool liquids, wetting the clothes or wearing special cooling vests and caps.</a:t>
            </a:r>
          </a:p>
          <a:p>
            <a:pPr>
              <a:buNone/>
            </a:pPr>
            <a:endParaRPr sz="3500" u="sng" dirty="0">
              <a:latin typeface="Times New Roman"/>
              <a:cs typeface="Times New Roman"/>
            </a:endParaRPr>
          </a:p>
          <a:p>
            <a:r>
              <a:rPr sz="3500" b="1" dirty="0">
                <a:latin typeface="Times New Roman"/>
                <a:cs typeface="Times New Roman"/>
              </a:rPr>
              <a:t> Strict </a:t>
            </a:r>
            <a:r>
              <a:rPr sz="3500" b="1" dirty="0">
                <a:solidFill>
                  <a:srgbClr val="FF0000"/>
                </a:solidFill>
                <a:latin typeface="Times New Roman"/>
                <a:cs typeface="Times New Roman"/>
              </a:rPr>
              <a:t>monitoring of body temperatur</a:t>
            </a:r>
            <a:r>
              <a:rPr sz="3500" b="1" dirty="0">
                <a:latin typeface="Times New Roman"/>
                <a:cs typeface="Times New Roman"/>
              </a:rPr>
              <a:t>e </a:t>
            </a:r>
            <a:r>
              <a:rPr sz="3500" dirty="0">
                <a:latin typeface="Times New Roman"/>
                <a:cs typeface="Times New Roman"/>
              </a:rPr>
              <a:t>is </a:t>
            </a:r>
            <a:r>
              <a:rPr sz="3500" dirty="0" smtClean="0">
                <a:latin typeface="Times New Roman"/>
                <a:cs typeface="Times New Roman"/>
              </a:rPr>
              <a:t>necessary </a:t>
            </a:r>
            <a:r>
              <a:rPr sz="3500" dirty="0">
                <a:latin typeface="Times New Roman"/>
                <a:cs typeface="Times New Roman"/>
              </a:rPr>
              <a:t>for </a:t>
            </a:r>
            <a:r>
              <a:rPr sz="3500" dirty="0" smtClean="0">
                <a:latin typeface="Times New Roman"/>
                <a:cs typeface="Times New Roman"/>
              </a:rPr>
              <a:t>babies</a:t>
            </a:r>
            <a:r>
              <a:rPr lang="x-none" sz="3500" dirty="0">
                <a:latin typeface="Times New Roman"/>
                <a:cs typeface="Times New Roman"/>
              </a:rPr>
              <a:t> </a:t>
            </a:r>
            <a:r>
              <a:rPr sz="3500" dirty="0" smtClean="0">
                <a:latin typeface="Times New Roman"/>
                <a:cs typeface="Times New Roman"/>
              </a:rPr>
              <a:t>in </a:t>
            </a:r>
            <a:r>
              <a:rPr sz="3500" dirty="0">
                <a:latin typeface="Times New Roman"/>
                <a:cs typeface="Times New Roman"/>
              </a:rPr>
              <a:t>an incubator.</a:t>
            </a:r>
          </a:p>
          <a:p>
            <a:r>
              <a:rPr sz="3500" dirty="0">
                <a:latin typeface="Times New Roman"/>
                <a:cs typeface="Times New Roman"/>
              </a:rPr>
              <a:t>Exposure to heat </a:t>
            </a:r>
            <a:r>
              <a:rPr lang="x-none" sz="3500" dirty="0" smtClean="0">
                <a:latin typeface="Times New Roman"/>
                <a:cs typeface="Times New Roman"/>
              </a:rPr>
              <a:t>must be</a:t>
            </a:r>
            <a:r>
              <a:rPr sz="3500" dirty="0" smtClean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monitored. </a:t>
            </a:r>
          </a:p>
          <a:p>
            <a:r>
              <a:rPr sz="3500" b="1" dirty="0">
                <a:latin typeface="Times New Roman"/>
                <a:cs typeface="Times New Roman"/>
              </a:rPr>
              <a:t>Early </a:t>
            </a:r>
            <a:r>
              <a:rPr sz="3500" b="1" dirty="0">
                <a:solidFill>
                  <a:srgbClr val="FF0000"/>
                </a:solidFill>
                <a:latin typeface="Times New Roman"/>
                <a:cs typeface="Times New Roman"/>
              </a:rPr>
              <a:t>dental management</a:t>
            </a:r>
            <a:r>
              <a:rPr sz="35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x-none" sz="3500" dirty="0" smtClean="0">
                <a:latin typeface="Times New Roman"/>
                <a:cs typeface="Times New Roman"/>
              </a:rPr>
              <a:t>leads to</a:t>
            </a:r>
            <a:r>
              <a:rPr sz="3500" dirty="0" smtClean="0">
                <a:latin typeface="Times New Roman"/>
                <a:cs typeface="Times New Roman"/>
              </a:rPr>
              <a:t> </a:t>
            </a:r>
            <a:r>
              <a:rPr sz="3500" dirty="0">
                <a:latin typeface="Times New Roman"/>
                <a:cs typeface="Times New Roman"/>
              </a:rPr>
              <a:t>restoring function and improving the </a:t>
            </a:r>
            <a:r>
              <a:rPr sz="3500" dirty="0" smtClean="0">
                <a:latin typeface="Times New Roman"/>
                <a:cs typeface="Times New Roman"/>
              </a:rPr>
              <a:t>appearance </a:t>
            </a:r>
            <a:r>
              <a:rPr sz="3500" dirty="0">
                <a:latin typeface="Times New Roman"/>
                <a:cs typeface="Times New Roman"/>
              </a:rPr>
              <a:t>of the </a:t>
            </a:r>
            <a:r>
              <a:rPr sz="3500" dirty="0" smtClean="0">
                <a:latin typeface="Times New Roman"/>
                <a:cs typeface="Times New Roman"/>
              </a:rPr>
              <a:t>teeth</a:t>
            </a:r>
            <a:r>
              <a:rPr lang="x-none" sz="3500" dirty="0" smtClean="0">
                <a:latin typeface="Times New Roman"/>
                <a:cs typeface="Times New Roman"/>
              </a:rPr>
              <a:t>.</a:t>
            </a:r>
            <a:endParaRPr sz="3500" dirty="0">
              <a:latin typeface="Times New Roman"/>
              <a:cs typeface="Times New Roman"/>
            </a:endParaRPr>
          </a:p>
          <a:p>
            <a:r>
              <a:rPr sz="3500" dirty="0">
                <a:latin typeface="Times New Roman"/>
                <a:cs typeface="Times New Roman"/>
              </a:rPr>
              <a:t>Orthodontic treatment includes</a:t>
            </a:r>
            <a:r>
              <a:rPr sz="3500" u="sng" dirty="0">
                <a:latin typeface="Times New Roman"/>
                <a:cs typeface="Times New Roman"/>
              </a:rPr>
              <a:t> </a:t>
            </a:r>
            <a:r>
              <a:rPr sz="3500" u="sng" dirty="0">
                <a:solidFill>
                  <a:srgbClr val="FF0000"/>
                </a:solidFill>
                <a:latin typeface="Times New Roman"/>
                <a:cs typeface="Times New Roman"/>
              </a:rPr>
              <a:t>bone grafting or sinus‐lift procedures</a:t>
            </a:r>
            <a:r>
              <a:rPr sz="3500" u="sng" dirty="0">
                <a:latin typeface="Times New Roman"/>
                <a:cs typeface="Times New Roman"/>
              </a:rPr>
              <a:t>,</a:t>
            </a:r>
            <a:r>
              <a:rPr sz="3500" dirty="0">
                <a:latin typeface="Times New Roman"/>
                <a:cs typeface="Times New Roman"/>
              </a:rPr>
              <a:t> followed by the </a:t>
            </a:r>
            <a:r>
              <a:rPr sz="3500" dirty="0" smtClean="0">
                <a:latin typeface="Times New Roman"/>
                <a:cs typeface="Times New Roman"/>
              </a:rPr>
              <a:t>placement</a:t>
            </a:r>
            <a:r>
              <a:rPr lang="x-none" sz="3500" dirty="0">
                <a:latin typeface="Times New Roman"/>
                <a:cs typeface="Times New Roman"/>
              </a:rPr>
              <a:t> </a:t>
            </a:r>
            <a:r>
              <a:rPr sz="3500" dirty="0" smtClean="0">
                <a:latin typeface="Times New Roman"/>
                <a:cs typeface="Times New Roman"/>
              </a:rPr>
              <a:t>of </a:t>
            </a:r>
            <a:r>
              <a:rPr sz="3500" dirty="0">
                <a:latin typeface="Times New Roman"/>
                <a:cs typeface="Times New Roman"/>
              </a:rPr>
              <a:t>dental implants, supporting dental prostheses</a:t>
            </a:r>
          </a:p>
          <a:p>
            <a:endParaRPr sz="3500" dirty="0">
              <a:latin typeface="Times New Roman"/>
              <a:cs typeface="Times New Roman"/>
            </a:endParaRPr>
          </a:p>
          <a:p>
            <a:endParaRPr sz="3500" dirty="0">
              <a:latin typeface="Times New Roman"/>
              <a:cs typeface="Times New Roman"/>
            </a:endParaRPr>
          </a:p>
          <a:p>
            <a:endParaRPr sz="3500" dirty="0">
              <a:latin typeface="Times New Roman"/>
              <a:cs typeface="Times New Roman"/>
            </a:endParaRPr>
          </a:p>
          <a:p>
            <a:endParaRPr sz="3500" dirty="0">
              <a:latin typeface="Times New Roman"/>
              <a:cs typeface="Times New Roman"/>
            </a:endParaRPr>
          </a:p>
          <a:p>
            <a:endParaRPr sz="3500" dirty="0">
              <a:latin typeface="Times New Roman"/>
              <a:cs typeface="Times New Roman"/>
            </a:endParaRPr>
          </a:p>
          <a:p>
            <a:endParaRPr sz="3500" dirty="0">
              <a:latin typeface="Times New Roman"/>
              <a:cs typeface="Times New Roman"/>
            </a:endParaRPr>
          </a:p>
          <a:p>
            <a:endParaRPr sz="3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4" y="914400"/>
            <a:ext cx="13563595" cy="7315200"/>
          </a:xfrm>
        </p:spPr>
        <p:txBody>
          <a:bodyPr>
            <a:normAutofit lnSpcReduction="10000"/>
          </a:bodyPr>
          <a:lstStyle/>
          <a:p>
            <a:r>
              <a:rPr sz="3200" dirty="0">
                <a:latin typeface="Times New Roman"/>
                <a:cs typeface="Times New Roman"/>
              </a:rPr>
              <a:t>Orthodontic intervention is necessary, particularly for language development.</a:t>
            </a:r>
          </a:p>
          <a:p>
            <a:r>
              <a:rPr sz="3200" dirty="0">
                <a:latin typeface="Times New Roman"/>
                <a:cs typeface="Times New Roman"/>
              </a:rPr>
              <a:t> Meticulous dental hygiene should be </a:t>
            </a:r>
            <a:r>
              <a:rPr sz="3200" dirty="0" smtClean="0">
                <a:latin typeface="Times New Roman"/>
                <a:cs typeface="Times New Roman"/>
              </a:rPr>
              <a:t>taught </a:t>
            </a:r>
            <a:r>
              <a:rPr sz="3200" dirty="0">
                <a:latin typeface="Times New Roman"/>
                <a:cs typeface="Times New Roman"/>
              </a:rPr>
              <a:t>to the </a:t>
            </a:r>
            <a:r>
              <a:rPr sz="3200" dirty="0" smtClean="0">
                <a:latin typeface="Times New Roman"/>
                <a:cs typeface="Times New Roman"/>
              </a:rPr>
              <a:t>children </a:t>
            </a:r>
            <a:r>
              <a:rPr sz="3200" dirty="0">
                <a:latin typeface="Times New Roman"/>
                <a:cs typeface="Times New Roman"/>
              </a:rPr>
              <a:t>as caries develop </a:t>
            </a:r>
            <a:r>
              <a:rPr lang="x-none" sz="3200" dirty="0" smtClean="0">
                <a:latin typeface="Times New Roman"/>
                <a:cs typeface="Times New Roman"/>
              </a:rPr>
              <a:t>early</a:t>
            </a:r>
            <a:endParaRPr sz="3200" dirty="0">
              <a:latin typeface="Times New Roman"/>
              <a:cs typeface="Times New Roman"/>
            </a:endParaRPr>
          </a:p>
          <a:p>
            <a:pPr>
              <a:buNone/>
            </a:pPr>
            <a:endParaRPr sz="3200" dirty="0">
              <a:latin typeface="Times New Roman"/>
              <a:cs typeface="Times New Roman"/>
            </a:endParaRPr>
          </a:p>
          <a:p>
            <a:r>
              <a:rPr sz="3200" b="1" dirty="0">
                <a:latin typeface="Times New Roman"/>
                <a:cs typeface="Times New Roman"/>
              </a:rPr>
              <a:t> Screening evaluation, regular monitoring and  consideration of therapeutic intervention should begin in early childhood</a:t>
            </a:r>
          </a:p>
          <a:p>
            <a:endParaRPr sz="3200" b="1" dirty="0">
              <a:latin typeface="Times New Roman"/>
              <a:cs typeface="Times New Roman"/>
            </a:endParaRPr>
          </a:p>
          <a:p>
            <a:r>
              <a:rPr sz="3200" dirty="0">
                <a:latin typeface="Times New Roman"/>
                <a:cs typeface="Times New Roman"/>
              </a:rPr>
              <a:t>3% minoxidil 1 mL, twice </a:t>
            </a:r>
            <a:r>
              <a:rPr sz="3200" dirty="0" smtClean="0">
                <a:latin typeface="Times New Roman"/>
                <a:cs typeface="Times New Roman"/>
              </a:rPr>
              <a:t>daily </a:t>
            </a:r>
            <a:r>
              <a:rPr sz="3200" dirty="0">
                <a:latin typeface="Times New Roman"/>
                <a:cs typeface="Times New Roman"/>
              </a:rPr>
              <a:t>has been </a:t>
            </a:r>
            <a:r>
              <a:rPr sz="3200" dirty="0" smtClean="0">
                <a:latin typeface="Times New Roman"/>
                <a:cs typeface="Times New Roman"/>
              </a:rPr>
              <a:t>applied </a:t>
            </a:r>
            <a:r>
              <a:rPr sz="3200" dirty="0">
                <a:latin typeface="Times New Roman"/>
                <a:cs typeface="Times New Roman"/>
              </a:rPr>
              <a:t>with </a:t>
            </a:r>
            <a:r>
              <a:rPr sz="3200" dirty="0" smtClean="0">
                <a:latin typeface="Times New Roman"/>
                <a:cs typeface="Times New Roman"/>
              </a:rPr>
              <a:t>success </a:t>
            </a:r>
            <a:r>
              <a:rPr sz="3200" dirty="0">
                <a:latin typeface="Times New Roman"/>
                <a:cs typeface="Times New Roman"/>
              </a:rPr>
              <a:t>in a patient with HED</a:t>
            </a:r>
            <a:r>
              <a:rPr sz="3200" dirty="0" smtClean="0">
                <a:latin typeface="Times New Roman"/>
                <a:cs typeface="Times New Roman"/>
              </a:rPr>
              <a:t>.</a:t>
            </a:r>
            <a:r>
              <a:rPr lang="x-none" sz="3200" dirty="0" smtClean="0">
                <a:latin typeface="Times New Roman"/>
                <a:cs typeface="Times New Roman"/>
              </a:rPr>
              <a:t> </a:t>
            </a:r>
            <a:endParaRPr sz="3200" dirty="0">
              <a:latin typeface="Times New Roman"/>
              <a:cs typeface="Times New Roman"/>
            </a:endParaRPr>
          </a:p>
          <a:p>
            <a:endParaRPr sz="3200" dirty="0">
              <a:latin typeface="Times New Roman"/>
              <a:cs typeface="Times New Roman"/>
            </a:endParaRPr>
          </a:p>
          <a:p>
            <a:pPr>
              <a:buNone/>
            </a:pPr>
            <a:endParaRPr sz="3200" dirty="0">
              <a:latin typeface="Times New Roman"/>
              <a:cs typeface="Times New Roman"/>
            </a:endParaRPr>
          </a:p>
          <a:p>
            <a:r>
              <a:rPr sz="3200" dirty="0">
                <a:latin typeface="Times New Roman"/>
                <a:cs typeface="Times New Roman"/>
              </a:rPr>
              <a:t>HED with immunodeficiency requires immune‐based </a:t>
            </a:r>
            <a:r>
              <a:rPr sz="3200" dirty="0" smtClean="0">
                <a:latin typeface="Times New Roman"/>
                <a:cs typeface="Times New Roman"/>
              </a:rPr>
              <a:t>therapies </a:t>
            </a:r>
            <a:r>
              <a:rPr sz="3200" dirty="0">
                <a:latin typeface="Times New Roman"/>
                <a:cs typeface="Times New Roman"/>
              </a:rPr>
              <a:t>plus aggressive </a:t>
            </a:r>
            <a:r>
              <a:rPr sz="3200" dirty="0" smtClean="0">
                <a:latin typeface="Times New Roman"/>
                <a:cs typeface="Times New Roman"/>
              </a:rPr>
              <a:t>management </a:t>
            </a:r>
            <a:r>
              <a:rPr sz="3200" dirty="0">
                <a:latin typeface="Times New Roman"/>
                <a:cs typeface="Times New Roman"/>
              </a:rPr>
              <a:t>of infections or haematopoietic stem cell transplantation</a:t>
            </a:r>
          </a:p>
          <a:p>
            <a:endParaRPr sz="3200" dirty="0">
              <a:latin typeface="Times New Roman"/>
              <a:cs typeface="Times New Roman"/>
            </a:endParaRPr>
          </a:p>
          <a:p>
            <a:endParaRPr sz="3200" dirty="0">
              <a:latin typeface="Times New Roman"/>
              <a:cs typeface="Times New Roman"/>
            </a:endParaRPr>
          </a:p>
          <a:p>
            <a:endParaRPr sz="3200" dirty="0">
              <a:latin typeface="Times New Roman"/>
              <a:cs typeface="Times New Roman"/>
            </a:endParaRPr>
          </a:p>
          <a:p>
            <a:endParaRPr sz="3200" dirty="0">
              <a:latin typeface="Times New Roman"/>
              <a:cs typeface="Times New Roman"/>
            </a:endParaRPr>
          </a:p>
          <a:p>
            <a:endParaRPr sz="3200" dirty="0">
              <a:latin typeface="Times New Roman"/>
              <a:cs typeface="Times New Roman"/>
            </a:endParaRPr>
          </a:p>
          <a:p>
            <a:endParaRPr sz="3200" dirty="0">
              <a:latin typeface="Times New Roman"/>
              <a:cs typeface="Times New Roman"/>
            </a:endParaRPr>
          </a:p>
          <a:p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sz="4400" b="1">
                <a:solidFill>
                  <a:srgbClr val="0070C0"/>
                </a:solidFill>
                <a:latin typeface="Times New Roman"/>
                <a:cs typeface="Times New Roman"/>
              </a:rPr>
              <a:t>Ankyloblepharon-ectodermal</a:t>
            </a:r>
            <a:r>
              <a:rPr sz="440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400" b="1">
                <a:solidFill>
                  <a:srgbClr val="0070C0"/>
                </a:solidFill>
                <a:latin typeface="Times New Roman"/>
                <a:cs typeface="Times New Roman"/>
              </a:rPr>
              <a:t>Defect</a:t>
            </a:r>
            <a:r>
              <a:rPr sz="440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400" b="1">
                <a:solidFill>
                  <a:srgbClr val="0070C0"/>
                </a:solidFill>
                <a:latin typeface="Times New Roman"/>
                <a:cs typeface="Times New Roman"/>
              </a:rPr>
              <a:t>Cleft</a:t>
            </a:r>
            <a:r>
              <a:rPr sz="440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400" b="1">
                <a:solidFill>
                  <a:srgbClr val="0070C0"/>
                </a:solidFill>
                <a:latin typeface="Times New Roman"/>
                <a:cs typeface="Times New Roman"/>
              </a:rPr>
              <a:t>Lip/Palate</a:t>
            </a:r>
            <a:r>
              <a:rPr sz="440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4400" b="1">
                <a:solidFill>
                  <a:srgbClr val="0070C0"/>
                </a:solidFill>
                <a:latin typeface="Times New Roman"/>
                <a:cs typeface="Times New Roman"/>
              </a:rPr>
              <a:t>Syndrome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dirty="0">
                <a:latin typeface="Times New Roman"/>
                <a:cs typeface="Times New Roman"/>
              </a:rPr>
              <a:t>Characterized by:</a:t>
            </a:r>
          </a:p>
          <a:p>
            <a:pPr marL="548645" lvl="1" indent="0">
              <a:buNone/>
            </a:pPr>
            <a:endParaRPr dirty="0">
              <a:latin typeface="Times New Roman"/>
              <a:cs typeface="Times New Roman"/>
            </a:endParaRPr>
          </a:p>
          <a:p>
            <a:pPr lvl="1"/>
            <a:r>
              <a:rPr dirty="0">
                <a:latin typeface="Times New Roman"/>
                <a:cs typeface="Times New Roman"/>
              </a:rPr>
              <a:t>Cleft lip / palate</a:t>
            </a:r>
          </a:p>
          <a:p>
            <a:pPr lvl="1"/>
            <a:r>
              <a:rPr dirty="0">
                <a:latin typeface="Times New Roman"/>
                <a:cs typeface="Times New Roman"/>
              </a:rPr>
              <a:t>Severe scalp erosions </a:t>
            </a:r>
          </a:p>
          <a:p>
            <a:pPr lvl="1"/>
            <a:r>
              <a:rPr dirty="0">
                <a:latin typeface="Times New Roman"/>
                <a:cs typeface="Times New Roman"/>
              </a:rPr>
              <a:t>Abnormalities of epidermal </a:t>
            </a:r>
            <a:r>
              <a:rPr dirty="0" smtClean="0">
                <a:latin typeface="Times New Roman"/>
                <a:cs typeface="Times New Roman"/>
              </a:rPr>
              <a:t>appendages </a:t>
            </a:r>
            <a:r>
              <a:rPr dirty="0">
                <a:latin typeface="Times New Roman"/>
                <a:cs typeface="Times New Roman"/>
              </a:rPr>
              <a:t>including hypotrichosis, hypodontia, absent or dystrophic nails and mild hypohydrosis</a:t>
            </a:r>
          </a:p>
          <a:p>
            <a:pPr marL="548645" lvl="1" indent="0">
              <a:buNone/>
            </a:pPr>
            <a:endParaRPr dirty="0">
              <a:latin typeface="Times New Roman"/>
              <a:cs typeface="Times New Roman"/>
            </a:endParaRPr>
          </a:p>
          <a:p>
            <a:r>
              <a:rPr dirty="0">
                <a:latin typeface="Times New Roman"/>
                <a:cs typeface="Times New Roman"/>
              </a:rPr>
              <a:t>One distinctive feature is </a:t>
            </a:r>
            <a:r>
              <a:rPr u="sng" dirty="0">
                <a:latin typeface="Times New Roman"/>
                <a:cs typeface="Times New Roman"/>
              </a:rPr>
              <a:t>ankyloblepharon filiforme adantum</a:t>
            </a:r>
            <a:r>
              <a:rPr dirty="0">
                <a:latin typeface="Times New Roman"/>
                <a:cs typeface="Times New Roman"/>
              </a:rPr>
              <a:t>- </a:t>
            </a:r>
            <a:r>
              <a:rPr dirty="0" smtClean="0">
                <a:latin typeface="Times New Roman"/>
                <a:cs typeface="Times New Roman"/>
              </a:rPr>
              <a:t>fusion </a:t>
            </a:r>
            <a:r>
              <a:rPr dirty="0">
                <a:latin typeface="Times New Roman"/>
                <a:cs typeface="Times New Roman"/>
              </a:rPr>
              <a:t>of </a:t>
            </a:r>
            <a:r>
              <a:rPr dirty="0" smtClean="0">
                <a:latin typeface="Times New Roman"/>
                <a:cs typeface="Times New Roman"/>
              </a:rPr>
              <a:t>eyelid</a:t>
            </a:r>
            <a:r>
              <a:rPr lang="x-none" dirty="0" smtClean="0"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  <a:p>
            <a:endParaRPr dirty="0">
              <a:latin typeface="Times New Roman"/>
              <a:cs typeface="Times New Roman"/>
            </a:endParaRPr>
          </a:p>
          <a:p>
            <a:endParaRPr dirty="0">
              <a:latin typeface="Times New Roman"/>
              <a:cs typeface="Times New Roman"/>
            </a:endParaRPr>
          </a:p>
          <a:p>
            <a:endParaRPr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solidFill>
                  <a:srgbClr val="0070C0"/>
                </a:solidFill>
                <a:latin typeface="Times New Roman"/>
                <a:cs typeface="Times New Roman"/>
              </a:rPr>
              <a:t>GENETICS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dirty="0">
                <a:latin typeface="Times New Roman"/>
                <a:cs typeface="Times New Roman"/>
              </a:rPr>
              <a:t>It is autosomal dominant syndrome, manifest at </a:t>
            </a:r>
            <a:r>
              <a:rPr dirty="0" smtClean="0">
                <a:latin typeface="Times New Roman"/>
                <a:cs typeface="Times New Roman"/>
              </a:rPr>
              <a:t>birth </a:t>
            </a:r>
            <a:r>
              <a:rPr dirty="0">
                <a:latin typeface="Times New Roman"/>
                <a:cs typeface="Times New Roman"/>
              </a:rPr>
              <a:t>with eroded scalp dermatitis and collodion membrane.</a:t>
            </a:r>
          </a:p>
          <a:p>
            <a:pPr marL="0" indent="0">
              <a:buNone/>
            </a:pPr>
            <a:endParaRPr dirty="0">
              <a:latin typeface="Times New Roman"/>
              <a:cs typeface="Times New Roman"/>
            </a:endParaRPr>
          </a:p>
          <a:p>
            <a:r>
              <a:rPr dirty="0">
                <a:latin typeface="Times New Roman"/>
                <a:cs typeface="Times New Roman"/>
              </a:rPr>
              <a:t>ACE syndrome is result of </a:t>
            </a:r>
            <a:r>
              <a:rPr lang="x-none" dirty="0" smtClean="0">
                <a:latin typeface="Times New Roman"/>
                <a:cs typeface="Times New Roman"/>
              </a:rPr>
              <a:t>missense </a:t>
            </a:r>
            <a:r>
              <a:rPr dirty="0" smtClean="0">
                <a:latin typeface="Times New Roman"/>
                <a:cs typeface="Times New Roman"/>
              </a:rPr>
              <a:t>mutation</a:t>
            </a:r>
            <a:r>
              <a:rPr lang="x-none" dirty="0" smtClean="0">
                <a:latin typeface="Times New Roman"/>
                <a:cs typeface="Times New Roman"/>
              </a:rPr>
              <a:t> in TP63 affecting the p63 SAM of gene, which is protein-protein interaction domain.</a:t>
            </a:r>
            <a:endParaRPr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HISTOPATHOLOGY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dirty="0">
                <a:latin typeface="Times New Roman"/>
                <a:cs typeface="Times New Roman"/>
              </a:rPr>
              <a:t>Lesion shows atrophy, focal orthokeratosis and superficial  perivascular lymphocytic infiltrates</a:t>
            </a:r>
            <a:r>
              <a:rPr dirty="0" smtClean="0">
                <a:latin typeface="Times New Roman"/>
                <a:cs typeface="Times New Roman"/>
              </a:rPr>
              <a:t>.</a:t>
            </a:r>
            <a:endParaRPr lang="x-none" dirty="0" smtClean="0">
              <a:latin typeface="Times New Roman"/>
              <a:cs typeface="Times New Roman"/>
            </a:endParaRPr>
          </a:p>
          <a:p>
            <a:r>
              <a:rPr lang="x-none" dirty="0" smtClean="0">
                <a:latin typeface="Times New Roman"/>
                <a:cs typeface="Times New Roman"/>
              </a:rPr>
              <a:t>Melanophages reflects postinflammatory chnages.</a:t>
            </a:r>
            <a:endParaRPr dirty="0">
              <a:latin typeface="Times New Roman"/>
              <a:cs typeface="Times New Roman"/>
            </a:endParaRPr>
          </a:p>
          <a:p>
            <a:r>
              <a:rPr dirty="0">
                <a:latin typeface="Times New Roman"/>
                <a:cs typeface="Times New Roman"/>
              </a:rPr>
              <a:t>Electron microscopy of affected hair shaft shows various defects including fracture of cuticle and pili torti irregular indentations.</a:t>
            </a:r>
          </a:p>
          <a:p>
            <a:r>
              <a:rPr dirty="0">
                <a:latin typeface="Times New Roman"/>
                <a:cs typeface="Times New Roman"/>
              </a:rPr>
              <a:t>Skin biopsy of involved scalp tissues shows a thin granular </a:t>
            </a:r>
            <a:r>
              <a:rPr dirty="0" smtClean="0">
                <a:latin typeface="Times New Roman"/>
                <a:cs typeface="Times New Roman"/>
              </a:rPr>
              <a:t>layer </a:t>
            </a:r>
            <a:r>
              <a:rPr lang="x-none" dirty="0" smtClean="0">
                <a:latin typeface="Times New Roman"/>
                <a:cs typeface="Times New Roman"/>
              </a:rPr>
              <a:t>and </a:t>
            </a:r>
            <a:r>
              <a:rPr dirty="0" smtClean="0">
                <a:latin typeface="Times New Roman"/>
                <a:cs typeface="Times New Roman"/>
              </a:rPr>
              <a:t>stratum </a:t>
            </a:r>
            <a:r>
              <a:rPr dirty="0">
                <a:latin typeface="Times New Roman"/>
                <a:cs typeface="Times New Roman"/>
              </a:rPr>
              <a:t>corneum.</a:t>
            </a:r>
          </a:p>
          <a:p>
            <a:r>
              <a:rPr dirty="0">
                <a:latin typeface="Times New Roman"/>
                <a:cs typeface="Times New Roman"/>
              </a:rPr>
              <a:t>Sweat stimulation test reveal a patchy </a:t>
            </a:r>
            <a:r>
              <a:rPr dirty="0" smtClean="0">
                <a:latin typeface="Times New Roman"/>
                <a:cs typeface="Times New Roman"/>
              </a:rPr>
              <a:t>loss </a:t>
            </a:r>
            <a:r>
              <a:rPr dirty="0">
                <a:latin typeface="Times New Roman"/>
                <a:cs typeface="Times New Roman"/>
              </a:rPr>
              <a:t>of sweat glands.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395" y="457200"/>
            <a:ext cx="7239004" cy="7320432"/>
          </a:xfrm>
          <a:prstGeom prst="rect">
            <a:avLst/>
          </a:prstGeo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77195" y="802709"/>
            <a:ext cx="6104962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070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sz="6000" b="1">
                <a:solidFill>
                  <a:srgbClr val="0070C0"/>
                </a:solidFill>
                <a:latin typeface="Times New Roman"/>
                <a:cs typeface="Times New Roman"/>
              </a:rPr>
              <a:t>Clincal Variants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/>
              <a:t>CHAND Syndrome</a:t>
            </a:r>
          </a:p>
          <a:p>
            <a:pPr marL="0" indent="0">
              <a:buNone/>
            </a:pPr>
            <a:endParaRPr/>
          </a:p>
          <a:p>
            <a:r>
              <a:rPr/>
              <a:t>Rapp-Hodgkin Syndrome</a:t>
            </a:r>
          </a:p>
        </p:txBody>
      </p:sp>
    </p:spTree>
    <p:extLst>
      <p:ext uri="{BB962C8B-B14F-4D97-AF65-F5344CB8AC3E}">
        <p14:creationId xmlns:p14="http://schemas.microsoft.com/office/powerpoint/2010/main" val="5332103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371600"/>
            <a:ext cx="12618722" cy="51816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DIFFERENTIAL</a:t>
            </a:r>
            <a:r>
              <a:rPr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DIAGNOSIS</a:t>
            </a:r>
          </a:p>
          <a:p>
            <a:r>
              <a:rPr dirty="0">
                <a:latin typeface="Times New Roman"/>
                <a:cs typeface="Times New Roman"/>
              </a:rPr>
              <a:t>Epidermolysis Bullosa Simplex</a:t>
            </a:r>
          </a:p>
          <a:p>
            <a:r>
              <a:rPr dirty="0">
                <a:latin typeface="Times New Roman"/>
                <a:cs typeface="Times New Roman"/>
              </a:rPr>
              <a:t>Hypohydrotic Ectodermal Dysplasis</a:t>
            </a:r>
          </a:p>
          <a:p>
            <a:endParaRPr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COMPLICATIONS</a:t>
            </a:r>
          </a:p>
          <a:p>
            <a:r>
              <a:rPr dirty="0">
                <a:latin typeface="Times New Roman"/>
                <a:cs typeface="Times New Roman"/>
              </a:rPr>
              <a:t>Chronic otitis media, </a:t>
            </a:r>
            <a:r>
              <a:rPr dirty="0" smtClean="0">
                <a:latin typeface="Times New Roman"/>
                <a:cs typeface="Times New Roman"/>
              </a:rPr>
              <a:t>second</a:t>
            </a:r>
            <a:r>
              <a:rPr lang="x-none" dirty="0" smtClean="0">
                <a:latin typeface="Times New Roman"/>
                <a:cs typeface="Times New Roman"/>
              </a:rPr>
              <a:t>a</a:t>
            </a:r>
            <a:r>
              <a:rPr dirty="0" smtClean="0">
                <a:latin typeface="Times New Roman"/>
                <a:cs typeface="Times New Roman"/>
              </a:rPr>
              <a:t>ry </a:t>
            </a:r>
            <a:r>
              <a:rPr dirty="0">
                <a:latin typeface="Times New Roman"/>
                <a:cs typeface="Times New Roman"/>
              </a:rPr>
              <a:t>hearing loss</a:t>
            </a:r>
          </a:p>
          <a:p>
            <a:r>
              <a:rPr dirty="0">
                <a:latin typeface="Times New Roman"/>
                <a:cs typeface="Times New Roman"/>
              </a:rPr>
              <a:t>Atresia of lacrimal gland </a:t>
            </a:r>
            <a:r>
              <a:rPr lang="x-none" dirty="0" smtClean="0">
                <a:latin typeface="Times New Roman"/>
                <a:cs typeface="Times New Roman"/>
              </a:rPr>
              <a:t>leads to </a:t>
            </a:r>
            <a:r>
              <a:rPr dirty="0" smtClean="0">
                <a:latin typeface="Times New Roman"/>
                <a:cs typeface="Times New Roman"/>
              </a:rPr>
              <a:t>epiphora</a:t>
            </a:r>
            <a:r>
              <a:rPr dirty="0">
                <a:latin typeface="Times New Roman"/>
                <a:cs typeface="Times New Roman"/>
              </a:rPr>
              <a:t>, chronic conjunctivitis</a:t>
            </a:r>
          </a:p>
          <a:p>
            <a:r>
              <a:rPr dirty="0">
                <a:latin typeface="Times New Roman"/>
                <a:cs typeface="Times New Roman"/>
              </a:rPr>
              <a:t>Scalp erosion and chronic scalp infection</a:t>
            </a:r>
            <a:r>
              <a:rPr dirty="0"/>
              <a:t>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31733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5845" y="790681"/>
            <a:ext cx="12618722" cy="662167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DISEASE</a:t>
            </a:r>
            <a:r>
              <a:rPr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COURSE</a:t>
            </a:r>
            <a:r>
              <a:rPr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AND</a:t>
            </a:r>
            <a:r>
              <a:rPr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PROGNOSIS</a:t>
            </a:r>
          </a:p>
          <a:p>
            <a:pPr marL="0" indent="0">
              <a:buNone/>
            </a:pPr>
            <a:endParaRPr b="1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r>
              <a:rPr dirty="0">
                <a:latin typeface="Times New Roman"/>
                <a:cs typeface="Times New Roman"/>
              </a:rPr>
              <a:t>At birth, affected newborns have red eroded </a:t>
            </a:r>
            <a:r>
              <a:rPr dirty="0" smtClean="0">
                <a:latin typeface="Times New Roman"/>
                <a:cs typeface="Times New Roman"/>
              </a:rPr>
              <a:t>peeling </a:t>
            </a:r>
            <a:r>
              <a:rPr dirty="0">
                <a:latin typeface="Times New Roman"/>
                <a:cs typeface="Times New Roman"/>
              </a:rPr>
              <a:t>of </a:t>
            </a:r>
            <a:r>
              <a:rPr dirty="0" smtClean="0">
                <a:latin typeface="Times New Roman"/>
                <a:cs typeface="Times New Roman"/>
              </a:rPr>
              <a:t>skin </a:t>
            </a:r>
            <a:r>
              <a:rPr dirty="0">
                <a:latin typeface="Times New Roman"/>
                <a:cs typeface="Times New Roman"/>
              </a:rPr>
              <a:t>resembling a collodion membrane.</a:t>
            </a:r>
          </a:p>
          <a:p>
            <a:r>
              <a:rPr dirty="0">
                <a:latin typeface="Times New Roman"/>
                <a:cs typeface="Times New Roman"/>
              </a:rPr>
              <a:t>It resolve over the first few weeks and skin is dry.</a:t>
            </a:r>
          </a:p>
          <a:p>
            <a:r>
              <a:rPr dirty="0">
                <a:latin typeface="Times New Roman"/>
                <a:cs typeface="Times New Roman"/>
              </a:rPr>
              <a:t>Individual have recurrent scalp erosions, scalp infection, scarring</a:t>
            </a:r>
          </a:p>
          <a:p>
            <a:pPr marL="0" indent="0">
              <a:buNone/>
            </a:pPr>
            <a:endParaRPr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TREATMENT</a:t>
            </a:r>
          </a:p>
          <a:p>
            <a:pPr marL="0" indent="0">
              <a:buNone/>
            </a:pPr>
            <a:endParaRPr b="1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r>
              <a:rPr dirty="0" smtClean="0">
                <a:latin typeface="Times New Roman"/>
                <a:cs typeface="Times New Roman"/>
              </a:rPr>
              <a:t>Emolli</a:t>
            </a:r>
            <a:r>
              <a:rPr lang="x-none" dirty="0" smtClean="0">
                <a:latin typeface="Times New Roman"/>
                <a:cs typeface="Times New Roman"/>
              </a:rPr>
              <a:t>e</a:t>
            </a:r>
            <a:r>
              <a:rPr dirty="0" smtClean="0">
                <a:latin typeface="Times New Roman"/>
                <a:cs typeface="Times New Roman"/>
              </a:rPr>
              <a:t>nts </a:t>
            </a:r>
            <a:r>
              <a:rPr dirty="0">
                <a:latin typeface="Times New Roman"/>
                <a:cs typeface="Times New Roman"/>
              </a:rPr>
              <a:t>for collodion like </a:t>
            </a:r>
            <a:r>
              <a:rPr dirty="0" smtClean="0">
                <a:latin typeface="Times New Roman"/>
                <a:cs typeface="Times New Roman"/>
              </a:rPr>
              <a:t>membrane </a:t>
            </a:r>
            <a:r>
              <a:rPr dirty="0">
                <a:latin typeface="Times New Roman"/>
                <a:cs typeface="Times New Roman"/>
              </a:rPr>
              <a:t>in new </a:t>
            </a:r>
            <a:r>
              <a:rPr dirty="0" smtClean="0">
                <a:latin typeface="Times New Roman"/>
                <a:cs typeface="Times New Roman"/>
              </a:rPr>
              <a:t>born</a:t>
            </a:r>
            <a:r>
              <a:rPr lang="x-none" dirty="0" smtClean="0">
                <a:latin typeface="Times New Roman"/>
                <a:cs typeface="Times New Roman"/>
              </a:rPr>
              <a:t>.</a:t>
            </a:r>
          </a:p>
          <a:p>
            <a:r>
              <a:rPr lang="x-none" dirty="0" smtClean="0">
                <a:latin typeface="Times New Roman"/>
                <a:cs typeface="Times New Roman"/>
              </a:rPr>
              <a:t>Neonates with AEC have extremely fragile skin ,they should be hadled with extreme care</a:t>
            </a:r>
            <a:endParaRPr dirty="0">
              <a:latin typeface="Times New Roman"/>
              <a:cs typeface="Times New Roman"/>
            </a:endParaRPr>
          </a:p>
          <a:p>
            <a:endParaRPr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15645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 descr="Phenotypic-features-of-patients-with-AEC-syndrome-A-A-neonate-with-skin-erythema.pn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1658" r="-121658"/>
          <a:stretch>
            <a:fillRect/>
          </a:stretch>
        </p:blipFill>
        <p:spPr>
          <a:xfrm>
            <a:off x="-5029200" y="-33857"/>
            <a:ext cx="19126200" cy="8229600"/>
          </a:xfrm>
        </p:spPr>
      </p:pic>
      <p:pic>
        <p:nvPicPr>
          <p:cNvPr id="15" name="Picture 14" descr="Cleftlipandpalate.jpe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821" y="-16131"/>
            <a:ext cx="6031979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611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>
                <a:latin typeface="Times New Roman"/>
                <a:cs typeface="Times New Roman"/>
              </a:rPr>
              <a:t>Ankyloblepharon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filiforme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adnatum</a:t>
            </a:r>
            <a:r>
              <a:rPr lang="en-US" dirty="0" smtClean="0">
                <a:latin typeface="Times New Roman"/>
                <a:cs typeface="Times New Roman"/>
              </a:rPr>
              <a:t> may require surgical intervention or may lyse spontaneously.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Scalp </a:t>
            </a:r>
            <a:r>
              <a:rPr lang="en-US" dirty="0">
                <a:latin typeface="Times New Roman"/>
                <a:cs typeface="Times New Roman"/>
              </a:rPr>
              <a:t>require aggressive wound care and treatment with topical or systemic antibiotics.</a:t>
            </a:r>
          </a:p>
          <a:p>
            <a:r>
              <a:rPr lang="en-US" dirty="0">
                <a:latin typeface="Times New Roman"/>
                <a:cs typeface="Times New Roman"/>
              </a:rPr>
              <a:t>Cleft lip/palate, hypospadias and maxillary hypoplasia, lacrimal duct atresia is surgically </a:t>
            </a:r>
            <a:r>
              <a:rPr lang="en-US" dirty="0" smtClean="0">
                <a:latin typeface="Times New Roman"/>
                <a:cs typeface="Times New Roman"/>
              </a:rPr>
              <a:t>corrected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Teeth preservation and restoration is imperative.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328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13258800" cy="2209804"/>
          </a:xfrm>
        </p:spPr>
        <p:txBody>
          <a:bodyPr>
            <a:noAutofit/>
          </a:bodyPr>
          <a:lstStyle/>
          <a:p>
            <a:pPr algn="ctr"/>
            <a:r>
              <a:rPr sz="4800" b="1">
                <a:solidFill>
                  <a:srgbClr val="0070C0"/>
                </a:solidFill>
                <a:latin typeface="Times New Roman"/>
                <a:cs typeface="Times New Roman"/>
              </a:rPr>
              <a:t>Ectrodactyly-ectodemal Dysplasia Cleft Lip / Palate Syndrome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5845" y="3124204"/>
            <a:ext cx="12618722" cy="4516761"/>
          </a:xfrm>
        </p:spPr>
        <p:txBody>
          <a:bodyPr/>
          <a:lstStyle/>
          <a:p>
            <a:r>
              <a:rPr dirty="0" smtClean="0">
                <a:latin typeface="Times New Roman"/>
                <a:cs typeface="Times New Roman"/>
              </a:rPr>
              <a:t>E</a:t>
            </a:r>
            <a:r>
              <a:rPr lang="x-none" dirty="0" smtClean="0">
                <a:latin typeface="Times New Roman"/>
                <a:cs typeface="Times New Roman"/>
              </a:rPr>
              <a:t>E</a:t>
            </a:r>
            <a:r>
              <a:rPr dirty="0" smtClean="0">
                <a:latin typeface="Times New Roman"/>
                <a:cs typeface="Times New Roman"/>
              </a:rPr>
              <a:t>C </a:t>
            </a:r>
            <a:r>
              <a:rPr dirty="0">
                <a:latin typeface="Times New Roman"/>
                <a:cs typeface="Times New Roman"/>
              </a:rPr>
              <a:t>is inherited as autosomal dominant manner. The main features are: </a:t>
            </a:r>
          </a:p>
          <a:p>
            <a:endParaRPr dirty="0">
              <a:latin typeface="Times New Roman"/>
              <a:cs typeface="Times New Roman"/>
            </a:endParaRPr>
          </a:p>
          <a:p>
            <a:pPr lvl="1"/>
            <a:r>
              <a:rPr dirty="0">
                <a:latin typeface="Times New Roman"/>
                <a:cs typeface="Times New Roman"/>
              </a:rPr>
              <a:t>Ectrodactyly</a:t>
            </a:r>
          </a:p>
          <a:p>
            <a:pPr lvl="1"/>
            <a:r>
              <a:rPr dirty="0">
                <a:latin typeface="Times New Roman"/>
                <a:cs typeface="Times New Roman"/>
              </a:rPr>
              <a:t>Cleft lip/palate</a:t>
            </a:r>
          </a:p>
          <a:p>
            <a:pPr lvl="1"/>
            <a:r>
              <a:rPr dirty="0">
                <a:latin typeface="Times New Roman"/>
                <a:cs typeface="Times New Roman"/>
              </a:rPr>
              <a:t>Tear duct anomalies </a:t>
            </a:r>
          </a:p>
          <a:p>
            <a:pPr lvl="1"/>
            <a:r>
              <a:rPr dirty="0">
                <a:latin typeface="Times New Roman"/>
                <a:cs typeface="Times New Roman"/>
              </a:rPr>
              <a:t>Abnormalities of epidermal appendages</a:t>
            </a:r>
          </a:p>
        </p:txBody>
      </p:sp>
    </p:spTree>
    <p:extLst>
      <p:ext uri="{BB962C8B-B14F-4D97-AF65-F5344CB8AC3E}">
        <p14:creationId xmlns:p14="http://schemas.microsoft.com/office/powerpoint/2010/main" val="13975539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195" y="131615"/>
            <a:ext cx="11277595" cy="1590670"/>
          </a:xfrm>
        </p:spPr>
        <p:txBody>
          <a:bodyPr>
            <a:normAutofit/>
          </a:bodyPr>
          <a:lstStyle/>
          <a:p>
            <a:r>
              <a:rPr sz="7200" b="1">
                <a:solidFill>
                  <a:srgbClr val="0070C0"/>
                </a:solidFill>
                <a:latin typeface="Times New Roman"/>
                <a:cs typeface="Times New Roman"/>
              </a:rPr>
              <a:t>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5845" y="3276595"/>
            <a:ext cx="12618722" cy="4953005"/>
          </a:xfrm>
        </p:spPr>
        <p:txBody>
          <a:bodyPr>
            <a:normAutofit/>
          </a:bodyPr>
          <a:lstStyle/>
          <a:p>
            <a:r>
              <a:rPr sz="4000" dirty="0">
                <a:latin typeface="Times New Roman"/>
                <a:cs typeface="Times New Roman"/>
              </a:rPr>
              <a:t>ECC is result of </a:t>
            </a:r>
            <a:r>
              <a:rPr sz="4000" dirty="0" smtClean="0">
                <a:latin typeface="Times New Roman"/>
                <a:cs typeface="Times New Roman"/>
              </a:rPr>
              <a:t>mutation </a:t>
            </a:r>
            <a:r>
              <a:rPr sz="4000" dirty="0">
                <a:latin typeface="Times New Roman"/>
                <a:cs typeface="Times New Roman"/>
              </a:rPr>
              <a:t>in TP63 gene, encoding the p63 transcription </a:t>
            </a:r>
            <a:r>
              <a:rPr sz="4000" dirty="0" smtClean="0">
                <a:latin typeface="Times New Roman"/>
                <a:cs typeface="Times New Roman"/>
              </a:rPr>
              <a:t>factor</a:t>
            </a:r>
            <a:r>
              <a:rPr sz="4000" dirty="0" smtClean="0"/>
              <a:t>.</a:t>
            </a:r>
            <a:endParaRPr lang="x-none" sz="3600" dirty="0"/>
          </a:p>
          <a:p>
            <a:endParaRPr lang="x-none" sz="3600" dirty="0" smtClean="0"/>
          </a:p>
          <a:p>
            <a:endParaRPr lang="x-none" sz="4000" dirty="0" smtClean="0"/>
          </a:p>
          <a:p>
            <a:endParaRPr lang="x-none" sz="4000" dirty="0" smtClean="0"/>
          </a:p>
          <a:p>
            <a:endParaRPr lang="x-none" sz="4000" dirty="0" smtClean="0"/>
          </a:p>
          <a:p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7847213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5845" y="761994"/>
            <a:ext cx="12618722" cy="6934205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Associated diseases:</a:t>
            </a:r>
          </a:p>
          <a:p>
            <a:pPr lvl="1" algn="just"/>
            <a:r>
              <a:rPr dirty="0">
                <a:latin typeface="Times New Roman"/>
                <a:cs typeface="Times New Roman"/>
              </a:rPr>
              <a:t>Malformations of genitourinary system</a:t>
            </a:r>
          </a:p>
          <a:p>
            <a:pPr lvl="1" algn="just"/>
            <a:r>
              <a:rPr lang="x-none" dirty="0" smtClean="0">
                <a:latin typeface="Times New Roman"/>
                <a:cs typeface="Times New Roman"/>
              </a:rPr>
              <a:t>Renal</a:t>
            </a:r>
            <a:r>
              <a:rPr dirty="0" smtClean="0">
                <a:latin typeface="Times New Roman"/>
                <a:cs typeface="Times New Roman"/>
              </a:rPr>
              <a:t> agenesis</a:t>
            </a:r>
            <a:r>
              <a:rPr lang="x-none" dirty="0" smtClean="0">
                <a:latin typeface="Times New Roman"/>
                <a:cs typeface="Times New Roman"/>
              </a:rPr>
              <a:t>, urethral atresia, hydronephrosis</a:t>
            </a:r>
            <a:endParaRPr dirty="0">
              <a:latin typeface="Times New Roman"/>
              <a:cs typeface="Times New Roman"/>
            </a:endParaRPr>
          </a:p>
          <a:p>
            <a:pPr lvl="1" algn="just"/>
            <a:r>
              <a:rPr dirty="0">
                <a:latin typeface="Times New Roman"/>
                <a:cs typeface="Times New Roman"/>
              </a:rPr>
              <a:t>Conductive or sensorineural hearing </a:t>
            </a:r>
            <a:r>
              <a:rPr dirty="0" smtClean="0">
                <a:latin typeface="Times New Roman"/>
                <a:cs typeface="Times New Roman"/>
              </a:rPr>
              <a:t>loss</a:t>
            </a:r>
            <a:endParaRPr dirty="0">
              <a:latin typeface="Times New Roman"/>
              <a:cs typeface="Times New Roman"/>
            </a:endParaRPr>
          </a:p>
          <a:p>
            <a:pPr lvl="1" algn="just"/>
            <a:r>
              <a:rPr dirty="0">
                <a:latin typeface="Times New Roman"/>
                <a:cs typeface="Times New Roman"/>
              </a:rPr>
              <a:t>Mammary gland / nipple </a:t>
            </a:r>
            <a:r>
              <a:rPr dirty="0" smtClean="0">
                <a:latin typeface="Times New Roman"/>
                <a:cs typeface="Times New Roman"/>
              </a:rPr>
              <a:t>hypoplasia</a:t>
            </a:r>
            <a:endParaRPr lang="x-none" dirty="0" smtClean="0">
              <a:latin typeface="Times New Roman"/>
              <a:cs typeface="Times New Roman"/>
            </a:endParaRPr>
          </a:p>
          <a:p>
            <a:pPr lvl="1" algn="just"/>
            <a:r>
              <a:rPr lang="x-none" dirty="0" smtClean="0">
                <a:latin typeface="Times New Roman"/>
                <a:cs typeface="Times New Roman"/>
              </a:rPr>
              <a:t>Severe opthalmological pathologies</a:t>
            </a:r>
            <a:endParaRPr dirty="0">
              <a:latin typeface="Times New Roman"/>
              <a:cs typeface="Times New Roman"/>
            </a:endParaRPr>
          </a:p>
          <a:p>
            <a:pPr lvl="1" algn="just"/>
            <a:r>
              <a:rPr dirty="0">
                <a:latin typeface="Times New Roman"/>
                <a:cs typeface="Times New Roman"/>
              </a:rPr>
              <a:t>Lacrimal ducts alterations with atresia or hypoplasia</a:t>
            </a:r>
          </a:p>
          <a:p>
            <a:pPr lvl="1" algn="just"/>
            <a:r>
              <a:rPr dirty="0">
                <a:latin typeface="Times New Roman"/>
                <a:cs typeface="Times New Roman"/>
              </a:rPr>
              <a:t>Photophobia</a:t>
            </a:r>
          </a:p>
          <a:p>
            <a:pPr lvl="1" algn="just"/>
            <a:r>
              <a:rPr dirty="0">
                <a:latin typeface="Times New Roman"/>
                <a:cs typeface="Times New Roman"/>
              </a:rPr>
              <a:t>Corneal ulcerations</a:t>
            </a:r>
          </a:p>
          <a:p>
            <a:pPr lvl="1" algn="just"/>
            <a:r>
              <a:rPr dirty="0">
                <a:latin typeface="Times New Roman"/>
                <a:cs typeface="Times New Roman"/>
              </a:rPr>
              <a:t>Endocrine </a:t>
            </a:r>
            <a:r>
              <a:rPr dirty="0" smtClean="0">
                <a:latin typeface="Times New Roman"/>
                <a:cs typeface="Times New Roman"/>
              </a:rPr>
              <a:t>pathologies</a:t>
            </a:r>
            <a:r>
              <a:rPr lang="en-US" dirty="0" smtClean="0">
                <a:latin typeface="Times New Roman"/>
                <a:cs typeface="Times New Roman"/>
              </a:rPr>
              <a:t>—</a:t>
            </a:r>
            <a:r>
              <a:rPr lang="x-none" dirty="0" smtClean="0">
                <a:latin typeface="Times New Roman"/>
                <a:cs typeface="Times New Roman"/>
              </a:rPr>
              <a:t>hypoplastic thymus,hypopituitarism,GH deficiency</a:t>
            </a:r>
            <a:endParaRPr dirty="0">
              <a:latin typeface="Times New Roman"/>
              <a:cs typeface="Times New Roman"/>
            </a:endParaRPr>
          </a:p>
          <a:p>
            <a:pPr algn="just">
              <a:buNone/>
            </a:pP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Environmental Factors</a:t>
            </a:r>
          </a:p>
          <a:p>
            <a:pPr lvl="1" algn="just"/>
            <a:r>
              <a:rPr dirty="0">
                <a:latin typeface="Times New Roman"/>
                <a:cs typeface="Times New Roman"/>
              </a:rPr>
              <a:t>As a reduction or absence of sweat glands may occur, hot and dry environment can be dangerous and leads to stoke, epilepsy or stoke</a:t>
            </a:r>
          </a:p>
          <a:p>
            <a:pPr lvl="1" algn="just"/>
            <a:endParaRPr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077994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595" y="533395"/>
            <a:ext cx="12725404" cy="70592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02D040C-E170-C745-67B5-0C723D920060}"/>
              </a:ext>
            </a:extLst>
          </p:cNvPr>
          <p:cNvSpPr txBox="1">
            <a:spLocks/>
          </p:cNvSpPr>
          <p:nvPr/>
        </p:nvSpPr>
        <p:spPr>
          <a:xfrm>
            <a:off x="1447795" y="838204"/>
            <a:ext cx="11353804" cy="6400800"/>
          </a:xfrm>
          <a:prstGeom prst="rect">
            <a:avLst/>
          </a:prstGeom>
          <a:ln w="57150">
            <a:solidFill>
              <a:srgbClr val="1D3557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79592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5" y="-22393"/>
            <a:ext cx="12115800" cy="1590670"/>
          </a:xfrm>
        </p:spPr>
        <p:txBody>
          <a:bodyPr>
            <a:normAutofit/>
          </a:bodyPr>
          <a:lstStyle/>
          <a:p>
            <a:r>
              <a:rPr sz="6000" b="1">
                <a:solidFill>
                  <a:schemeClr val="tx1"/>
                </a:solidFill>
                <a:latin typeface="Times New Roman"/>
                <a:cs typeface="Times New Roman"/>
              </a:rPr>
              <a:t>Other</a:t>
            </a:r>
            <a:r>
              <a:rPr sz="600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6000" b="1">
                <a:solidFill>
                  <a:schemeClr val="tx1"/>
                </a:solidFill>
                <a:latin typeface="Times New Roman"/>
                <a:cs typeface="Times New Roman"/>
              </a:rPr>
              <a:t>Clinical</a:t>
            </a:r>
            <a:r>
              <a:rPr sz="600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6000" b="1">
                <a:solidFill>
                  <a:schemeClr val="tx1"/>
                </a:solidFill>
                <a:latin typeface="Times New Roman"/>
                <a:cs typeface="Times New Roman"/>
              </a:rPr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>
                <a:latin typeface="Times New Roman"/>
                <a:cs typeface="Times New Roman"/>
              </a:rPr>
              <a:t>Hypopigmented dry skin</a:t>
            </a:r>
          </a:p>
          <a:p>
            <a:pPr algn="just"/>
            <a:r>
              <a:rPr>
                <a:latin typeface="Times New Roman"/>
                <a:cs typeface="Times New Roman"/>
              </a:rPr>
              <a:t>Hypotrichosis with fine hair, of scalp and eyebrows</a:t>
            </a:r>
          </a:p>
          <a:p>
            <a:pPr algn="just"/>
            <a:r>
              <a:rPr>
                <a:latin typeface="Times New Roman"/>
                <a:cs typeface="Times New Roman"/>
              </a:rPr>
              <a:t>Small malformed and missing teeth, nail dystrophies</a:t>
            </a:r>
          </a:p>
          <a:p>
            <a:pPr algn="just"/>
            <a:r>
              <a:rPr>
                <a:latin typeface="Times New Roman"/>
                <a:cs typeface="Times New Roman"/>
              </a:rPr>
              <a:t>Malformation of urogenital system</a:t>
            </a:r>
          </a:p>
          <a:p>
            <a:pPr algn="just"/>
            <a:r>
              <a:rPr>
                <a:latin typeface="Times New Roman"/>
                <a:cs typeface="Times New Roman"/>
              </a:rPr>
              <a:t>Hypoplasia of breast and nipples</a:t>
            </a:r>
          </a:p>
          <a:p>
            <a:pPr algn="just"/>
            <a:r>
              <a:rPr>
                <a:latin typeface="Times New Roman"/>
                <a:cs typeface="Times New Roman"/>
              </a:rPr>
              <a:t>Photophobia, ulceration of cornea, keratitis, blepharitis, ectropion</a:t>
            </a:r>
          </a:p>
          <a:p>
            <a:pPr algn="just"/>
            <a:r>
              <a:rPr>
                <a:latin typeface="Times New Roman"/>
                <a:cs typeface="Times New Roman"/>
              </a:rPr>
              <a:t>Hormonal dysregulation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167A6466-510B-5B0D-AE6C-2DD270F6F312}"/>
              </a:ext>
            </a:extLst>
          </p:cNvPr>
          <p:cNvSpPr txBox="1">
            <a:spLocks/>
          </p:cNvSpPr>
          <p:nvPr/>
        </p:nvSpPr>
        <p:spPr>
          <a:xfrm>
            <a:off x="1005845" y="381004"/>
            <a:ext cx="12618722" cy="6905508"/>
          </a:xfrm>
          <a:prstGeom prst="rect">
            <a:avLst/>
          </a:prstGeom>
          <a:ln w="57150">
            <a:solidFill>
              <a:srgbClr val="1D3557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14202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ankyloblepharon-ectodermal dysplasia-clefting syndrom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4" y="1447795"/>
            <a:ext cx="6167972" cy="4724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8867" y="1447795"/>
            <a:ext cx="6442936" cy="563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8529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4" y="90678"/>
            <a:ext cx="11430000" cy="1590670"/>
          </a:xfrm>
        </p:spPr>
        <p:txBody>
          <a:bodyPr>
            <a:normAutofit/>
          </a:bodyPr>
          <a:lstStyle/>
          <a:p>
            <a:r>
              <a:rPr sz="6000">
                <a:solidFill>
                  <a:srgbClr val="0070C0"/>
                </a:solidFill>
                <a:latin typeface="Times New Roman"/>
                <a:cs typeface="Times New Roman"/>
              </a:rPr>
              <a:t>Differential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395" y="1981204"/>
            <a:ext cx="13411204" cy="5867404"/>
          </a:xfrm>
        </p:spPr>
        <p:txBody>
          <a:bodyPr>
            <a:normAutofit/>
          </a:bodyPr>
          <a:lstStyle/>
          <a:p>
            <a:pPr algn="just"/>
            <a:r>
              <a:rPr dirty="0">
                <a:latin typeface="Times New Roman"/>
                <a:cs typeface="Times New Roman"/>
              </a:rPr>
              <a:t>Includes whole spectrum of p63 syndromes</a:t>
            </a:r>
          </a:p>
          <a:p>
            <a:pPr algn="just"/>
            <a:r>
              <a:rPr dirty="0">
                <a:latin typeface="Times New Roman"/>
                <a:cs typeface="Times New Roman"/>
              </a:rPr>
              <a:t>Ankyloblepharon-ectodermal defect cleft lip/</a:t>
            </a:r>
            <a:r>
              <a:rPr dirty="0" smtClean="0">
                <a:latin typeface="Times New Roman"/>
                <a:cs typeface="Times New Roman"/>
              </a:rPr>
              <a:t>palate</a:t>
            </a:r>
            <a:endParaRPr lang="x-none" dirty="0" smtClean="0">
              <a:latin typeface="Times New Roman"/>
              <a:cs typeface="Times New Roman"/>
            </a:endParaRPr>
          </a:p>
          <a:p>
            <a:pPr algn="just"/>
            <a:r>
              <a:rPr lang="x-none" dirty="0" smtClean="0">
                <a:latin typeface="Times New Roman"/>
                <a:cs typeface="Times New Roman"/>
              </a:rPr>
              <a:t>ADULT syndrome</a:t>
            </a:r>
            <a:endParaRPr dirty="0">
              <a:latin typeface="Times New Roman"/>
              <a:cs typeface="Times New Roman"/>
            </a:endParaRPr>
          </a:p>
          <a:p>
            <a:pPr algn="just"/>
            <a:r>
              <a:rPr dirty="0">
                <a:latin typeface="Times New Roman"/>
                <a:cs typeface="Times New Roman"/>
              </a:rPr>
              <a:t>Limb mammary syndrome</a:t>
            </a:r>
          </a:p>
          <a:p>
            <a:pPr algn="just"/>
            <a:r>
              <a:rPr dirty="0">
                <a:latin typeface="Times New Roman"/>
                <a:cs typeface="Times New Roman"/>
              </a:rPr>
              <a:t>Split hand / foot malformation</a:t>
            </a:r>
          </a:p>
          <a:p>
            <a:pPr algn="just"/>
            <a:r>
              <a:rPr dirty="0">
                <a:latin typeface="Times New Roman"/>
                <a:cs typeface="Times New Roman"/>
              </a:rPr>
              <a:t>Van der woude syndrome (mutation in IRF6, which is under regulation of p63. In this syndrome, hypodntia and lower lip pits occur.</a:t>
            </a:r>
          </a:p>
        </p:txBody>
      </p:sp>
    </p:spTree>
    <p:extLst>
      <p:ext uri="{BB962C8B-B14F-4D97-AF65-F5344CB8AC3E}">
        <p14:creationId xmlns:p14="http://schemas.microsoft.com/office/powerpoint/2010/main" val="24832039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7391395" cy="1590670"/>
          </a:xfrm>
        </p:spPr>
        <p:txBody>
          <a:bodyPr/>
          <a:lstStyle/>
          <a:p>
            <a:r>
              <a:rPr sz="7200" b="1">
                <a:solidFill>
                  <a:srgbClr val="0070C0"/>
                </a:solidFill>
                <a:latin typeface="Times New Roman"/>
                <a:cs typeface="Times New Roman"/>
              </a:rPr>
              <a:t>Investigations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05845" y="2590795"/>
            <a:ext cx="12618722" cy="4343400"/>
          </a:xfrm>
        </p:spPr>
        <p:txBody>
          <a:bodyPr>
            <a:normAutofit lnSpcReduction="10000"/>
          </a:bodyPr>
          <a:lstStyle/>
          <a:p>
            <a:pPr algn="just"/>
            <a:r>
              <a:rPr dirty="0">
                <a:latin typeface="Times New Roman"/>
                <a:cs typeface="Times New Roman"/>
              </a:rPr>
              <a:t>In </a:t>
            </a:r>
            <a:r>
              <a:rPr dirty="0" smtClean="0">
                <a:latin typeface="Times New Roman"/>
                <a:cs typeface="Times New Roman"/>
              </a:rPr>
              <a:t>patient </a:t>
            </a:r>
            <a:r>
              <a:rPr dirty="0">
                <a:latin typeface="Times New Roman"/>
                <a:cs typeface="Times New Roman"/>
              </a:rPr>
              <a:t>with typical sign and symptoms of EEC, the diagnosis is straightforward.</a:t>
            </a:r>
          </a:p>
          <a:p>
            <a:pPr algn="just"/>
            <a:endParaRPr dirty="0">
              <a:latin typeface="Times New Roman"/>
              <a:cs typeface="Times New Roman"/>
            </a:endParaRPr>
          </a:p>
          <a:p>
            <a:pPr algn="just"/>
            <a:r>
              <a:rPr dirty="0">
                <a:latin typeface="Times New Roman"/>
                <a:cs typeface="Times New Roman"/>
              </a:rPr>
              <a:t>Molecular genetic </a:t>
            </a:r>
            <a:r>
              <a:rPr dirty="0" smtClean="0">
                <a:latin typeface="Times New Roman"/>
                <a:cs typeface="Times New Roman"/>
              </a:rPr>
              <a:t>confirmation </a:t>
            </a:r>
            <a:r>
              <a:rPr dirty="0">
                <a:latin typeface="Times New Roman"/>
                <a:cs typeface="Times New Roman"/>
              </a:rPr>
              <a:t>by </a:t>
            </a:r>
            <a:r>
              <a:rPr dirty="0" smtClean="0">
                <a:latin typeface="Times New Roman"/>
                <a:cs typeface="Times New Roman"/>
              </a:rPr>
              <a:t>documentation </a:t>
            </a:r>
            <a:r>
              <a:rPr dirty="0">
                <a:latin typeface="Times New Roman"/>
                <a:cs typeface="Times New Roman"/>
              </a:rPr>
              <a:t>of mutation.</a:t>
            </a:r>
          </a:p>
          <a:p>
            <a:pPr marL="0" indent="0" algn="just">
              <a:buNone/>
            </a:pPr>
            <a:endParaRPr dirty="0">
              <a:latin typeface="Times New Roman"/>
              <a:cs typeface="Times New Roman"/>
            </a:endParaRPr>
          </a:p>
          <a:p>
            <a:pPr algn="just"/>
            <a:r>
              <a:rPr dirty="0">
                <a:latin typeface="Times New Roman"/>
                <a:cs typeface="Times New Roman"/>
              </a:rPr>
              <a:t>Prenatal diagnosis of EEC syndrome, based on </a:t>
            </a:r>
            <a:r>
              <a:rPr dirty="0" smtClean="0">
                <a:latin typeface="Times New Roman"/>
                <a:cs typeface="Times New Roman"/>
              </a:rPr>
              <a:t>identification </a:t>
            </a:r>
            <a:r>
              <a:rPr dirty="0">
                <a:latin typeface="Times New Roman"/>
                <a:cs typeface="Times New Roman"/>
              </a:rPr>
              <a:t>of   lobster claw </a:t>
            </a:r>
            <a:r>
              <a:rPr dirty="0" smtClean="0">
                <a:latin typeface="Times New Roman"/>
                <a:cs typeface="Times New Roman"/>
              </a:rPr>
              <a:t>anomaly</a:t>
            </a:r>
            <a:r>
              <a:rPr lang="x-none" dirty="0">
                <a:latin typeface="Times New Roman"/>
                <a:cs typeface="Times New Roman"/>
              </a:rPr>
              <a:t> </a:t>
            </a:r>
            <a:r>
              <a:rPr dirty="0" smtClean="0">
                <a:latin typeface="Times New Roman"/>
                <a:cs typeface="Times New Roman"/>
              </a:rPr>
              <a:t>is done </a:t>
            </a:r>
            <a:r>
              <a:rPr dirty="0">
                <a:latin typeface="Times New Roman"/>
                <a:cs typeface="Times New Roman"/>
              </a:rPr>
              <a:t>by three dimensional ultrasound</a:t>
            </a:r>
            <a:r>
              <a:rPr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90472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5" y="76195"/>
            <a:ext cx="12344400" cy="1590670"/>
          </a:xfrm>
        </p:spPr>
        <p:txBody>
          <a:bodyPr>
            <a:normAutofit/>
          </a:bodyPr>
          <a:lstStyle/>
          <a:p>
            <a:r>
              <a:rPr sz="7200" b="1">
                <a:solidFill>
                  <a:srgbClr val="0070C0"/>
                </a:solidFill>
                <a:latin typeface="Times New Roman"/>
                <a:cs typeface="Times New Roman"/>
              </a:rPr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395" y="2667004"/>
            <a:ext cx="13091159" cy="4745361"/>
          </a:xfrm>
        </p:spPr>
        <p:txBody>
          <a:bodyPr>
            <a:normAutofit lnSpcReduction="10000"/>
          </a:bodyPr>
          <a:lstStyle/>
          <a:p>
            <a:pPr algn="just"/>
            <a:r>
              <a:rPr sz="3600" dirty="0">
                <a:latin typeface="Times New Roman"/>
                <a:cs typeface="Times New Roman"/>
              </a:rPr>
              <a:t>The management of affected </a:t>
            </a:r>
            <a:r>
              <a:rPr sz="3600" dirty="0" smtClean="0">
                <a:latin typeface="Times New Roman"/>
                <a:cs typeface="Times New Roman"/>
              </a:rPr>
              <a:t>patient </a:t>
            </a:r>
            <a:r>
              <a:rPr sz="3600" dirty="0">
                <a:latin typeface="Times New Roman"/>
                <a:cs typeface="Times New Roman"/>
              </a:rPr>
              <a:t>depends on which ectodermal </a:t>
            </a:r>
            <a:r>
              <a:rPr sz="3600" dirty="0" smtClean="0">
                <a:latin typeface="Times New Roman"/>
                <a:cs typeface="Times New Roman"/>
              </a:rPr>
              <a:t>structure  </a:t>
            </a:r>
            <a:r>
              <a:rPr sz="3600" dirty="0">
                <a:latin typeface="Times New Roman"/>
                <a:cs typeface="Times New Roman"/>
              </a:rPr>
              <a:t>are involved</a:t>
            </a:r>
          </a:p>
          <a:p>
            <a:pPr algn="just"/>
            <a:r>
              <a:rPr sz="3600" dirty="0">
                <a:latin typeface="Times New Roman"/>
                <a:cs typeface="Times New Roman"/>
              </a:rPr>
              <a:t>Use of artificial </a:t>
            </a:r>
            <a:r>
              <a:rPr sz="3600" dirty="0" smtClean="0">
                <a:latin typeface="Times New Roman"/>
                <a:cs typeface="Times New Roman"/>
              </a:rPr>
              <a:t>tears </a:t>
            </a:r>
            <a:r>
              <a:rPr sz="3600" dirty="0">
                <a:latin typeface="Times New Roman"/>
                <a:cs typeface="Times New Roman"/>
              </a:rPr>
              <a:t>to </a:t>
            </a:r>
            <a:r>
              <a:rPr sz="3600" dirty="0" smtClean="0">
                <a:latin typeface="Times New Roman"/>
                <a:cs typeface="Times New Roman"/>
              </a:rPr>
              <a:t>prevent </a:t>
            </a:r>
            <a:r>
              <a:rPr sz="3600" dirty="0">
                <a:latin typeface="Times New Roman"/>
                <a:cs typeface="Times New Roman"/>
              </a:rPr>
              <a:t>damage to cornea</a:t>
            </a:r>
          </a:p>
          <a:p>
            <a:pPr algn="just"/>
            <a:r>
              <a:rPr sz="3600" dirty="0">
                <a:latin typeface="Times New Roman"/>
                <a:cs typeface="Times New Roman"/>
              </a:rPr>
              <a:t>Patient with scalp erosion are treated with topical and systemic antibiotics</a:t>
            </a:r>
          </a:p>
          <a:p>
            <a:pPr algn="just"/>
            <a:r>
              <a:rPr sz="3600" dirty="0">
                <a:latin typeface="Times New Roman"/>
                <a:cs typeface="Times New Roman"/>
              </a:rPr>
              <a:t>Patient with severe alopecia can wear </a:t>
            </a:r>
            <a:r>
              <a:rPr sz="3600" dirty="0" smtClean="0">
                <a:latin typeface="Times New Roman"/>
                <a:cs typeface="Times New Roman"/>
              </a:rPr>
              <a:t>wigs </a:t>
            </a:r>
            <a:r>
              <a:rPr sz="3600" dirty="0">
                <a:latin typeface="Times New Roman"/>
                <a:cs typeface="Times New Roman"/>
              </a:rPr>
              <a:t>to improve their appearance</a:t>
            </a:r>
          </a:p>
          <a:p>
            <a:pPr algn="just"/>
            <a:r>
              <a:rPr sz="3600" dirty="0">
                <a:latin typeface="Times New Roman"/>
                <a:cs typeface="Times New Roman"/>
              </a:rPr>
              <a:t>Early </a:t>
            </a:r>
            <a:r>
              <a:rPr sz="3600" dirty="0" smtClean="0">
                <a:latin typeface="Times New Roman"/>
                <a:cs typeface="Times New Roman"/>
              </a:rPr>
              <a:t>repair </a:t>
            </a:r>
            <a:r>
              <a:rPr sz="3600" dirty="0">
                <a:latin typeface="Times New Roman"/>
                <a:cs typeface="Times New Roman"/>
              </a:rPr>
              <a:t>of cleft lip or palate</a:t>
            </a:r>
          </a:p>
          <a:p>
            <a:pPr algn="just"/>
            <a:endParaRPr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2992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.jpe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36" r="-19536"/>
          <a:stretch>
            <a:fillRect/>
          </a:stretch>
        </p:blipFill>
        <p:spPr>
          <a:xfrm>
            <a:off x="-1066800" y="0"/>
            <a:ext cx="16764000" cy="8229600"/>
          </a:xfrm>
        </p:spPr>
      </p:pic>
    </p:spTree>
    <p:extLst>
      <p:ext uri="{BB962C8B-B14F-4D97-AF65-F5344CB8AC3E}">
        <p14:creationId xmlns:p14="http://schemas.microsoft.com/office/powerpoint/2010/main" val="41539077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4" y="3352804"/>
            <a:ext cx="12618722" cy="1590670"/>
          </a:xfrm>
        </p:spPr>
        <p:txBody>
          <a:bodyPr>
            <a:normAutofit/>
          </a:bodyPr>
          <a:lstStyle/>
          <a:p>
            <a:pPr algn="ctr"/>
            <a:r>
              <a:rPr sz="8800" b="1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F33585-405D-B38D-DAD8-FD778415504F}"/>
              </a:ext>
            </a:extLst>
          </p:cNvPr>
          <p:cNvSpPr txBox="1">
            <a:spLocks/>
          </p:cNvSpPr>
          <p:nvPr/>
        </p:nvSpPr>
        <p:spPr>
          <a:xfrm>
            <a:off x="2133595" y="1746632"/>
            <a:ext cx="9905995" cy="3815962"/>
          </a:xfrm>
          <a:prstGeom prst="rect">
            <a:avLst/>
          </a:prstGeom>
          <a:ln w="57150">
            <a:solidFill>
              <a:srgbClr val="1D3557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109728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38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8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92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56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84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4048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9120" indent="0" algn="l" defTabSz="109728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7860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b="1">
                <a:solidFill>
                  <a:srgbClr val="0070C0"/>
                </a:solidFill>
                <a:latin typeface="Times New Roman"/>
                <a:cs typeface="Times New Roman"/>
              </a:rPr>
              <a:t>ECTODERMAL DYSPLASIA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>
                <a:latin typeface="Times New Roman"/>
                <a:cs typeface="Times New Roman"/>
              </a:rPr>
              <a:t>Ectodermal dysplasias, a large group of heterogeneous heritable conditions, are characterized by congenital defects in two or more ectodermal structures, one of which at least involves the </a:t>
            </a:r>
            <a:r>
              <a:rPr b="1">
                <a:latin typeface="Times New Roman"/>
                <a:cs typeface="Times New Roman"/>
              </a:rPr>
              <a:t>hair </a:t>
            </a:r>
            <a:r>
              <a:rPr>
                <a:latin typeface="Times New Roman"/>
                <a:cs typeface="Times New Roman"/>
              </a:rPr>
              <a:t>(trichodysplasia), </a:t>
            </a:r>
            <a:r>
              <a:rPr b="1">
                <a:latin typeface="Times New Roman"/>
                <a:cs typeface="Times New Roman"/>
              </a:rPr>
              <a:t>teeth</a:t>
            </a:r>
            <a:r>
              <a:rPr>
                <a:latin typeface="Times New Roman"/>
                <a:cs typeface="Times New Roman"/>
              </a:rPr>
              <a:t> (dental defects), </a:t>
            </a:r>
            <a:r>
              <a:rPr b="1">
                <a:latin typeface="Times New Roman"/>
                <a:cs typeface="Times New Roman"/>
              </a:rPr>
              <a:t>nails</a:t>
            </a:r>
            <a:r>
              <a:rPr>
                <a:latin typeface="Times New Roman"/>
                <a:cs typeface="Times New Roman"/>
              </a:rPr>
              <a:t> (onychodysplasia) or </a:t>
            </a:r>
            <a:r>
              <a:rPr b="1">
                <a:latin typeface="Times New Roman"/>
                <a:cs typeface="Times New Roman"/>
              </a:rPr>
              <a:t>sweat glands </a:t>
            </a:r>
            <a:r>
              <a:rPr>
                <a:latin typeface="Times New Roman"/>
                <a:cs typeface="Times New Roman"/>
              </a:rPr>
              <a:t>(dyshidrosis).</a:t>
            </a:r>
          </a:p>
          <a:p>
            <a:pPr algn="just"/>
            <a:endParaRPr>
              <a:latin typeface="Times New Roman"/>
              <a:cs typeface="Times New Roman"/>
            </a:endParaRPr>
          </a:p>
          <a:p>
            <a:pPr algn="just"/>
            <a:r>
              <a:rPr>
                <a:latin typeface="Times New Roman"/>
                <a:cs typeface="Times New Roman"/>
              </a:rPr>
              <a:t>Mesodermal and endodermal disturbances of development may co-exist.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>
                <a:solidFill>
                  <a:srgbClr val="0070C0"/>
                </a:solidFill>
                <a:latin typeface="Times New Roman"/>
                <a:cs typeface="Times New Roman"/>
              </a:rPr>
              <a:t>EPIDEMIOLOGY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sz="3200" dirty="0">
                <a:latin typeface="Times New Roman"/>
                <a:cs typeface="Times New Roman"/>
              </a:rPr>
              <a:t>AGE:</a:t>
            </a:r>
          </a:p>
          <a:p>
            <a:r>
              <a:rPr sz="3200" dirty="0">
                <a:latin typeface="Times New Roman"/>
                <a:cs typeface="Times New Roman"/>
              </a:rPr>
              <a:t>Diagnosis is made within the first years of life.</a:t>
            </a:r>
          </a:p>
          <a:p>
            <a:r>
              <a:rPr sz="3200" dirty="0">
                <a:latin typeface="Times New Roman"/>
                <a:cs typeface="Times New Roman"/>
              </a:rPr>
              <a:t>Often after complications such as </a:t>
            </a:r>
            <a:r>
              <a:rPr sz="3200" dirty="0" smtClean="0">
                <a:latin typeface="Times New Roman"/>
                <a:cs typeface="Times New Roman"/>
              </a:rPr>
              <a:t>hypertherm</a:t>
            </a:r>
            <a:r>
              <a:rPr lang="x-none" sz="3200" dirty="0" smtClean="0">
                <a:latin typeface="Times New Roman"/>
                <a:cs typeface="Times New Roman"/>
              </a:rPr>
              <a:t>ia or pneumonia.</a:t>
            </a:r>
            <a:endParaRPr sz="3200" dirty="0">
              <a:latin typeface="Times New Roman"/>
              <a:cs typeface="Times New Roman"/>
            </a:endParaRPr>
          </a:p>
          <a:p>
            <a:pPr>
              <a:buNone/>
            </a:pPr>
            <a:endParaRPr sz="3200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sz="3200" dirty="0">
                <a:latin typeface="Times New Roman"/>
                <a:cs typeface="Times New Roman"/>
              </a:rPr>
              <a:t> SEX  :</a:t>
            </a:r>
          </a:p>
          <a:p>
            <a:pPr>
              <a:buNone/>
            </a:pPr>
            <a:r>
              <a:rPr sz="3200" dirty="0">
                <a:latin typeface="Times New Roman"/>
                <a:cs typeface="Times New Roman"/>
              </a:rPr>
              <a:t>Both males and females are affected</a:t>
            </a:r>
          </a:p>
          <a:p>
            <a:pPr>
              <a:buNone/>
            </a:pPr>
            <a:endParaRPr sz="3200" dirty="0">
              <a:latin typeface="Times New Roman"/>
              <a:cs typeface="Times New Roman"/>
            </a:endParaRPr>
          </a:p>
          <a:p>
            <a:pPr>
              <a:buNone/>
            </a:pPr>
            <a:endParaRPr sz="3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b="1" dirty="0">
                <a:solidFill>
                  <a:srgbClr val="00B0F0"/>
                </a:solidFill>
                <a:latin typeface="Times New Roman"/>
                <a:cs typeface="Times New Roman"/>
              </a:rPr>
              <a:t>ASSOCIATED DISEASES :</a:t>
            </a:r>
          </a:p>
          <a:p>
            <a:pPr>
              <a:buNone/>
            </a:pPr>
            <a:r>
              <a:rPr dirty="0">
                <a:latin typeface="Times New Roman"/>
                <a:cs typeface="Times New Roman"/>
              </a:rPr>
              <a:t>  - Atopic eczema</a:t>
            </a:r>
          </a:p>
          <a:p>
            <a:pPr>
              <a:buNone/>
            </a:pPr>
            <a:r>
              <a:rPr dirty="0">
                <a:latin typeface="Times New Roman"/>
                <a:cs typeface="Times New Roman"/>
              </a:rPr>
              <a:t>   - Allerrgic  asthma</a:t>
            </a:r>
          </a:p>
          <a:p>
            <a:pPr>
              <a:buNone/>
            </a:pPr>
            <a:r>
              <a:rPr dirty="0">
                <a:latin typeface="Times New Roman"/>
                <a:cs typeface="Times New Roman"/>
              </a:rPr>
              <a:t>    -</a:t>
            </a:r>
            <a:r>
              <a:rPr dirty="0" smtClean="0">
                <a:latin typeface="Times New Roman"/>
                <a:cs typeface="Times New Roman"/>
              </a:rPr>
              <a:t>Rhinitis</a:t>
            </a:r>
            <a:endParaRPr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dirty="0">
                <a:latin typeface="Times New Roman"/>
                <a:cs typeface="Times New Roman"/>
              </a:rPr>
              <a:t>  </a:t>
            </a:r>
            <a:r>
              <a:rPr dirty="0" smtClean="0">
                <a:latin typeface="Times New Roman"/>
                <a:cs typeface="Times New Roman"/>
              </a:rPr>
              <a:t>  </a:t>
            </a:r>
            <a:r>
              <a:rPr dirty="0">
                <a:latin typeface="Times New Roman"/>
                <a:cs typeface="Times New Roman"/>
              </a:rPr>
              <a:t>- Food allergies </a:t>
            </a:r>
          </a:p>
          <a:p>
            <a:pPr>
              <a:buNone/>
            </a:pPr>
            <a:endParaRPr dirty="0">
              <a:latin typeface="Times New Roman"/>
              <a:cs typeface="Times New Roman"/>
            </a:endParaRPr>
          </a:p>
          <a:p>
            <a:pPr>
              <a:buNone/>
            </a:pPr>
            <a:endParaRPr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4435</TotalTime>
  <Words>2100</Words>
  <Application>Microsoft Macintosh PowerPoint</Application>
  <PresentationFormat>Custom</PresentationFormat>
  <Paragraphs>333</Paragraphs>
  <Slides>60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Equity</vt:lpstr>
      <vt:lpstr>ECTODERMAL DYSPLASIAS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ECTODERMAL DYSPLASIA</vt:lpstr>
      <vt:lpstr>EPIDEMIOLOGY</vt:lpstr>
      <vt:lpstr>PowerPoint Presentation</vt:lpstr>
      <vt:lpstr>PATHOPHYSIOLOGY </vt:lpstr>
      <vt:lpstr>Molecular Pathways</vt:lpstr>
      <vt:lpstr>PowerPoint Presentation</vt:lpstr>
      <vt:lpstr>Ectodermal dysplasias due to mutations in TNF‐like/NF‐κB signalling pathways</vt:lpstr>
      <vt:lpstr>PowerPoint Presentation</vt:lpstr>
      <vt:lpstr>GENETICS</vt:lpstr>
      <vt:lpstr>X-linked Hypohidrotic Ectodermal Dysplasia</vt:lpstr>
      <vt:lpstr>PowerPoint Presentation</vt:lpstr>
      <vt:lpstr>GENETICS</vt:lpstr>
      <vt:lpstr>GENERAL DESCRIPTION</vt:lpstr>
      <vt:lpstr>EPIDEMIOLOGY</vt:lpstr>
      <vt:lpstr>PowerPoint Presentation</vt:lpstr>
      <vt:lpstr>CLINICAL FEATURES</vt:lpstr>
      <vt:lpstr>DIFFERENTIAL DIAGNOSIS</vt:lpstr>
      <vt:lpstr>HYPOHIDROTIC ECTODERMAL DYSPLASIA</vt:lpstr>
      <vt:lpstr>PowerPoint Presentation</vt:lpstr>
      <vt:lpstr>PowerPoint Presentation</vt:lpstr>
      <vt:lpstr>PowerPoint Presentation</vt:lpstr>
      <vt:lpstr>HISTOPATHOLOGY </vt:lpstr>
      <vt:lpstr>CLINICAL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SWEAT GLANDS</vt:lpstr>
      <vt:lpstr>OTHER FEATURES</vt:lpstr>
      <vt:lpstr>PowerPoint Presentation</vt:lpstr>
      <vt:lpstr>Complications</vt:lpstr>
      <vt:lpstr>DISEASE COURSE &amp; PROGNOSIS</vt:lpstr>
      <vt:lpstr>MANAGEMENT</vt:lpstr>
      <vt:lpstr>PowerPoint Presentation</vt:lpstr>
      <vt:lpstr>Ankyloblepharon-ectodermal Defect Cleft Lip/Palate Syndrome</vt:lpstr>
      <vt:lpstr>GENETICS</vt:lpstr>
      <vt:lpstr>HISTOPATHOLOGY</vt:lpstr>
      <vt:lpstr>PowerPoint Presentation</vt:lpstr>
      <vt:lpstr>Clincal Variants </vt:lpstr>
      <vt:lpstr>PowerPoint Presentation</vt:lpstr>
      <vt:lpstr>PowerPoint Presentation</vt:lpstr>
      <vt:lpstr>PowerPoint Presentation</vt:lpstr>
      <vt:lpstr>Ectrodactyly-ectodemal Dysplasia Cleft Lip / Palate Syndrome</vt:lpstr>
      <vt:lpstr>Genetics</vt:lpstr>
      <vt:lpstr>PowerPoint Presentation</vt:lpstr>
      <vt:lpstr>PowerPoint Presentation</vt:lpstr>
      <vt:lpstr>Other Clinical Features</vt:lpstr>
      <vt:lpstr>PowerPoint Presentation</vt:lpstr>
      <vt:lpstr>Differential Diagnosis</vt:lpstr>
      <vt:lpstr>Investigations</vt:lpstr>
      <vt:lpstr>Management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ECTODERMAL DYSPLASIAS</dc:title>
  <dc:creator>hp</dc:creator>
  <cp:lastModifiedBy>Jahangir  Khan</cp:lastModifiedBy>
  <cp:revision>321</cp:revision>
  <dcterms:created xsi:type="dcterms:W3CDTF">2019-05-15T12:08:37Z</dcterms:created>
  <dcterms:modified xsi:type="dcterms:W3CDTF">2023-08-07T19:56:08Z</dcterms:modified>
</cp:coreProperties>
</file>