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322" r:id="rId6"/>
    <p:sldId id="260" r:id="rId7"/>
    <p:sldId id="261" r:id="rId8"/>
    <p:sldId id="325" r:id="rId9"/>
    <p:sldId id="265" r:id="rId10"/>
    <p:sldId id="262" r:id="rId11"/>
    <p:sldId id="263" r:id="rId12"/>
    <p:sldId id="264" r:id="rId13"/>
    <p:sldId id="266" r:id="rId14"/>
    <p:sldId id="267" r:id="rId15"/>
    <p:sldId id="268" r:id="rId16"/>
    <p:sldId id="272" r:id="rId17"/>
    <p:sldId id="269" r:id="rId18"/>
    <p:sldId id="270" r:id="rId19"/>
    <p:sldId id="271" r:id="rId20"/>
    <p:sldId id="273" r:id="rId21"/>
    <p:sldId id="274" r:id="rId22"/>
    <p:sldId id="276" r:id="rId23"/>
    <p:sldId id="326" r:id="rId24"/>
    <p:sldId id="275" r:id="rId25"/>
    <p:sldId id="277" r:id="rId26"/>
    <p:sldId id="278" r:id="rId27"/>
    <p:sldId id="281" r:id="rId28"/>
    <p:sldId id="279" r:id="rId29"/>
    <p:sldId id="282" r:id="rId30"/>
    <p:sldId id="323" r:id="rId31"/>
    <p:sldId id="280" r:id="rId32"/>
    <p:sldId id="284" r:id="rId33"/>
    <p:sldId id="283" r:id="rId34"/>
    <p:sldId id="285" r:id="rId35"/>
    <p:sldId id="287" r:id="rId36"/>
    <p:sldId id="286" r:id="rId37"/>
    <p:sldId id="290" r:id="rId38"/>
    <p:sldId id="288" r:id="rId39"/>
    <p:sldId id="294" r:id="rId40"/>
    <p:sldId id="289" r:id="rId41"/>
    <p:sldId id="291" r:id="rId42"/>
    <p:sldId id="292" r:id="rId43"/>
    <p:sldId id="293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4" r:id="rId53"/>
    <p:sldId id="303" r:id="rId54"/>
    <p:sldId id="305" r:id="rId55"/>
    <p:sldId id="307" r:id="rId56"/>
    <p:sldId id="327" r:id="rId57"/>
    <p:sldId id="311" r:id="rId58"/>
    <p:sldId id="310" r:id="rId59"/>
    <p:sldId id="312" r:id="rId60"/>
    <p:sldId id="308" r:id="rId61"/>
    <p:sldId id="306" r:id="rId62"/>
    <p:sldId id="309" r:id="rId63"/>
    <p:sldId id="314" r:id="rId64"/>
    <p:sldId id="315" r:id="rId65"/>
    <p:sldId id="324" r:id="rId66"/>
    <p:sldId id="316" r:id="rId67"/>
    <p:sldId id="317" r:id="rId68"/>
    <p:sldId id="318" r:id="rId69"/>
    <p:sldId id="319" r:id="rId70"/>
    <p:sldId id="320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6" Type="http://schemas.openxmlformats.org/officeDocument/2006/relationships/theme" Target="theme/theme1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commentAuthors" Target="commentAuthor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0T22:12:02.024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DD4A7-25E0-479F-90FF-2F9624CFB3C6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AD9FE-6639-40A0-A6F7-1AE4EEB14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8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scalp folliculitis, the lesions are typically distributed throughout</a:t>
            </a:r>
          </a:p>
          <a:p>
            <a:r>
              <a:rPr lang="en-US" dirty="0"/>
              <a:t>the scalp, and are smaller, usually more numerous, non‐</a:t>
            </a:r>
            <a:r>
              <a:rPr lang="en-US" dirty="0" err="1"/>
              <a:t>scarrin</a:t>
            </a:r>
            <a:r>
              <a:rPr lang="en-US" baseline="0" dirty="0" err="1"/>
              <a:t>ing</a:t>
            </a:r>
            <a:r>
              <a:rPr lang="en-US" baseline="0" dirty="0"/>
              <a:t>  </a:t>
            </a:r>
            <a:r>
              <a:rPr lang="en-US" dirty="0"/>
              <a:t>and more pruritic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D9FE-6639-40A0-A6F7-1AE4EEB14A0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6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Standard acne therapy is</a:t>
            </a:r>
          </a:p>
          <a:p>
            <a:r>
              <a:rPr lang="en-US" dirty="0"/>
              <a:t>ineffective, but severe cases may respond to </a:t>
            </a:r>
            <a:r>
              <a:rPr lang="en-US" dirty="0" err="1"/>
              <a:t>isotretinoin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D9FE-6639-40A0-A6F7-1AE4EEB14A0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IRIS=Paradoxically, </a:t>
            </a:r>
            <a:r>
              <a:rPr lang="en-US" dirty="0" err="1"/>
              <a:t>eosinophilic</a:t>
            </a:r>
            <a:r>
              <a:rPr lang="en-US" dirty="0"/>
              <a:t> </a:t>
            </a:r>
            <a:r>
              <a:rPr lang="en-US" dirty="0" err="1"/>
              <a:t>pustular</a:t>
            </a:r>
            <a:r>
              <a:rPr lang="en-US" dirty="0"/>
              <a:t> folliculitis may first develop</a:t>
            </a:r>
          </a:p>
          <a:p>
            <a:r>
              <a:rPr lang="en-US" dirty="0"/>
              <a:t>after the CD4 count starts to rise with the introduction of highly </a:t>
            </a:r>
            <a:r>
              <a:rPr lang="en-US" dirty="0" err="1"/>
              <a:t>activ</a:t>
            </a:r>
            <a:r>
              <a:rPr lang="en-US" baseline="0" dirty="0"/>
              <a:t> </a:t>
            </a:r>
            <a:r>
              <a:rPr lang="en-US" dirty="0"/>
              <a:t>antiretroviral therapy (HAART),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D9FE-6639-40A0-A6F7-1AE4EEB14A0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35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D9FE-6639-40A0-A6F7-1AE4EEB14A0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3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proposed mechanism of action of oral </a:t>
            </a:r>
            <a:r>
              <a:rPr lang="en-US" dirty="0" err="1"/>
              <a:t>indometacin</a:t>
            </a:r>
            <a:endParaRPr lang="en-US" dirty="0"/>
          </a:p>
          <a:p>
            <a:r>
              <a:rPr lang="en-US" dirty="0"/>
              <a:t>is that it interferes with prostaglandin D2 induced </a:t>
            </a:r>
            <a:r>
              <a:rPr lang="en-US" dirty="0" err="1"/>
              <a:t>chemotaxis</a:t>
            </a:r>
            <a:endParaRPr lang="en-US" dirty="0"/>
          </a:p>
          <a:p>
            <a:r>
              <a:rPr lang="en-US" dirty="0"/>
              <a:t>by down‐regulating expression of CRTH2 (</a:t>
            </a:r>
            <a:r>
              <a:rPr lang="en-US" dirty="0" err="1"/>
              <a:t>chemoattractant</a:t>
            </a:r>
            <a:r>
              <a:rPr lang="en-US" dirty="0"/>
              <a:t> receptor homologous molecule) on the surface of </a:t>
            </a:r>
            <a:r>
              <a:rPr lang="en-US" dirty="0" err="1"/>
              <a:t>eosinophils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D9FE-6639-40A0-A6F7-1AE4EEB14A0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31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Sebaceous glands are found within the tubercles of Montgomery</a:t>
            </a:r>
          </a:p>
          <a:p>
            <a:r>
              <a:rPr lang="en-US" dirty="0"/>
              <a:t>on the areola of the female breast. Typical Fordyce spots on the</a:t>
            </a:r>
          </a:p>
          <a:p>
            <a:r>
              <a:rPr lang="en-US" dirty="0"/>
              <a:t>areolae have, however, been described in a man with coexistent</a:t>
            </a:r>
          </a:p>
          <a:p>
            <a:r>
              <a:rPr lang="en-US" dirty="0"/>
              <a:t>labial and penile lesions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D9FE-6639-40A0-A6F7-1AE4EEB14A0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16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commonly seen in</a:t>
            </a:r>
          </a:p>
          <a:p>
            <a:r>
              <a:rPr lang="en-US" dirty="0"/>
              <a:t>adults but may manifest in the neonatal period due to the passage</a:t>
            </a:r>
          </a:p>
          <a:p>
            <a:r>
              <a:rPr lang="en-US" dirty="0"/>
              <a:t>of maternal androgens across the placenta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D9FE-6639-40A0-A6F7-1AE4EEB14A0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4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therapeutic trial</a:t>
            </a:r>
          </a:p>
          <a:p>
            <a:r>
              <a:rPr lang="en-US" dirty="0"/>
              <a:t>of oral </a:t>
            </a:r>
            <a:r>
              <a:rPr lang="en-US" dirty="0" err="1"/>
              <a:t>isotretinoin</a:t>
            </a:r>
            <a:r>
              <a:rPr lang="en-US" dirty="0"/>
              <a:t> may help to differentiate between sebaceous</a:t>
            </a:r>
            <a:r>
              <a:rPr lang="en-US" baseline="0" dirty="0"/>
              <a:t> </a:t>
            </a:r>
            <a:r>
              <a:rPr lang="en-US" dirty="0"/>
              <a:t>hyperplasia and multiple early basal cell carcinomas in transplant</a:t>
            </a:r>
            <a:r>
              <a:rPr lang="en-US" baseline="0" dirty="0"/>
              <a:t> </a:t>
            </a:r>
            <a:r>
              <a:rPr lang="en-US" dirty="0"/>
              <a:t>recipients,</a:t>
            </a:r>
          </a:p>
          <a:p>
            <a:r>
              <a:rPr lang="en-US" dirty="0" err="1"/>
              <a:t>Cyproterone</a:t>
            </a:r>
            <a:r>
              <a:rPr lang="en-US" dirty="0"/>
              <a:t> </a:t>
            </a:r>
            <a:r>
              <a:rPr lang="en-US" dirty="0" err="1"/>
              <a:t>actetate</a:t>
            </a:r>
            <a:r>
              <a:rPr lang="en-US" dirty="0"/>
              <a:t> in combination with a combined oral contraceptive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D9FE-6639-40A0-A6F7-1AE4EEB14A0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1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3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65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49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1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2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7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1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17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7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22640-395C-4029-BB69-287C10A141AC}" type="datetimeFigureOut">
              <a:rPr lang="en-US" smtClean="0"/>
              <a:pPr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1D30D-C5A9-40D3-BECE-F5699FB64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9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 /><Relationship Id="rId2" Type="http://schemas.openxmlformats.org/officeDocument/2006/relationships/image" Target="../media/image25.emf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 /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 /><Relationship Id="rId2" Type="http://schemas.openxmlformats.org/officeDocument/2006/relationships/image" Target="../media/image3.emf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dirty="0"/>
              <a:t>OTHER DISORDERS OF PILOSEBACEOUS UNIT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4572000"/>
            <a:ext cx="6400800" cy="17526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                        </a:t>
            </a:r>
            <a:r>
              <a:rPr lang="en-US" b="1" dirty="0" err="1">
                <a:solidFill>
                  <a:schemeClr val="tx1"/>
                </a:solidFill>
              </a:rPr>
              <a:t>Dr</a:t>
            </a:r>
            <a:r>
              <a:rPr lang="en-US" b="1">
                <a:solidFill>
                  <a:schemeClr val="tx1"/>
                </a:solidFill>
              </a:rPr>
              <a:t> Nadia </a:t>
            </a:r>
            <a:r>
              <a:rPr lang="en-US" b="1" dirty="0" err="1">
                <a:solidFill>
                  <a:schemeClr val="tx1"/>
                </a:solidFill>
              </a:rPr>
              <a:t>Akhtar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                         PGR Dermatology</a:t>
            </a:r>
          </a:p>
        </p:txBody>
      </p:sp>
    </p:spTree>
    <p:extLst>
      <p:ext uri="{BB962C8B-B14F-4D97-AF65-F5344CB8AC3E}">
        <p14:creationId xmlns:p14="http://schemas.microsoft.com/office/powerpoint/2010/main" val="3085663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Differential Diagnosis Of </a:t>
            </a:r>
            <a:r>
              <a:rPr lang="en-US" b="1" dirty="0" err="1"/>
              <a:t>Pseudofolliculitis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Bacterial folliculitis </a:t>
            </a:r>
          </a:p>
          <a:p>
            <a:endParaRPr lang="en-US" sz="2400" dirty="0"/>
          </a:p>
          <a:p>
            <a:r>
              <a:rPr lang="en-US" sz="2400" dirty="0" err="1"/>
              <a:t>Sycosis</a:t>
            </a:r>
            <a:r>
              <a:rPr lang="en-US" sz="2400" dirty="0"/>
              <a:t> </a:t>
            </a:r>
            <a:r>
              <a:rPr lang="en-US" sz="2400" dirty="0" err="1"/>
              <a:t>barbae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 err="1"/>
              <a:t>Dermatophytosis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5118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dirty="0"/>
              <a:t>Scar</a:t>
            </a:r>
          </a:p>
          <a:p>
            <a:r>
              <a:rPr lang="en-US" sz="2400" dirty="0"/>
              <a:t>Keloid formation </a:t>
            </a:r>
          </a:p>
          <a:p>
            <a:r>
              <a:rPr lang="en-US" sz="2400" dirty="0"/>
              <a:t>Hyperpigmentation</a:t>
            </a:r>
          </a:p>
        </p:txBody>
      </p:sp>
    </p:spTree>
    <p:extLst>
      <p:ext uri="{BB962C8B-B14F-4D97-AF65-F5344CB8AC3E}">
        <p14:creationId xmlns:p14="http://schemas.microsoft.com/office/powerpoint/2010/main" val="1971257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First line 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000" dirty="0"/>
              <a:t>Stop  shaving  affected area for 6 weeks , apply topical combination  steroid/antibacterial cream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Second line 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000" dirty="0"/>
              <a:t>Shave hair  2-3/ week rather than daily.</a:t>
            </a:r>
          </a:p>
          <a:p>
            <a:r>
              <a:rPr lang="en-US" sz="2000" dirty="0"/>
              <a:t>Hair should be left about 1 mm long.</a:t>
            </a:r>
          </a:p>
          <a:p>
            <a:r>
              <a:rPr lang="en-US" sz="2000" dirty="0"/>
              <a:t>Use chemical  depilatories  rather  than  physical hair removal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Third line 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000" dirty="0"/>
              <a:t>Laser.</a:t>
            </a:r>
          </a:p>
        </p:txBody>
      </p:sp>
    </p:spTree>
    <p:extLst>
      <p:ext uri="{BB962C8B-B14F-4D97-AF65-F5344CB8AC3E}">
        <p14:creationId xmlns:p14="http://schemas.microsoft.com/office/powerpoint/2010/main" val="654394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Folliculitis </a:t>
            </a:r>
            <a:r>
              <a:rPr lang="en-US" sz="4000" b="1" dirty="0" err="1"/>
              <a:t>Keloidalis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Chronic inflammatory process</a:t>
            </a:r>
          </a:p>
          <a:p>
            <a:r>
              <a:rPr lang="en-US" sz="2000" dirty="0"/>
              <a:t> </a:t>
            </a:r>
            <a:r>
              <a:rPr lang="en-US" sz="2000" b="1" dirty="0"/>
              <a:t>Sites :</a:t>
            </a:r>
          </a:p>
          <a:p>
            <a:r>
              <a:rPr lang="en-US" sz="2000" dirty="0"/>
              <a:t>hair follicles of nape of neck</a:t>
            </a:r>
          </a:p>
          <a:p>
            <a:r>
              <a:rPr lang="en-US" sz="2000" dirty="0"/>
              <a:t>leading to hypertrophic scarring </a:t>
            </a:r>
          </a:p>
          <a:p>
            <a:pPr>
              <a:buNone/>
            </a:pPr>
            <a:r>
              <a:rPr lang="en-US" sz="2000" dirty="0"/>
              <a:t>      in papules and plaques.</a:t>
            </a:r>
          </a:p>
          <a:p>
            <a:endParaRPr lang="en-US" sz="2000" dirty="0"/>
          </a:p>
          <a:p>
            <a:r>
              <a:rPr lang="en-US" sz="2000" dirty="0"/>
              <a:t>Males are most commonly affected.</a:t>
            </a:r>
          </a:p>
          <a:p>
            <a:endParaRPr lang="en-US" sz="2000" dirty="0"/>
          </a:p>
          <a:p>
            <a:r>
              <a:rPr lang="en-US" sz="2000" dirty="0"/>
              <a:t>Age : 15-24 years</a:t>
            </a:r>
          </a:p>
        </p:txBody>
      </p:sp>
      <p:pic>
        <p:nvPicPr>
          <p:cNvPr id="2050" name="Picture 2" descr="C:\Users\AYATpc\Desktop\download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057400"/>
            <a:ext cx="3429000" cy="2981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797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Predisposing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Black males.</a:t>
            </a:r>
          </a:p>
          <a:p>
            <a:r>
              <a:rPr lang="en-US" sz="2000" dirty="0"/>
              <a:t>No specific organism has been firmly implicated.</a:t>
            </a:r>
          </a:p>
          <a:p>
            <a:endParaRPr lang="en-US" sz="2000" dirty="0"/>
          </a:p>
          <a:p>
            <a:r>
              <a:rPr lang="en-US" sz="2000" dirty="0"/>
              <a:t>Staphylococcus </a:t>
            </a:r>
            <a:r>
              <a:rPr lang="en-US" sz="2000" dirty="0" err="1"/>
              <a:t>aureus</a:t>
            </a:r>
            <a:r>
              <a:rPr lang="en-US" sz="2000" dirty="0"/>
              <a:t> may commonly be isolated from swabs from affected skin.</a:t>
            </a:r>
          </a:p>
          <a:p>
            <a:endParaRPr lang="en-US" sz="2000" dirty="0"/>
          </a:p>
          <a:p>
            <a:r>
              <a:rPr lang="en-US" sz="2000" dirty="0"/>
              <a:t>Friction from  collar.</a:t>
            </a:r>
          </a:p>
          <a:p>
            <a:r>
              <a:rPr lang="en-US" sz="2000" dirty="0"/>
              <a:t>Frequent haircut (&lt; 2 weeks interval)</a:t>
            </a:r>
          </a:p>
        </p:txBody>
      </p:sp>
    </p:spTree>
    <p:extLst>
      <p:ext uri="{BB962C8B-B14F-4D97-AF65-F5344CB8AC3E}">
        <p14:creationId xmlns:p14="http://schemas.microsoft.com/office/powerpoint/2010/main" val="1116786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Follicular papules or pustules, often in irregularly linear groups,</a:t>
            </a:r>
          </a:p>
          <a:p>
            <a:r>
              <a:rPr lang="en-US" sz="2000" dirty="0"/>
              <a:t>On  nape of neck just below and within hair line .</a:t>
            </a:r>
          </a:p>
          <a:p>
            <a:r>
              <a:rPr lang="en-US" sz="2000" dirty="0"/>
              <a:t>Less often,  extend upwards into  scalp.</a:t>
            </a:r>
          </a:p>
          <a:p>
            <a:r>
              <a:rPr lang="en-US" sz="2000" dirty="0"/>
              <a:t>Papules may remain discrete or may fuse into horizontal bands or irregular plaques.</a:t>
            </a:r>
          </a:p>
          <a:p>
            <a:r>
              <a:rPr lang="en-US" sz="2000" dirty="0"/>
              <a:t>In other cases, inflammatory changes are persistent</a:t>
            </a:r>
          </a:p>
          <a:p>
            <a:r>
              <a:rPr lang="en-US" sz="2000" dirty="0"/>
              <a:t>and troublesome, with undermined abscesses &amp; discharging sinuses. </a:t>
            </a:r>
          </a:p>
        </p:txBody>
      </p:sp>
    </p:spTree>
    <p:extLst>
      <p:ext uri="{BB962C8B-B14F-4D97-AF65-F5344CB8AC3E}">
        <p14:creationId xmlns:p14="http://schemas.microsoft.com/office/powerpoint/2010/main" val="2507826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Folliculitis </a:t>
            </a:r>
            <a:r>
              <a:rPr lang="en-US" b="1" dirty="0" err="1"/>
              <a:t>Keloidalis</a:t>
            </a:r>
            <a:r>
              <a:rPr lang="en-US" b="1" dirty="0"/>
              <a:t> of Nape of Neck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76400"/>
            <a:ext cx="6788760" cy="4525963"/>
          </a:xfrm>
        </p:spPr>
      </p:pic>
    </p:spTree>
    <p:extLst>
      <p:ext uri="{BB962C8B-B14F-4D97-AF65-F5344CB8AC3E}">
        <p14:creationId xmlns:p14="http://schemas.microsoft.com/office/powerpoint/2010/main" val="552553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Disease course and Prognosis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The condition usually becomes chronic . </a:t>
            </a:r>
          </a:p>
          <a:p>
            <a:endParaRPr lang="en-US" sz="2400" dirty="0"/>
          </a:p>
          <a:p>
            <a:r>
              <a:rPr lang="en-US" sz="2400" dirty="0"/>
              <a:t>Permanent </a:t>
            </a:r>
            <a:r>
              <a:rPr lang="en-US" sz="2400" dirty="0" err="1"/>
              <a:t>keloidal</a:t>
            </a:r>
            <a:r>
              <a:rPr lang="en-US" sz="2400" dirty="0"/>
              <a:t> scarring.</a:t>
            </a:r>
          </a:p>
        </p:txBody>
      </p:sp>
    </p:spTree>
    <p:extLst>
      <p:ext uri="{BB962C8B-B14F-4D97-AF65-F5344CB8AC3E}">
        <p14:creationId xmlns:p14="http://schemas.microsoft.com/office/powerpoint/2010/main" val="598429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305800" cy="12192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Treatment  Algorithm For Folliculitis </a:t>
            </a:r>
            <a:r>
              <a:rPr lang="en-US" sz="4000" b="1" dirty="0" err="1"/>
              <a:t>Keloidalis</a:t>
            </a:r>
            <a:r>
              <a:rPr lang="en-US" sz="4000" b="1" dirty="0"/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" b="3535"/>
          <a:stretch/>
        </p:blipFill>
        <p:spPr bwMode="auto">
          <a:xfrm>
            <a:off x="533400" y="2057400"/>
            <a:ext cx="778212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986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Close shaving of hair on nape of neck and occipital scalp should be avoided.</a:t>
            </a:r>
          </a:p>
          <a:p>
            <a:endParaRPr lang="en-US" sz="2000" dirty="0"/>
          </a:p>
          <a:p>
            <a:r>
              <a:rPr lang="en-US" sz="2000" dirty="0"/>
              <a:t>Long-pulsed </a:t>
            </a:r>
            <a:r>
              <a:rPr lang="en-US" sz="2000" b="1" dirty="0" err="1"/>
              <a:t>Nd:YAG</a:t>
            </a:r>
            <a:r>
              <a:rPr lang="en-US" sz="2000" dirty="0"/>
              <a:t> laser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Pseudofolliculitis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000" dirty="0"/>
              <a:t>Inflammatory  follicular  &amp;  </a:t>
            </a:r>
            <a:r>
              <a:rPr lang="en-US" sz="2000" dirty="0" err="1"/>
              <a:t>perifollicular</a:t>
            </a:r>
            <a:r>
              <a:rPr lang="en-US" sz="2000" dirty="0"/>
              <a:t>  foreign‐body reaction to hair trapped beneath  skin surface from penetration or retraction of cut ends of hair into skin.</a:t>
            </a:r>
          </a:p>
          <a:p>
            <a:endParaRPr lang="en-US" sz="2000" dirty="0"/>
          </a:p>
          <a:p>
            <a:r>
              <a:rPr lang="en-US" sz="2000" b="1" dirty="0"/>
              <a:t>Gender </a:t>
            </a:r>
            <a:r>
              <a:rPr lang="en-US" sz="2000" dirty="0"/>
              <a:t>: </a:t>
            </a:r>
          </a:p>
          <a:p>
            <a:r>
              <a:rPr lang="en-US" sz="2000" dirty="0"/>
              <a:t>Males mostly </a:t>
            </a:r>
          </a:p>
          <a:p>
            <a:r>
              <a:rPr lang="en-US" sz="2000" dirty="0"/>
              <a:t>Men of African descent</a:t>
            </a:r>
          </a:p>
          <a:p>
            <a:r>
              <a:rPr lang="en-US" sz="2000" b="1" dirty="0"/>
              <a:t>Age </a:t>
            </a:r>
            <a:r>
              <a:rPr lang="en-US" sz="2000" dirty="0"/>
              <a:t> : after puberty.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11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325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Necrotizing Lymphocytic  Folliculitis Of Scalp Margin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2000" dirty="0"/>
              <a:t>Chronic scarring follicular </a:t>
            </a:r>
            <a:r>
              <a:rPr lang="en-US" sz="2000" dirty="0" err="1"/>
              <a:t>dermatosis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Necrotizing inflammation of follicles close to scalp margins</a:t>
            </a:r>
          </a:p>
          <a:p>
            <a:endParaRPr lang="en-US" sz="2000" dirty="0"/>
          </a:p>
          <a:p>
            <a:r>
              <a:rPr lang="en-US" sz="2000" dirty="0"/>
              <a:t>Multiple small round </a:t>
            </a:r>
            <a:r>
              <a:rPr lang="en-US" sz="2000" dirty="0" err="1"/>
              <a:t>varioliform</a:t>
            </a:r>
            <a:r>
              <a:rPr lang="en-US" sz="2000" dirty="0"/>
              <a:t> scars.</a:t>
            </a:r>
          </a:p>
          <a:p>
            <a:endParaRPr lang="en-US" sz="2000" dirty="0"/>
          </a:p>
          <a:p>
            <a:r>
              <a:rPr lang="en-US" sz="2000" dirty="0"/>
              <a:t>Termed  as  “</a:t>
            </a:r>
            <a:r>
              <a:rPr lang="en-US" sz="2000" b="1" dirty="0">
                <a:solidFill>
                  <a:srgbClr val="FF0000"/>
                </a:solidFill>
              </a:rPr>
              <a:t>acne </a:t>
            </a:r>
            <a:r>
              <a:rPr lang="en-US" sz="2000" b="1" dirty="0" err="1">
                <a:solidFill>
                  <a:srgbClr val="FF0000"/>
                </a:solidFill>
              </a:rPr>
              <a:t>necrotica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varioliformis</a:t>
            </a:r>
            <a:r>
              <a:rPr lang="en-US" sz="2000" dirty="0"/>
              <a:t>”</a:t>
            </a:r>
          </a:p>
          <a:p>
            <a:endParaRPr lang="en-US" sz="2000" dirty="0"/>
          </a:p>
          <a:p>
            <a:r>
              <a:rPr lang="en-US" sz="2000" dirty="0"/>
              <a:t>Aggravation in summer.</a:t>
            </a:r>
          </a:p>
          <a:p>
            <a:endParaRPr lang="en-US" sz="2000" dirty="0"/>
          </a:p>
          <a:p>
            <a:r>
              <a:rPr lang="en-US" sz="2200" b="1" dirty="0"/>
              <a:t>Staphylococcus </a:t>
            </a:r>
            <a:r>
              <a:rPr lang="en-US" sz="2200" b="1" dirty="0" err="1"/>
              <a:t>aureus</a:t>
            </a:r>
            <a:r>
              <a:rPr lang="en-US" sz="2200" b="1" dirty="0"/>
              <a:t>  </a:t>
            </a:r>
            <a:r>
              <a:rPr lang="en-US" sz="2200" dirty="0"/>
              <a:t>and  </a:t>
            </a:r>
            <a:r>
              <a:rPr lang="en-US" sz="2200" b="1" dirty="0" err="1"/>
              <a:t>Propionibacterium</a:t>
            </a:r>
            <a:r>
              <a:rPr lang="en-US" sz="2200" b="1" dirty="0"/>
              <a:t> acnes</a:t>
            </a:r>
          </a:p>
        </p:txBody>
      </p:sp>
    </p:spTree>
    <p:extLst>
      <p:ext uri="{BB962C8B-B14F-4D97-AF65-F5344CB8AC3E}">
        <p14:creationId xmlns:p14="http://schemas.microsoft.com/office/powerpoint/2010/main" val="3072274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Mild pruritus.</a:t>
            </a:r>
          </a:p>
          <a:p>
            <a:r>
              <a:rPr lang="en-US" sz="2000" dirty="0"/>
              <a:t>Onset is insidious</a:t>
            </a:r>
          </a:p>
          <a:p>
            <a:r>
              <a:rPr lang="en-US" sz="2000" dirty="0"/>
              <a:t>Papules in frontal hairline </a:t>
            </a:r>
          </a:p>
          <a:p>
            <a:r>
              <a:rPr lang="en-US" sz="2000" dirty="0"/>
              <a:t>More rarely,  </a:t>
            </a:r>
            <a:r>
              <a:rPr lang="en-US" sz="2000" dirty="0" err="1"/>
              <a:t>seborrhoeic</a:t>
            </a:r>
            <a:r>
              <a:rPr lang="en-US" sz="2000" dirty="0"/>
              <a:t> areas of skin.</a:t>
            </a:r>
          </a:p>
          <a:p>
            <a:r>
              <a:rPr lang="en-US" sz="2000" dirty="0"/>
              <a:t>Reddish‐brown papules, gradually </a:t>
            </a:r>
            <a:r>
              <a:rPr lang="en-US" sz="2000" dirty="0" err="1"/>
              <a:t>umbilicate</a:t>
            </a:r>
            <a:r>
              <a:rPr lang="en-US" sz="2000" dirty="0"/>
              <a:t>, developing focal areas of necrosis,</a:t>
            </a:r>
          </a:p>
          <a:p>
            <a:r>
              <a:rPr lang="en-US" sz="2000" dirty="0"/>
              <a:t>Crusting over  weeks.</a:t>
            </a:r>
          </a:p>
          <a:p>
            <a:r>
              <a:rPr lang="en-US" sz="2000" dirty="0"/>
              <a:t>Depressed </a:t>
            </a:r>
            <a:r>
              <a:rPr lang="en-US" sz="2000" dirty="0" err="1"/>
              <a:t>varioliform</a:t>
            </a:r>
            <a:r>
              <a:rPr lang="en-US" sz="2000" dirty="0"/>
              <a:t> scars</a:t>
            </a:r>
          </a:p>
        </p:txBody>
      </p:sp>
    </p:spTree>
    <p:extLst>
      <p:ext uri="{BB962C8B-B14F-4D97-AF65-F5344CB8AC3E}">
        <p14:creationId xmlns:p14="http://schemas.microsoft.com/office/powerpoint/2010/main" val="677723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Varioliform</a:t>
            </a:r>
            <a:r>
              <a:rPr lang="en-US" sz="2400" b="1" dirty="0"/>
              <a:t> scars at the scalp margin secondary to necrotizing</a:t>
            </a:r>
            <a:br>
              <a:rPr lang="en-US" sz="2400" b="1" dirty="0"/>
            </a:br>
            <a:r>
              <a:rPr lang="en-US" sz="2400" b="1" dirty="0"/>
              <a:t>lymphocytic folliculitis.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0839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677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7370E-716C-466E-9C3F-1EFD31CF1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7E9DCB-B37B-41D2-8327-8E3D6FA30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034"/>
          <a:stretch/>
        </p:blipFill>
        <p:spPr>
          <a:xfrm>
            <a:off x="1195393" y="1600201"/>
            <a:ext cx="675321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16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Papulonecrotic</a:t>
            </a:r>
            <a:r>
              <a:rPr lang="en-US" sz="2000" dirty="0"/>
              <a:t> </a:t>
            </a:r>
            <a:r>
              <a:rPr lang="en-US" sz="2000" dirty="0" err="1"/>
              <a:t>tuberculid</a:t>
            </a:r>
            <a:endParaRPr lang="en-US" sz="2000" dirty="0"/>
          </a:p>
          <a:p>
            <a:r>
              <a:rPr lang="en-US" sz="2000" dirty="0"/>
              <a:t>Tertiary syphilis</a:t>
            </a:r>
          </a:p>
          <a:p>
            <a:r>
              <a:rPr lang="en-US" sz="2000" dirty="0"/>
              <a:t>Repetitive excoriation</a:t>
            </a:r>
          </a:p>
          <a:p>
            <a:r>
              <a:rPr lang="en-US" sz="2000" dirty="0"/>
              <a:t>Folliculitis </a:t>
            </a:r>
            <a:r>
              <a:rPr lang="en-US" sz="2000" dirty="0" err="1"/>
              <a:t>Decalvans</a:t>
            </a:r>
            <a:endParaRPr lang="en-US" sz="2000" dirty="0"/>
          </a:p>
          <a:p>
            <a:r>
              <a:rPr lang="en-US" sz="2000" dirty="0"/>
              <a:t>Eczema </a:t>
            </a:r>
            <a:r>
              <a:rPr lang="en-US" sz="2000" dirty="0" err="1"/>
              <a:t>herpeticum</a:t>
            </a:r>
            <a:endParaRPr lang="en-US" sz="2000" dirty="0"/>
          </a:p>
          <a:p>
            <a:r>
              <a:rPr lang="en-US" sz="2000" dirty="0"/>
              <a:t>Pyogenic bacterial folliculitis </a:t>
            </a:r>
          </a:p>
          <a:p>
            <a:r>
              <a:rPr lang="en-US" sz="2000" dirty="0" err="1"/>
              <a:t>Molluscum</a:t>
            </a:r>
            <a:r>
              <a:rPr lang="en-US" sz="2000" dirty="0"/>
              <a:t> </a:t>
            </a:r>
            <a:r>
              <a:rPr lang="en-US" sz="2000" dirty="0" err="1"/>
              <a:t>contagiosum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5416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st</a:t>
            </a:r>
            <a:r>
              <a:rPr lang="en-US" sz="2400" b="1" dirty="0">
                <a:solidFill>
                  <a:srgbClr val="FF0000"/>
                </a:solidFill>
              </a:rPr>
              <a:t> Line</a:t>
            </a:r>
          </a:p>
          <a:p>
            <a:endParaRPr lang="en-US" sz="2000" dirty="0"/>
          </a:p>
          <a:p>
            <a:r>
              <a:rPr lang="en-US" sz="2000" b="1" dirty="0"/>
              <a:t>If S. </a:t>
            </a:r>
            <a:r>
              <a:rPr lang="en-US" sz="2000" b="1" dirty="0" err="1"/>
              <a:t>aureus</a:t>
            </a:r>
            <a:r>
              <a:rPr lang="en-US" sz="2000" b="1" dirty="0"/>
              <a:t> is found,  </a:t>
            </a:r>
            <a:r>
              <a:rPr lang="en-US" sz="2000" dirty="0" err="1"/>
              <a:t>antistaphylococcal</a:t>
            </a:r>
            <a:r>
              <a:rPr lang="en-US" sz="2000" dirty="0"/>
              <a:t> therapy along with treatment of possible concomitant nasal carriage</a:t>
            </a:r>
          </a:p>
          <a:p>
            <a:endParaRPr lang="en-US" sz="2000" b="1"/>
          </a:p>
          <a:p>
            <a:r>
              <a:rPr lang="en-US" sz="2000" b="1"/>
              <a:t>If </a:t>
            </a:r>
            <a:r>
              <a:rPr lang="en-US" sz="2000" b="1" dirty="0" err="1"/>
              <a:t>S.aureus</a:t>
            </a:r>
            <a:r>
              <a:rPr lang="en-US" sz="2000" b="1" dirty="0"/>
              <a:t> is not found</a:t>
            </a:r>
            <a:r>
              <a:rPr lang="en-US" sz="2000" dirty="0"/>
              <a:t>, </a:t>
            </a:r>
            <a:r>
              <a:rPr lang="en-US" sz="2000" dirty="0" err="1"/>
              <a:t>tetracyclines</a:t>
            </a:r>
            <a:r>
              <a:rPr lang="en-US" sz="2000" dirty="0"/>
              <a:t>  in acne dosing</a:t>
            </a:r>
          </a:p>
          <a:p>
            <a:r>
              <a:rPr lang="en-US" sz="2000" dirty="0"/>
              <a:t> Antibacterial shampoos are also recommended.</a:t>
            </a:r>
          </a:p>
          <a:p>
            <a:endParaRPr lang="en-US" sz="2000" dirty="0"/>
          </a:p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  <a:r>
              <a:rPr lang="en-US" sz="2400" b="1" baseline="30000" dirty="0">
                <a:solidFill>
                  <a:srgbClr val="FF0000"/>
                </a:solidFill>
              </a:rPr>
              <a:t>nd</a:t>
            </a:r>
            <a:r>
              <a:rPr lang="en-US" sz="2400" b="1" dirty="0">
                <a:solidFill>
                  <a:srgbClr val="FF0000"/>
                </a:solidFill>
              </a:rPr>
              <a:t> Line </a:t>
            </a:r>
          </a:p>
          <a:p>
            <a:pPr marL="0" indent="0">
              <a:buNone/>
            </a:pPr>
            <a:r>
              <a:rPr lang="en-US" sz="2000" dirty="0"/>
              <a:t>               Topical or </a:t>
            </a:r>
            <a:r>
              <a:rPr lang="en-US" sz="2000" dirty="0" err="1"/>
              <a:t>intralesional</a:t>
            </a:r>
            <a:r>
              <a:rPr lang="en-US" sz="2000" dirty="0"/>
              <a:t> corticosteroids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  <a:r>
              <a:rPr lang="en-US" sz="2400" b="1" baseline="30000" dirty="0">
                <a:solidFill>
                  <a:srgbClr val="FF0000"/>
                </a:solidFill>
              </a:rPr>
              <a:t>rd</a:t>
            </a:r>
            <a:r>
              <a:rPr lang="en-US" sz="2400" b="1" dirty="0">
                <a:solidFill>
                  <a:srgbClr val="FF0000"/>
                </a:solidFill>
              </a:rPr>
              <a:t> Line</a:t>
            </a:r>
          </a:p>
          <a:p>
            <a:pPr marL="0" indent="0">
              <a:buNone/>
            </a:pPr>
            <a:r>
              <a:rPr lang="en-US" sz="2000" dirty="0"/>
              <a:t>                       </a:t>
            </a:r>
            <a:r>
              <a:rPr lang="en-US" sz="2000" dirty="0" err="1"/>
              <a:t>Isotretinoin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7720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SCALP FOLLICULITIS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Non‐scarring chronic superficial folliculitis of scalp </a:t>
            </a:r>
          </a:p>
          <a:p>
            <a:r>
              <a:rPr lang="en-US" sz="2000" dirty="0"/>
              <a:t>Multiple minute</a:t>
            </a:r>
          </a:p>
          <a:p>
            <a:r>
              <a:rPr lang="en-US" sz="2000" dirty="0"/>
              <a:t>Very itchy pustules</a:t>
            </a:r>
          </a:p>
          <a:p>
            <a:r>
              <a:rPr lang="en-US" sz="2000" dirty="0"/>
              <a:t>Throughout scalp</a:t>
            </a:r>
          </a:p>
          <a:p>
            <a:r>
              <a:rPr lang="en-US" sz="2000" b="1" dirty="0" err="1"/>
              <a:t>Propionibacterium</a:t>
            </a:r>
            <a:r>
              <a:rPr lang="en-US" sz="2000" b="1" dirty="0"/>
              <a:t> acnes.</a:t>
            </a:r>
          </a:p>
          <a:p>
            <a:endParaRPr lang="en-US" sz="2000" b="1" dirty="0"/>
          </a:p>
          <a:p>
            <a:r>
              <a:rPr lang="en-US" sz="2000" dirty="0"/>
              <a:t>M:F = 3:1</a:t>
            </a:r>
          </a:p>
          <a:p>
            <a:r>
              <a:rPr lang="en-US" sz="2000" dirty="0" err="1"/>
              <a:t>Neutrophilic</a:t>
            </a:r>
            <a:r>
              <a:rPr lang="en-US" sz="2000" dirty="0"/>
              <a:t> folliculitis without necrosis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C3A4A-C81E-4E47-A7B3-12BABEEEC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98" y="2590800"/>
            <a:ext cx="32194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06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18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Scalp folliculitis with secondary excoriation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2089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675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Management Of Scalp Folliculitis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Topical preparations </a:t>
            </a:r>
          </a:p>
          <a:p>
            <a:endParaRPr lang="en-US" sz="2000" dirty="0"/>
          </a:p>
          <a:p>
            <a:r>
              <a:rPr lang="en-US" sz="2000" dirty="0"/>
              <a:t>Tar shampoos might be of benefit. </a:t>
            </a:r>
          </a:p>
          <a:p>
            <a:endParaRPr lang="en-US" sz="2000" dirty="0"/>
          </a:p>
          <a:p>
            <a:r>
              <a:rPr lang="en-US" sz="2000" dirty="0"/>
              <a:t>Low‐dose tetracycline.</a:t>
            </a:r>
          </a:p>
          <a:p>
            <a:endParaRPr lang="en-US" sz="2000" dirty="0"/>
          </a:p>
          <a:p>
            <a:r>
              <a:rPr lang="en-US" sz="2000" dirty="0"/>
              <a:t>Topical corticosteroids do not help.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DA92A-1687-4035-8683-8825B03C9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68"/>
          <a:stretch/>
        </p:blipFill>
        <p:spPr>
          <a:xfrm>
            <a:off x="5638800" y="1981200"/>
            <a:ext cx="3048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99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ACTINIC  FOLLICULITIS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Rare </a:t>
            </a:r>
            <a:r>
              <a:rPr lang="en-US" sz="2000" dirty="0" err="1"/>
              <a:t>photodermatosis</a:t>
            </a:r>
            <a:r>
              <a:rPr lang="en-US" sz="2000" dirty="0"/>
              <a:t> </a:t>
            </a:r>
          </a:p>
          <a:p>
            <a:r>
              <a:rPr lang="en-US" sz="2000" dirty="0"/>
              <a:t>Unknown </a:t>
            </a:r>
            <a:r>
              <a:rPr lang="en-US" sz="2000" dirty="0" err="1"/>
              <a:t>aetiology</a:t>
            </a:r>
            <a:endParaRPr lang="en-US" sz="2000" dirty="0"/>
          </a:p>
          <a:p>
            <a:r>
              <a:rPr lang="en-US" sz="2000" b="1" dirty="0"/>
              <a:t>Pruritic monomorphic</a:t>
            </a:r>
          </a:p>
          <a:p>
            <a:r>
              <a:rPr lang="en-US" sz="2000" b="1" dirty="0"/>
              <a:t>Follicular papules and pustules </a:t>
            </a:r>
          </a:p>
          <a:p>
            <a:r>
              <a:rPr lang="en-US" sz="2000" dirty="0"/>
              <a:t>Photo‐exposed sites</a:t>
            </a:r>
          </a:p>
          <a:p>
            <a:r>
              <a:rPr lang="en-US" sz="2000" dirty="0"/>
              <a:t>Several hours to days after sunlight exposure</a:t>
            </a:r>
          </a:p>
          <a:p>
            <a:r>
              <a:rPr lang="en-US" sz="2000" b="1" dirty="0"/>
              <a:t>M=F</a:t>
            </a:r>
          </a:p>
          <a:p>
            <a:r>
              <a:rPr lang="en-US" sz="2000" dirty="0"/>
              <a:t>Resolves within 10–14 days.</a:t>
            </a:r>
          </a:p>
          <a:p>
            <a:r>
              <a:rPr lang="en-US" sz="2000" dirty="0"/>
              <a:t>Cultures are negative.</a:t>
            </a:r>
          </a:p>
          <a:p>
            <a:r>
              <a:rPr lang="en-US" sz="2000" dirty="0"/>
              <a:t>Histologically, there is a superficial </a:t>
            </a:r>
            <a:r>
              <a:rPr lang="en-US" sz="2000" dirty="0" err="1"/>
              <a:t>neutrophilic</a:t>
            </a:r>
            <a:r>
              <a:rPr lang="en-US" sz="2000" dirty="0"/>
              <a:t> folliculitis with an admixture of lymphocytes.</a:t>
            </a:r>
          </a:p>
          <a:p>
            <a:endParaRPr lang="en-US" sz="2000" dirty="0"/>
          </a:p>
        </p:txBody>
      </p:sp>
      <p:pic>
        <p:nvPicPr>
          <p:cNvPr id="3074" name="Picture 2" descr="C:\Users\AYATpc\Desktop\download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447800"/>
            <a:ext cx="3352800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268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Genetic predisposition is an important factor.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Curly hair is more liable.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Skin folds or irregularities due to scarring may allow ingrowth of straight hairs.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SITES:</a:t>
            </a:r>
          </a:p>
          <a:p>
            <a:r>
              <a:rPr lang="en-US" sz="2000" dirty="0"/>
              <a:t>Male  beard  area  is  naturally  most common  site.</a:t>
            </a:r>
          </a:p>
          <a:p>
            <a:r>
              <a:rPr lang="en-US" sz="2000" dirty="0"/>
              <a:t>Any shaved  area  may be  affected in both genders.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203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ACTINIC  FOLLICULITIS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YATpc\Desktop\download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700" y="1600199"/>
            <a:ext cx="480060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53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Follicular pustules on anterior chest 48 h after irradiation with</a:t>
            </a:r>
            <a:br>
              <a:rPr lang="en-US" sz="2000" b="1" dirty="0"/>
            </a:br>
            <a:r>
              <a:rPr lang="en-US" sz="2000" b="1" dirty="0"/>
              <a:t>broadband UVA in a patient with actinic folliculitis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59"/>
          <a:stretch/>
        </p:blipFill>
        <p:spPr bwMode="auto">
          <a:xfrm>
            <a:off x="1295400" y="228600"/>
            <a:ext cx="6019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28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Differential  Diagnosis Of Actinic Folliculitis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Polymorphic light eruption</a:t>
            </a:r>
          </a:p>
          <a:p>
            <a:r>
              <a:rPr lang="en-US" sz="2400" dirty="0" err="1"/>
              <a:t>Miliaria</a:t>
            </a:r>
            <a:endParaRPr lang="en-US" sz="2400" dirty="0"/>
          </a:p>
          <a:p>
            <a:r>
              <a:rPr lang="en-US" sz="2400" dirty="0" err="1"/>
              <a:t>Papulopustular</a:t>
            </a:r>
            <a:r>
              <a:rPr lang="en-US" sz="2400" dirty="0"/>
              <a:t> rosacea,</a:t>
            </a:r>
          </a:p>
          <a:p>
            <a:r>
              <a:rPr lang="en-US" sz="2400" dirty="0" err="1"/>
              <a:t>Photoaggravated</a:t>
            </a:r>
            <a:r>
              <a:rPr lang="en-US" sz="2400" dirty="0"/>
              <a:t> acne vulgaris</a:t>
            </a:r>
          </a:p>
        </p:txBody>
      </p:sp>
    </p:spTree>
    <p:extLst>
      <p:ext uri="{BB962C8B-B14F-4D97-AF65-F5344CB8AC3E}">
        <p14:creationId xmlns:p14="http://schemas.microsoft.com/office/powerpoint/2010/main" val="3589463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153400" cy="5334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 Disease Course &amp; Prognosis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May recur annually over many years</a:t>
            </a:r>
          </a:p>
          <a:p>
            <a:endParaRPr lang="en-US" sz="2400" dirty="0"/>
          </a:p>
          <a:p>
            <a:r>
              <a:rPr lang="en-US" sz="2400" dirty="0"/>
              <a:t>Worse at beginning of summer.</a:t>
            </a:r>
          </a:p>
          <a:p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 Investigation</a:t>
            </a:r>
            <a:r>
              <a:rPr lang="en-US" dirty="0"/>
              <a:t> :</a:t>
            </a:r>
          </a:p>
          <a:p>
            <a:endParaRPr lang="en-US" dirty="0"/>
          </a:p>
          <a:p>
            <a:r>
              <a:rPr lang="en-US" sz="2400" dirty="0"/>
              <a:t>A follicular provocation test.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22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Management Of Actinic Folliculitis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Photoprotection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Use of hats, clothing &amp; high factor sunscreen . </a:t>
            </a:r>
          </a:p>
          <a:p>
            <a:endParaRPr lang="en-US" sz="2400" dirty="0"/>
          </a:p>
          <a:p>
            <a:r>
              <a:rPr lang="en-US" sz="2400" dirty="0"/>
              <a:t>UVB phototherapy may provide useful desensitization.</a:t>
            </a:r>
          </a:p>
        </p:txBody>
      </p:sp>
    </p:spTree>
    <p:extLst>
      <p:ext uri="{BB962C8B-B14F-4D97-AF65-F5344CB8AC3E}">
        <p14:creationId xmlns:p14="http://schemas.microsoft.com/office/powerpoint/2010/main" val="2249884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FF00"/>
                </a:solidFill>
              </a:rPr>
              <a:t>Eosinophilic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Pustular</a:t>
            </a:r>
            <a:r>
              <a:rPr lang="en-US" sz="4800" b="1" dirty="0">
                <a:solidFill>
                  <a:srgbClr val="FFFF00"/>
                </a:solidFill>
              </a:rPr>
              <a:t> Folliculitis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Characterized by infiltration of </a:t>
            </a:r>
            <a:r>
              <a:rPr lang="en-US" sz="2000" dirty="0" err="1"/>
              <a:t>pilosebaceous</a:t>
            </a:r>
            <a:r>
              <a:rPr lang="en-US" sz="2000" dirty="0"/>
              <a:t> follicles by large numbers of </a:t>
            </a:r>
            <a:r>
              <a:rPr lang="en-US" sz="2000" dirty="0" err="1"/>
              <a:t>eosinophils</a:t>
            </a:r>
            <a:r>
              <a:rPr lang="en-US" sz="2000" dirty="0"/>
              <a:t> </a:t>
            </a:r>
            <a:r>
              <a:rPr lang="en-US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M:F = 5:1</a:t>
            </a:r>
          </a:p>
          <a:p>
            <a:r>
              <a:rPr lang="en-US" sz="2000" dirty="0"/>
              <a:t>Japan</a:t>
            </a:r>
          </a:p>
          <a:p>
            <a:r>
              <a:rPr lang="en-US" sz="2400" b="1" dirty="0"/>
              <a:t>Types</a:t>
            </a:r>
            <a:r>
              <a:rPr lang="en-US" dirty="0"/>
              <a:t> :</a:t>
            </a:r>
          </a:p>
          <a:p>
            <a:r>
              <a:rPr lang="en-US" sz="2000" dirty="0"/>
              <a:t>Classical   ( predominantly facial )</a:t>
            </a:r>
          </a:p>
          <a:p>
            <a:r>
              <a:rPr lang="en-US" sz="2000" dirty="0"/>
              <a:t>Immuno suppresion associated </a:t>
            </a:r>
          </a:p>
          <a:p>
            <a:pPr>
              <a:buNone/>
            </a:pPr>
            <a:r>
              <a:rPr lang="en-US" sz="2000" dirty="0"/>
              <a:t>      (  HIV , extra facial)</a:t>
            </a:r>
          </a:p>
          <a:p>
            <a:r>
              <a:rPr lang="en-US" sz="2000" dirty="0"/>
              <a:t>Infantile  </a:t>
            </a:r>
          </a:p>
        </p:txBody>
      </p:sp>
    </p:spTree>
    <p:extLst>
      <p:ext uri="{BB962C8B-B14F-4D97-AF65-F5344CB8AC3E}">
        <p14:creationId xmlns:p14="http://schemas.microsoft.com/office/powerpoint/2010/main" val="1532954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Pathology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Heavy infiltration of outer root sheath &amp; sebaceous gland by </a:t>
            </a:r>
            <a:r>
              <a:rPr lang="en-US" sz="2000" dirty="0" err="1"/>
              <a:t>eosinophils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Scattered mononuclear cells &amp; neutrophils.</a:t>
            </a:r>
          </a:p>
          <a:p>
            <a:endParaRPr lang="en-US" sz="2000" dirty="0"/>
          </a:p>
          <a:p>
            <a:r>
              <a:rPr lang="en-US" sz="2000" dirty="0" err="1"/>
              <a:t>Perifollicular</a:t>
            </a:r>
            <a:r>
              <a:rPr lang="en-US" sz="2000" dirty="0"/>
              <a:t> and perivascular infiltration by </a:t>
            </a:r>
            <a:r>
              <a:rPr lang="en-US" sz="2000" dirty="0" err="1"/>
              <a:t>eosinophils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Blood eosinophilia in </a:t>
            </a:r>
            <a:r>
              <a:rPr lang="en-US" sz="2000" dirty="0" err="1"/>
              <a:t>upto</a:t>
            </a:r>
            <a:r>
              <a:rPr lang="en-US" sz="2000" dirty="0"/>
              <a:t> 35% of patients with classical type </a:t>
            </a:r>
          </a:p>
          <a:p>
            <a:endParaRPr lang="en-US" sz="2000" dirty="0"/>
          </a:p>
          <a:p>
            <a:r>
              <a:rPr lang="en-US" sz="2000" dirty="0" err="1"/>
              <a:t>Upto</a:t>
            </a:r>
            <a:r>
              <a:rPr lang="en-US" sz="2000" dirty="0"/>
              <a:t> 50%  with HIV‐associated type .</a:t>
            </a:r>
          </a:p>
        </p:txBody>
      </p:sp>
    </p:spTree>
    <p:extLst>
      <p:ext uri="{BB962C8B-B14F-4D97-AF65-F5344CB8AC3E}">
        <p14:creationId xmlns:p14="http://schemas.microsoft.com/office/powerpoint/2010/main" val="1903661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18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700" b="1" dirty="0"/>
              <a:t>Histopathology of  </a:t>
            </a:r>
            <a:r>
              <a:rPr lang="en-US" sz="2700" b="1" dirty="0" err="1"/>
              <a:t>eosinophilic</a:t>
            </a:r>
            <a:r>
              <a:rPr lang="en-US" sz="2700" b="1" dirty="0"/>
              <a:t>  </a:t>
            </a:r>
            <a:r>
              <a:rPr lang="en-US" sz="2700" b="1" dirty="0" err="1"/>
              <a:t>pustular</a:t>
            </a:r>
            <a:r>
              <a:rPr lang="en-US" sz="2700" b="1" dirty="0"/>
              <a:t>  folliculitis showing dense accumulation of </a:t>
            </a:r>
            <a:r>
              <a:rPr lang="en-US" sz="2700" b="1" dirty="0" err="1"/>
              <a:t>eosinophils</a:t>
            </a:r>
            <a:r>
              <a:rPr lang="en-US" sz="2700" b="1" dirty="0"/>
              <a:t>  with in follicular canal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1338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860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Crops of sterile follicular papules and pustules coalesce into inflammatory </a:t>
            </a:r>
          </a:p>
          <a:p>
            <a:endParaRPr lang="en-US" sz="2000" dirty="0"/>
          </a:p>
          <a:p>
            <a:r>
              <a:rPr lang="en-US" sz="2000" dirty="0"/>
              <a:t>Annular plaques with peripheral expansion and central clearing.</a:t>
            </a:r>
          </a:p>
          <a:p>
            <a:endParaRPr lang="en-US" sz="2000" dirty="0"/>
          </a:p>
          <a:p>
            <a:r>
              <a:rPr lang="en-US" sz="2000" dirty="0"/>
              <a:t>Face is commonest site of involvement.</a:t>
            </a:r>
          </a:p>
          <a:p>
            <a:endParaRPr lang="en-US" sz="2000" dirty="0"/>
          </a:p>
          <a:p>
            <a:r>
              <a:rPr lang="en-US" sz="2000" dirty="0" err="1"/>
              <a:t>Pustular</a:t>
            </a:r>
            <a:r>
              <a:rPr lang="en-US" sz="2000" dirty="0"/>
              <a:t> inflammation of  palms and soles may be seen.</a:t>
            </a:r>
          </a:p>
          <a:p>
            <a:endParaRPr lang="en-US" sz="2000" dirty="0"/>
          </a:p>
          <a:p>
            <a:r>
              <a:rPr lang="en-US" sz="2000" dirty="0"/>
              <a:t>Lakes of pus &amp; erosions are sometimes seen. </a:t>
            </a:r>
          </a:p>
          <a:p>
            <a:endParaRPr lang="en-US" sz="2000" dirty="0"/>
          </a:p>
          <a:p>
            <a:r>
              <a:rPr lang="en-US" sz="2000" dirty="0"/>
              <a:t>Itch is frequent.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6246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4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/>
              <a:t>well‐defined, dark erythematous plaques with numerous pustules and crusts involving  cheeks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316803" cy="255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30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dirty="0"/>
              <a:t>Inflammation</a:t>
            </a:r>
          </a:p>
          <a:p>
            <a:endParaRPr lang="en-US" sz="2400" dirty="0"/>
          </a:p>
          <a:p>
            <a:r>
              <a:rPr lang="en-US" sz="2400" dirty="0" err="1"/>
              <a:t>Microabcesses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Foreign body granulomas.</a:t>
            </a:r>
          </a:p>
        </p:txBody>
      </p:sp>
    </p:spTree>
    <p:extLst>
      <p:ext uri="{BB962C8B-B14F-4D97-AF65-F5344CB8AC3E}">
        <p14:creationId xmlns:p14="http://schemas.microsoft.com/office/powerpoint/2010/main" val="17593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Immunosuppression‐Associated </a:t>
            </a:r>
            <a:r>
              <a:rPr lang="en-US" sz="3200" b="1" dirty="0" err="1">
                <a:solidFill>
                  <a:srgbClr val="FF0000"/>
                </a:solidFill>
              </a:rPr>
              <a:t>Eosinophilic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Pustular</a:t>
            </a:r>
            <a:r>
              <a:rPr lang="en-US" sz="3200" b="1" dirty="0">
                <a:solidFill>
                  <a:srgbClr val="FF0000"/>
                </a:solidFill>
              </a:rPr>
              <a:t> Folliculitis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Not restricted to  Japanese</a:t>
            </a:r>
          </a:p>
          <a:p>
            <a:r>
              <a:rPr lang="en-US" sz="2000" dirty="0"/>
              <a:t>Pruritus is typically much more intense. </a:t>
            </a:r>
          </a:p>
          <a:p>
            <a:r>
              <a:rPr lang="en-US" sz="2000" dirty="0"/>
              <a:t>The </a:t>
            </a:r>
            <a:r>
              <a:rPr lang="en-US" sz="2000" dirty="0" err="1"/>
              <a:t>pustular</a:t>
            </a:r>
            <a:r>
              <a:rPr lang="en-US" sz="2000" dirty="0"/>
              <a:t> element is not as prominent </a:t>
            </a:r>
          </a:p>
          <a:p>
            <a:r>
              <a:rPr lang="en-US" sz="2000" dirty="0"/>
              <a:t>clustering into plaques is not a characteristic feature .</a:t>
            </a:r>
          </a:p>
          <a:p>
            <a:r>
              <a:rPr lang="en-US" sz="2000" dirty="0"/>
              <a:t> Facial skin is less commonly involved</a:t>
            </a:r>
          </a:p>
          <a:p>
            <a:endParaRPr lang="en-US" sz="2000" dirty="0"/>
          </a:p>
          <a:p>
            <a:r>
              <a:rPr lang="fr-FR" sz="2000" dirty="0"/>
              <a:t>Immune reconstitution </a:t>
            </a:r>
            <a:r>
              <a:rPr lang="fr-FR" sz="2000" dirty="0" err="1"/>
              <a:t>inflammatory</a:t>
            </a:r>
            <a:r>
              <a:rPr lang="fr-FR" sz="2000" dirty="0"/>
              <a:t> syndrome (IRIS)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9911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05400"/>
            <a:ext cx="8305800" cy="1554162"/>
          </a:xfrm>
        </p:spPr>
        <p:txBody>
          <a:bodyPr>
            <a:normAutofit/>
          </a:bodyPr>
          <a:lstStyle/>
          <a:p>
            <a:r>
              <a:rPr lang="en-US" sz="2000" b="1" dirty="0"/>
              <a:t>Immunodeficiency‐associated </a:t>
            </a:r>
            <a:r>
              <a:rPr lang="en-US" sz="2000" b="1" dirty="0" err="1"/>
              <a:t>eosinophilic</a:t>
            </a:r>
            <a:r>
              <a:rPr lang="en-US" sz="2000" b="1" dirty="0"/>
              <a:t>  </a:t>
            </a:r>
            <a:r>
              <a:rPr lang="en-US" sz="2000" b="1" dirty="0" err="1"/>
              <a:t>pustular</a:t>
            </a:r>
            <a:r>
              <a:rPr lang="en-US" sz="2000" b="1" dirty="0"/>
              <a:t> folliculitis in</a:t>
            </a:r>
            <a:br>
              <a:rPr lang="en-US" sz="2000" b="1" dirty="0"/>
            </a:br>
            <a:r>
              <a:rPr lang="en-US" sz="2000" b="1" dirty="0"/>
              <a:t>32‐year‐old woman with HIV infection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68243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937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029200"/>
          </a:xfrm>
        </p:spPr>
        <p:txBody>
          <a:bodyPr>
            <a:normAutofit/>
          </a:bodyPr>
          <a:lstStyle/>
          <a:p>
            <a:r>
              <a:rPr lang="en-US" sz="2000" dirty="0"/>
              <a:t>.</a:t>
            </a:r>
          </a:p>
          <a:p>
            <a:endParaRPr lang="en-US" sz="2400" dirty="0"/>
          </a:p>
          <a:p>
            <a:r>
              <a:rPr lang="en-US" sz="2000" dirty="0"/>
              <a:t>Oral  NSAIDs</a:t>
            </a:r>
          </a:p>
          <a:p>
            <a:r>
              <a:rPr lang="en-US" sz="2000" dirty="0" err="1"/>
              <a:t>Indometacin</a:t>
            </a:r>
            <a:endParaRPr lang="en-US" sz="2000" dirty="0"/>
          </a:p>
          <a:p>
            <a:r>
              <a:rPr lang="en-US" sz="2000" dirty="0"/>
              <a:t>Minocycline,</a:t>
            </a:r>
          </a:p>
          <a:p>
            <a:r>
              <a:rPr lang="en-US" sz="2000" dirty="0" err="1"/>
              <a:t>Isotretinoin</a:t>
            </a:r>
            <a:r>
              <a:rPr lang="en-US" sz="2000" dirty="0"/>
              <a:t>,</a:t>
            </a:r>
          </a:p>
          <a:p>
            <a:r>
              <a:rPr lang="en-US" sz="2000" dirty="0" err="1"/>
              <a:t>Itraconazole</a:t>
            </a:r>
            <a:endParaRPr lang="en-US" sz="2000" dirty="0"/>
          </a:p>
          <a:p>
            <a:r>
              <a:rPr lang="en-US" sz="2000" dirty="0"/>
              <a:t>Cetirizine</a:t>
            </a:r>
          </a:p>
          <a:p>
            <a:r>
              <a:rPr lang="en-US" sz="2000" dirty="0"/>
              <a:t>Metronidazole and colchicine</a:t>
            </a:r>
          </a:p>
          <a:p>
            <a:r>
              <a:rPr lang="en-US" sz="2000" dirty="0"/>
              <a:t>Potent topical corticosteroids </a:t>
            </a:r>
          </a:p>
          <a:p>
            <a:r>
              <a:rPr lang="en-US" sz="2000" dirty="0"/>
              <a:t>Topical </a:t>
            </a:r>
            <a:r>
              <a:rPr lang="en-US" sz="2000" dirty="0" err="1"/>
              <a:t>pimecrolimus</a:t>
            </a:r>
            <a:r>
              <a:rPr lang="en-US" sz="2000" dirty="0"/>
              <a:t> and </a:t>
            </a:r>
            <a:r>
              <a:rPr lang="en-US" sz="2000" dirty="0" err="1"/>
              <a:t>tacrolimus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45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  <a:r>
              <a:rPr lang="en-US" sz="2800" b="1" baseline="30000" dirty="0">
                <a:solidFill>
                  <a:srgbClr val="FF0000"/>
                </a:solidFill>
              </a:rPr>
              <a:t>st </a:t>
            </a:r>
            <a:r>
              <a:rPr lang="en-US" sz="2800" b="1" dirty="0">
                <a:solidFill>
                  <a:srgbClr val="FF0000"/>
                </a:solidFill>
              </a:rPr>
              <a:t> Line :</a:t>
            </a:r>
          </a:p>
          <a:p>
            <a:r>
              <a:rPr lang="en-US" sz="2000" dirty="0" err="1"/>
              <a:t>Dapsone</a:t>
            </a:r>
            <a:r>
              <a:rPr lang="en-US" sz="2000" dirty="0"/>
              <a:t> is effective in some cases and may be  1</a:t>
            </a:r>
            <a:r>
              <a:rPr lang="en-US" sz="2000" baseline="30000" dirty="0"/>
              <a:t>st</a:t>
            </a:r>
            <a:r>
              <a:rPr lang="en-US" sz="2000" dirty="0"/>
              <a:t>  drug of  choice.</a:t>
            </a:r>
          </a:p>
          <a:p>
            <a:r>
              <a:rPr lang="en-US" sz="2000" dirty="0"/>
              <a:t>Potent topical corticosteroids, </a:t>
            </a:r>
          </a:p>
          <a:p>
            <a:r>
              <a:rPr lang="en-US" sz="2000" dirty="0"/>
              <a:t>Topical </a:t>
            </a:r>
            <a:r>
              <a:rPr lang="en-US" sz="2000" dirty="0" err="1"/>
              <a:t>pimecrolimus</a:t>
            </a:r>
            <a:r>
              <a:rPr lang="en-US" sz="2000" dirty="0"/>
              <a:t>/</a:t>
            </a:r>
            <a:r>
              <a:rPr lang="en-US" sz="2000" dirty="0" err="1"/>
              <a:t>tacrolimus</a:t>
            </a:r>
            <a:endParaRPr lang="en-US" sz="2000" dirty="0"/>
          </a:p>
          <a:p>
            <a:r>
              <a:rPr lang="en-US" sz="2000" dirty="0" err="1"/>
              <a:t>Indometacin</a:t>
            </a:r>
            <a:endParaRPr lang="en-US" sz="2000" dirty="0"/>
          </a:p>
          <a:p>
            <a:r>
              <a:rPr lang="en-US" sz="2000" dirty="0"/>
              <a:t>Narrow‐band UVB phototherapy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en-US" sz="2800" b="1" baseline="30000" dirty="0">
                <a:solidFill>
                  <a:srgbClr val="FF0000"/>
                </a:solidFill>
              </a:rPr>
              <a:t>nd</a:t>
            </a:r>
            <a:r>
              <a:rPr lang="en-US" sz="2800" b="1" dirty="0">
                <a:solidFill>
                  <a:srgbClr val="FF0000"/>
                </a:solidFill>
              </a:rPr>
              <a:t>  Line :</a:t>
            </a:r>
          </a:p>
          <a:p>
            <a:r>
              <a:rPr lang="en-US" sz="2000" dirty="0"/>
              <a:t>Oral corticosteroids</a:t>
            </a:r>
          </a:p>
          <a:p>
            <a:r>
              <a:rPr lang="en-US" sz="2000" dirty="0"/>
              <a:t>Oral antimicrobials (minocycline, </a:t>
            </a:r>
            <a:r>
              <a:rPr lang="en-US" sz="2000" dirty="0" err="1"/>
              <a:t>itraconazole</a:t>
            </a:r>
            <a:r>
              <a:rPr lang="en-US" sz="2000" dirty="0"/>
              <a:t>)</a:t>
            </a:r>
          </a:p>
          <a:p>
            <a:r>
              <a:rPr lang="en-US" sz="2000" dirty="0"/>
              <a:t>Cetirizine </a:t>
            </a:r>
          </a:p>
          <a:p>
            <a:r>
              <a:rPr lang="en-US" sz="2000" dirty="0"/>
              <a:t>Oral </a:t>
            </a:r>
            <a:r>
              <a:rPr lang="en-US" sz="2000" dirty="0" err="1"/>
              <a:t>isotretinoin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7400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INFANTILE  EOSINOPHILIC  PUSTULAR FOLLICULITIS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An  inflammatory  pustular  disorder of  infants  associated with cutaneous and peripheral blood eosinophilia.</a:t>
            </a:r>
          </a:p>
          <a:p>
            <a:endParaRPr lang="en-US" sz="2400" dirty="0"/>
          </a:p>
          <a:p>
            <a:r>
              <a:rPr lang="en-US" sz="2400" b="1" dirty="0"/>
              <a:t>Age </a:t>
            </a:r>
            <a:r>
              <a:rPr lang="en-US" sz="2400" dirty="0"/>
              <a:t>:   Average  6months </a:t>
            </a:r>
          </a:p>
          <a:p>
            <a:endParaRPr lang="en-US" sz="2400" dirty="0"/>
          </a:p>
          <a:p>
            <a:r>
              <a:rPr lang="en-US" sz="2400" dirty="0"/>
              <a:t>M:F = 4:1</a:t>
            </a:r>
          </a:p>
        </p:txBody>
      </p:sp>
      <p:pic>
        <p:nvPicPr>
          <p:cNvPr id="6146" name="Picture 2" descr="C:\Users\AYATpc\Desktop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352800"/>
            <a:ext cx="37338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246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ASSOCIATED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HIV</a:t>
            </a:r>
          </a:p>
          <a:p>
            <a:endParaRPr lang="en-US" sz="2400" dirty="0"/>
          </a:p>
          <a:p>
            <a:r>
              <a:rPr lang="en-US" sz="2400" dirty="0"/>
              <a:t>Hyper‐</a:t>
            </a:r>
            <a:r>
              <a:rPr lang="en-US" sz="2400" dirty="0" err="1"/>
              <a:t>IgE</a:t>
            </a:r>
            <a:r>
              <a:rPr lang="en-US" sz="2400" dirty="0"/>
              <a:t>  syndrome </a:t>
            </a:r>
          </a:p>
          <a:p>
            <a:endParaRPr lang="en-US" sz="2400" dirty="0"/>
          </a:p>
          <a:p>
            <a:r>
              <a:rPr lang="en-US" sz="2400" dirty="0"/>
              <a:t>Atopic disease</a:t>
            </a:r>
          </a:p>
        </p:txBody>
      </p:sp>
    </p:spTree>
    <p:extLst>
      <p:ext uri="{BB962C8B-B14F-4D97-AF65-F5344CB8AC3E}">
        <p14:creationId xmlns:p14="http://schemas.microsoft.com/office/powerpoint/2010/main" val="32039989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Tzanck</a:t>
            </a:r>
            <a:r>
              <a:rPr lang="en-US" sz="2000" dirty="0"/>
              <a:t>  smear shows an abundance of </a:t>
            </a:r>
            <a:r>
              <a:rPr lang="en-US" sz="2000" dirty="0" err="1"/>
              <a:t>eosinophils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Biopsy shows an intense follicular </a:t>
            </a:r>
            <a:r>
              <a:rPr lang="en-US" sz="2000" dirty="0" err="1"/>
              <a:t>polymorphonuclear</a:t>
            </a:r>
            <a:r>
              <a:rPr lang="en-US" sz="2000" dirty="0"/>
              <a:t> , </a:t>
            </a:r>
            <a:r>
              <a:rPr lang="en-US" sz="2000" dirty="0" err="1"/>
              <a:t>eosinophilic</a:t>
            </a:r>
            <a:r>
              <a:rPr lang="en-US" sz="2000" dirty="0"/>
              <a:t> infiltrate .</a:t>
            </a:r>
          </a:p>
          <a:p>
            <a:endParaRPr lang="en-US" sz="2000" dirty="0"/>
          </a:p>
          <a:p>
            <a:r>
              <a:rPr lang="en-US" sz="2000" dirty="0"/>
              <a:t>Hair follicles were identified in only 63% of  biopsies.</a:t>
            </a:r>
          </a:p>
        </p:txBody>
      </p:sp>
    </p:spTree>
    <p:extLst>
      <p:ext uri="{BB962C8B-B14F-4D97-AF65-F5344CB8AC3E}">
        <p14:creationId xmlns:p14="http://schemas.microsoft.com/office/powerpoint/2010/main" val="2303260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9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200" dirty="0"/>
              <a:t>Infantile  </a:t>
            </a:r>
            <a:r>
              <a:rPr lang="en-US" sz="2200" dirty="0" err="1"/>
              <a:t>eosinophilic</a:t>
            </a:r>
            <a:r>
              <a:rPr lang="en-US" sz="2200" dirty="0"/>
              <a:t>   </a:t>
            </a:r>
            <a:r>
              <a:rPr lang="en-US" sz="2200" dirty="0" err="1"/>
              <a:t>pustular</a:t>
            </a:r>
            <a:r>
              <a:rPr lang="en-US" sz="2200" dirty="0"/>
              <a:t>  folliculitis  with dense  infiltrate of</a:t>
            </a:r>
            <a:br>
              <a:rPr lang="en-US" sz="2200" dirty="0"/>
            </a:br>
            <a:r>
              <a:rPr lang="en-US" sz="2200" dirty="0" err="1"/>
              <a:t>eosinophils</a:t>
            </a:r>
            <a:r>
              <a:rPr lang="en-US" sz="2200" dirty="0"/>
              <a:t>,  </a:t>
            </a:r>
            <a:r>
              <a:rPr lang="en-US" sz="2200" dirty="0" err="1"/>
              <a:t>spongiosis</a:t>
            </a:r>
            <a:r>
              <a:rPr lang="en-US" sz="2200" dirty="0"/>
              <a:t>  and  </a:t>
            </a:r>
            <a:r>
              <a:rPr lang="en-US" sz="2200" dirty="0" err="1"/>
              <a:t>microabscess</a:t>
            </a:r>
            <a:r>
              <a:rPr lang="en-US" sz="2200" dirty="0"/>
              <a:t>  formation  with follicle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5943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102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Recurrent crops of itchy sterile pustules</a:t>
            </a:r>
          </a:p>
          <a:p>
            <a:endParaRPr lang="en-US" sz="2000" dirty="0"/>
          </a:p>
          <a:p>
            <a:r>
              <a:rPr lang="en-US" sz="2000" dirty="0"/>
              <a:t>On scalp predominantly</a:t>
            </a:r>
          </a:p>
          <a:p>
            <a:endParaRPr lang="en-US" sz="2000" dirty="0"/>
          </a:p>
          <a:p>
            <a:r>
              <a:rPr lang="en-US" sz="2000" dirty="0"/>
              <a:t>Axillary, inguinal or cervical lymphadenopathy</a:t>
            </a:r>
          </a:p>
          <a:p>
            <a:endParaRPr lang="en-US" sz="2000" dirty="0"/>
          </a:p>
          <a:p>
            <a:r>
              <a:rPr lang="en-US" sz="2000" dirty="0" err="1"/>
              <a:t>Pustular</a:t>
            </a:r>
            <a:r>
              <a:rPr lang="en-US" sz="2000" dirty="0"/>
              <a:t> lesions resolve spontaneously without scarring 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86700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029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Sterile Pustules in scalp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"/>
            <a:ext cx="5181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00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INGROWN HAIR</a:t>
            </a:r>
          </a:p>
        </p:txBody>
      </p:sp>
      <p:pic>
        <p:nvPicPr>
          <p:cNvPr id="1026" name="Picture 2" descr="C:\Users\AYATpc\Desktop\download 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905000"/>
            <a:ext cx="4500563" cy="3509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Disease Course And Prognosis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/>
              <a:t>Self‐limiting disease </a:t>
            </a:r>
          </a:p>
          <a:p>
            <a:endParaRPr lang="en-US" sz="2000" dirty="0"/>
          </a:p>
          <a:p>
            <a:r>
              <a:rPr lang="en-US" sz="2000" dirty="0"/>
              <a:t>Spontaneous resolution from 3 months-3years of age.</a:t>
            </a:r>
          </a:p>
        </p:txBody>
      </p:sp>
    </p:spTree>
    <p:extLst>
      <p:ext uri="{BB962C8B-B14F-4D97-AF65-F5344CB8AC3E}">
        <p14:creationId xmlns:p14="http://schemas.microsoft.com/office/powerpoint/2010/main" val="8721369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Infantile </a:t>
            </a:r>
            <a:r>
              <a:rPr lang="en-US" sz="2000" dirty="0" err="1"/>
              <a:t>eosinophilic</a:t>
            </a:r>
            <a:r>
              <a:rPr lang="en-US" sz="2000" dirty="0"/>
              <a:t> </a:t>
            </a:r>
            <a:r>
              <a:rPr lang="en-US" sz="2000" dirty="0" err="1"/>
              <a:t>Pustular</a:t>
            </a:r>
            <a:r>
              <a:rPr lang="en-US" sz="2000" dirty="0"/>
              <a:t> folliculitis</a:t>
            </a:r>
          </a:p>
          <a:p>
            <a:r>
              <a:rPr lang="en-US" sz="2000" dirty="0"/>
              <a:t>Erythema </a:t>
            </a:r>
            <a:r>
              <a:rPr lang="en-US" sz="2000" dirty="0" err="1"/>
              <a:t>toxicum</a:t>
            </a:r>
            <a:r>
              <a:rPr lang="en-US" sz="2000" dirty="0"/>
              <a:t> </a:t>
            </a:r>
            <a:r>
              <a:rPr lang="en-US" sz="2000" dirty="0" err="1"/>
              <a:t>neonatorum</a:t>
            </a:r>
            <a:endParaRPr lang="en-US" sz="2000" dirty="0"/>
          </a:p>
          <a:p>
            <a:r>
              <a:rPr lang="en-US" sz="2000" dirty="0"/>
              <a:t>Transient neonatal </a:t>
            </a:r>
            <a:r>
              <a:rPr lang="en-US" sz="2000" dirty="0" err="1"/>
              <a:t>Pustular</a:t>
            </a:r>
            <a:r>
              <a:rPr lang="en-US" sz="2000" dirty="0"/>
              <a:t> </a:t>
            </a:r>
            <a:r>
              <a:rPr lang="en-US" sz="2000" dirty="0" err="1"/>
              <a:t>melanosis</a:t>
            </a:r>
            <a:endParaRPr lang="en-US" sz="2000" dirty="0"/>
          </a:p>
          <a:p>
            <a:r>
              <a:rPr lang="en-US" sz="2000" dirty="0"/>
              <a:t>Infantile </a:t>
            </a:r>
            <a:r>
              <a:rPr lang="en-US" sz="2000" dirty="0" err="1"/>
              <a:t>acropustulosis</a:t>
            </a:r>
            <a:endParaRPr lang="en-US" sz="2000" dirty="0"/>
          </a:p>
          <a:p>
            <a:r>
              <a:rPr lang="en-US" sz="2000" dirty="0"/>
              <a:t>Langerhans cell </a:t>
            </a:r>
            <a:r>
              <a:rPr lang="en-US" sz="2000" dirty="0" err="1"/>
              <a:t>histiocytosis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82516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 err="1"/>
              <a:t>Tzanck</a:t>
            </a:r>
            <a:r>
              <a:rPr lang="en-US" sz="2000" dirty="0"/>
              <a:t> smear</a:t>
            </a:r>
          </a:p>
          <a:p>
            <a:r>
              <a:rPr lang="en-US" sz="2000" dirty="0"/>
              <a:t>Culture for bacteria and fungi</a:t>
            </a:r>
          </a:p>
          <a:p>
            <a:r>
              <a:rPr lang="en-US" sz="2000" dirty="0"/>
              <a:t>HIV test</a:t>
            </a:r>
          </a:p>
          <a:p>
            <a:r>
              <a:rPr lang="en-US" sz="2000" dirty="0" err="1"/>
              <a:t>IgE</a:t>
            </a:r>
            <a:r>
              <a:rPr lang="en-US" sz="2000" dirty="0"/>
              <a:t>  levels.</a:t>
            </a:r>
          </a:p>
        </p:txBody>
      </p:sp>
    </p:spTree>
    <p:extLst>
      <p:ext uri="{BB962C8B-B14F-4D97-AF65-F5344CB8AC3E}">
        <p14:creationId xmlns:p14="http://schemas.microsoft.com/office/powerpoint/2010/main" val="13879611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First line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sz="2000" dirty="0"/>
              <a:t>Expectancy, topical corticosteroids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Second line</a:t>
            </a:r>
          </a:p>
          <a:p>
            <a:r>
              <a:rPr lang="en-US" sz="2000" dirty="0"/>
              <a:t>Anti histamines</a:t>
            </a:r>
          </a:p>
          <a:p>
            <a:r>
              <a:rPr lang="en-US" sz="2000" dirty="0"/>
              <a:t>Topical </a:t>
            </a:r>
            <a:r>
              <a:rPr lang="en-US" sz="2000" dirty="0" err="1"/>
              <a:t>tacrolimus</a:t>
            </a:r>
            <a:r>
              <a:rPr lang="en-US" sz="2000" dirty="0"/>
              <a:t> 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Third line</a:t>
            </a:r>
          </a:p>
          <a:p>
            <a:r>
              <a:rPr lang="en-US" sz="2000" dirty="0"/>
              <a:t> </a:t>
            </a:r>
            <a:r>
              <a:rPr lang="en-US" sz="2000" dirty="0" err="1"/>
              <a:t>Dapsone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40325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Heterotopic  Sebaceous Glands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(Fordyce spots)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000" dirty="0"/>
              <a:t>Fordyce spots are heterotopic  sebaceous glands  (duct is</a:t>
            </a:r>
          </a:p>
          <a:p>
            <a:pPr marL="0" indent="0">
              <a:buNone/>
            </a:pPr>
            <a:r>
              <a:rPr lang="en-US" sz="2000" dirty="0"/>
              <a:t>    connected directly to  overlying epidermal or mucosal surface</a:t>
            </a:r>
          </a:p>
          <a:p>
            <a:endParaRPr lang="en-US" sz="2000" dirty="0"/>
          </a:p>
          <a:p>
            <a:r>
              <a:rPr lang="en-US" sz="2000" dirty="0"/>
              <a:t>( not associated with hair follicles).</a:t>
            </a:r>
          </a:p>
          <a:p>
            <a:endParaRPr lang="en-US" sz="2000" dirty="0"/>
          </a:p>
          <a:p>
            <a:r>
              <a:rPr lang="en-US" sz="2000" dirty="0"/>
              <a:t>Contain  similar  lipids to follicle‐associated sebaceous glands.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565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Multiple smooth, creamy white to yellow</a:t>
            </a:r>
          </a:p>
          <a:p>
            <a:r>
              <a:rPr lang="en-US" sz="2000" dirty="0"/>
              <a:t>Well‐demarcated papules , </a:t>
            </a:r>
          </a:p>
          <a:p>
            <a:r>
              <a:rPr lang="en-US" sz="2000" dirty="0"/>
              <a:t>Coalesce  into  irregular plaques. </a:t>
            </a:r>
          </a:p>
          <a:p>
            <a:r>
              <a:rPr lang="en-US" sz="2400" b="1" dirty="0"/>
              <a:t>Size</a:t>
            </a:r>
            <a:r>
              <a:rPr lang="en-US" dirty="0"/>
              <a:t> : </a:t>
            </a:r>
            <a:r>
              <a:rPr lang="en-US" sz="2000" dirty="0"/>
              <a:t>1–2 mm / larger</a:t>
            </a:r>
          </a:p>
          <a:p>
            <a:r>
              <a:rPr lang="en-US" sz="2000" dirty="0"/>
              <a:t>Slightly to moderately elevated .</a:t>
            </a:r>
          </a:p>
          <a:p>
            <a:r>
              <a:rPr lang="en-US" sz="2400" b="1" dirty="0"/>
              <a:t>Sites:</a:t>
            </a:r>
          </a:p>
          <a:p>
            <a:r>
              <a:rPr lang="en-US" sz="2000" dirty="0"/>
              <a:t>Vermilion of  upper lip  (most common)</a:t>
            </a:r>
          </a:p>
          <a:p>
            <a:r>
              <a:rPr lang="en-US" sz="2000" dirty="0" err="1"/>
              <a:t>Buccal</a:t>
            </a:r>
            <a:r>
              <a:rPr lang="en-US" sz="2000" dirty="0"/>
              <a:t> mucosa </a:t>
            </a:r>
          </a:p>
          <a:p>
            <a:r>
              <a:rPr lang="en-US" sz="2000" dirty="0"/>
              <a:t>labia </a:t>
            </a:r>
            <a:r>
              <a:rPr lang="en-US" sz="2000" dirty="0" err="1"/>
              <a:t>minora</a:t>
            </a:r>
            <a:endParaRPr lang="en-US" sz="2000" dirty="0"/>
          </a:p>
          <a:p>
            <a:r>
              <a:rPr lang="en-US" sz="2000" dirty="0"/>
              <a:t>Prominent penile or scrotal involvement</a:t>
            </a:r>
          </a:p>
        </p:txBody>
      </p:sp>
    </p:spTree>
    <p:extLst>
      <p:ext uri="{BB962C8B-B14F-4D97-AF65-F5344CB8AC3E}">
        <p14:creationId xmlns:p14="http://schemas.microsoft.com/office/powerpoint/2010/main" val="10179056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4E90-233D-412D-B3D0-B04655E09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FORDYCE SPOTS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0B109E-6FC9-40CC-915D-FC9753CDD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828800"/>
            <a:ext cx="5486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35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2" y="518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           Fordyce spots on vermilion of upper lip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605447" cy="429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5784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05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Fordyce spots on  </a:t>
            </a:r>
            <a:r>
              <a:rPr lang="en-US" sz="2400" b="1" dirty="0" err="1"/>
              <a:t>buccal</a:t>
            </a:r>
            <a:r>
              <a:rPr lang="en-US" sz="2400" b="1" dirty="0"/>
              <a:t>  Mucosa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605447" cy="428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1848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029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Fordyce  spots on  labia </a:t>
            </a:r>
            <a:r>
              <a:rPr lang="en-US" sz="2400" b="1" dirty="0" err="1"/>
              <a:t>minora</a:t>
            </a:r>
            <a:r>
              <a:rPr lang="en-US" sz="2400" b="1" dirty="0"/>
              <a:t>  and  penis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58981"/>
            <a:ext cx="4191000" cy="34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2576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796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CAUSATIVE  ORGANISM  OF PSEUDOFOLLICULITIS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dirty="0"/>
              <a:t>Coagulase‐negative  staphylococci (sometimes).</a:t>
            </a:r>
          </a:p>
          <a:p>
            <a:endParaRPr lang="en-US" sz="2400" dirty="0"/>
          </a:p>
          <a:p>
            <a:r>
              <a:rPr lang="en-US" sz="2400" dirty="0"/>
              <a:t>Not primarily infective but rather a foreign‐body inflammatory reaction.</a:t>
            </a:r>
          </a:p>
        </p:txBody>
      </p:sp>
    </p:spTree>
    <p:extLst>
      <p:ext uri="{BB962C8B-B14F-4D97-AF65-F5344CB8AC3E}">
        <p14:creationId xmlns:p14="http://schemas.microsoft.com/office/powerpoint/2010/main" val="38997303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CLINICAL VARIANT OF FORDYCE 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000" dirty="0"/>
              <a:t>Coronal sulcus of penis to either side of frenulum.</a:t>
            </a:r>
          </a:p>
          <a:p>
            <a:r>
              <a:rPr lang="en-US" sz="2000" dirty="0"/>
              <a:t>Glands of Tyson</a:t>
            </a:r>
          </a:p>
          <a:p>
            <a:r>
              <a:rPr lang="en-US" sz="2000" dirty="0"/>
              <a:t>Normal</a:t>
            </a:r>
          </a:p>
          <a:p>
            <a:r>
              <a:rPr lang="en-US" sz="2000" dirty="0"/>
              <a:t>No treatment</a:t>
            </a:r>
          </a:p>
        </p:txBody>
      </p:sp>
    </p:spTree>
    <p:extLst>
      <p:ext uri="{BB962C8B-B14F-4D97-AF65-F5344CB8AC3E}">
        <p14:creationId xmlns:p14="http://schemas.microsoft.com/office/powerpoint/2010/main" val="16590166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DIFFERENTIAL DIAGNOSIS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 err="1"/>
              <a:t>Leucoplakia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dirty="0"/>
              <a:t>Human papillomavirus infection.</a:t>
            </a:r>
          </a:p>
          <a:p>
            <a:endParaRPr lang="en-US" sz="2000" dirty="0"/>
          </a:p>
          <a:p>
            <a:r>
              <a:rPr lang="en-US" sz="2000" dirty="0"/>
              <a:t>Post‐herpetic changes.</a:t>
            </a:r>
          </a:p>
        </p:txBody>
      </p:sp>
    </p:spTree>
    <p:extLst>
      <p:ext uri="{BB962C8B-B14F-4D97-AF65-F5344CB8AC3E}">
        <p14:creationId xmlns:p14="http://schemas.microsoft.com/office/powerpoint/2010/main" val="2724506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solidFill>
                  <a:srgbClr val="FFFF00"/>
                </a:solidFill>
              </a:rPr>
              <a:t>First line</a:t>
            </a:r>
          </a:p>
          <a:p>
            <a:r>
              <a:rPr lang="en-US" dirty="0"/>
              <a:t> </a:t>
            </a:r>
            <a:r>
              <a:rPr lang="en-US" sz="2000" dirty="0"/>
              <a:t>Reassurance</a:t>
            </a:r>
          </a:p>
          <a:p>
            <a:r>
              <a:rPr lang="en-US" sz="3000" b="1" dirty="0">
                <a:solidFill>
                  <a:srgbClr val="FFFF00"/>
                </a:solidFill>
              </a:rPr>
              <a:t>Second line</a:t>
            </a:r>
          </a:p>
          <a:p>
            <a:r>
              <a:rPr lang="en-US" sz="2200" dirty="0"/>
              <a:t>Local destruction with superficial cautery or electrodessication</a:t>
            </a:r>
          </a:p>
          <a:p>
            <a:r>
              <a:rPr lang="en-US" sz="2200" dirty="0"/>
              <a:t>Topical  </a:t>
            </a:r>
            <a:r>
              <a:rPr lang="en-US" sz="2200" dirty="0" err="1"/>
              <a:t>trichloracetic</a:t>
            </a:r>
            <a:r>
              <a:rPr lang="en-US" sz="2200" dirty="0"/>
              <a:t>  acid </a:t>
            </a:r>
          </a:p>
          <a:p>
            <a:r>
              <a:rPr lang="en-US" sz="3000" b="1" dirty="0">
                <a:solidFill>
                  <a:srgbClr val="FFFF00"/>
                </a:solidFill>
              </a:rPr>
              <a:t>Third line</a:t>
            </a:r>
          </a:p>
          <a:p>
            <a:r>
              <a:rPr lang="en-US" sz="2000" dirty="0"/>
              <a:t>Systemic </a:t>
            </a:r>
            <a:r>
              <a:rPr lang="en-US" sz="2000" dirty="0" err="1"/>
              <a:t>isotretinoin</a:t>
            </a:r>
            <a:endParaRPr lang="en-US" sz="2000" dirty="0"/>
          </a:p>
          <a:p>
            <a:r>
              <a:rPr lang="en-US" sz="2000" dirty="0"/>
              <a:t>Carbon dioxide laser</a:t>
            </a:r>
          </a:p>
        </p:txBody>
      </p:sp>
    </p:spTree>
    <p:extLst>
      <p:ext uri="{BB962C8B-B14F-4D97-AF65-F5344CB8AC3E}">
        <p14:creationId xmlns:p14="http://schemas.microsoft.com/office/powerpoint/2010/main" val="22032054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SEBACEOUS  GLAND HYPERPLASIA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Scattered  flesh‐</a:t>
            </a:r>
            <a:r>
              <a:rPr lang="en-US" sz="2000" dirty="0" err="1"/>
              <a:t>coloured</a:t>
            </a:r>
            <a:r>
              <a:rPr lang="en-US" sz="2000" dirty="0"/>
              <a:t> to yellowish papules due to hypertrophy of sebaceous glands.</a:t>
            </a:r>
          </a:p>
          <a:p>
            <a:endParaRPr lang="en-US" sz="2000" dirty="0"/>
          </a:p>
          <a:p>
            <a:r>
              <a:rPr lang="en-US" sz="2000" dirty="0"/>
              <a:t>Benign proliferation of </a:t>
            </a:r>
            <a:r>
              <a:rPr lang="en-US" sz="2000" dirty="0" err="1"/>
              <a:t>sebocytes</a:t>
            </a:r>
            <a:r>
              <a:rPr lang="en-US" sz="2000" dirty="0"/>
              <a:t> within normal </a:t>
            </a:r>
            <a:r>
              <a:rPr lang="en-US" sz="2000" dirty="0" err="1"/>
              <a:t>pilosebaceous</a:t>
            </a:r>
            <a:r>
              <a:rPr lang="en-US" sz="2000" dirty="0"/>
              <a:t> units in </a:t>
            </a:r>
          </a:p>
          <a:p>
            <a:pPr marL="0" indent="0">
              <a:buNone/>
            </a:pPr>
            <a:r>
              <a:rPr lang="en-US" sz="2000" dirty="0"/>
              <a:t>      hair bearing skin.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n-US" sz="2400" b="1" dirty="0"/>
              <a:t>Association </a:t>
            </a:r>
            <a:r>
              <a:rPr lang="en-US" sz="2000" dirty="0"/>
              <a:t>: Immunosuppression in transplant recipients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308125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Scattered </a:t>
            </a:r>
          </a:p>
          <a:p>
            <a:r>
              <a:rPr lang="en-US" sz="2000" dirty="0"/>
              <a:t>Asymptomatic </a:t>
            </a:r>
          </a:p>
          <a:p>
            <a:r>
              <a:rPr lang="en-US" sz="2000" dirty="0"/>
              <a:t>Flesh‐</a:t>
            </a:r>
            <a:r>
              <a:rPr lang="en-US" sz="2000" dirty="0" err="1"/>
              <a:t>coloured</a:t>
            </a:r>
            <a:r>
              <a:rPr lang="en-US" sz="2000" dirty="0"/>
              <a:t> to yellowish‐pink</a:t>
            </a:r>
          </a:p>
          <a:p>
            <a:r>
              <a:rPr lang="en-US" sz="2000" dirty="0" err="1"/>
              <a:t>Umbilicated</a:t>
            </a:r>
            <a:r>
              <a:rPr lang="en-US" sz="2000" dirty="0"/>
              <a:t> papules 1–3 mm in diameter</a:t>
            </a:r>
          </a:p>
          <a:p>
            <a:endParaRPr lang="en-US" sz="2400" b="1" dirty="0"/>
          </a:p>
          <a:p>
            <a:r>
              <a:rPr lang="en-US" sz="2400" b="1" dirty="0"/>
              <a:t>SITES :</a:t>
            </a:r>
          </a:p>
          <a:p>
            <a:r>
              <a:rPr lang="en-US" sz="2000" dirty="0"/>
              <a:t>Forehead,</a:t>
            </a:r>
          </a:p>
          <a:p>
            <a:r>
              <a:rPr lang="en-US" sz="2000" dirty="0"/>
              <a:t>Temples </a:t>
            </a:r>
          </a:p>
          <a:p>
            <a:r>
              <a:rPr lang="en-US" sz="2000" dirty="0"/>
              <a:t>Cheeks, </a:t>
            </a:r>
          </a:p>
          <a:p>
            <a:r>
              <a:rPr lang="en-US" sz="2000" dirty="0"/>
              <a:t>May occur on upper trunk.</a:t>
            </a:r>
          </a:p>
        </p:txBody>
      </p:sp>
    </p:spTree>
    <p:extLst>
      <p:ext uri="{BB962C8B-B14F-4D97-AF65-F5344CB8AC3E}">
        <p14:creationId xmlns:p14="http://schemas.microsoft.com/office/powerpoint/2010/main" val="135490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SEBACEOUS GLAND HYPERPLASIA</a:t>
            </a:r>
          </a:p>
        </p:txBody>
      </p:sp>
      <p:pic>
        <p:nvPicPr>
          <p:cNvPr id="7170" name="Picture 2" descr="C:\Users\AYATpc\Desktop\download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828800"/>
            <a:ext cx="52578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66722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317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DIFFERENTIAL 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Autofit/>
          </a:bodyPr>
          <a:lstStyle/>
          <a:p>
            <a:r>
              <a:rPr lang="en-US" sz="1800" dirty="0"/>
              <a:t>Heterotopic sebaceous glands (Fordyce spots)</a:t>
            </a:r>
          </a:p>
          <a:p>
            <a:r>
              <a:rPr lang="en-US" sz="1800" dirty="0"/>
              <a:t> Multiple basal cell carcinomas</a:t>
            </a:r>
          </a:p>
          <a:p>
            <a:r>
              <a:rPr lang="en-US" sz="1800" dirty="0"/>
              <a:t> Cowden disease  (multiple </a:t>
            </a:r>
            <a:r>
              <a:rPr lang="en-US" sz="1800" dirty="0" err="1"/>
              <a:t>hamartoma</a:t>
            </a:r>
            <a:r>
              <a:rPr lang="en-US" sz="1800" dirty="0"/>
              <a:t> syndrome)</a:t>
            </a:r>
          </a:p>
          <a:p>
            <a:r>
              <a:rPr lang="en-US" sz="1800" dirty="0"/>
              <a:t> Fibrous papule of  face</a:t>
            </a:r>
          </a:p>
          <a:p>
            <a:r>
              <a:rPr lang="en-US" sz="1800" dirty="0"/>
              <a:t> Follicular  infundibulum  </a:t>
            </a:r>
            <a:r>
              <a:rPr lang="en-US" sz="1800" dirty="0" err="1"/>
              <a:t>tumour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err="1"/>
              <a:t>Folliculoma</a:t>
            </a:r>
            <a:endParaRPr lang="en-US" sz="1800" dirty="0"/>
          </a:p>
          <a:p>
            <a:r>
              <a:rPr lang="en-US" sz="1800" dirty="0"/>
              <a:t> Granulomatous rosacea</a:t>
            </a:r>
          </a:p>
          <a:p>
            <a:r>
              <a:rPr lang="en-US" sz="1800" dirty="0"/>
              <a:t> Lichen </a:t>
            </a:r>
            <a:r>
              <a:rPr lang="en-US" sz="1800" dirty="0" err="1"/>
              <a:t>nitidus</a:t>
            </a:r>
            <a:endParaRPr lang="en-US" sz="1800" dirty="0"/>
          </a:p>
          <a:p>
            <a:r>
              <a:rPr lang="en-US" sz="1800" dirty="0"/>
              <a:t>Lipoid </a:t>
            </a:r>
            <a:r>
              <a:rPr lang="en-US" sz="1800" dirty="0" err="1"/>
              <a:t>proteinosis</a:t>
            </a:r>
            <a:endParaRPr lang="en-US" sz="1800" dirty="0"/>
          </a:p>
          <a:p>
            <a:r>
              <a:rPr lang="en-US" sz="1800" dirty="0" err="1"/>
              <a:t>Milia</a:t>
            </a:r>
            <a:endParaRPr lang="en-US" sz="1800" dirty="0"/>
          </a:p>
          <a:p>
            <a:r>
              <a:rPr lang="en-US" sz="1800" dirty="0" err="1"/>
              <a:t>Molluscum</a:t>
            </a:r>
            <a:r>
              <a:rPr lang="en-US" sz="1800" dirty="0"/>
              <a:t> </a:t>
            </a:r>
            <a:r>
              <a:rPr lang="en-US" sz="1800" dirty="0" err="1"/>
              <a:t>contagiosum</a:t>
            </a:r>
            <a:endParaRPr lang="en-US" sz="1800" dirty="0"/>
          </a:p>
          <a:p>
            <a:r>
              <a:rPr lang="en-US" sz="1800" dirty="0"/>
              <a:t> Muir–Torre syndrome</a:t>
            </a:r>
          </a:p>
          <a:p>
            <a:r>
              <a:rPr lang="en-US" sz="1800" dirty="0"/>
              <a:t> Multiple endocrine </a:t>
            </a:r>
            <a:r>
              <a:rPr lang="en-US" sz="1800" dirty="0" err="1"/>
              <a:t>neoplasia</a:t>
            </a:r>
            <a:r>
              <a:rPr lang="en-US" sz="1800" dirty="0"/>
              <a:t> type 1</a:t>
            </a:r>
          </a:p>
          <a:p>
            <a:r>
              <a:rPr lang="en-US" sz="1800" dirty="0"/>
              <a:t> Sebaceous  adenoma , Sebaceous carcinoma</a:t>
            </a:r>
          </a:p>
          <a:p>
            <a:r>
              <a:rPr lang="en-US" sz="1800" dirty="0"/>
              <a:t> </a:t>
            </a:r>
            <a:r>
              <a:rPr lang="en-US" sz="1800" dirty="0" err="1"/>
              <a:t>Syringoma</a:t>
            </a: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err="1"/>
              <a:t>Trichilemmoma</a:t>
            </a:r>
            <a:r>
              <a:rPr lang="en-US" sz="1800" dirty="0"/>
              <a:t> , </a:t>
            </a:r>
            <a:r>
              <a:rPr lang="en-US" sz="1800" dirty="0" err="1"/>
              <a:t>Trichoepithelioma</a:t>
            </a:r>
            <a:r>
              <a:rPr lang="en-US" sz="1800" dirty="0"/>
              <a:t>  </a:t>
            </a:r>
            <a:r>
              <a:rPr lang="en-US" sz="1800" dirty="0" err="1"/>
              <a:t>Trichofolliculoma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307436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FF00"/>
                </a:solidFill>
              </a:rPr>
              <a:t>First line </a:t>
            </a:r>
            <a:r>
              <a:rPr lang="en-US" b="1" dirty="0">
                <a:solidFill>
                  <a:srgbClr val="FFFF00"/>
                </a:solidFill>
              </a:rPr>
              <a:t>:</a:t>
            </a:r>
          </a:p>
          <a:p>
            <a:r>
              <a:rPr lang="en-US" sz="2000" dirty="0"/>
              <a:t>Cosmetic camouflage</a:t>
            </a:r>
          </a:p>
          <a:p>
            <a:endParaRPr lang="en-US" sz="2000" dirty="0"/>
          </a:p>
          <a:p>
            <a:r>
              <a:rPr lang="en-US" sz="2800" b="1" dirty="0">
                <a:solidFill>
                  <a:srgbClr val="FFFF00"/>
                </a:solidFill>
              </a:rPr>
              <a:t>Second line</a:t>
            </a:r>
          </a:p>
          <a:p>
            <a:r>
              <a:rPr lang="en-US" sz="2000" dirty="0"/>
              <a:t>Gentle cautery, </a:t>
            </a:r>
          </a:p>
          <a:p>
            <a:r>
              <a:rPr lang="en-US" sz="2000" dirty="0" err="1"/>
              <a:t>Cryotherapy</a:t>
            </a:r>
            <a:r>
              <a:rPr lang="en-US" sz="2000" dirty="0"/>
              <a:t> </a:t>
            </a:r>
          </a:p>
          <a:p>
            <a:r>
              <a:rPr lang="en-US" sz="2000" dirty="0"/>
              <a:t> </a:t>
            </a:r>
            <a:r>
              <a:rPr lang="en-US" sz="2000" dirty="0" err="1"/>
              <a:t>Trichloroacetic</a:t>
            </a:r>
            <a:r>
              <a:rPr lang="en-US" sz="2000" dirty="0"/>
              <a:t> acid .</a:t>
            </a:r>
          </a:p>
          <a:p>
            <a:r>
              <a:rPr lang="en-US" sz="2000" dirty="0"/>
              <a:t>Pulsed dye laser</a:t>
            </a:r>
          </a:p>
          <a:p>
            <a:r>
              <a:rPr lang="en-US" sz="2000" dirty="0"/>
              <a:t>1450 nm Diode laser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5606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FFFF00"/>
                </a:solidFill>
              </a:rPr>
              <a:t>Third Line </a:t>
            </a:r>
            <a:r>
              <a:rPr lang="en-US" dirty="0"/>
              <a:t>:</a:t>
            </a:r>
          </a:p>
          <a:p>
            <a:endParaRPr lang="en-US" sz="2000" dirty="0"/>
          </a:p>
          <a:p>
            <a:r>
              <a:rPr lang="en-US" sz="2000" dirty="0"/>
              <a:t>Oral </a:t>
            </a:r>
            <a:r>
              <a:rPr lang="en-US" sz="2000" dirty="0" err="1"/>
              <a:t>isotretinoin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Photodynamic therapy ( amino </a:t>
            </a:r>
            <a:r>
              <a:rPr lang="en-US" sz="2000" dirty="0" err="1"/>
              <a:t>laevulinic</a:t>
            </a:r>
            <a:r>
              <a:rPr lang="en-US" sz="2000" dirty="0"/>
              <a:t> acid)</a:t>
            </a:r>
          </a:p>
        </p:txBody>
      </p:sp>
    </p:spTree>
    <p:extLst>
      <p:ext uri="{BB962C8B-B14F-4D97-AF65-F5344CB8AC3E}">
        <p14:creationId xmlns:p14="http://schemas.microsoft.com/office/powerpoint/2010/main" val="147977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Clinical Features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Multiple small papules &amp; pustules on shaven skin.</a:t>
            </a:r>
          </a:p>
          <a:p>
            <a:endParaRPr lang="en-US" sz="2400" dirty="0"/>
          </a:p>
          <a:p>
            <a:r>
              <a:rPr lang="en-US" sz="2400" dirty="0"/>
              <a:t>The skin of neck and over jaw is most commonly affected, although cheeks may also be involved.</a:t>
            </a:r>
          </a:p>
          <a:p>
            <a:endParaRPr lang="en-US" sz="2400" dirty="0"/>
          </a:p>
          <a:p>
            <a:r>
              <a:rPr lang="en-US" sz="2400" dirty="0"/>
              <a:t>Possible to identify some penetrating hairs  (may not be  visible in all cases).</a:t>
            </a:r>
          </a:p>
        </p:txBody>
      </p:sp>
    </p:spTree>
    <p:extLst>
      <p:ext uri="{BB962C8B-B14F-4D97-AF65-F5344CB8AC3E}">
        <p14:creationId xmlns:p14="http://schemas.microsoft.com/office/powerpoint/2010/main" val="42589731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6E0D09-33C4-47E3-908B-DB5D5DDB3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512" y="2505075"/>
            <a:ext cx="2466975" cy="18478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8D637F7-5335-4DE0-8EB8-CA09EC8A5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E21D68F-503D-4FB6-A8F7-5726AFCE7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999" y="1417638"/>
            <a:ext cx="7620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08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D5D50-788D-418F-9FED-4CEE5CCE2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38AA21-9F20-4242-9622-06AD19E15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600200"/>
            <a:ext cx="6019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69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219200"/>
            <a:ext cx="3657600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half" idx="4294967295"/>
          </p:nvPr>
        </p:nvSpPr>
        <p:spPr>
          <a:xfrm>
            <a:off x="0" y="5715000"/>
            <a:ext cx="5486400" cy="804863"/>
          </a:xfrm>
        </p:spPr>
        <p:txBody>
          <a:bodyPr>
            <a:normAutofit/>
          </a:bodyPr>
          <a:lstStyle/>
          <a:p>
            <a:r>
              <a:rPr lang="en-US" sz="2000" b="1" dirty="0" err="1"/>
              <a:t>Pseudofolliculitis</a:t>
            </a:r>
            <a:r>
              <a:rPr lang="en-US" sz="2000" b="1" dirty="0"/>
              <a:t> </a:t>
            </a:r>
            <a:r>
              <a:rPr lang="en-US" sz="2000" b="1" dirty="0" err="1"/>
              <a:t>barbae</a:t>
            </a:r>
            <a:r>
              <a:rPr lang="en-US" sz="2000" b="1" dirty="0"/>
              <a:t> showing typical distribution (a) and close‐up view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64" y="1219200"/>
            <a:ext cx="4343400" cy="37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985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537</TotalTime>
  <Words>1812</Words>
  <Application>Microsoft Office PowerPoint</Application>
  <PresentationFormat>On-screen Show (4:3)</PresentationFormat>
  <Paragraphs>451</Paragraphs>
  <Slides>70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OTHER DISORDERS OF PILOSEBACEOUS UNIT</vt:lpstr>
      <vt:lpstr>Pseudofolliculitis</vt:lpstr>
      <vt:lpstr>PowerPoint Presentation</vt:lpstr>
      <vt:lpstr>PATHOLOGY</vt:lpstr>
      <vt:lpstr>INGROWN HAIR</vt:lpstr>
      <vt:lpstr>CAUSATIVE  ORGANISM  OF PSEUDOFOLLICULITIS</vt:lpstr>
      <vt:lpstr>Clinical Features </vt:lpstr>
      <vt:lpstr>PowerPoint Presentation</vt:lpstr>
      <vt:lpstr>PowerPoint Presentation</vt:lpstr>
      <vt:lpstr>Differential Diagnosis Of Pseudofolliculitis</vt:lpstr>
      <vt:lpstr>COMPLICATIONS</vt:lpstr>
      <vt:lpstr>MANAGEMENT</vt:lpstr>
      <vt:lpstr>Folliculitis Keloidalis</vt:lpstr>
      <vt:lpstr>Predisposing Factors</vt:lpstr>
      <vt:lpstr>CLINICAL FEATURES</vt:lpstr>
      <vt:lpstr>Folliculitis Keloidalis of Nape of Neck</vt:lpstr>
      <vt:lpstr> Disease course and Prognosis </vt:lpstr>
      <vt:lpstr>Treatment  Algorithm For Folliculitis Keloidalis.</vt:lpstr>
      <vt:lpstr>PowerPoint Presentation</vt:lpstr>
      <vt:lpstr>Necrotizing Lymphocytic  Folliculitis Of Scalp Margin</vt:lpstr>
      <vt:lpstr>CLINICAL FEATURES</vt:lpstr>
      <vt:lpstr>Varioliform scars at the scalp margin secondary to necrotizing lymphocytic folliculitis.</vt:lpstr>
      <vt:lpstr>PowerPoint Presentation</vt:lpstr>
      <vt:lpstr>DIFFERENTIAL DIAGNOSIS</vt:lpstr>
      <vt:lpstr>MANAGEMENT</vt:lpstr>
      <vt:lpstr>SCALP FOLLICULITIS</vt:lpstr>
      <vt:lpstr>Scalp folliculitis with secondary excoriation</vt:lpstr>
      <vt:lpstr>Management Of Scalp Folliculitis</vt:lpstr>
      <vt:lpstr>ACTINIC  FOLLICULITIS</vt:lpstr>
      <vt:lpstr>ACTINIC  FOLLICULITIS</vt:lpstr>
      <vt:lpstr>Follicular pustules on anterior chest 48 h after irradiation with broadband UVA in a patient with actinic folliculitis</vt:lpstr>
      <vt:lpstr>Differential  Diagnosis Of Actinic Folliculitis</vt:lpstr>
      <vt:lpstr>PowerPoint Presentation</vt:lpstr>
      <vt:lpstr>Management Of Actinic Folliculitis</vt:lpstr>
      <vt:lpstr>Eosinophilic Pustular Folliculitis</vt:lpstr>
      <vt:lpstr>Pathology </vt:lpstr>
      <vt:lpstr>Histopathology of  eosinophilic  pustular  folliculitis showing dense accumulation of eosinophils  with in follicular canal</vt:lpstr>
      <vt:lpstr>CLINICAL FEATURES</vt:lpstr>
      <vt:lpstr>well‐defined, dark erythematous plaques with numerous pustules and crusts involving  cheeks</vt:lpstr>
      <vt:lpstr>Immunosuppression‐Associated Eosinophilic Pustular Folliculitis</vt:lpstr>
      <vt:lpstr>Immunodeficiency‐associated eosinophilic  pustular folliculitis in 32‐year‐old woman with HIV infection</vt:lpstr>
      <vt:lpstr>MANAGEMENT</vt:lpstr>
      <vt:lpstr>MANAGEMENT</vt:lpstr>
      <vt:lpstr>INFANTILE  EOSINOPHILIC  PUSTULAR FOLLICULITIS</vt:lpstr>
      <vt:lpstr>ASSOCIATED DISORDERS</vt:lpstr>
      <vt:lpstr>PATHOPHYSIOLOGY</vt:lpstr>
      <vt:lpstr>Infantile  eosinophilic   pustular  folliculitis  with dense  infiltrate of eosinophils,  spongiosis  and  microabscess  formation  with follicle</vt:lpstr>
      <vt:lpstr>CLINICAL FEATURES</vt:lpstr>
      <vt:lpstr>Sterile Pustules in scalp</vt:lpstr>
      <vt:lpstr>Disease Course And Prognosis</vt:lpstr>
      <vt:lpstr>Differential Diagnosis</vt:lpstr>
      <vt:lpstr>Investigations</vt:lpstr>
      <vt:lpstr>MANAGEMENT</vt:lpstr>
      <vt:lpstr>Heterotopic  Sebaceous Glands (Fordyce spots)</vt:lpstr>
      <vt:lpstr>CLINICAL FEATURES</vt:lpstr>
      <vt:lpstr>FORDYCE SPOTS</vt:lpstr>
      <vt:lpstr>           Fordyce spots on vermilion of upper lip</vt:lpstr>
      <vt:lpstr>Fordyce spots on  buccal  Mucosa</vt:lpstr>
      <vt:lpstr>Fordyce  spots on  labia minora  and  penis</vt:lpstr>
      <vt:lpstr>CLINICAL VARIANT OF FORDYCE SPOTS</vt:lpstr>
      <vt:lpstr>DIFFERENTIAL DIAGNOSIS </vt:lpstr>
      <vt:lpstr>MANAGEMENT</vt:lpstr>
      <vt:lpstr>SEBACEOUS  GLAND HYPERPLASIA</vt:lpstr>
      <vt:lpstr>CLINICAL FEATURES</vt:lpstr>
      <vt:lpstr>SEBACEOUS GLAND HYPERPLASIA</vt:lpstr>
      <vt:lpstr>PowerPoint Presentation</vt:lpstr>
      <vt:lpstr>DIFFERENTIAL  DIAGNOSIS</vt:lpstr>
      <vt:lpstr>MANAGEMENT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aaaaaaaaaaaaaa</dc:title>
  <dc:creator>ADVANCE COMPUTERS</dc:creator>
  <cp:lastModifiedBy>nadiaakhtar388@gmail.com</cp:lastModifiedBy>
  <cp:revision>127</cp:revision>
  <dcterms:created xsi:type="dcterms:W3CDTF">2022-05-08T16:03:53Z</dcterms:created>
  <dcterms:modified xsi:type="dcterms:W3CDTF">2024-05-26T10:39:07Z</dcterms:modified>
</cp:coreProperties>
</file>