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84" r:id="rId4"/>
    <p:sldId id="282" r:id="rId5"/>
    <p:sldId id="283" r:id="rId6"/>
    <p:sldId id="285" r:id="rId7"/>
    <p:sldId id="260" r:id="rId8"/>
    <p:sldId id="261" r:id="rId9"/>
    <p:sldId id="262" r:id="rId10"/>
    <p:sldId id="263" r:id="rId11"/>
    <p:sldId id="264" r:id="rId12"/>
    <p:sldId id="288" r:id="rId13"/>
    <p:sldId id="265" r:id="rId14"/>
    <p:sldId id="266" r:id="rId15"/>
    <p:sldId id="267" r:id="rId16"/>
    <p:sldId id="268" r:id="rId17"/>
    <p:sldId id="269" r:id="rId18"/>
    <p:sldId id="270" r:id="rId19"/>
    <p:sldId id="287" r:id="rId20"/>
    <p:sldId id="271" r:id="rId21"/>
    <p:sldId id="272" r:id="rId22"/>
    <p:sldId id="273" r:id="rId23"/>
    <p:sldId id="275" r:id="rId24"/>
    <p:sldId id="276" r:id="rId25"/>
    <p:sldId id="277" r:id="rId26"/>
    <p:sldId id="278" r:id="rId27"/>
    <p:sldId id="279" r:id="rId28"/>
    <p:sldId id="289" r:id="rId29"/>
    <p:sldId id="290" r:id="rId30"/>
    <p:sldId id="280" r:id="rId31"/>
    <p:sldId id="274" r:id="rId32"/>
    <p:sldId id="281"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452"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008"/>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1D8BD707-D9CF-40AE-B4C6-C98DA3205C09}" type="datetimeFigureOut">
              <a:rPr lang="en-US" smtClean="0"/>
              <a:pPr/>
              <a:t>6/16/2019</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1D8BD707-D9CF-40AE-B4C6-C98DA3205C09}" type="datetimeFigureOut">
              <a:rPr lang="en-US" smtClean="0"/>
              <a:pPr/>
              <a:t>6/16/2019</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6/16/2019</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6/16/2019</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6/16/2019</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1D8BD707-D9CF-40AE-B4C6-C98DA3205C09}" type="datetimeFigureOut">
              <a:rPr lang="en-US" smtClean="0"/>
              <a:pPr/>
              <a:t>6/16/2019</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6/16/2019</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038600"/>
            <a:ext cx="8153400" cy="1828800"/>
          </a:xfrm>
        </p:spPr>
        <p:txBody>
          <a:bodyPr/>
          <a:lstStyle/>
          <a:p>
            <a:r>
              <a:rPr lang="en-US" b="1" dirty="0" smtClean="0"/>
              <a:t>   DISORDERS OF SWEAT GLANDS</a:t>
            </a:r>
            <a:endParaRPr lang="en-US" b="1"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GUSTATORY HYPERHIDROSIS</a:t>
            </a:r>
            <a:endParaRPr lang="en-US" sz="4000" b="1" dirty="0"/>
          </a:p>
        </p:txBody>
      </p:sp>
      <p:sp>
        <p:nvSpPr>
          <p:cNvPr id="3" name="Content Placeholder 2"/>
          <p:cNvSpPr>
            <a:spLocks noGrp="1"/>
          </p:cNvSpPr>
          <p:nvPr>
            <p:ph sz="quarter" idx="1"/>
          </p:nvPr>
        </p:nvSpPr>
        <p:spPr>
          <a:xfrm>
            <a:off x="609600" y="1600200"/>
            <a:ext cx="8153400" cy="4495800"/>
          </a:xfrm>
        </p:spPr>
        <p:txBody>
          <a:bodyPr>
            <a:noAutofit/>
          </a:bodyPr>
          <a:lstStyle/>
          <a:p>
            <a:r>
              <a:rPr lang="en-US" sz="2400" dirty="0" err="1" smtClean="0"/>
              <a:t>Hyperhidrosis</a:t>
            </a:r>
            <a:r>
              <a:rPr lang="en-US" sz="2400" dirty="0" smtClean="0"/>
              <a:t> precipitated by eating specific foods can occur physiologically in many people</a:t>
            </a:r>
          </a:p>
          <a:p>
            <a:r>
              <a:rPr lang="en-US" sz="2400" dirty="0" smtClean="0"/>
              <a:t>Gustatory </a:t>
            </a:r>
            <a:r>
              <a:rPr lang="en-US" sz="2400" dirty="0" err="1" smtClean="0"/>
              <a:t>hyperhidrosis</a:t>
            </a:r>
            <a:r>
              <a:rPr lang="en-US" sz="2400" dirty="0" smtClean="0"/>
              <a:t> also occurs in pathological conditions involving the autonomic nervous system</a:t>
            </a:r>
          </a:p>
          <a:p>
            <a:r>
              <a:rPr lang="en-US" sz="2400" dirty="0" smtClean="0"/>
              <a:t>Much the commonest cause, however, is damage to the sympathetic nerves around the head and neck</a:t>
            </a:r>
          </a:p>
          <a:p>
            <a:r>
              <a:rPr lang="en-US" sz="2400" dirty="0" smtClean="0"/>
              <a:t>After such an injury, regeneration occurs not only from the proximal ends of the damaged sympathetic nerves, but also from damaged or undamaged parasympathetic nerves</a:t>
            </a:r>
          </a:p>
          <a:p>
            <a:r>
              <a:rPr lang="en-US" sz="2400" dirty="0" smtClean="0"/>
              <a:t>In this way, abnormal connections are made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GUSTATORY HYPERHIDROSIS</a:t>
            </a:r>
            <a:endParaRPr lang="en-US" sz="4000" dirty="0"/>
          </a:p>
        </p:txBody>
      </p:sp>
      <p:sp>
        <p:nvSpPr>
          <p:cNvPr id="3" name="Content Placeholder 2"/>
          <p:cNvSpPr>
            <a:spLocks noGrp="1"/>
          </p:cNvSpPr>
          <p:nvPr>
            <p:ph sz="quarter" idx="1"/>
          </p:nvPr>
        </p:nvSpPr>
        <p:spPr/>
        <p:txBody>
          <a:bodyPr>
            <a:noAutofit/>
          </a:bodyPr>
          <a:lstStyle/>
          <a:p>
            <a:r>
              <a:rPr lang="en-US" sz="2400" dirty="0" smtClean="0"/>
              <a:t>Thus, the reflex arcs that normally allow chewing or taste stimulation to cause parotid or gastric secretion may cause sweating in a localized zone corresponding to the area of skin in which the sympathetic </a:t>
            </a:r>
            <a:r>
              <a:rPr lang="en-US" sz="2400" dirty="0" err="1" smtClean="0"/>
              <a:t>innervation</a:t>
            </a:r>
            <a:r>
              <a:rPr lang="en-US" sz="2400" dirty="0" smtClean="0"/>
              <a:t> has been damaged</a:t>
            </a:r>
          </a:p>
          <a:p>
            <a:r>
              <a:rPr lang="en-US" sz="2400" dirty="0" smtClean="0"/>
              <a:t>The commonest site is within the distribution of the </a:t>
            </a:r>
            <a:r>
              <a:rPr lang="en-US" sz="2400" dirty="0" err="1" smtClean="0"/>
              <a:t>auriculo</a:t>
            </a:r>
            <a:r>
              <a:rPr lang="en-US" sz="2400" dirty="0" smtClean="0"/>
              <a:t>-temporal nerve, which may be injured by trauma, abscess or surgery in the parotid region (</a:t>
            </a:r>
            <a:r>
              <a:rPr lang="en-US" sz="2400" dirty="0" err="1" smtClean="0"/>
              <a:t>auriculotemporal</a:t>
            </a:r>
            <a:r>
              <a:rPr lang="en-US" sz="2400" dirty="0" smtClean="0"/>
              <a:t> /von Frey </a:t>
            </a:r>
            <a:r>
              <a:rPr lang="en-US" sz="2400" dirty="0" err="1" smtClean="0"/>
              <a:t>synd</a:t>
            </a:r>
            <a:endParaRPr lang="en-US" sz="2400" dirty="0" smtClean="0"/>
          </a:p>
          <a:p>
            <a:r>
              <a:rPr lang="en-US" sz="2400" dirty="0" err="1" smtClean="0"/>
              <a:t>Submental</a:t>
            </a:r>
            <a:r>
              <a:rPr lang="en-US" sz="2400" dirty="0" smtClean="0"/>
              <a:t> gustatory sweating follows injuries involving the </a:t>
            </a:r>
            <a:r>
              <a:rPr lang="en-US" sz="2400" dirty="0" err="1" smtClean="0"/>
              <a:t>chorda</a:t>
            </a:r>
            <a:r>
              <a:rPr lang="en-US" sz="2400" dirty="0" smtClean="0"/>
              <a:t> tympani, and sweating in the distribution of the greater auricular nerve commonly follows radical neck surgery</a:t>
            </a:r>
          </a:p>
          <a:p>
            <a:r>
              <a:rPr lang="en-US" sz="2400" dirty="0" smtClean="0"/>
              <a:t>It may occur in diabetes as part of a widespread autonomic neuropathy. It has also followed herpes zoster</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SEC GENERALIZED HYPERHIDROSIS</a:t>
            </a:r>
            <a:endParaRPr lang="en-US" sz="4000" b="1" dirty="0"/>
          </a:p>
        </p:txBody>
      </p:sp>
      <p:sp>
        <p:nvSpPr>
          <p:cNvPr id="3" name="Content Placeholder 2"/>
          <p:cNvSpPr>
            <a:spLocks noGrp="1"/>
          </p:cNvSpPr>
          <p:nvPr>
            <p:ph sz="quarter" idx="1"/>
          </p:nvPr>
        </p:nvSpPr>
        <p:spPr/>
        <p:txBody>
          <a:bodyPr>
            <a:noAutofit/>
          </a:bodyPr>
          <a:lstStyle/>
          <a:p>
            <a:r>
              <a:rPr lang="en-US" sz="2400" dirty="0" smtClean="0"/>
              <a:t>Thermoregulatory sweating occurs during or after many infective processes like malaria, tuberculosis, brucellosis, </a:t>
            </a:r>
            <a:r>
              <a:rPr lang="en-US" sz="2400" dirty="0" err="1" smtClean="0"/>
              <a:t>subacute</a:t>
            </a:r>
            <a:r>
              <a:rPr lang="en-US" sz="2400" dirty="0" smtClean="0"/>
              <a:t> bacterial </a:t>
            </a:r>
            <a:r>
              <a:rPr lang="en-US" sz="2400" dirty="0" err="1" smtClean="0"/>
              <a:t>endocarditis</a:t>
            </a:r>
            <a:r>
              <a:rPr lang="en-US" sz="2400" dirty="0" smtClean="0"/>
              <a:t> etc. </a:t>
            </a:r>
          </a:p>
          <a:p>
            <a:r>
              <a:rPr lang="en-US" sz="2400" dirty="0" smtClean="0"/>
              <a:t>Diabetic autonomic neuropathy, hyperthyroidism, menopause </a:t>
            </a:r>
            <a:r>
              <a:rPr lang="en-US" sz="2400" dirty="0" err="1" smtClean="0"/>
              <a:t>hyperpituitarism</a:t>
            </a:r>
            <a:r>
              <a:rPr lang="en-US" sz="2400" dirty="0" smtClean="0"/>
              <a:t>, </a:t>
            </a:r>
            <a:r>
              <a:rPr lang="en-US" sz="2400" dirty="0" err="1" smtClean="0"/>
              <a:t>hypoglycaemia</a:t>
            </a:r>
            <a:r>
              <a:rPr lang="en-US" sz="2400" dirty="0" smtClean="0"/>
              <a:t>, obesity, and malignancy  </a:t>
            </a:r>
          </a:p>
          <a:p>
            <a:r>
              <a:rPr lang="en-US" sz="2400" dirty="0" smtClean="0"/>
              <a:t>Parkinson disease patients may have gen </a:t>
            </a:r>
            <a:r>
              <a:rPr lang="en-US" sz="2400" dirty="0" err="1" smtClean="0"/>
              <a:t>hyperhidrosis</a:t>
            </a:r>
            <a:r>
              <a:rPr lang="en-US" sz="2400" dirty="0" smtClean="0"/>
              <a:t> or a combination of patchy </a:t>
            </a:r>
            <a:r>
              <a:rPr lang="en-US" sz="2400" dirty="0" err="1" smtClean="0"/>
              <a:t>anhidrosis</a:t>
            </a:r>
            <a:r>
              <a:rPr lang="en-US" sz="2400" dirty="0" smtClean="0"/>
              <a:t> and compensatory </a:t>
            </a:r>
            <a:r>
              <a:rPr lang="en-US" sz="2400" dirty="0" err="1" smtClean="0"/>
              <a:t>hyperhidrosis</a:t>
            </a:r>
            <a:r>
              <a:rPr lang="en-US" sz="2400" dirty="0" smtClean="0"/>
              <a:t>, suggesting autonomic dysfunction</a:t>
            </a:r>
          </a:p>
          <a:p>
            <a:r>
              <a:rPr lang="en-US" sz="2400" dirty="0" smtClean="0"/>
              <a:t>Paroxysmal sweating, tachycardia and headaches suggest a </a:t>
            </a:r>
            <a:r>
              <a:rPr lang="en-US" sz="2400" dirty="0" err="1" smtClean="0"/>
              <a:t>phaeochromocytoma</a:t>
            </a:r>
            <a:r>
              <a:rPr lang="en-US" sz="2400" dirty="0" smtClean="0"/>
              <a:t>. Hypertension is noted during attacks.</a:t>
            </a:r>
          </a:p>
          <a:p>
            <a:r>
              <a:rPr lang="en-US" sz="2400" dirty="0" err="1" smtClean="0"/>
              <a:t>Hyperhidrosis</a:t>
            </a:r>
            <a:r>
              <a:rPr lang="en-US" sz="2400" dirty="0" smtClean="0"/>
              <a:t> is seen in association with peripheral neuropathies, brain lesions and drugs  like </a:t>
            </a:r>
            <a:r>
              <a:rPr lang="en-US" sz="2400" dirty="0" err="1" smtClean="0"/>
              <a:t>fluoxetine</a:t>
            </a:r>
            <a:r>
              <a:rPr lang="en-US" sz="2400" dirty="0" smtClean="0"/>
              <a:t> </a:t>
            </a:r>
            <a:endParaRPr lang="en-US"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MANAGEMENT OF HYPERHIDROSIS</a:t>
            </a:r>
            <a:endParaRPr lang="en-US" sz="4000" b="1" dirty="0"/>
          </a:p>
        </p:txBody>
      </p:sp>
      <p:sp>
        <p:nvSpPr>
          <p:cNvPr id="3" name="Content Placeholder 2"/>
          <p:cNvSpPr>
            <a:spLocks noGrp="1"/>
          </p:cNvSpPr>
          <p:nvPr>
            <p:ph sz="quarter" idx="1"/>
          </p:nvPr>
        </p:nvSpPr>
        <p:spPr/>
        <p:txBody>
          <a:bodyPr>
            <a:normAutofit/>
          </a:bodyPr>
          <a:lstStyle/>
          <a:p>
            <a:r>
              <a:rPr lang="en-US" sz="2400" dirty="0" smtClean="0"/>
              <a:t>TOPICAL ANTICHOLINERGICS:</a:t>
            </a:r>
          </a:p>
          <a:p>
            <a:pPr>
              <a:buNone/>
            </a:pPr>
            <a:r>
              <a:rPr lang="en-US" sz="2400" dirty="0" smtClean="0"/>
              <a:t>	Topical 0.5% </a:t>
            </a:r>
            <a:r>
              <a:rPr lang="en-US" sz="2400" dirty="0" err="1" smtClean="0"/>
              <a:t>glycopyrronium</a:t>
            </a:r>
            <a:r>
              <a:rPr lang="en-US" sz="2400" dirty="0" smtClean="0"/>
              <a:t> bromide cream for  gustatory </a:t>
            </a:r>
            <a:r>
              <a:rPr lang="en-US" sz="2400" dirty="0" err="1" smtClean="0"/>
              <a:t>hyperhidrosis</a:t>
            </a:r>
            <a:r>
              <a:rPr lang="en-US" sz="2400" dirty="0" smtClean="0"/>
              <a:t> and 0.5–2.0% for </a:t>
            </a:r>
            <a:r>
              <a:rPr lang="en-US" sz="2400" dirty="0" err="1" smtClean="0"/>
              <a:t>axillary</a:t>
            </a:r>
            <a:r>
              <a:rPr lang="en-US" sz="2400" dirty="0" smtClean="0"/>
              <a:t> </a:t>
            </a:r>
            <a:r>
              <a:rPr lang="en-US" sz="2400" dirty="0" err="1" smtClean="0"/>
              <a:t>hyperhidrosis</a:t>
            </a:r>
            <a:r>
              <a:rPr lang="en-US" sz="2400" dirty="0" smtClean="0"/>
              <a:t> </a:t>
            </a:r>
          </a:p>
          <a:p>
            <a:pPr>
              <a:buNone/>
            </a:pPr>
            <a:r>
              <a:rPr lang="en-US" sz="2400" b="1" dirty="0" smtClean="0"/>
              <a:t>	</a:t>
            </a:r>
            <a:r>
              <a:rPr lang="en-US" sz="2400" dirty="0" smtClean="0"/>
              <a:t>A 2.0% aqueous solution of</a:t>
            </a:r>
            <a:r>
              <a:rPr lang="en-US" sz="2400" b="1" dirty="0" smtClean="0"/>
              <a:t> </a:t>
            </a:r>
            <a:r>
              <a:rPr lang="en-US" sz="2400" dirty="0" err="1" smtClean="0"/>
              <a:t>glycopyrronium</a:t>
            </a:r>
            <a:r>
              <a:rPr lang="en-US" sz="2400" dirty="0" smtClean="0"/>
              <a:t> bromide for scalp </a:t>
            </a:r>
            <a:r>
              <a:rPr lang="en-US" sz="2400" dirty="0" err="1" smtClean="0"/>
              <a:t>hyperhidrosis</a:t>
            </a:r>
            <a:r>
              <a:rPr lang="en-US" sz="2400" dirty="0" smtClean="0"/>
              <a:t>, and for </a:t>
            </a:r>
            <a:r>
              <a:rPr lang="en-US" sz="2400" dirty="0" err="1" smtClean="0"/>
              <a:t>axillae</a:t>
            </a: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MANAGEMENT OF HYPERHIDROSIS</a:t>
            </a:r>
            <a:endParaRPr lang="en-US" dirty="0"/>
          </a:p>
        </p:txBody>
      </p:sp>
      <p:sp>
        <p:nvSpPr>
          <p:cNvPr id="3" name="Content Placeholder 2"/>
          <p:cNvSpPr>
            <a:spLocks noGrp="1"/>
          </p:cNvSpPr>
          <p:nvPr>
            <p:ph sz="quarter" idx="1"/>
          </p:nvPr>
        </p:nvSpPr>
        <p:spPr/>
        <p:txBody>
          <a:bodyPr>
            <a:noAutofit/>
          </a:bodyPr>
          <a:lstStyle/>
          <a:p>
            <a:r>
              <a:rPr lang="en-US" sz="2400" dirty="0" err="1" smtClean="0"/>
              <a:t>Eccrine</a:t>
            </a:r>
            <a:r>
              <a:rPr lang="en-US" sz="2400" dirty="0" smtClean="0"/>
              <a:t> duct blocking agents act by impeding the delivery of sweat to the skin surface</a:t>
            </a:r>
          </a:p>
          <a:p>
            <a:r>
              <a:rPr lang="en-US" sz="2400" dirty="0" smtClean="0"/>
              <a:t>Formalin (40% aqueous solution of formaldehyde) 1% soaks for feet</a:t>
            </a:r>
          </a:p>
          <a:p>
            <a:r>
              <a:rPr lang="en-US" sz="2400" dirty="0" err="1" smtClean="0"/>
              <a:t>Glutaraldehyde</a:t>
            </a:r>
            <a:r>
              <a:rPr lang="en-US" sz="2400" dirty="0" smtClean="0"/>
              <a:t> 10% in a buffered solution, pH 7.5, swabbed onto the feet three times weekly</a:t>
            </a:r>
          </a:p>
          <a:p>
            <a:r>
              <a:rPr lang="en-US" sz="2400" dirty="0" smtClean="0"/>
              <a:t>There is a small risk of allergic sensitization both to formaldehyde and to </a:t>
            </a:r>
            <a:r>
              <a:rPr lang="en-US" sz="2400" dirty="0" err="1" smtClean="0"/>
              <a:t>glutaraldehyde</a:t>
            </a:r>
            <a:endParaRPr lang="en-US" sz="2400" dirty="0" smtClean="0"/>
          </a:p>
          <a:p>
            <a:endParaRPr lang="en-US" sz="2400" dirty="0" smtClean="0"/>
          </a:p>
          <a:p>
            <a:pPr>
              <a:buNone/>
            </a:pPr>
            <a:r>
              <a:rPr lang="en-US" sz="2400" dirty="0" smtClean="0"/>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MANAGEMENT OF HYPERHIDROSIS</a:t>
            </a:r>
            <a:endParaRPr lang="en-US" dirty="0"/>
          </a:p>
        </p:txBody>
      </p:sp>
      <p:sp>
        <p:nvSpPr>
          <p:cNvPr id="3" name="Content Placeholder 2"/>
          <p:cNvSpPr>
            <a:spLocks noGrp="1"/>
          </p:cNvSpPr>
          <p:nvPr>
            <p:ph sz="quarter" idx="1"/>
          </p:nvPr>
        </p:nvSpPr>
        <p:spPr/>
        <p:txBody>
          <a:bodyPr>
            <a:noAutofit/>
          </a:bodyPr>
          <a:lstStyle/>
          <a:p>
            <a:r>
              <a:rPr lang="en-US" sz="2400" dirty="0" smtClean="0"/>
              <a:t>Application of 20% </a:t>
            </a:r>
            <a:r>
              <a:rPr lang="en-US" sz="2400" dirty="0" err="1" smtClean="0"/>
              <a:t>aluminium</a:t>
            </a:r>
            <a:r>
              <a:rPr lang="en-US" sz="2400" dirty="0" smtClean="0"/>
              <a:t> chloride in absolute ethanol at night after drying the </a:t>
            </a:r>
            <a:r>
              <a:rPr lang="en-US" sz="2400" dirty="0" err="1" smtClean="0"/>
              <a:t>axilla</a:t>
            </a:r>
            <a:r>
              <a:rPr lang="en-US" sz="2400" dirty="0" smtClean="0"/>
              <a:t>. It should initially be applied nightly but may later be required only once every 1–4 weeks</a:t>
            </a:r>
          </a:p>
          <a:p>
            <a:r>
              <a:rPr lang="en-US" sz="2400" dirty="0" smtClean="0"/>
              <a:t>If moisture is present on the skin when aluminum chloride </a:t>
            </a:r>
            <a:r>
              <a:rPr lang="en-US" sz="2400" dirty="0" err="1" smtClean="0"/>
              <a:t>hexahydrate</a:t>
            </a:r>
            <a:r>
              <a:rPr lang="en-US" sz="2400" dirty="0" smtClean="0"/>
              <a:t> is applied, this can result in formation of a weak hydrochloric acid, which can cause symptoms of burning, irritation, or desquamation</a:t>
            </a:r>
          </a:p>
          <a:p>
            <a:r>
              <a:rPr lang="en-US" sz="2400" dirty="0" smtClean="0"/>
              <a:t>The same treatment can also be tried on the hands and feet, or other localized areas of </a:t>
            </a:r>
            <a:r>
              <a:rPr lang="en-US" sz="2400" dirty="0" err="1" smtClean="0"/>
              <a:t>hyperhidrosis</a:t>
            </a:r>
            <a:r>
              <a:rPr lang="en-US" sz="2400" dirty="0" smtClean="0"/>
              <a:t>, but usually with rather less success</a:t>
            </a:r>
          </a:p>
          <a:p>
            <a:r>
              <a:rPr lang="en-US" sz="2400" dirty="0" smtClean="0"/>
              <a:t>The mode of action of </a:t>
            </a:r>
            <a:r>
              <a:rPr lang="en-US" sz="2400" dirty="0" err="1" smtClean="0"/>
              <a:t>aluminium</a:t>
            </a:r>
            <a:r>
              <a:rPr lang="en-US" sz="2400" dirty="0" smtClean="0"/>
              <a:t> salts is uncertain, but they can be shown to affect both the duct and the </a:t>
            </a:r>
            <a:r>
              <a:rPr lang="en-US" sz="2400" dirty="0" err="1" smtClean="0"/>
              <a:t>secretory</a:t>
            </a:r>
            <a:r>
              <a:rPr lang="en-US" sz="2400" dirty="0" smtClean="0"/>
              <a:t> coil </a:t>
            </a:r>
          </a:p>
          <a:p>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MANAGEMENT OF HYPERHIDROSIS</a:t>
            </a:r>
            <a:endParaRPr lang="en-US" dirty="0"/>
          </a:p>
        </p:txBody>
      </p:sp>
      <p:sp>
        <p:nvSpPr>
          <p:cNvPr id="3" name="Content Placeholder 2"/>
          <p:cNvSpPr>
            <a:spLocks noGrp="1"/>
          </p:cNvSpPr>
          <p:nvPr>
            <p:ph sz="quarter" idx="1"/>
          </p:nvPr>
        </p:nvSpPr>
        <p:spPr/>
        <p:txBody>
          <a:bodyPr>
            <a:noAutofit/>
          </a:bodyPr>
          <a:lstStyle/>
          <a:p>
            <a:r>
              <a:rPr lang="en-US" sz="2400" b="1" dirty="0" err="1" smtClean="0"/>
              <a:t>Iontophoresis</a:t>
            </a:r>
            <a:r>
              <a:rPr lang="en-US" sz="2400" dirty="0" smtClean="0"/>
              <a:t>, using either tap water or </a:t>
            </a:r>
            <a:r>
              <a:rPr lang="en-US" sz="2400" dirty="0" err="1" smtClean="0"/>
              <a:t>anticholinergic</a:t>
            </a:r>
            <a:r>
              <a:rPr lang="en-US" sz="2400" dirty="0" smtClean="0"/>
              <a:t> drugs such as 0.05% </a:t>
            </a:r>
            <a:r>
              <a:rPr lang="en-US" sz="2400" dirty="0" err="1" smtClean="0"/>
              <a:t>glycopyrronium</a:t>
            </a:r>
            <a:r>
              <a:rPr lang="en-US" sz="2400" dirty="0" smtClean="0"/>
              <a:t> bromide solution is an </a:t>
            </a:r>
            <a:r>
              <a:rPr lang="en-US" sz="2400" dirty="0" err="1" smtClean="0"/>
              <a:t>efective</a:t>
            </a:r>
            <a:r>
              <a:rPr lang="en-US" sz="2400" dirty="0" smtClean="0"/>
              <a:t> method of treatment</a:t>
            </a:r>
          </a:p>
          <a:p>
            <a:r>
              <a:rPr lang="en-US" sz="2400" dirty="0" smtClean="0"/>
              <a:t>The mode of action of tap water </a:t>
            </a:r>
            <a:r>
              <a:rPr lang="en-US" sz="2400" dirty="0" err="1" smtClean="0"/>
              <a:t>iontophoresis</a:t>
            </a:r>
            <a:r>
              <a:rPr lang="en-US" sz="2400" dirty="0" smtClean="0"/>
              <a:t> is not known</a:t>
            </a:r>
          </a:p>
          <a:p>
            <a:r>
              <a:rPr lang="en-US" sz="2400" dirty="0" smtClean="0"/>
              <a:t>Direct current is usually used, with each palm or sole being treated for 30 min with 20 </a:t>
            </a:r>
            <a:r>
              <a:rPr lang="en-US" sz="2400" dirty="0" err="1" smtClean="0"/>
              <a:t>mA</a:t>
            </a:r>
            <a:r>
              <a:rPr lang="en-US" sz="2400" dirty="0" smtClean="0"/>
              <a:t>, initially three times a week</a:t>
            </a:r>
          </a:p>
          <a:p>
            <a:r>
              <a:rPr lang="en-US" sz="2400" dirty="0" smtClean="0"/>
              <a:t>Once </a:t>
            </a:r>
            <a:r>
              <a:rPr lang="en-US" sz="2400" dirty="0" err="1" smtClean="0"/>
              <a:t>euhidrosis</a:t>
            </a:r>
            <a:r>
              <a:rPr lang="en-US" sz="2400" dirty="0" smtClean="0"/>
              <a:t> is established, monthly maintenance treatment may be sufficient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MANAGEMENT OF HYPERHIDROSIS</a:t>
            </a:r>
            <a:endParaRPr lang="en-US" dirty="0"/>
          </a:p>
        </p:txBody>
      </p:sp>
      <p:sp>
        <p:nvSpPr>
          <p:cNvPr id="3" name="Content Placeholder 2"/>
          <p:cNvSpPr>
            <a:spLocks noGrp="1"/>
          </p:cNvSpPr>
          <p:nvPr>
            <p:ph sz="quarter" idx="1"/>
          </p:nvPr>
        </p:nvSpPr>
        <p:spPr/>
        <p:txBody>
          <a:bodyPr>
            <a:noAutofit/>
          </a:bodyPr>
          <a:lstStyle/>
          <a:p>
            <a:r>
              <a:rPr lang="en-US" sz="2400" b="1" dirty="0" err="1" smtClean="0"/>
              <a:t>Botulinum</a:t>
            </a:r>
            <a:r>
              <a:rPr lang="en-US" sz="2400" b="1" dirty="0" smtClean="0"/>
              <a:t> toxin (A injection)</a:t>
            </a:r>
            <a:r>
              <a:rPr lang="en-US" sz="2400" dirty="0" smtClean="0"/>
              <a:t> acts on the cholinergic synapses, inhibiting the release of acetylcholine </a:t>
            </a:r>
          </a:p>
          <a:p>
            <a:r>
              <a:rPr lang="en-US" sz="2400" dirty="0" smtClean="0"/>
              <a:t>0.1 </a:t>
            </a:r>
            <a:r>
              <a:rPr lang="en-US" sz="2400" dirty="0" err="1" smtClean="0"/>
              <a:t>mL</a:t>
            </a:r>
            <a:r>
              <a:rPr lang="en-US" sz="2400" dirty="0" smtClean="0"/>
              <a:t> of appropriately diluted </a:t>
            </a:r>
            <a:r>
              <a:rPr lang="en-US" sz="2400" dirty="0" err="1" smtClean="0"/>
              <a:t>botulinum</a:t>
            </a:r>
            <a:r>
              <a:rPr lang="en-US" sz="2400" dirty="0" smtClean="0"/>
              <a:t> toxin injection can be given to 1 cm</a:t>
            </a:r>
            <a:r>
              <a:rPr lang="en-US" sz="1600" dirty="0" smtClean="0"/>
              <a:t>2</a:t>
            </a:r>
            <a:r>
              <a:rPr lang="en-US" sz="2400" dirty="0" smtClean="0"/>
              <a:t> areas of skin appropriately anaesthetized – topical eutectic </a:t>
            </a:r>
            <a:r>
              <a:rPr lang="en-US" sz="2400" dirty="0" err="1" smtClean="0"/>
              <a:t>lignocaine</a:t>
            </a:r>
            <a:r>
              <a:rPr lang="en-US" sz="2400" dirty="0" smtClean="0"/>
              <a:t>/</a:t>
            </a:r>
            <a:r>
              <a:rPr lang="en-US" sz="2400" dirty="0" err="1" smtClean="0"/>
              <a:t>prilocaine</a:t>
            </a:r>
            <a:r>
              <a:rPr lang="en-US" sz="2400" dirty="0" smtClean="0"/>
              <a:t> is sufficient for </a:t>
            </a:r>
            <a:r>
              <a:rPr lang="en-US" sz="2400" dirty="0" err="1" smtClean="0"/>
              <a:t>axillary</a:t>
            </a:r>
            <a:r>
              <a:rPr lang="en-US" sz="2400" dirty="0" smtClean="0"/>
              <a:t> skin, but palms and soles require regional nerve blockade</a:t>
            </a:r>
          </a:p>
          <a:p>
            <a:r>
              <a:rPr lang="en-US" sz="2400" dirty="0" smtClean="0"/>
              <a:t>Injections are placed at the dermal subcutaneous junction where the </a:t>
            </a:r>
            <a:r>
              <a:rPr lang="en-US" sz="2400" dirty="0" err="1" smtClean="0"/>
              <a:t>eccrine</a:t>
            </a:r>
            <a:r>
              <a:rPr lang="en-US" sz="2400" dirty="0" smtClean="0"/>
              <a:t> glands reside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MANAGEMENT OF HYPERHIDROSIS</a:t>
            </a:r>
            <a:endParaRPr lang="en-US" dirty="0"/>
          </a:p>
        </p:txBody>
      </p:sp>
      <p:sp>
        <p:nvSpPr>
          <p:cNvPr id="3" name="Content Placeholder 2"/>
          <p:cNvSpPr>
            <a:spLocks noGrp="1"/>
          </p:cNvSpPr>
          <p:nvPr>
            <p:ph sz="quarter" idx="1"/>
          </p:nvPr>
        </p:nvSpPr>
        <p:spPr/>
        <p:txBody>
          <a:bodyPr>
            <a:noAutofit/>
          </a:bodyPr>
          <a:lstStyle/>
          <a:p>
            <a:r>
              <a:rPr lang="en-US" sz="2400" dirty="0" smtClean="0"/>
              <a:t>Each </a:t>
            </a:r>
            <a:r>
              <a:rPr lang="en-US" sz="2400" dirty="0" err="1" smtClean="0"/>
              <a:t>axilla</a:t>
            </a:r>
            <a:r>
              <a:rPr lang="en-US" sz="2400" dirty="0" smtClean="0"/>
              <a:t> usually requires 12 injections, hands 20 and each foot 24–36</a:t>
            </a:r>
          </a:p>
          <a:p>
            <a:r>
              <a:rPr lang="en-US" sz="2400" dirty="0" smtClean="0"/>
              <a:t>A reduction in sweating is apparent within 48 h and the benefit will normally last for up to 8 months in </a:t>
            </a:r>
            <a:r>
              <a:rPr lang="en-US" sz="2400" dirty="0" err="1" smtClean="0"/>
              <a:t>axillary</a:t>
            </a:r>
            <a:r>
              <a:rPr lang="en-US" sz="2400" dirty="0" smtClean="0"/>
              <a:t> and 6 months in </a:t>
            </a:r>
            <a:r>
              <a:rPr lang="en-US" sz="2400" dirty="0" err="1" smtClean="0"/>
              <a:t>palmar</a:t>
            </a:r>
            <a:r>
              <a:rPr lang="en-US" sz="2400" dirty="0" smtClean="0"/>
              <a:t> and </a:t>
            </a:r>
            <a:r>
              <a:rPr lang="en-US" sz="2400" dirty="0" err="1" smtClean="0"/>
              <a:t>cranio</a:t>
            </a:r>
            <a:r>
              <a:rPr lang="en-US" sz="2400" dirty="0" smtClean="0"/>
              <a:t>‐facial </a:t>
            </a:r>
            <a:r>
              <a:rPr lang="en-US" sz="2400" dirty="0" err="1" smtClean="0"/>
              <a:t>hyperhidrosis</a:t>
            </a:r>
            <a:r>
              <a:rPr lang="en-US" sz="2400" dirty="0" smtClean="0"/>
              <a:t> </a:t>
            </a:r>
          </a:p>
          <a:p>
            <a:r>
              <a:rPr lang="en-US" sz="2400" dirty="0" smtClean="0"/>
              <a:t>Reinjection seems to be effective, and to date resistance has not been seen in </a:t>
            </a:r>
            <a:r>
              <a:rPr lang="en-US" sz="2400" dirty="0" err="1" smtClean="0"/>
              <a:t>hyperhidrosis</a:t>
            </a:r>
            <a:endParaRPr 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MANAGEMENT OF HYPERHIDROSIS</a:t>
            </a:r>
            <a:endParaRPr lang="en-US" dirty="0"/>
          </a:p>
        </p:txBody>
      </p:sp>
      <p:sp>
        <p:nvSpPr>
          <p:cNvPr id="3" name="Content Placeholder 2"/>
          <p:cNvSpPr>
            <a:spLocks noGrp="1"/>
          </p:cNvSpPr>
          <p:nvPr>
            <p:ph sz="quarter" idx="1"/>
          </p:nvPr>
        </p:nvSpPr>
        <p:spPr/>
        <p:txBody>
          <a:bodyPr>
            <a:noAutofit/>
          </a:bodyPr>
          <a:lstStyle/>
          <a:p>
            <a:r>
              <a:rPr lang="en-US" sz="2400" dirty="0" smtClean="0"/>
              <a:t>Electromagnetic energy </a:t>
            </a:r>
            <a:r>
              <a:rPr lang="en-US" sz="2400" dirty="0" err="1" smtClean="0"/>
              <a:t>thermolysis</a:t>
            </a:r>
            <a:r>
              <a:rPr lang="en-US" sz="2400" dirty="0" smtClean="0"/>
              <a:t> is a non-invasive procedure that can provide long-lasting reduction in </a:t>
            </a:r>
            <a:r>
              <a:rPr lang="en-US" sz="2400" dirty="0" err="1" smtClean="0"/>
              <a:t>axillary</a:t>
            </a:r>
            <a:r>
              <a:rPr lang="en-US" sz="2400" dirty="0" smtClean="0"/>
              <a:t> sweating</a:t>
            </a:r>
          </a:p>
          <a:p>
            <a:r>
              <a:rPr lang="en-US" sz="2400" dirty="0" smtClean="0"/>
              <a:t> Microwave energy is readily absorbed by water molecules and as a result can easily target tissues with high water content, such as the </a:t>
            </a:r>
            <a:r>
              <a:rPr lang="en-US" sz="2400" dirty="0" err="1" smtClean="0"/>
              <a:t>eccrine</a:t>
            </a:r>
            <a:r>
              <a:rPr lang="en-US" sz="2400" dirty="0" smtClean="0"/>
              <a:t> glands</a:t>
            </a:r>
          </a:p>
          <a:p>
            <a:r>
              <a:rPr lang="en-US" sz="2400" dirty="0" err="1" smtClean="0"/>
              <a:t>Eccrine</a:t>
            </a:r>
            <a:r>
              <a:rPr lang="en-US" sz="2400" dirty="0" smtClean="0"/>
              <a:t> glands do not regenerate, and their destruction reduces sweating in the treated area permanently</a:t>
            </a:r>
          </a:p>
          <a:p>
            <a:r>
              <a:rPr lang="en-US" sz="2400" dirty="0" smtClean="0"/>
              <a:t>Side effects include edema, </a:t>
            </a:r>
            <a:r>
              <a:rPr lang="en-US" sz="2400" dirty="0" err="1" smtClean="0"/>
              <a:t>erythema</a:t>
            </a:r>
            <a:r>
              <a:rPr lang="en-US" sz="2400" dirty="0" smtClean="0"/>
              <a:t>, bruising, </a:t>
            </a:r>
            <a:r>
              <a:rPr lang="en-US" sz="2400" dirty="0" err="1" smtClean="0"/>
              <a:t>axillary</a:t>
            </a:r>
            <a:r>
              <a:rPr lang="en-US" sz="2400" dirty="0" smtClean="0"/>
              <a:t> tenderness or pain, </a:t>
            </a:r>
            <a:r>
              <a:rPr lang="en-US" sz="2400" dirty="0" err="1" smtClean="0"/>
              <a:t>paresthesia</a:t>
            </a:r>
            <a:r>
              <a:rPr lang="en-US" sz="2400" dirty="0" smtClean="0"/>
              <a:t> in the </a:t>
            </a:r>
            <a:r>
              <a:rPr lang="en-US" sz="2400" dirty="0" err="1" smtClean="0"/>
              <a:t>axilla</a:t>
            </a:r>
            <a:r>
              <a:rPr lang="en-US" sz="2400" dirty="0" smtClean="0"/>
              <a:t> or upper arm, and less commonly, blisters or burns at the treatment site, scar tissue formation, and patchy </a:t>
            </a:r>
            <a:r>
              <a:rPr lang="en-US" sz="2400" dirty="0" err="1" smtClean="0"/>
              <a:t>axillary</a:t>
            </a:r>
            <a:r>
              <a:rPr lang="en-US" sz="2400" dirty="0" smtClean="0"/>
              <a:t> alopecia (permanent)</a:t>
            </a:r>
          </a:p>
          <a:p>
            <a:r>
              <a:rPr lang="en-US" sz="2400" dirty="0" smtClean="0"/>
              <a:t>This technology cannot be applied to </a:t>
            </a:r>
            <a:r>
              <a:rPr lang="en-US" sz="2400" dirty="0" err="1" smtClean="0"/>
              <a:t>nonaxillary</a:t>
            </a:r>
            <a:r>
              <a:rPr lang="en-US" sz="2400" dirty="0" smtClean="0"/>
              <a:t> body sites</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ECCRINE SWEAT GLANDS</a:t>
            </a:r>
            <a:endParaRPr lang="en-US" sz="4000" b="1" dirty="0"/>
          </a:p>
        </p:txBody>
      </p:sp>
      <p:sp>
        <p:nvSpPr>
          <p:cNvPr id="3" name="Content Placeholder 2"/>
          <p:cNvSpPr>
            <a:spLocks noGrp="1"/>
          </p:cNvSpPr>
          <p:nvPr>
            <p:ph sz="quarter" idx="1"/>
          </p:nvPr>
        </p:nvSpPr>
        <p:spPr/>
        <p:txBody>
          <a:bodyPr>
            <a:normAutofit/>
          </a:bodyPr>
          <a:lstStyle/>
          <a:p>
            <a:r>
              <a:rPr lang="en-US" sz="2400" dirty="0" smtClean="0"/>
              <a:t>Sweat glands are morphologically normal at birth but may not function fully until about 2 years of age</a:t>
            </a:r>
          </a:p>
          <a:p>
            <a:r>
              <a:rPr lang="en-US" sz="2400" dirty="0" smtClean="0"/>
              <a:t>No new </a:t>
            </a:r>
            <a:r>
              <a:rPr lang="en-US" sz="2400" dirty="0" err="1" smtClean="0"/>
              <a:t>eccrine</a:t>
            </a:r>
            <a:r>
              <a:rPr lang="en-US" sz="2400" dirty="0" smtClean="0"/>
              <a:t> glands develop after birth</a:t>
            </a:r>
          </a:p>
          <a:p>
            <a:r>
              <a:rPr lang="en-US" sz="2400" dirty="0" smtClean="0"/>
              <a:t>The gland consists of a </a:t>
            </a:r>
            <a:r>
              <a:rPr lang="en-US" sz="2400" dirty="0" err="1" smtClean="0"/>
              <a:t>secretory</a:t>
            </a:r>
            <a:r>
              <a:rPr lang="en-US" sz="2400" dirty="0" smtClean="0"/>
              <a:t> coil in the lower dermis and subcutaneous tissue, and a duct leading through the dermis to the </a:t>
            </a:r>
            <a:r>
              <a:rPr lang="en-US" sz="2400" dirty="0" err="1" smtClean="0"/>
              <a:t>intraepidermal</a:t>
            </a:r>
            <a:r>
              <a:rPr lang="en-US" sz="2400" dirty="0" smtClean="0"/>
              <a:t> sweat duct unit</a:t>
            </a: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MANAGEMENT OF HYPERHIDROSIS</a:t>
            </a:r>
            <a:endParaRPr lang="en-US" dirty="0"/>
          </a:p>
        </p:txBody>
      </p:sp>
      <p:sp>
        <p:nvSpPr>
          <p:cNvPr id="3" name="Content Placeholder 2"/>
          <p:cNvSpPr>
            <a:spLocks noGrp="1"/>
          </p:cNvSpPr>
          <p:nvPr>
            <p:ph sz="quarter" idx="1"/>
          </p:nvPr>
        </p:nvSpPr>
        <p:spPr/>
        <p:txBody>
          <a:bodyPr>
            <a:noAutofit/>
          </a:bodyPr>
          <a:lstStyle/>
          <a:p>
            <a:r>
              <a:rPr lang="en-US" sz="2400" dirty="0" smtClean="0"/>
              <a:t>Systemic drug treatment</a:t>
            </a:r>
          </a:p>
          <a:p>
            <a:r>
              <a:rPr lang="en-US" sz="2400" dirty="0" smtClean="0"/>
              <a:t>Atropine‐like drugs not used because of their side effects</a:t>
            </a:r>
          </a:p>
          <a:p>
            <a:r>
              <a:rPr lang="en-US" sz="2400" dirty="0" err="1" smtClean="0"/>
              <a:t>Propantheline</a:t>
            </a:r>
            <a:r>
              <a:rPr lang="en-US" sz="2400" dirty="0" smtClean="0"/>
              <a:t>: overall the results are disappointing</a:t>
            </a:r>
          </a:p>
          <a:p>
            <a:r>
              <a:rPr lang="en-US" sz="2400" dirty="0" err="1" smtClean="0"/>
              <a:t>Methantheline</a:t>
            </a:r>
            <a:r>
              <a:rPr lang="en-US" sz="2400" dirty="0" smtClean="0"/>
              <a:t> at a dose of 50 mg three times a day has recently been advocated</a:t>
            </a:r>
          </a:p>
          <a:p>
            <a:r>
              <a:rPr lang="en-US" sz="2400" dirty="0" smtClean="0"/>
              <a:t>The oral </a:t>
            </a:r>
            <a:r>
              <a:rPr lang="en-US" sz="2400" dirty="0" err="1" smtClean="0"/>
              <a:t>antimuscarinic</a:t>
            </a:r>
            <a:r>
              <a:rPr lang="en-US" sz="2400" dirty="0" smtClean="0"/>
              <a:t> agent </a:t>
            </a:r>
            <a:r>
              <a:rPr lang="en-US" sz="2400" dirty="0" err="1" smtClean="0"/>
              <a:t>oxybutynin</a:t>
            </a:r>
            <a:r>
              <a:rPr lang="en-US" sz="2400" dirty="0" smtClean="0"/>
              <a:t>: The dose is escalated from 2.5 mg daily to 5 mg twice a day as tolerated, with an improvement in quality of life in 65% of those treated </a:t>
            </a:r>
          </a:p>
          <a:p>
            <a:r>
              <a:rPr lang="en-US" sz="2400" dirty="0" err="1" smtClean="0"/>
              <a:t>Glycopyrollate</a:t>
            </a:r>
            <a:r>
              <a:rPr lang="en-US" sz="2400" dirty="0" smtClean="0"/>
              <a:t>: 1–2 mg once to four times a day</a:t>
            </a:r>
          </a:p>
          <a:p>
            <a:r>
              <a:rPr lang="en-US" sz="2400" dirty="0" smtClean="0"/>
              <a:t>B-Blockers, and benzodiazepines, are oral agents that can be useful in stress-induced </a:t>
            </a:r>
            <a:r>
              <a:rPr lang="en-US" sz="2400" smtClean="0"/>
              <a:t>hyperhidrosis</a:t>
            </a:r>
            <a:endParaRPr 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MANAGEMENT OF HYPERHIDROSIS</a:t>
            </a:r>
            <a:endParaRPr lang="en-US" dirty="0"/>
          </a:p>
        </p:txBody>
      </p:sp>
      <p:sp>
        <p:nvSpPr>
          <p:cNvPr id="3" name="Content Placeholder 2"/>
          <p:cNvSpPr>
            <a:spLocks noGrp="1"/>
          </p:cNvSpPr>
          <p:nvPr>
            <p:ph sz="quarter" idx="1"/>
          </p:nvPr>
        </p:nvSpPr>
        <p:spPr/>
        <p:txBody>
          <a:bodyPr>
            <a:normAutofit/>
          </a:bodyPr>
          <a:lstStyle/>
          <a:p>
            <a:r>
              <a:rPr lang="en-US" sz="2400" dirty="0" err="1" smtClean="0"/>
              <a:t>Clonidine</a:t>
            </a:r>
            <a:r>
              <a:rPr lang="en-US" sz="2400" dirty="0" smtClean="0"/>
              <a:t> at a dose of 0.1 mg twice daily may be useful, but hypotension may limit its use</a:t>
            </a:r>
          </a:p>
          <a:p>
            <a:r>
              <a:rPr lang="en-US" sz="2400" dirty="0" smtClean="0"/>
              <a:t>Ganglion‐blocking drugs can inhibit sweating, but side effects from hypotension are usually too troublesome</a:t>
            </a:r>
          </a:p>
          <a:p>
            <a:r>
              <a:rPr lang="en-US" sz="2400" dirty="0" smtClean="0"/>
              <a:t>Calcium‐channel blockers, such as </a:t>
            </a:r>
            <a:r>
              <a:rPr lang="en-US" sz="2400" dirty="0" err="1" smtClean="0"/>
              <a:t>diltiazem</a:t>
            </a:r>
            <a:r>
              <a:rPr lang="en-US" sz="2400" dirty="0" smtClean="0"/>
              <a:t> have helped some patients</a:t>
            </a:r>
          </a:p>
          <a:p>
            <a:r>
              <a:rPr lang="en-US" sz="2400" dirty="0" smtClean="0"/>
              <a:t>In cases with a pronounced emotional factor, sedative or tranquillizing drugs are often useful, but psychiatric treatment may be necessary</a:t>
            </a:r>
            <a:endParaRPr lang="en-US"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MANAGEMENT OF HYPERHIDROSIS</a:t>
            </a:r>
            <a:endParaRPr lang="en-US" dirty="0"/>
          </a:p>
        </p:txBody>
      </p:sp>
      <p:sp>
        <p:nvSpPr>
          <p:cNvPr id="3" name="Content Placeholder 2"/>
          <p:cNvSpPr>
            <a:spLocks noGrp="1"/>
          </p:cNvSpPr>
          <p:nvPr>
            <p:ph sz="quarter" idx="1"/>
          </p:nvPr>
        </p:nvSpPr>
        <p:spPr/>
        <p:txBody>
          <a:bodyPr>
            <a:noAutofit/>
          </a:bodyPr>
          <a:lstStyle/>
          <a:p>
            <a:r>
              <a:rPr lang="en-US" sz="2400" dirty="0" err="1" smtClean="0"/>
              <a:t>Sympathectomy</a:t>
            </a:r>
            <a:r>
              <a:rPr lang="en-US" sz="2400" dirty="0" smtClean="0"/>
              <a:t>, whether cervical, </a:t>
            </a:r>
            <a:r>
              <a:rPr lang="en-US" sz="2400" dirty="0" err="1" smtClean="0"/>
              <a:t>transaxillary</a:t>
            </a:r>
            <a:r>
              <a:rPr lang="en-US" sz="2400" dirty="0" smtClean="0"/>
              <a:t> or endoscopic, causes </a:t>
            </a:r>
            <a:r>
              <a:rPr lang="en-US" sz="2400" dirty="0" err="1" smtClean="0"/>
              <a:t>anhidrosis</a:t>
            </a:r>
            <a:r>
              <a:rPr lang="en-US" sz="2400" dirty="0" smtClean="0"/>
              <a:t> if complete </a:t>
            </a:r>
          </a:p>
          <a:p>
            <a:r>
              <a:rPr lang="en-US" sz="2400" dirty="0" smtClean="0"/>
              <a:t>Sweating may return after a period of some years, due either to regeneration of sympathetic </a:t>
            </a:r>
            <a:r>
              <a:rPr lang="en-US" sz="2400" dirty="0" err="1" smtClean="0"/>
              <a:t>fibres</a:t>
            </a:r>
            <a:r>
              <a:rPr lang="en-US" sz="2400" dirty="0" smtClean="0"/>
              <a:t> or to </a:t>
            </a:r>
            <a:r>
              <a:rPr lang="en-US" sz="2400" dirty="0" err="1" smtClean="0"/>
              <a:t>fibres</a:t>
            </a:r>
            <a:r>
              <a:rPr lang="en-US" sz="2400" dirty="0" smtClean="0"/>
              <a:t> that do not pass through the sympathetic ganglia </a:t>
            </a:r>
          </a:p>
          <a:p>
            <a:r>
              <a:rPr lang="en-US" sz="2400" dirty="0" smtClean="0"/>
              <a:t>Interruption of the sympathetic </a:t>
            </a:r>
            <a:r>
              <a:rPr lang="en-US" sz="2400" dirty="0" err="1" smtClean="0"/>
              <a:t>fibres</a:t>
            </a:r>
            <a:r>
              <a:rPr lang="en-US" sz="2400" dirty="0" smtClean="0"/>
              <a:t> between the second and fourth thoracic ganglia can be achieved by surgical </a:t>
            </a:r>
            <a:r>
              <a:rPr lang="en-US" sz="2400" dirty="0" err="1" smtClean="0"/>
              <a:t>transection</a:t>
            </a:r>
            <a:r>
              <a:rPr lang="en-US" sz="2400" dirty="0" smtClean="0"/>
              <a:t>, radiofrequency ablation, phenol destruction, </a:t>
            </a:r>
            <a:r>
              <a:rPr lang="en-US" sz="2400" dirty="0" err="1" smtClean="0"/>
              <a:t>cautery</a:t>
            </a:r>
            <a:r>
              <a:rPr lang="en-US" sz="2400" dirty="0" smtClean="0"/>
              <a:t>, clamping or clipping</a:t>
            </a:r>
          </a:p>
          <a:p>
            <a:r>
              <a:rPr lang="en-US" sz="2400" dirty="0" smtClean="0"/>
              <a:t>Satisfactory reduction of </a:t>
            </a:r>
            <a:r>
              <a:rPr lang="en-US" sz="2400" dirty="0" err="1" smtClean="0"/>
              <a:t>palmar</a:t>
            </a:r>
            <a:r>
              <a:rPr lang="en-US" sz="2400" dirty="0" smtClean="0"/>
              <a:t> </a:t>
            </a:r>
            <a:r>
              <a:rPr lang="en-US" sz="2400" dirty="0" err="1" smtClean="0"/>
              <a:t>hyperhidrosis</a:t>
            </a:r>
            <a:r>
              <a:rPr lang="en-US" sz="2400" dirty="0" smtClean="0"/>
              <a:t> is achieved in over 95% of cases; it is a little less successful for </a:t>
            </a:r>
            <a:r>
              <a:rPr lang="en-US" sz="2400" dirty="0" err="1" smtClean="0"/>
              <a:t>axillary</a:t>
            </a:r>
            <a:r>
              <a:rPr lang="en-US" sz="2400" dirty="0" smtClean="0"/>
              <a:t> </a:t>
            </a:r>
            <a:r>
              <a:rPr lang="en-US" sz="2400" dirty="0" err="1" smtClean="0"/>
              <a:t>hyperhidrosis</a:t>
            </a:r>
            <a:endParaRPr lang="en-US"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MANAGEMENT OF HYPERHIDROSIS</a:t>
            </a:r>
            <a:endParaRPr lang="en-US" dirty="0"/>
          </a:p>
        </p:txBody>
      </p:sp>
      <p:sp>
        <p:nvSpPr>
          <p:cNvPr id="3" name="Content Placeholder 2"/>
          <p:cNvSpPr>
            <a:spLocks noGrp="1"/>
          </p:cNvSpPr>
          <p:nvPr>
            <p:ph sz="quarter" idx="1"/>
          </p:nvPr>
        </p:nvSpPr>
        <p:spPr/>
        <p:txBody>
          <a:bodyPr>
            <a:noAutofit/>
          </a:bodyPr>
          <a:lstStyle/>
          <a:p>
            <a:r>
              <a:rPr lang="en-US" sz="2400" dirty="0" smtClean="0"/>
              <a:t>Complications of </a:t>
            </a:r>
            <a:r>
              <a:rPr lang="en-US" sz="2400" dirty="0" err="1" smtClean="0"/>
              <a:t>sympathectomy</a:t>
            </a:r>
            <a:r>
              <a:rPr lang="en-US" sz="2400" dirty="0" smtClean="0"/>
              <a:t> include </a:t>
            </a:r>
            <a:r>
              <a:rPr lang="en-US" sz="2400" dirty="0" err="1" smtClean="0"/>
              <a:t>haemothorax</a:t>
            </a:r>
            <a:r>
              <a:rPr lang="en-US" sz="2400" dirty="0" smtClean="0"/>
              <a:t>, </a:t>
            </a:r>
            <a:r>
              <a:rPr lang="en-US" sz="2400" dirty="0" err="1" smtClean="0"/>
              <a:t>pneumothorax</a:t>
            </a:r>
            <a:r>
              <a:rPr lang="en-US" sz="2400" dirty="0" smtClean="0"/>
              <a:t>, </a:t>
            </a:r>
            <a:r>
              <a:rPr lang="en-US" sz="2400" dirty="0" err="1" smtClean="0"/>
              <a:t>chylothorax</a:t>
            </a:r>
            <a:r>
              <a:rPr lang="en-US" sz="2400" dirty="0" smtClean="0"/>
              <a:t>, nipple sensitivity and Horner syndrome</a:t>
            </a:r>
          </a:p>
          <a:p>
            <a:r>
              <a:rPr lang="en-US" sz="2400" dirty="0" smtClean="0"/>
              <a:t>There are rare instances of transient or permanent </a:t>
            </a:r>
            <a:r>
              <a:rPr lang="en-US" sz="2400" dirty="0" err="1" smtClean="0"/>
              <a:t>bradycardia</a:t>
            </a:r>
            <a:r>
              <a:rPr lang="en-US" sz="2400" dirty="0" smtClean="0"/>
              <a:t> complicating the technique</a:t>
            </a:r>
          </a:p>
          <a:p>
            <a:r>
              <a:rPr lang="en-US" sz="2400" dirty="0" smtClean="0"/>
              <a:t>Other disadvantages are that the palms or soles may become excessively dry</a:t>
            </a:r>
          </a:p>
          <a:p>
            <a:r>
              <a:rPr lang="en-US" sz="2400" dirty="0" smtClean="0"/>
              <a:t>Endoscopic </a:t>
            </a:r>
            <a:r>
              <a:rPr lang="en-US" sz="2400" dirty="0" err="1" smtClean="0"/>
              <a:t>sympathectomy</a:t>
            </a:r>
            <a:r>
              <a:rPr lang="en-US" sz="2400" dirty="0" smtClean="0"/>
              <a:t> has been used successfully in the treatment of severe </a:t>
            </a:r>
            <a:r>
              <a:rPr lang="en-US" sz="2400" dirty="0" err="1" smtClean="0"/>
              <a:t>cranio</a:t>
            </a:r>
            <a:r>
              <a:rPr lang="en-US" sz="2400" dirty="0" smtClean="0"/>
              <a:t>‐facial </a:t>
            </a:r>
            <a:r>
              <a:rPr lang="en-US" sz="2400" dirty="0" err="1" smtClean="0"/>
              <a:t>hyperhidrosis</a:t>
            </a:r>
            <a:endParaRPr lang="en-US" sz="2400" dirty="0" smtClean="0"/>
          </a:p>
          <a:p>
            <a:r>
              <a:rPr lang="en-US" sz="2400" dirty="0" smtClean="0"/>
              <a:t>Pedal sympathetic </a:t>
            </a:r>
            <a:r>
              <a:rPr lang="en-US" sz="2400" dirty="0" err="1" smtClean="0"/>
              <a:t>denervation</a:t>
            </a:r>
            <a:r>
              <a:rPr lang="en-US" sz="2400" dirty="0" smtClean="0"/>
              <a:t> requires lumbar </a:t>
            </a:r>
            <a:r>
              <a:rPr lang="en-US" sz="2400" dirty="0" err="1" smtClean="0"/>
              <a:t>sympathectomy</a:t>
            </a:r>
            <a:r>
              <a:rPr lang="en-US" sz="2400" dirty="0" smtClean="0"/>
              <a:t>; if more cranial lumbar ganglia are removed, ejaculatory impotence may occur</a:t>
            </a:r>
            <a:endParaRPr lang="en-US" sz="2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GRANULOSIS RUBRA NASI</a:t>
            </a:r>
            <a:endParaRPr lang="en-US" sz="4000" b="1" dirty="0"/>
          </a:p>
        </p:txBody>
      </p:sp>
      <p:sp>
        <p:nvSpPr>
          <p:cNvPr id="3" name="Content Placeholder 2"/>
          <p:cNvSpPr>
            <a:spLocks noGrp="1"/>
          </p:cNvSpPr>
          <p:nvPr>
            <p:ph sz="quarter" idx="1"/>
          </p:nvPr>
        </p:nvSpPr>
        <p:spPr/>
        <p:txBody>
          <a:bodyPr>
            <a:noAutofit/>
          </a:bodyPr>
          <a:lstStyle/>
          <a:p>
            <a:r>
              <a:rPr lang="en-US" sz="2400" dirty="0" err="1" smtClean="0"/>
              <a:t>Granulosis</a:t>
            </a:r>
            <a:r>
              <a:rPr lang="en-US" sz="2400" dirty="0" smtClean="0"/>
              <a:t> </a:t>
            </a:r>
            <a:r>
              <a:rPr lang="en-US" sz="2400" dirty="0" err="1" smtClean="0"/>
              <a:t>rubra</a:t>
            </a:r>
            <a:r>
              <a:rPr lang="en-US" sz="2400" dirty="0" smtClean="0"/>
              <a:t> </a:t>
            </a:r>
            <a:r>
              <a:rPr lang="en-US" sz="2400" dirty="0" err="1" smtClean="0"/>
              <a:t>nasi</a:t>
            </a:r>
            <a:r>
              <a:rPr lang="en-US" sz="2400" dirty="0" smtClean="0"/>
              <a:t> is a rare disorder characterized by </a:t>
            </a:r>
            <a:r>
              <a:rPr lang="en-US" sz="2400" dirty="0" err="1" smtClean="0"/>
              <a:t>hyperhidrosis</a:t>
            </a:r>
            <a:r>
              <a:rPr lang="en-US" sz="2400" dirty="0" smtClean="0"/>
              <a:t> of the nose and associated skin changes</a:t>
            </a:r>
          </a:p>
          <a:p>
            <a:r>
              <a:rPr lang="en-US" sz="2400" dirty="0" smtClean="0"/>
              <a:t>Symptoms develop from as early as 6 months but can occur at any age in childhood and occasionally in adults</a:t>
            </a:r>
          </a:p>
          <a:p>
            <a:r>
              <a:rPr lang="en-US" sz="2400" dirty="0" smtClean="0"/>
              <a:t>Initial presentation is with excess sweating localized over the tip of the nose. Droplets of sweat are usually visible</a:t>
            </a:r>
          </a:p>
          <a:p>
            <a:r>
              <a:rPr lang="en-US" sz="2400" dirty="0" smtClean="0"/>
              <a:t>With time </a:t>
            </a:r>
            <a:r>
              <a:rPr lang="en-US" sz="2400" dirty="0" err="1" smtClean="0"/>
              <a:t>erythema</a:t>
            </a:r>
            <a:r>
              <a:rPr lang="en-US" sz="2400" dirty="0" smtClean="0"/>
              <a:t>, papules, vesicles and </a:t>
            </a:r>
            <a:r>
              <a:rPr lang="en-US" sz="2400" dirty="0" err="1" smtClean="0"/>
              <a:t>telangiectasia</a:t>
            </a:r>
            <a:r>
              <a:rPr lang="en-US" sz="2400" dirty="0" smtClean="0"/>
              <a:t> may develop over the nose, cheeks and upper lips</a:t>
            </a:r>
          </a:p>
          <a:p>
            <a:r>
              <a:rPr lang="en-US" sz="2400" dirty="0" smtClean="0"/>
              <a:t>In the vast majority of cases, resolution occurs around puberty but persistent cases are recognized</a:t>
            </a:r>
          </a:p>
          <a:p>
            <a:r>
              <a:rPr lang="en-US" sz="2400" dirty="0" smtClean="0"/>
              <a:t>Patients may also report peripheral </a:t>
            </a:r>
            <a:r>
              <a:rPr lang="en-US" sz="2400" dirty="0" err="1" smtClean="0"/>
              <a:t>acrocyanosis</a:t>
            </a:r>
            <a:r>
              <a:rPr lang="en-US" sz="2400" dirty="0" smtClean="0"/>
              <a:t> and </a:t>
            </a:r>
            <a:r>
              <a:rPr lang="en-US" sz="2400" dirty="0" err="1" smtClean="0"/>
              <a:t>palmoplantar</a:t>
            </a:r>
            <a:r>
              <a:rPr lang="en-US" sz="2400" dirty="0" smtClean="0"/>
              <a:t> </a:t>
            </a:r>
            <a:r>
              <a:rPr lang="en-US" sz="2400" dirty="0" err="1" smtClean="0"/>
              <a:t>hyperhidrosis</a:t>
            </a:r>
            <a:endParaRPr lang="en-US"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ROSS SYNDROME</a:t>
            </a:r>
            <a:endParaRPr lang="en-US" sz="4000" b="1" dirty="0"/>
          </a:p>
        </p:txBody>
      </p:sp>
      <p:sp>
        <p:nvSpPr>
          <p:cNvPr id="3" name="Content Placeholder 2"/>
          <p:cNvSpPr>
            <a:spLocks noGrp="1"/>
          </p:cNvSpPr>
          <p:nvPr>
            <p:ph sz="quarter" idx="1"/>
          </p:nvPr>
        </p:nvSpPr>
        <p:spPr/>
        <p:txBody>
          <a:bodyPr>
            <a:normAutofit/>
          </a:bodyPr>
          <a:lstStyle/>
          <a:p>
            <a:r>
              <a:rPr lang="en-US" sz="2400" dirty="0" smtClean="0"/>
              <a:t>This rare syndrome is characterized by a triad of segmental </a:t>
            </a:r>
            <a:r>
              <a:rPr lang="en-US" sz="2400" dirty="0" err="1" smtClean="0"/>
              <a:t>anhidrosis</a:t>
            </a:r>
            <a:r>
              <a:rPr lang="en-US" sz="2400" dirty="0" smtClean="0"/>
              <a:t>, tonic pupils and absent deep tendon reflexes</a:t>
            </a:r>
          </a:p>
          <a:p>
            <a:r>
              <a:rPr lang="en-US" sz="2400" dirty="0" smtClean="0"/>
              <a:t>It is a progressive degenerative disorder of sensory and autonomic nerves</a:t>
            </a:r>
          </a:p>
          <a:p>
            <a:r>
              <a:rPr lang="en-US" sz="2400" dirty="0" smtClean="0"/>
              <a:t>The main symptoms are those of heat intolerance and socially disabling compensatory </a:t>
            </a:r>
            <a:r>
              <a:rPr lang="en-US" sz="2400" dirty="0" err="1" smtClean="0"/>
              <a:t>hyperhidrosis</a:t>
            </a:r>
            <a:r>
              <a:rPr lang="en-US" sz="2400" dirty="0" smtClean="0"/>
              <a:t> which may be asymmetrical, patchy or unilateral</a:t>
            </a:r>
          </a:p>
          <a:p>
            <a:endParaRPr lang="en-US" sz="2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MILIARIA</a:t>
            </a:r>
            <a:endParaRPr lang="en-US" sz="4000" b="1" dirty="0"/>
          </a:p>
        </p:txBody>
      </p:sp>
      <p:sp>
        <p:nvSpPr>
          <p:cNvPr id="3" name="Content Placeholder 2"/>
          <p:cNvSpPr>
            <a:spLocks noGrp="1"/>
          </p:cNvSpPr>
          <p:nvPr>
            <p:ph sz="quarter" idx="1"/>
          </p:nvPr>
        </p:nvSpPr>
        <p:spPr/>
        <p:txBody>
          <a:bodyPr>
            <a:noAutofit/>
          </a:bodyPr>
          <a:lstStyle/>
          <a:p>
            <a:r>
              <a:rPr lang="en-US" sz="2400" dirty="0" smtClean="0"/>
              <a:t>This is a common acute or </a:t>
            </a:r>
            <a:r>
              <a:rPr lang="en-US" sz="2400" dirty="0" err="1" smtClean="0"/>
              <a:t>subacute</a:t>
            </a:r>
            <a:r>
              <a:rPr lang="en-US" sz="2400" dirty="0" smtClean="0"/>
              <a:t> skin condition that arises due to the occlusion or disruption of </a:t>
            </a:r>
            <a:r>
              <a:rPr lang="en-US" sz="2400" dirty="0" err="1" smtClean="0"/>
              <a:t>eccrine</a:t>
            </a:r>
            <a:r>
              <a:rPr lang="en-US" sz="2400" dirty="0" smtClean="0"/>
              <a:t> sweat ducts in hot humid conditions, resulting in a leakage of sweat into the epidermis (</a:t>
            </a:r>
            <a:r>
              <a:rPr lang="en-US" sz="2400" dirty="0" err="1" smtClean="0"/>
              <a:t>miliaria</a:t>
            </a:r>
            <a:r>
              <a:rPr lang="en-US" sz="2400" dirty="0" smtClean="0"/>
              <a:t> </a:t>
            </a:r>
            <a:r>
              <a:rPr lang="en-US" sz="2400" dirty="0" err="1" smtClean="0"/>
              <a:t>crystallina</a:t>
            </a:r>
            <a:r>
              <a:rPr lang="en-US" sz="2400" dirty="0" smtClean="0"/>
              <a:t> and </a:t>
            </a:r>
            <a:r>
              <a:rPr lang="en-US" sz="2400" dirty="0" err="1" smtClean="0"/>
              <a:t>miliaria</a:t>
            </a:r>
            <a:r>
              <a:rPr lang="en-US" sz="2400" dirty="0" smtClean="0"/>
              <a:t> </a:t>
            </a:r>
            <a:r>
              <a:rPr lang="en-US" sz="2400" dirty="0" err="1" smtClean="0"/>
              <a:t>rubra</a:t>
            </a:r>
            <a:r>
              <a:rPr lang="en-US" sz="2400" dirty="0" smtClean="0"/>
              <a:t>) or dermis (</a:t>
            </a:r>
            <a:r>
              <a:rPr lang="en-US" sz="2400" dirty="0" err="1" smtClean="0"/>
              <a:t>miliaria</a:t>
            </a:r>
            <a:r>
              <a:rPr lang="en-US" sz="2400" dirty="0" smtClean="0"/>
              <a:t> </a:t>
            </a:r>
            <a:r>
              <a:rPr lang="en-US" sz="2400" dirty="0" err="1" smtClean="0"/>
              <a:t>profunda</a:t>
            </a:r>
            <a:r>
              <a:rPr lang="en-US" sz="2400" dirty="0" smtClean="0"/>
              <a:t>)</a:t>
            </a:r>
          </a:p>
          <a:p>
            <a:r>
              <a:rPr lang="en-US" sz="2400" dirty="0" smtClean="0"/>
              <a:t>In </a:t>
            </a:r>
            <a:r>
              <a:rPr lang="en-US" sz="2400" dirty="0" err="1" smtClean="0"/>
              <a:t>miliaria</a:t>
            </a:r>
            <a:r>
              <a:rPr lang="en-US" sz="2400" dirty="0" smtClean="0"/>
              <a:t> </a:t>
            </a:r>
            <a:r>
              <a:rPr lang="en-US" sz="2400" dirty="0" err="1" smtClean="0"/>
              <a:t>crystallina</a:t>
            </a:r>
            <a:r>
              <a:rPr lang="en-US" sz="2400" dirty="0" smtClean="0"/>
              <a:t>, the obstruction is very superficial, within the stratum </a:t>
            </a:r>
            <a:r>
              <a:rPr lang="en-US" sz="2400" dirty="0" err="1" smtClean="0"/>
              <a:t>corneum</a:t>
            </a:r>
            <a:r>
              <a:rPr lang="en-US" sz="2400" dirty="0" smtClean="0"/>
              <a:t>, and the vesicle is </a:t>
            </a:r>
            <a:r>
              <a:rPr lang="en-US" sz="2400" dirty="0" err="1" smtClean="0"/>
              <a:t>subcorneal</a:t>
            </a:r>
            <a:r>
              <a:rPr lang="en-US" sz="2400" dirty="0" smtClean="0"/>
              <a:t>, producing a vesicle containing clear fluid</a:t>
            </a:r>
          </a:p>
          <a:p>
            <a:r>
              <a:rPr lang="en-US" sz="2400" dirty="0" smtClean="0"/>
              <a:t>In </a:t>
            </a:r>
            <a:r>
              <a:rPr lang="en-US" sz="2400" dirty="0" err="1" smtClean="0"/>
              <a:t>miliaria</a:t>
            </a:r>
            <a:r>
              <a:rPr lang="en-US" sz="2400" dirty="0" smtClean="0"/>
              <a:t> </a:t>
            </a:r>
            <a:r>
              <a:rPr lang="en-US" sz="2400" dirty="0" err="1" smtClean="0"/>
              <a:t>rubra</a:t>
            </a:r>
            <a:r>
              <a:rPr lang="en-US" sz="2400" dirty="0" smtClean="0"/>
              <a:t>, the later changes include </a:t>
            </a:r>
            <a:r>
              <a:rPr lang="en-US" sz="2400" dirty="0" err="1" smtClean="0"/>
              <a:t>keratinization</a:t>
            </a:r>
            <a:r>
              <a:rPr lang="en-US" sz="2400" dirty="0" smtClean="0"/>
              <a:t> of the </a:t>
            </a:r>
            <a:r>
              <a:rPr lang="en-US" sz="2400" dirty="0" err="1" smtClean="0"/>
              <a:t>intraepidermal</a:t>
            </a:r>
            <a:r>
              <a:rPr lang="en-US" sz="2400" dirty="0" smtClean="0"/>
              <a:t> part of the sweat duct, with leakage and then formation of a vesicle around the duct</a:t>
            </a:r>
          </a:p>
          <a:p>
            <a:r>
              <a:rPr lang="en-US" sz="2400" dirty="0" smtClean="0"/>
              <a:t>In </a:t>
            </a:r>
            <a:r>
              <a:rPr lang="en-US" sz="2400" dirty="0" err="1" smtClean="0"/>
              <a:t>miliaria</a:t>
            </a:r>
            <a:r>
              <a:rPr lang="en-US" sz="2400" dirty="0" smtClean="0"/>
              <a:t> </a:t>
            </a:r>
            <a:r>
              <a:rPr lang="en-US" sz="2400" dirty="0" err="1" smtClean="0"/>
              <a:t>profunda</a:t>
            </a:r>
            <a:r>
              <a:rPr lang="en-US" sz="2400" dirty="0" smtClean="0"/>
              <a:t>, there is rupture of the duct at the level of or below the dermal–epidermal junction</a:t>
            </a:r>
            <a:endParaRPr lang="en-US" sz="2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smtClean="0"/>
              <a:t>NEUTROPHILIC ECCRINE HIDERADENITIS</a:t>
            </a:r>
            <a:endParaRPr lang="en-US" sz="4000" b="1" dirty="0"/>
          </a:p>
        </p:txBody>
      </p:sp>
      <p:sp>
        <p:nvSpPr>
          <p:cNvPr id="3" name="Content Placeholder 2"/>
          <p:cNvSpPr>
            <a:spLocks noGrp="1"/>
          </p:cNvSpPr>
          <p:nvPr>
            <p:ph sz="quarter" idx="1"/>
          </p:nvPr>
        </p:nvSpPr>
        <p:spPr/>
        <p:txBody>
          <a:bodyPr>
            <a:normAutofit/>
          </a:bodyPr>
          <a:lstStyle/>
          <a:p>
            <a:r>
              <a:rPr lang="en-US" sz="2400" dirty="0" smtClean="0"/>
              <a:t>Non‐specific clinical features but characteristic acute inflammation of the </a:t>
            </a:r>
            <a:r>
              <a:rPr lang="en-US" sz="2400" dirty="0" err="1" smtClean="0"/>
              <a:t>eccrine</a:t>
            </a:r>
            <a:r>
              <a:rPr lang="en-US" sz="2400" dirty="0" smtClean="0"/>
              <a:t> sweat glands, seen on skin biopsy</a:t>
            </a:r>
          </a:p>
          <a:p>
            <a:r>
              <a:rPr lang="en-US" sz="2400" dirty="0" smtClean="0"/>
              <a:t>It can be classified into the following types:</a:t>
            </a:r>
          </a:p>
          <a:p>
            <a:pPr>
              <a:buNone/>
            </a:pPr>
            <a:r>
              <a:rPr lang="en-US" sz="2400" dirty="0" smtClean="0"/>
              <a:t>	Chemotherapy‐induced </a:t>
            </a:r>
            <a:r>
              <a:rPr lang="en-US" sz="2400" dirty="0" err="1" smtClean="0"/>
              <a:t>neutrophilic</a:t>
            </a:r>
            <a:r>
              <a:rPr lang="en-US" sz="2400" dirty="0" smtClean="0"/>
              <a:t> </a:t>
            </a:r>
            <a:r>
              <a:rPr lang="en-US" sz="2400" dirty="0" err="1" smtClean="0"/>
              <a:t>eccrine</a:t>
            </a:r>
            <a:r>
              <a:rPr lang="en-US" sz="2400" dirty="0" smtClean="0"/>
              <a:t> </a:t>
            </a:r>
            <a:r>
              <a:rPr lang="en-US" sz="2400" dirty="0" err="1" smtClean="0"/>
              <a:t>hidradenitis</a:t>
            </a:r>
            <a:endParaRPr lang="en-US" sz="2400" dirty="0" smtClean="0"/>
          </a:p>
          <a:p>
            <a:pPr>
              <a:buNone/>
            </a:pPr>
            <a:r>
              <a:rPr lang="en-US" sz="2400" dirty="0" smtClean="0"/>
              <a:t>	Infectious </a:t>
            </a:r>
            <a:r>
              <a:rPr lang="en-US" sz="2400" dirty="0" err="1" smtClean="0"/>
              <a:t>neutrophilic</a:t>
            </a:r>
            <a:r>
              <a:rPr lang="en-US" sz="2400" dirty="0" smtClean="0"/>
              <a:t> </a:t>
            </a:r>
            <a:r>
              <a:rPr lang="en-US" sz="2400" dirty="0" err="1" smtClean="0"/>
              <a:t>eccrine</a:t>
            </a:r>
            <a:r>
              <a:rPr lang="en-US" sz="2400" dirty="0" smtClean="0"/>
              <a:t> </a:t>
            </a:r>
            <a:r>
              <a:rPr lang="en-US" sz="2400" dirty="0" err="1" smtClean="0"/>
              <a:t>hidradenitis</a:t>
            </a:r>
            <a:endParaRPr lang="en-US" sz="2400" dirty="0" smtClean="0"/>
          </a:p>
          <a:p>
            <a:pPr>
              <a:buNone/>
            </a:pPr>
            <a:r>
              <a:rPr lang="en-US" sz="2400" dirty="0" smtClean="0"/>
              <a:t>	</a:t>
            </a:r>
            <a:r>
              <a:rPr lang="en-US" sz="2400" dirty="0" err="1" smtClean="0"/>
              <a:t>Palmoplantar</a:t>
            </a:r>
            <a:r>
              <a:rPr lang="en-US" sz="2400" dirty="0" smtClean="0"/>
              <a:t> </a:t>
            </a:r>
            <a:r>
              <a:rPr lang="en-US" sz="2400" dirty="0" err="1" smtClean="0"/>
              <a:t>neutrophilic</a:t>
            </a:r>
            <a:r>
              <a:rPr lang="en-US" sz="2400" dirty="0" smtClean="0"/>
              <a:t> </a:t>
            </a:r>
            <a:r>
              <a:rPr lang="en-US" sz="2400" dirty="0" err="1" smtClean="0"/>
              <a:t>eccrine</a:t>
            </a:r>
            <a:r>
              <a:rPr lang="en-US" sz="2400" dirty="0" smtClean="0"/>
              <a:t> </a:t>
            </a:r>
            <a:r>
              <a:rPr lang="en-US" sz="2400" dirty="0" err="1" smtClean="0"/>
              <a:t>hidradenitis</a:t>
            </a:r>
            <a:endParaRPr lang="en-US" sz="2400" dirty="0" smtClean="0"/>
          </a:p>
          <a:p>
            <a:pPr>
              <a:buNone/>
            </a:pPr>
            <a:r>
              <a:rPr lang="en-US" sz="2400" dirty="0" smtClean="0"/>
              <a:t>	</a:t>
            </a:r>
            <a:r>
              <a:rPr lang="en-US" sz="2400" dirty="0" err="1" smtClean="0"/>
              <a:t>Neutrophilic</a:t>
            </a:r>
            <a:r>
              <a:rPr lang="en-US" sz="2400" dirty="0" smtClean="0"/>
              <a:t> </a:t>
            </a:r>
            <a:r>
              <a:rPr lang="en-US" sz="2400" dirty="0" err="1" smtClean="0"/>
              <a:t>eccrine</a:t>
            </a:r>
            <a:r>
              <a:rPr lang="en-US" sz="2400" dirty="0" smtClean="0"/>
              <a:t> </a:t>
            </a:r>
            <a:r>
              <a:rPr lang="en-US" sz="2400" dirty="0" err="1" smtClean="0"/>
              <a:t>hidradenitis</a:t>
            </a:r>
            <a:r>
              <a:rPr lang="en-US" sz="2400" dirty="0" smtClean="0"/>
              <a:t> with HIV infection</a:t>
            </a:r>
          </a:p>
          <a:p>
            <a:pPr>
              <a:buNone/>
            </a:pPr>
            <a:r>
              <a:rPr lang="en-US" sz="2400" dirty="0" smtClean="0"/>
              <a:t>	</a:t>
            </a:r>
            <a:r>
              <a:rPr lang="en-US" sz="2400" dirty="0" err="1" smtClean="0"/>
              <a:t>Neutrophilic</a:t>
            </a:r>
            <a:r>
              <a:rPr lang="en-US" sz="2400" dirty="0" smtClean="0"/>
              <a:t> </a:t>
            </a:r>
            <a:r>
              <a:rPr lang="en-US" sz="2400" dirty="0" err="1" smtClean="0"/>
              <a:t>eccrine</a:t>
            </a:r>
            <a:r>
              <a:rPr lang="en-US" sz="2400" dirty="0" smtClean="0"/>
              <a:t> </a:t>
            </a:r>
            <a:r>
              <a:rPr lang="en-US" sz="2400" dirty="0" err="1" smtClean="0"/>
              <a:t>hidradenitis</a:t>
            </a:r>
            <a:r>
              <a:rPr lang="en-US" sz="2400" dirty="0" smtClean="0"/>
              <a:t> with </a:t>
            </a:r>
            <a:r>
              <a:rPr lang="en-US" sz="2400" dirty="0" err="1" smtClean="0"/>
              <a:t>Behçet</a:t>
            </a:r>
            <a:r>
              <a:rPr lang="en-US" sz="2400" dirty="0" smtClean="0"/>
              <a:t> disease</a:t>
            </a:r>
            <a:endParaRPr lang="en-US" sz="2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ANHIDROSIS</a:t>
            </a:r>
            <a:endParaRPr lang="en-US" sz="4000" b="1" dirty="0"/>
          </a:p>
        </p:txBody>
      </p:sp>
      <p:sp>
        <p:nvSpPr>
          <p:cNvPr id="3" name="Content Placeholder 2"/>
          <p:cNvSpPr>
            <a:spLocks noGrp="1"/>
          </p:cNvSpPr>
          <p:nvPr>
            <p:ph sz="quarter" idx="1"/>
          </p:nvPr>
        </p:nvSpPr>
        <p:spPr/>
        <p:txBody>
          <a:bodyPr>
            <a:normAutofit/>
          </a:bodyPr>
          <a:lstStyle/>
          <a:p>
            <a:r>
              <a:rPr lang="en-US" sz="2400" dirty="0" err="1" smtClean="0"/>
              <a:t>Anhidrosis</a:t>
            </a:r>
            <a:r>
              <a:rPr lang="en-US" sz="2400" dirty="0" smtClean="0"/>
              <a:t> may occur because of congenital absence of sweat glands (</a:t>
            </a:r>
            <a:r>
              <a:rPr lang="en-US" sz="2400" dirty="0" err="1" smtClean="0"/>
              <a:t>hypohidrotic</a:t>
            </a:r>
            <a:r>
              <a:rPr lang="en-US" sz="2400" dirty="0" smtClean="0"/>
              <a:t> </a:t>
            </a:r>
            <a:r>
              <a:rPr lang="en-US" sz="2400" dirty="0" err="1" smtClean="0"/>
              <a:t>ectodermal</a:t>
            </a:r>
            <a:r>
              <a:rPr lang="en-US" sz="2400" dirty="0" smtClean="0"/>
              <a:t> dysplasia), hereditary metabolic disorders (</a:t>
            </a:r>
            <a:r>
              <a:rPr lang="en-US" sz="2400" dirty="0" err="1" smtClean="0"/>
              <a:t>Fabry</a:t>
            </a:r>
            <a:r>
              <a:rPr lang="en-US" sz="2400" dirty="0" smtClean="0"/>
              <a:t> disease), or acquired causes</a:t>
            </a:r>
          </a:p>
          <a:p>
            <a:r>
              <a:rPr lang="en-US" sz="2400" dirty="0" smtClean="0"/>
              <a:t>Secondary </a:t>
            </a:r>
            <a:r>
              <a:rPr lang="en-US" sz="2400" dirty="0" err="1" smtClean="0"/>
              <a:t>anhidrosis</a:t>
            </a:r>
            <a:r>
              <a:rPr lang="en-US" sz="2400" dirty="0" smtClean="0"/>
              <a:t> or </a:t>
            </a:r>
            <a:r>
              <a:rPr lang="en-US" sz="2400" dirty="0" err="1" smtClean="0"/>
              <a:t>hypohidrosis</a:t>
            </a:r>
            <a:r>
              <a:rPr lang="en-US" sz="2400" dirty="0" smtClean="0"/>
              <a:t> can result from: connective tissue diseases (</a:t>
            </a:r>
            <a:r>
              <a:rPr lang="en-US" sz="2400" dirty="0" err="1" smtClean="0"/>
              <a:t>Sjögren</a:t>
            </a:r>
            <a:r>
              <a:rPr lang="en-US" sz="2400" dirty="0" smtClean="0"/>
              <a:t> syndrome),                 </a:t>
            </a:r>
            <a:r>
              <a:rPr lang="en-US" sz="2400" dirty="0" err="1" smtClean="0"/>
              <a:t>eccrine</a:t>
            </a:r>
            <a:r>
              <a:rPr lang="en-US" sz="2400" dirty="0" smtClean="0"/>
              <a:t> duct obstruction (psoriasis, atopic dermatitis, </a:t>
            </a:r>
            <a:r>
              <a:rPr lang="en-US" sz="2400" dirty="0" err="1" smtClean="0"/>
              <a:t>miliaria</a:t>
            </a:r>
            <a:r>
              <a:rPr lang="en-US" sz="2400" dirty="0" smtClean="0"/>
              <a:t>),                                                     underlying neurologic disorders with autonomic dysfunction 	(congenital insensitivity to pain with </a:t>
            </a:r>
            <a:r>
              <a:rPr lang="en-US" sz="2400" dirty="0" err="1" smtClean="0"/>
              <a:t>anhidrosis</a:t>
            </a:r>
            <a:r>
              <a:rPr lang="en-US" sz="2400" dirty="0" smtClean="0"/>
              <a:t>, multiple 	sclerosis),                                                         peripheral neuropathies, and                                     medications or toxins</a:t>
            </a:r>
            <a:endParaRPr lang="en-US" sz="2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ANHIDROSIS</a:t>
            </a:r>
            <a:endParaRPr lang="en-US" sz="4000" b="1" dirty="0"/>
          </a:p>
        </p:txBody>
      </p:sp>
      <p:sp>
        <p:nvSpPr>
          <p:cNvPr id="3" name="Content Placeholder 2"/>
          <p:cNvSpPr>
            <a:spLocks noGrp="1"/>
          </p:cNvSpPr>
          <p:nvPr>
            <p:ph sz="quarter" idx="1"/>
          </p:nvPr>
        </p:nvSpPr>
        <p:spPr/>
        <p:txBody>
          <a:bodyPr>
            <a:normAutofit/>
          </a:bodyPr>
          <a:lstStyle/>
          <a:p>
            <a:r>
              <a:rPr lang="en-US" sz="2400" dirty="0" smtClean="0"/>
              <a:t>Patients with focal or segmental </a:t>
            </a:r>
            <a:r>
              <a:rPr lang="en-US" sz="2400" dirty="0" err="1" smtClean="0"/>
              <a:t>anhidrosis</a:t>
            </a:r>
            <a:r>
              <a:rPr lang="en-US" sz="2400" dirty="0" smtClean="0"/>
              <a:t> may become aware of their disease because of compensatory </a:t>
            </a:r>
            <a:r>
              <a:rPr lang="en-US" sz="2400" dirty="0" err="1" smtClean="0"/>
              <a:t>hyperhidrosis</a:t>
            </a:r>
            <a:r>
              <a:rPr lang="en-US" sz="2400" dirty="0" smtClean="0"/>
              <a:t> in other regions </a:t>
            </a:r>
          </a:p>
          <a:p>
            <a:r>
              <a:rPr lang="en-US" sz="2400" dirty="0" smtClean="0"/>
              <a:t>Generalized </a:t>
            </a:r>
            <a:r>
              <a:rPr lang="en-US" sz="2400" dirty="0" err="1" smtClean="0"/>
              <a:t>anhidrosis</a:t>
            </a:r>
            <a:r>
              <a:rPr lang="en-US" sz="2400" dirty="0" smtClean="0"/>
              <a:t> or </a:t>
            </a:r>
            <a:r>
              <a:rPr lang="en-US" sz="2400" dirty="0" err="1" smtClean="0"/>
              <a:t>anhidrosis</a:t>
            </a:r>
            <a:r>
              <a:rPr lang="en-US" sz="2400" dirty="0" smtClean="0"/>
              <a:t> with large areas of involvement usually </a:t>
            </a:r>
            <a:r>
              <a:rPr lang="en-US" sz="2400" smtClean="0"/>
              <a:t>manifests as:                                                           	heat </a:t>
            </a:r>
            <a:r>
              <a:rPr lang="en-US" sz="2400" dirty="0" smtClean="0"/>
              <a:t>exhaustion</a:t>
            </a:r>
            <a:r>
              <a:rPr lang="en-US" sz="2400" smtClean="0"/>
              <a:t>,                                                                                    	inability </a:t>
            </a:r>
            <a:r>
              <a:rPr lang="en-US" sz="2400" dirty="0" smtClean="0"/>
              <a:t>to tolerate increased physical activity in a </a:t>
            </a:r>
            <a:r>
              <a:rPr lang="en-US" sz="2400" smtClean="0"/>
              <a:t>hot 		environment, or                                                                      	dizziness </a:t>
            </a:r>
            <a:r>
              <a:rPr lang="en-US" sz="2400" dirty="0" smtClean="0"/>
              <a:t>upon exposure to heat</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HYPERHIDROSIS</a:t>
            </a:r>
            <a:endParaRPr lang="en-US" sz="4000" b="1" dirty="0"/>
          </a:p>
        </p:txBody>
      </p:sp>
      <p:sp>
        <p:nvSpPr>
          <p:cNvPr id="3" name="Content Placeholder 2"/>
          <p:cNvSpPr>
            <a:spLocks noGrp="1"/>
          </p:cNvSpPr>
          <p:nvPr>
            <p:ph sz="quarter" idx="1"/>
          </p:nvPr>
        </p:nvSpPr>
        <p:spPr/>
        <p:txBody>
          <a:bodyPr>
            <a:normAutofit/>
          </a:bodyPr>
          <a:lstStyle/>
          <a:p>
            <a:r>
              <a:rPr lang="en-US" sz="2400" dirty="0" err="1" smtClean="0"/>
              <a:t>Hyperhidrosis</a:t>
            </a:r>
            <a:r>
              <a:rPr lang="en-US" sz="2400" dirty="0" smtClean="0"/>
              <a:t> is defined as excessive production of sweat, that is, more than is required for thermoregulation</a:t>
            </a:r>
          </a:p>
          <a:p>
            <a:r>
              <a:rPr lang="en-US" sz="2400" dirty="0" err="1" smtClean="0"/>
              <a:t>Hyperhidrosis</a:t>
            </a:r>
            <a:r>
              <a:rPr lang="en-US" sz="2400" dirty="0" smtClean="0"/>
              <a:t> may be due to:                                                                abnormal sweat glands,                                                  pharmacologically active agents acting on the glands, abnormal stimulation of the sympathetic pathway between the  	hypothalamus and the nerve ending, or                                       </a:t>
            </a:r>
            <a:r>
              <a:rPr lang="en-US" sz="2400" dirty="0" err="1" smtClean="0"/>
              <a:t>overactivity</a:t>
            </a:r>
            <a:r>
              <a:rPr lang="en-US" sz="2400" dirty="0" smtClean="0"/>
              <a:t> of one of the three different </a:t>
            </a:r>
            <a:r>
              <a:rPr lang="en-US" sz="2400" dirty="0" err="1" smtClean="0"/>
              <a:t>centres</a:t>
            </a:r>
            <a:r>
              <a:rPr lang="en-US" sz="2400" dirty="0" smtClean="0"/>
              <a:t> responsible 	for thermoregulatory, mental and gustatory sweating</a:t>
            </a:r>
            <a:endParaRPr lang="en-US"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FOX-FORDYCE DISEASE</a:t>
            </a:r>
            <a:endParaRPr lang="en-US" sz="4000" b="1" dirty="0"/>
          </a:p>
        </p:txBody>
      </p:sp>
      <p:sp>
        <p:nvSpPr>
          <p:cNvPr id="3" name="Content Placeholder 2"/>
          <p:cNvSpPr>
            <a:spLocks noGrp="1"/>
          </p:cNvSpPr>
          <p:nvPr>
            <p:ph sz="quarter" idx="1"/>
          </p:nvPr>
        </p:nvSpPr>
        <p:spPr/>
        <p:txBody>
          <a:bodyPr>
            <a:normAutofit/>
          </a:bodyPr>
          <a:lstStyle/>
          <a:p>
            <a:r>
              <a:rPr lang="en-US" sz="2400" dirty="0" smtClean="0"/>
              <a:t>Fox-Fordyce disease or </a:t>
            </a:r>
            <a:r>
              <a:rPr lang="en-US" sz="2400" dirty="0" err="1" smtClean="0"/>
              <a:t>Apocrine</a:t>
            </a:r>
            <a:r>
              <a:rPr lang="en-US" sz="2400" dirty="0" smtClean="0"/>
              <a:t> </a:t>
            </a:r>
            <a:r>
              <a:rPr lang="en-US" sz="2400" dirty="0" err="1" smtClean="0"/>
              <a:t>miliaria</a:t>
            </a:r>
            <a:r>
              <a:rPr lang="en-US" sz="2400" dirty="0" smtClean="0"/>
              <a:t> is a disorder of the </a:t>
            </a:r>
            <a:r>
              <a:rPr lang="en-US" sz="2400" dirty="0" err="1" smtClean="0"/>
              <a:t>apocrine</a:t>
            </a:r>
            <a:r>
              <a:rPr lang="en-US" sz="2400" dirty="0" smtClean="0"/>
              <a:t> glands comparable to prickly heat of the </a:t>
            </a:r>
            <a:r>
              <a:rPr lang="en-US" sz="2400" dirty="0" err="1" smtClean="0"/>
              <a:t>eccrine</a:t>
            </a:r>
            <a:r>
              <a:rPr lang="en-US" sz="2400" dirty="0" smtClean="0"/>
              <a:t> glands, and caused by obliteration of the </a:t>
            </a:r>
            <a:r>
              <a:rPr lang="en-US" sz="2400" dirty="0" err="1" smtClean="0"/>
              <a:t>apocrine</a:t>
            </a:r>
            <a:r>
              <a:rPr lang="en-US" sz="2400" dirty="0" smtClean="0"/>
              <a:t> duct at the </a:t>
            </a:r>
            <a:r>
              <a:rPr lang="en-US" sz="2400" dirty="0" err="1" smtClean="0"/>
              <a:t>infundibulum</a:t>
            </a:r>
            <a:endParaRPr lang="en-US" sz="2400" dirty="0" smtClean="0"/>
          </a:p>
          <a:p>
            <a:r>
              <a:rPr lang="en-US" sz="2400" dirty="0" smtClean="0"/>
              <a:t>It usually presents with an itchy </a:t>
            </a:r>
            <a:r>
              <a:rPr lang="en-US" sz="2400" dirty="0" err="1" smtClean="0"/>
              <a:t>papular</a:t>
            </a:r>
            <a:r>
              <a:rPr lang="en-US" sz="2400" dirty="0" smtClean="0"/>
              <a:t> eruption in the </a:t>
            </a:r>
            <a:r>
              <a:rPr lang="en-US" sz="2400" dirty="0" err="1" smtClean="0"/>
              <a:t>axillae</a:t>
            </a:r>
            <a:r>
              <a:rPr lang="en-US" sz="2400" dirty="0" smtClean="0"/>
              <a:t>, </a:t>
            </a:r>
            <a:r>
              <a:rPr lang="en-US" sz="2400" dirty="0" err="1" smtClean="0"/>
              <a:t>ano</a:t>
            </a:r>
            <a:r>
              <a:rPr lang="en-US" sz="2400" dirty="0" smtClean="0"/>
              <a:t>‐genital area or on the </a:t>
            </a:r>
            <a:r>
              <a:rPr lang="en-US" sz="2400" dirty="0" err="1" smtClean="0"/>
              <a:t>areolae</a:t>
            </a:r>
            <a:r>
              <a:rPr lang="en-US" sz="2400" dirty="0" smtClean="0"/>
              <a:t> of the nipple</a:t>
            </a:r>
          </a:p>
          <a:p>
            <a:r>
              <a:rPr lang="en-US" sz="2400" dirty="0" smtClean="0"/>
              <a:t>The condition occurs as a result of </a:t>
            </a:r>
            <a:r>
              <a:rPr lang="en-US" sz="2400" dirty="0" err="1" smtClean="0"/>
              <a:t>apocrine</a:t>
            </a:r>
            <a:r>
              <a:rPr lang="en-US" sz="2400" dirty="0" smtClean="0"/>
              <a:t> sweat duct occlusion by aggregates of epithelial cells of the </a:t>
            </a:r>
            <a:r>
              <a:rPr lang="en-US" sz="2400" dirty="0" err="1" smtClean="0"/>
              <a:t>apocrine</a:t>
            </a:r>
            <a:r>
              <a:rPr lang="en-US" sz="2400" dirty="0" smtClean="0"/>
              <a:t> or </a:t>
            </a:r>
            <a:r>
              <a:rPr lang="en-US" sz="2400" dirty="0" err="1" smtClean="0"/>
              <a:t>apoeccrine</a:t>
            </a:r>
            <a:r>
              <a:rPr lang="en-US" sz="2400" dirty="0" smtClean="0"/>
              <a:t> </a:t>
            </a:r>
            <a:r>
              <a:rPr lang="en-US" sz="2400" dirty="0" err="1" smtClean="0"/>
              <a:t>secretory</a:t>
            </a:r>
            <a:r>
              <a:rPr lang="en-US" sz="2400" dirty="0" smtClean="0"/>
              <a:t> cells</a:t>
            </a:r>
            <a:endParaRPr lang="en-US" sz="24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FOX-FORDYCE DISEASE</a:t>
            </a:r>
            <a:endParaRPr lang="en-US" sz="4000" dirty="0"/>
          </a:p>
        </p:txBody>
      </p:sp>
      <p:sp>
        <p:nvSpPr>
          <p:cNvPr id="3" name="Content Placeholder 2"/>
          <p:cNvSpPr>
            <a:spLocks noGrp="1"/>
          </p:cNvSpPr>
          <p:nvPr>
            <p:ph sz="quarter" idx="1"/>
          </p:nvPr>
        </p:nvSpPr>
        <p:spPr/>
        <p:txBody>
          <a:bodyPr>
            <a:noAutofit/>
          </a:bodyPr>
          <a:lstStyle/>
          <a:p>
            <a:r>
              <a:rPr lang="en-US" sz="2400" dirty="0" smtClean="0"/>
              <a:t>The disease occurs mainly in women soon after puberty, but can be postmenopausal </a:t>
            </a:r>
          </a:p>
          <a:p>
            <a:r>
              <a:rPr lang="en-US" sz="2400" dirty="0" smtClean="0"/>
              <a:t>Itching, which may be intense, occurs in the </a:t>
            </a:r>
            <a:r>
              <a:rPr lang="en-US" sz="2400" dirty="0" err="1" smtClean="0"/>
              <a:t>axillae</a:t>
            </a:r>
            <a:r>
              <a:rPr lang="en-US" sz="2400" dirty="0" smtClean="0"/>
              <a:t>, and to a lesser extent in the </a:t>
            </a:r>
            <a:r>
              <a:rPr lang="en-US" sz="2400" dirty="0" err="1" smtClean="0"/>
              <a:t>ano</a:t>
            </a:r>
            <a:r>
              <a:rPr lang="en-US" sz="2400" dirty="0" smtClean="0"/>
              <a:t>‐genital region and around the breasts. </a:t>
            </a:r>
          </a:p>
          <a:p>
            <a:r>
              <a:rPr lang="en-US" sz="2400" dirty="0" smtClean="0"/>
              <a:t>There may be skin‐</a:t>
            </a:r>
            <a:r>
              <a:rPr lang="en-US" sz="2400" dirty="0" err="1" smtClean="0"/>
              <a:t>coloured</a:t>
            </a:r>
            <a:r>
              <a:rPr lang="en-US" sz="2400" dirty="0" smtClean="0"/>
              <a:t> or slightly pigmented, dome‐shaped, follicular papules </a:t>
            </a:r>
          </a:p>
          <a:p>
            <a:r>
              <a:rPr lang="en-US" sz="2400" dirty="0" smtClean="0"/>
              <a:t>The itching is often provoked by those emotional stimuli that normally cause </a:t>
            </a:r>
            <a:r>
              <a:rPr lang="en-US" sz="2400" dirty="0" err="1" smtClean="0"/>
              <a:t>apocrine</a:t>
            </a:r>
            <a:r>
              <a:rPr lang="en-US" sz="2400" dirty="0" smtClean="0"/>
              <a:t> secretion</a:t>
            </a:r>
          </a:p>
          <a:p>
            <a:r>
              <a:rPr lang="en-US" sz="2400" dirty="0" smtClean="0"/>
              <a:t>The disease runs a very prolonged course, and may persist until the menopause. Some remission may occur in pregnancy</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FOX-FORDYCE DISEASE</a:t>
            </a:r>
            <a:endParaRPr lang="en-US" sz="4000" dirty="0"/>
          </a:p>
        </p:txBody>
      </p:sp>
      <p:sp>
        <p:nvSpPr>
          <p:cNvPr id="3" name="Content Placeholder 2"/>
          <p:cNvSpPr>
            <a:spLocks noGrp="1"/>
          </p:cNvSpPr>
          <p:nvPr>
            <p:ph sz="quarter" idx="1"/>
          </p:nvPr>
        </p:nvSpPr>
        <p:spPr/>
        <p:txBody>
          <a:bodyPr>
            <a:noAutofit/>
          </a:bodyPr>
          <a:lstStyle/>
          <a:p>
            <a:r>
              <a:rPr lang="en-US" sz="2400" dirty="0" smtClean="0"/>
              <a:t>Response to treatment is unsatisfactory</a:t>
            </a:r>
          </a:p>
          <a:p>
            <a:r>
              <a:rPr lang="en-US" sz="2400" dirty="0" smtClean="0"/>
              <a:t>Topical and </a:t>
            </a:r>
            <a:r>
              <a:rPr lang="en-US" sz="2400" dirty="0" err="1" smtClean="0"/>
              <a:t>intralesional</a:t>
            </a:r>
            <a:r>
              <a:rPr lang="en-US" sz="2400" dirty="0" smtClean="0"/>
              <a:t> steroids provide some benefit, but their use is limited by atrophy</a:t>
            </a:r>
          </a:p>
          <a:p>
            <a:r>
              <a:rPr lang="en-US" sz="2400" dirty="0" smtClean="0"/>
              <a:t>Topical </a:t>
            </a:r>
            <a:r>
              <a:rPr lang="en-US" sz="2400" dirty="0" err="1" smtClean="0"/>
              <a:t>clindamycin</a:t>
            </a:r>
            <a:r>
              <a:rPr lang="en-US" sz="2400" dirty="0" smtClean="0"/>
              <a:t> is reported to have been of help</a:t>
            </a:r>
          </a:p>
          <a:p>
            <a:r>
              <a:rPr lang="en-US" sz="2400" dirty="0" smtClean="0"/>
              <a:t>Treatment with 4–6‐weekly doses of ultraviolet radiation, sufficient to cause exfoliation, helps some patients</a:t>
            </a:r>
          </a:p>
          <a:p>
            <a:r>
              <a:rPr lang="en-US" sz="2400" dirty="0" smtClean="0"/>
              <a:t>Topical retinoic acid may also be helpful, as may oral contraceptive agents and oral </a:t>
            </a:r>
            <a:r>
              <a:rPr lang="en-US" sz="2400" dirty="0" err="1" smtClean="0"/>
              <a:t>retinoids</a:t>
            </a:r>
            <a:endParaRPr lang="en-US" sz="2400" dirty="0" smtClean="0"/>
          </a:p>
          <a:p>
            <a:r>
              <a:rPr lang="en-US" sz="2400" dirty="0" smtClean="0"/>
              <a:t>Other cases are sufficiently severe to require </a:t>
            </a:r>
            <a:r>
              <a:rPr lang="en-US" sz="2400" dirty="0" err="1" smtClean="0"/>
              <a:t>electrocautery</a:t>
            </a:r>
            <a:r>
              <a:rPr lang="en-US" sz="2400" dirty="0" smtClean="0"/>
              <a:t>, surgical excision of the affected skin or subcutaneous  removal of the </a:t>
            </a:r>
            <a:r>
              <a:rPr lang="en-US" sz="2400" dirty="0" err="1" smtClean="0"/>
              <a:t>apocrine</a:t>
            </a:r>
            <a:r>
              <a:rPr lang="en-US" sz="2400" dirty="0" smtClean="0"/>
              <a:t> glands</a:t>
            </a:r>
          </a:p>
          <a:p>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HYPERHIDROSIS</a:t>
            </a:r>
            <a:endParaRPr lang="en-US" sz="4000" b="1" dirty="0"/>
          </a:p>
        </p:txBody>
      </p:sp>
      <p:sp>
        <p:nvSpPr>
          <p:cNvPr id="3" name="Content Placeholder 2"/>
          <p:cNvSpPr>
            <a:spLocks noGrp="1"/>
          </p:cNvSpPr>
          <p:nvPr>
            <p:ph sz="quarter" idx="1"/>
          </p:nvPr>
        </p:nvSpPr>
        <p:spPr/>
        <p:txBody>
          <a:bodyPr>
            <a:noAutofit/>
          </a:bodyPr>
          <a:lstStyle/>
          <a:p>
            <a:r>
              <a:rPr lang="en-US" sz="2400" dirty="0" err="1" smtClean="0"/>
              <a:t>Hyperhidrosis</a:t>
            </a:r>
            <a:r>
              <a:rPr lang="en-US" sz="2400" dirty="0" smtClean="0"/>
              <a:t> can be primary and secondary </a:t>
            </a:r>
            <a:r>
              <a:rPr lang="en-US" sz="2400" dirty="0" err="1" smtClean="0"/>
              <a:t>hyperhidrosis</a:t>
            </a:r>
            <a:endParaRPr lang="en-US" sz="2400" dirty="0" smtClean="0"/>
          </a:p>
          <a:p>
            <a:r>
              <a:rPr lang="en-US" sz="2400" dirty="0" smtClean="0"/>
              <a:t>Secondary </a:t>
            </a:r>
            <a:r>
              <a:rPr lang="en-US" sz="2400" dirty="0" err="1" smtClean="0"/>
              <a:t>hyperhidrosis</a:t>
            </a:r>
            <a:r>
              <a:rPr lang="en-US" sz="2400" dirty="0" smtClean="0"/>
              <a:t> can result from underlying systemic illnesses, including:                                                                      	central and peripheral neurologic dysfunctions,                           	endocrine disorders,                                                              	psychiatric disorders,                                                               	</a:t>
            </a:r>
            <a:r>
              <a:rPr lang="fr-FR" sz="2400" dirty="0" smtClean="0"/>
              <a:t>hormonal </a:t>
            </a:r>
            <a:r>
              <a:rPr lang="fr-FR" sz="2400" dirty="0" err="1" smtClean="0"/>
              <a:t>imbalance</a:t>
            </a:r>
            <a:r>
              <a:rPr lang="fr-FR" sz="2400" dirty="0" smtClean="0"/>
              <a:t>,                                                                     	infections,                                                                                      	</a:t>
            </a:r>
            <a:r>
              <a:rPr lang="fr-FR" sz="2400" dirty="0" err="1" smtClean="0"/>
              <a:t>malignancy</a:t>
            </a:r>
            <a:r>
              <a:rPr lang="fr-FR" sz="2400" dirty="0" smtClean="0"/>
              <a:t>,                                                                                      	certain </a:t>
            </a:r>
            <a:r>
              <a:rPr lang="en-US" sz="2400" dirty="0" smtClean="0"/>
              <a:t>primary dermatologic disorders, and                                                                 	from medications or toxins</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PRIMARY FOCAL HYPERHIDROSIS</a:t>
            </a:r>
            <a:endParaRPr lang="en-US" sz="4000" b="1" dirty="0"/>
          </a:p>
        </p:txBody>
      </p:sp>
      <p:sp>
        <p:nvSpPr>
          <p:cNvPr id="3" name="Content Placeholder 2"/>
          <p:cNvSpPr>
            <a:spLocks noGrp="1"/>
          </p:cNvSpPr>
          <p:nvPr>
            <p:ph sz="quarter" idx="1"/>
          </p:nvPr>
        </p:nvSpPr>
        <p:spPr/>
        <p:txBody>
          <a:bodyPr>
            <a:normAutofit/>
          </a:bodyPr>
          <a:lstStyle/>
          <a:p>
            <a:r>
              <a:rPr lang="en-US" sz="2400" dirty="0" smtClean="0"/>
              <a:t>Primary focal </a:t>
            </a:r>
            <a:r>
              <a:rPr lang="en-US" sz="2400" dirty="0" err="1" smtClean="0"/>
              <a:t>hyperhidrosis</a:t>
            </a:r>
            <a:r>
              <a:rPr lang="en-US" sz="2400" dirty="0" smtClean="0"/>
              <a:t> is a neurologic disorder that manifests as excessive sweating at baseline in various anatomic locations, including, but not limited to, the palms and soles, </a:t>
            </a:r>
            <a:r>
              <a:rPr lang="en-US" sz="2400" dirty="0" err="1" smtClean="0"/>
              <a:t>axillae</a:t>
            </a:r>
            <a:r>
              <a:rPr lang="en-US" sz="2400" dirty="0" smtClean="0"/>
              <a:t>, craniofacial region, groin, or a combination of body sites</a:t>
            </a:r>
          </a:p>
          <a:p>
            <a:r>
              <a:rPr lang="en-US" sz="2400" dirty="0" smtClean="0"/>
              <a:t>It affects males and females equally</a:t>
            </a:r>
          </a:p>
          <a:p>
            <a:r>
              <a:rPr lang="en-US" sz="2400" dirty="0" smtClean="0"/>
              <a:t>Typically begins in childhood (</a:t>
            </a:r>
            <a:r>
              <a:rPr lang="en-US" sz="2400" dirty="0" err="1" smtClean="0"/>
              <a:t>palmarplantar</a:t>
            </a:r>
            <a:r>
              <a:rPr lang="en-US" sz="2400" dirty="0" smtClean="0"/>
              <a:t>) or during puberty (</a:t>
            </a:r>
            <a:r>
              <a:rPr lang="en-US" sz="2400" dirty="0" err="1" smtClean="0"/>
              <a:t>axillary</a:t>
            </a:r>
            <a:r>
              <a:rPr lang="en-US" sz="2400" dirty="0" smtClean="0"/>
              <a:t>), and continues to persist into adulthood, with rare reports of spontaneous improvement</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PRIMARY FOCAL HYPERHIDROSIS</a:t>
            </a:r>
            <a:endParaRPr lang="en-US" sz="4000" dirty="0"/>
          </a:p>
        </p:txBody>
      </p:sp>
      <p:sp>
        <p:nvSpPr>
          <p:cNvPr id="3" name="Content Placeholder 2"/>
          <p:cNvSpPr>
            <a:spLocks noGrp="1"/>
          </p:cNvSpPr>
          <p:nvPr>
            <p:ph sz="quarter" idx="1"/>
          </p:nvPr>
        </p:nvSpPr>
        <p:spPr/>
        <p:txBody>
          <a:bodyPr>
            <a:noAutofit/>
          </a:bodyPr>
          <a:lstStyle/>
          <a:p>
            <a:r>
              <a:rPr lang="en-US" sz="2400" dirty="0" smtClean="0"/>
              <a:t>To establish a diagnosis of primary focal </a:t>
            </a:r>
            <a:r>
              <a:rPr lang="en-US" sz="2400" dirty="0" err="1" smtClean="0"/>
              <a:t>hyperhidrosis</a:t>
            </a:r>
            <a:r>
              <a:rPr lang="en-US" sz="2400" dirty="0" smtClean="0"/>
              <a:t>, symptoms should be present for at least 6 months without an underlying systemic cause and include at least two of the following characteristics:                                                              	bilateral and symmetric sweating,                                             	impairment of daily activities because of sweating,                                 	at least one episode of sweating per week,                                         	age of onset younger than 25 years,                                                 	positive family history, and                                                            	cessation of sweating during sleep</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PALMOPLANTAR HYPERHIDROSIS</a:t>
            </a:r>
            <a:endParaRPr lang="en-US" sz="4000" b="1" dirty="0"/>
          </a:p>
        </p:txBody>
      </p:sp>
      <p:sp>
        <p:nvSpPr>
          <p:cNvPr id="3" name="Content Placeholder 2"/>
          <p:cNvSpPr>
            <a:spLocks noGrp="1"/>
          </p:cNvSpPr>
          <p:nvPr>
            <p:ph sz="quarter" idx="1"/>
          </p:nvPr>
        </p:nvSpPr>
        <p:spPr/>
        <p:txBody>
          <a:bodyPr>
            <a:noAutofit/>
          </a:bodyPr>
          <a:lstStyle/>
          <a:p>
            <a:r>
              <a:rPr lang="en-US" sz="2400" dirty="0" err="1" smtClean="0"/>
              <a:t>Palmoplantar</a:t>
            </a:r>
            <a:r>
              <a:rPr lang="en-US" sz="2400" dirty="0" smtClean="0"/>
              <a:t> </a:t>
            </a:r>
            <a:r>
              <a:rPr lang="en-US" sz="2400" dirty="0" err="1" smtClean="0"/>
              <a:t>hyperhidrosis</a:t>
            </a:r>
            <a:r>
              <a:rPr lang="en-US" sz="2400" dirty="0" smtClean="0"/>
              <a:t> commonly begins in childhood or around puberty</a:t>
            </a:r>
          </a:p>
          <a:p>
            <a:r>
              <a:rPr lang="en-US" sz="2400" dirty="0" smtClean="0"/>
              <a:t>The sweating of the palms and soles may be either continuous or </a:t>
            </a:r>
            <a:r>
              <a:rPr lang="en-US" sz="2400" dirty="0" err="1" smtClean="0"/>
              <a:t>phasic</a:t>
            </a:r>
            <a:r>
              <a:rPr lang="en-US" sz="2400" dirty="0" smtClean="0"/>
              <a:t>. When continuous, it is worse in the summer, and not so clearly precipitated by mental factors. When </a:t>
            </a:r>
            <a:r>
              <a:rPr lang="en-US" sz="2400" dirty="0" err="1" smtClean="0"/>
              <a:t>phasic</a:t>
            </a:r>
            <a:r>
              <a:rPr lang="en-US" sz="2400" dirty="0" smtClean="0"/>
              <a:t>, it is usually precipitated by minor emotional or mental activity, and is not markedly different in summer and winter</a:t>
            </a:r>
          </a:p>
          <a:p>
            <a:r>
              <a:rPr lang="en-US" sz="2400" dirty="0" err="1" smtClean="0"/>
              <a:t>Palmoplantar</a:t>
            </a:r>
            <a:r>
              <a:rPr lang="en-US" sz="2400" dirty="0" smtClean="0"/>
              <a:t> </a:t>
            </a:r>
            <a:r>
              <a:rPr lang="en-US" sz="2400" dirty="0" err="1" smtClean="0"/>
              <a:t>hyperhidrosis</a:t>
            </a:r>
            <a:r>
              <a:rPr lang="en-US" sz="2400" dirty="0" smtClean="0"/>
              <a:t> is one component of various syndromes in which </a:t>
            </a:r>
            <a:r>
              <a:rPr lang="en-US" sz="2400" dirty="0" err="1" smtClean="0"/>
              <a:t>palmoplantar</a:t>
            </a:r>
            <a:r>
              <a:rPr lang="en-US" sz="2400" dirty="0" smtClean="0"/>
              <a:t> </a:t>
            </a:r>
            <a:r>
              <a:rPr lang="en-US" sz="2400" dirty="0" err="1" smtClean="0"/>
              <a:t>keratoderma</a:t>
            </a:r>
            <a:r>
              <a:rPr lang="en-US" sz="2400" dirty="0" smtClean="0"/>
              <a:t> occurs</a:t>
            </a:r>
          </a:p>
          <a:p>
            <a:r>
              <a:rPr lang="en-US" sz="2400" dirty="0" smtClean="0"/>
              <a:t>It also occurs with the nail–patella syndrome </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AXILLARY HYPERHIDROSIS</a:t>
            </a:r>
            <a:endParaRPr lang="en-US" sz="4000" b="1" dirty="0"/>
          </a:p>
        </p:txBody>
      </p:sp>
      <p:sp>
        <p:nvSpPr>
          <p:cNvPr id="3" name="Content Placeholder 2"/>
          <p:cNvSpPr>
            <a:spLocks noGrp="1"/>
          </p:cNvSpPr>
          <p:nvPr>
            <p:ph sz="quarter" idx="1"/>
          </p:nvPr>
        </p:nvSpPr>
        <p:spPr/>
        <p:txBody>
          <a:bodyPr>
            <a:normAutofit/>
          </a:bodyPr>
          <a:lstStyle/>
          <a:p>
            <a:r>
              <a:rPr lang="en-US" sz="2400" dirty="0" smtClean="0"/>
              <a:t>This may be continuous, or more commonly </a:t>
            </a:r>
            <a:r>
              <a:rPr lang="en-US" sz="2400" dirty="0" err="1" smtClean="0"/>
              <a:t>phasic</a:t>
            </a:r>
            <a:r>
              <a:rPr lang="en-US" sz="2400" dirty="0" smtClean="0"/>
              <a:t>, and may or may not be aggravated by heat or mental activity</a:t>
            </a:r>
          </a:p>
          <a:p>
            <a:r>
              <a:rPr lang="en-US" sz="2400" dirty="0" smtClean="0"/>
              <a:t>It is uncommon before puberty</a:t>
            </a:r>
          </a:p>
          <a:p>
            <a:r>
              <a:rPr lang="en-US" sz="2400" dirty="0" err="1" smtClean="0"/>
              <a:t>Axillary</a:t>
            </a:r>
            <a:r>
              <a:rPr lang="en-US" sz="2400" dirty="0" smtClean="0"/>
              <a:t> sweating on undressing is very common</a:t>
            </a:r>
          </a:p>
          <a:p>
            <a:r>
              <a:rPr lang="en-US" sz="2400" dirty="0" err="1" smtClean="0"/>
              <a:t>Axillary</a:t>
            </a:r>
            <a:r>
              <a:rPr lang="en-US" sz="2400" dirty="0" smtClean="0"/>
              <a:t> </a:t>
            </a:r>
            <a:r>
              <a:rPr lang="en-US" sz="2400" dirty="0" err="1" smtClean="0"/>
              <a:t>hyperhidrosis</a:t>
            </a:r>
            <a:r>
              <a:rPr lang="en-US" sz="2400" dirty="0" smtClean="0"/>
              <a:t> is due to </a:t>
            </a:r>
            <a:r>
              <a:rPr lang="en-US" sz="2400" dirty="0" err="1" smtClean="0"/>
              <a:t>overactivity</a:t>
            </a:r>
            <a:r>
              <a:rPr lang="en-US" sz="2400" dirty="0" smtClean="0"/>
              <a:t> of the </a:t>
            </a:r>
            <a:r>
              <a:rPr lang="en-US" sz="2400" dirty="0" err="1" smtClean="0"/>
              <a:t>eccrine</a:t>
            </a:r>
            <a:r>
              <a:rPr lang="en-US" sz="2400" dirty="0" smtClean="0"/>
              <a:t> glands, unlike </a:t>
            </a:r>
            <a:r>
              <a:rPr lang="en-US" sz="2400" dirty="0" err="1" smtClean="0"/>
              <a:t>axillary</a:t>
            </a:r>
            <a:r>
              <a:rPr lang="en-US" sz="2400" dirty="0" smtClean="0"/>
              <a:t> </a:t>
            </a:r>
            <a:r>
              <a:rPr lang="en-US" sz="2400" dirty="0" err="1" smtClean="0"/>
              <a:t>odour</a:t>
            </a:r>
            <a:r>
              <a:rPr lang="en-US" sz="2400" dirty="0" smtClean="0"/>
              <a:t>, which is mainly </a:t>
            </a:r>
            <a:r>
              <a:rPr lang="en-US" sz="2400" dirty="0" err="1" smtClean="0"/>
              <a:t>apocrine</a:t>
            </a:r>
            <a:r>
              <a:rPr lang="en-US" sz="2400" dirty="0" smtClean="0"/>
              <a:t> in origin</a:t>
            </a:r>
          </a:p>
          <a:p>
            <a:r>
              <a:rPr lang="en-US" sz="2400" dirty="0" smtClean="0"/>
              <a:t>There is a tendency to spontaneous improvement of </a:t>
            </a:r>
            <a:r>
              <a:rPr lang="en-US" sz="2400" dirty="0" err="1" smtClean="0"/>
              <a:t>axillary</a:t>
            </a:r>
            <a:r>
              <a:rPr lang="en-US" sz="2400" dirty="0" smtClean="0"/>
              <a:t> and </a:t>
            </a:r>
            <a:r>
              <a:rPr lang="en-US" sz="2400" dirty="0" err="1" smtClean="0"/>
              <a:t>palmar</a:t>
            </a:r>
            <a:r>
              <a:rPr lang="en-US" sz="2400" dirty="0" smtClean="0"/>
              <a:t> </a:t>
            </a:r>
            <a:r>
              <a:rPr lang="en-US" sz="2400" dirty="0" err="1" smtClean="0"/>
              <a:t>hyperhidrosis</a:t>
            </a:r>
            <a:r>
              <a:rPr lang="en-US" sz="2400" dirty="0" smtClean="0"/>
              <a:t> after the age of 25 years</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CRANIOFACIAL HYPERHIDROSIS</a:t>
            </a:r>
            <a:endParaRPr lang="en-US" sz="4000" b="1" dirty="0"/>
          </a:p>
        </p:txBody>
      </p:sp>
      <p:sp>
        <p:nvSpPr>
          <p:cNvPr id="3" name="Content Placeholder 2"/>
          <p:cNvSpPr>
            <a:spLocks noGrp="1"/>
          </p:cNvSpPr>
          <p:nvPr>
            <p:ph sz="quarter" idx="1"/>
          </p:nvPr>
        </p:nvSpPr>
        <p:spPr/>
        <p:txBody>
          <a:bodyPr>
            <a:normAutofit/>
          </a:bodyPr>
          <a:lstStyle/>
          <a:p>
            <a:r>
              <a:rPr lang="en-US" sz="2400" dirty="0" err="1" smtClean="0"/>
              <a:t>Cranio</a:t>
            </a:r>
            <a:r>
              <a:rPr lang="en-US" sz="2400" dirty="0" smtClean="0"/>
              <a:t>‐facial </a:t>
            </a:r>
            <a:r>
              <a:rPr lang="en-US" sz="2400" dirty="0" err="1" smtClean="0"/>
              <a:t>hyperhidrosis</a:t>
            </a:r>
            <a:r>
              <a:rPr lang="en-US" sz="2400" dirty="0" smtClean="0"/>
              <a:t> is often </a:t>
            </a:r>
            <a:r>
              <a:rPr lang="en-US" sz="2400" dirty="0" err="1" smtClean="0"/>
              <a:t>phasic</a:t>
            </a:r>
            <a:r>
              <a:rPr lang="en-US" sz="2400" dirty="0" smtClean="0"/>
              <a:t>, occurs in middle age and may be exacerbated by heat, exercise and eating but, unlike true gustatory </a:t>
            </a:r>
            <a:r>
              <a:rPr lang="en-US" sz="2400" dirty="0" err="1" smtClean="0"/>
              <a:t>hyperhidrosis</a:t>
            </a:r>
            <a:r>
              <a:rPr lang="en-US" sz="2400" dirty="0" smtClean="0"/>
              <a:t>, not exclusively so</a:t>
            </a:r>
          </a:p>
          <a:p>
            <a:r>
              <a:rPr lang="en-US" sz="2400" dirty="0" smtClean="0"/>
              <a:t>It may be more persistent and usually presents at a later age than </a:t>
            </a:r>
            <a:r>
              <a:rPr lang="en-US" sz="2400" dirty="0" err="1" smtClean="0"/>
              <a:t>palmoplantar</a:t>
            </a:r>
            <a:r>
              <a:rPr lang="en-US" sz="2400" dirty="0" smtClean="0"/>
              <a:t> </a:t>
            </a:r>
            <a:r>
              <a:rPr lang="en-US" sz="2400" dirty="0" err="1" smtClean="0"/>
              <a:t>hyperhidrosis</a:t>
            </a:r>
            <a:endParaRPr lang="en-US" sz="2400" dirty="0" smtClean="0"/>
          </a:p>
          <a:p>
            <a:r>
              <a:rPr lang="en-US" sz="2400" dirty="0" smtClean="0"/>
              <a:t>The entire face and scalp may be affected</a:t>
            </a:r>
            <a:endParaRPr lang="en-US" sz="2400"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240</TotalTime>
  <Words>2244</Words>
  <Application>Microsoft Office PowerPoint</Application>
  <PresentationFormat>On-screen Show (4:3)</PresentationFormat>
  <Paragraphs>155</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Median</vt:lpstr>
      <vt:lpstr>   DISORDERS OF SWEAT GLANDS</vt:lpstr>
      <vt:lpstr>ECCRINE SWEAT GLANDS</vt:lpstr>
      <vt:lpstr>HYPERHIDROSIS</vt:lpstr>
      <vt:lpstr>HYPERHIDROSIS</vt:lpstr>
      <vt:lpstr>PRIMARY FOCAL HYPERHIDROSIS</vt:lpstr>
      <vt:lpstr>PRIMARY FOCAL HYPERHIDROSIS</vt:lpstr>
      <vt:lpstr>PALMOPLANTAR HYPERHIDROSIS</vt:lpstr>
      <vt:lpstr>AXILLARY HYPERHIDROSIS</vt:lpstr>
      <vt:lpstr>CRANIOFACIAL HYPERHIDROSIS</vt:lpstr>
      <vt:lpstr>GUSTATORY HYPERHIDROSIS</vt:lpstr>
      <vt:lpstr>GUSTATORY HYPERHIDROSIS</vt:lpstr>
      <vt:lpstr>SEC GENERALIZED HYPERHIDROSIS</vt:lpstr>
      <vt:lpstr>MANAGEMENT OF HYPERHIDROSIS</vt:lpstr>
      <vt:lpstr>MANAGEMENT OF HYPERHIDROSIS</vt:lpstr>
      <vt:lpstr>MANAGEMENT OF HYPERHIDROSIS</vt:lpstr>
      <vt:lpstr>MANAGEMENT OF HYPERHIDROSIS</vt:lpstr>
      <vt:lpstr>MANAGEMENT OF HYPERHIDROSIS</vt:lpstr>
      <vt:lpstr>MANAGEMENT OF HYPERHIDROSIS</vt:lpstr>
      <vt:lpstr>MANAGEMENT OF HYPERHIDROSIS</vt:lpstr>
      <vt:lpstr>MANAGEMENT OF HYPERHIDROSIS</vt:lpstr>
      <vt:lpstr>MANAGEMENT OF HYPERHIDROSIS</vt:lpstr>
      <vt:lpstr>MANAGEMENT OF HYPERHIDROSIS</vt:lpstr>
      <vt:lpstr>MANAGEMENT OF HYPERHIDROSIS</vt:lpstr>
      <vt:lpstr>GRANULOSIS RUBRA NASI</vt:lpstr>
      <vt:lpstr>ROSS SYNDROME</vt:lpstr>
      <vt:lpstr>MILIARIA</vt:lpstr>
      <vt:lpstr>NEUTROPHILIC ECCRINE HIDERADENITIS</vt:lpstr>
      <vt:lpstr>ANHIDROSIS</vt:lpstr>
      <vt:lpstr>ANHIDROSIS</vt:lpstr>
      <vt:lpstr>FOX-FORDYCE DISEASE</vt:lpstr>
      <vt:lpstr>FOX-FORDYCE DISEASE</vt:lpstr>
      <vt:lpstr>FOX-FORDYCE DISEASE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DISORDERS OF SWEAT GLANDS</dc:title>
  <dc:creator>Naeem Raza</dc:creator>
  <cp:lastModifiedBy>Naeem Raza</cp:lastModifiedBy>
  <cp:revision>30</cp:revision>
  <dcterms:created xsi:type="dcterms:W3CDTF">2006-08-16T00:00:00Z</dcterms:created>
  <dcterms:modified xsi:type="dcterms:W3CDTF">2019-06-16T04:55:21Z</dcterms:modified>
</cp:coreProperties>
</file>