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301" r:id="rId3"/>
    <p:sldId id="302" r:id="rId4"/>
    <p:sldId id="257" r:id="rId5"/>
    <p:sldId id="265" r:id="rId6"/>
    <p:sldId id="258" r:id="rId7"/>
    <p:sldId id="286" r:id="rId8"/>
    <p:sldId id="262" r:id="rId9"/>
    <p:sldId id="287" r:id="rId10"/>
    <p:sldId id="261" r:id="rId11"/>
    <p:sldId id="263" r:id="rId12"/>
    <p:sldId id="260" r:id="rId13"/>
    <p:sldId id="264" r:id="rId14"/>
    <p:sldId id="266" r:id="rId15"/>
    <p:sldId id="267" r:id="rId16"/>
    <p:sldId id="268" r:id="rId17"/>
    <p:sldId id="289" r:id="rId18"/>
    <p:sldId id="269" r:id="rId19"/>
    <p:sldId id="290" r:id="rId20"/>
    <p:sldId id="291" r:id="rId21"/>
    <p:sldId id="292" r:id="rId22"/>
    <p:sldId id="271" r:id="rId23"/>
    <p:sldId id="272" r:id="rId24"/>
    <p:sldId id="270" r:id="rId25"/>
    <p:sldId id="293" r:id="rId26"/>
    <p:sldId id="273" r:id="rId27"/>
    <p:sldId id="294" r:id="rId28"/>
    <p:sldId id="274" r:id="rId29"/>
    <p:sldId id="275" r:id="rId30"/>
    <p:sldId id="276" r:id="rId31"/>
    <p:sldId id="277" r:id="rId32"/>
    <p:sldId id="298" r:id="rId33"/>
    <p:sldId id="295" r:id="rId34"/>
    <p:sldId id="281" r:id="rId35"/>
    <p:sldId id="278" r:id="rId36"/>
    <p:sldId id="279" r:id="rId37"/>
    <p:sldId id="296" r:id="rId38"/>
    <p:sldId id="280" r:id="rId39"/>
    <p:sldId id="282" r:id="rId40"/>
    <p:sldId id="297" r:id="rId41"/>
    <p:sldId id="283" r:id="rId42"/>
    <p:sldId id="284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909"/>
  </p:normalViewPr>
  <p:slideViewPr>
    <p:cSldViewPr snapToGrid="0" snapToObjects="1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0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3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4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3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6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9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5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BC68F0-8F95-3D4F-8F47-7DE717EA5DB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56EECE-1B61-B741-8F44-AFD725504D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2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5s/t221kxhj3bg5zf6l9xl1ccfc0000gn/T/com.microsoft.Word/WebArchiveCopyPasteTempFiles/pemgest1__WatermarkedWyJXYXRlcm1hcmtlZCJ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1600A-615D-6948-A3E7-85F0FEF2F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Dermatosis of PREGNANCY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93C11EB-8F15-DD9A-24F7-986FFF3B5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2375" y="3213265"/>
            <a:ext cx="5095635" cy="2916826"/>
          </a:xfrm>
        </p:spPr>
        <p:txBody>
          <a:bodyPr/>
          <a:lstStyle/>
          <a:p>
            <a:r>
              <a:rPr lang="en-GB" b="1" dirty="0"/>
              <a:t>Dr. Muhammad Ilyas </a:t>
            </a:r>
          </a:p>
          <a:p>
            <a:r>
              <a:rPr lang="en-GB" b="1" dirty="0"/>
              <a:t>Resident Dermatology  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399287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832D16-7558-4209-B5E6-60CFB7383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0B201792-59B9-4FE8-9B2A-7F7A5AED0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1931C1-E9DE-4D66-831E-9ABDF157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045426A-326D-4262-A31E-8C4D42211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25541B-4195-4EE5-9F74-237F4308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81646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cap="none" spc="200" dirty="0">
                <a:solidFill>
                  <a:srgbClr val="FFFFFF"/>
                </a:solidFill>
              </a:rPr>
              <a:t>Polymorphic eruption of Pregnancy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BD0C197-6F97-4148-BD9F-3BC50E46A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2EAF3-0D67-8A4B-98CB-145B6DED1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09"/>
          <a:stretch/>
        </p:blipFill>
        <p:spPr>
          <a:xfrm>
            <a:off x="120148" y="434823"/>
            <a:ext cx="3922320" cy="373700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6FDB19-8C2A-48D0-8728-5987EDF37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2617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246C8C-72AB-EA4B-8ADD-5CEA13CA5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434823"/>
            <a:ext cx="3690792" cy="374540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9B89FA-8981-4C79-AEA8-92BBDEB7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469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32C0ED5-3AA8-44CD-A370-F26C11C10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3" r="9036" b="59170"/>
          <a:stretch/>
        </p:blipFill>
        <p:spPr>
          <a:xfrm>
            <a:off x="8162335" y="434823"/>
            <a:ext cx="3909515" cy="374540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5E87B5-6250-4AF5-88E7-E1D9745E7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44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C2AB4-7829-DD4C-B661-24B5BA68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Disease course AND prognosis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CD80-C718-CD47-888E-19B49E28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Maternal and fetal prognosis is unimpaired</a:t>
            </a:r>
          </a:p>
          <a:p>
            <a:pPr marL="0" indent="0">
              <a:buNone/>
            </a:pPr>
            <a:r>
              <a:rPr lang="en-US" sz="2800" dirty="0"/>
              <a:t>No cutaneous involvement of newborn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Self-limiting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Does not recur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Resolution usually occurs within 4-6 weeks independently of delivery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6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A870B0-D16C-1F4B-9A4B-BC7AA240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INVESTIGATIONS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Diagnosis of exclusion</a:t>
            </a:r>
          </a:p>
          <a:p>
            <a:r>
              <a:rPr lang="en-US" sz="2800" dirty="0">
                <a:solidFill>
                  <a:srgbClr val="FFFFFF"/>
                </a:solidFill>
              </a:rPr>
              <a:t>Histopathology is non-specific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Skin biopsy:</a:t>
            </a:r>
          </a:p>
          <a:p>
            <a:r>
              <a:rPr lang="en-US" sz="2800" dirty="0">
                <a:solidFill>
                  <a:srgbClr val="FFFFFF"/>
                </a:solidFill>
              </a:rPr>
              <a:t>Epidermal and upper dermal edema</a:t>
            </a:r>
          </a:p>
          <a:p>
            <a:r>
              <a:rPr lang="en-US" sz="2800" dirty="0">
                <a:solidFill>
                  <a:srgbClr val="FFFFFF"/>
                </a:solidFill>
              </a:rPr>
              <a:t>Perivascular infiltrate of lymphocytes, histiocytes and eosinophils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Direct immunofluorescence: negative</a:t>
            </a:r>
          </a:p>
        </p:txBody>
      </p:sp>
    </p:spTree>
    <p:extLst>
      <p:ext uri="{BB962C8B-B14F-4D97-AF65-F5344CB8AC3E}">
        <p14:creationId xmlns:p14="http://schemas.microsoft.com/office/powerpoint/2010/main" val="665837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A870B0-D16C-1F4B-9A4B-BC7AA240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Management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 fontScale="92500"/>
          </a:bodyPr>
          <a:lstStyle/>
          <a:p>
            <a:r>
              <a:rPr lang="en-US" sz="2800" b="1" u="sng" dirty="0">
                <a:solidFill>
                  <a:srgbClr val="FFFFFF"/>
                </a:solidFill>
              </a:rPr>
              <a:t>First Line: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Topical emollients: aqueous cream + 1-2% menthol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Topical corticosteroids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Oral antihistamines</a:t>
            </a:r>
          </a:p>
          <a:p>
            <a:pPr>
              <a:buFont typeface="Wingdings" pitchFamily="2" charset="2"/>
              <a:buChar char="ü"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FFFFFF"/>
                </a:solidFill>
              </a:rPr>
              <a:t>Second Line: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Prednisolone (starting at 40-60mg per day and tapering to over few weeks)</a:t>
            </a:r>
          </a:p>
        </p:txBody>
      </p:sp>
    </p:spTree>
    <p:extLst>
      <p:ext uri="{BB962C8B-B14F-4D97-AF65-F5344CB8AC3E}">
        <p14:creationId xmlns:p14="http://schemas.microsoft.com/office/powerpoint/2010/main" val="3852475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14E203-0629-5445-8E5E-C567E841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spc="200" dirty="0"/>
              <a:t>2. Pemphigoid </a:t>
            </a:r>
            <a:r>
              <a:rPr lang="en-US" sz="5400" b="1" spc="200" dirty="0" err="1"/>
              <a:t>gestationis</a:t>
            </a:r>
            <a:endParaRPr lang="en-US" sz="5400" b="1" spc="2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A close-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639E6202-6F2F-4B8D-8B94-4C0401917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365" y="1696598"/>
            <a:ext cx="3407234" cy="33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rgbClr val="FFFFFF"/>
                </a:solidFill>
              </a:rPr>
              <a:t>Pemphigoid</a:t>
            </a:r>
            <a:r>
              <a:rPr lang="en-US" b="1" u="sng" dirty="0">
                <a:solidFill>
                  <a:srgbClr val="FFFFFF"/>
                </a:solidFill>
              </a:rPr>
              <a:t> </a:t>
            </a:r>
            <a:r>
              <a:rPr lang="en-US" b="1" u="sng" dirty="0" err="1">
                <a:solidFill>
                  <a:srgbClr val="FFFFFF"/>
                </a:solidFill>
              </a:rPr>
              <a:t>gestationIs</a:t>
            </a:r>
            <a:r>
              <a:rPr lang="en-US" b="1" u="sng" dirty="0">
                <a:solidFill>
                  <a:srgbClr val="FFFFFF"/>
                </a:solidFill>
              </a:rPr>
              <a:t> (</a:t>
            </a:r>
            <a:r>
              <a:rPr lang="en-US" b="1" u="sng" dirty="0" err="1">
                <a:solidFill>
                  <a:srgbClr val="FFFFFF"/>
                </a:solidFill>
              </a:rPr>
              <a:t>pg</a:t>
            </a:r>
            <a:r>
              <a:rPr lang="en-US" b="1" u="sng" dirty="0">
                <a:solidFill>
                  <a:srgbClr val="FFFFFF"/>
                </a:solidFill>
              </a:rPr>
              <a:t>)</a:t>
            </a:r>
            <a:endParaRPr lang="en-US" u="sng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Most important dermatosis in pregnancy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 rare, autoimmune, bullous disease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Mainly presents in late pregnancy or immediately after delivery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An increased rate adverse maternal and fetal outcomes</a:t>
            </a:r>
          </a:p>
        </p:txBody>
      </p:sp>
    </p:spTree>
    <p:extLst>
      <p:ext uri="{BB962C8B-B14F-4D97-AF65-F5344CB8AC3E}">
        <p14:creationId xmlns:p14="http://schemas.microsoft.com/office/powerpoint/2010/main" val="1675221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pathophysiology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Pathogenetically circulating complement – fixing IgG1 binds to BP-180 or bullous pemphigoid antigen 2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 Hemidesmosomes of the </a:t>
            </a:r>
            <a:r>
              <a:rPr lang="en-US" sz="2800" dirty="0" err="1">
                <a:solidFill>
                  <a:srgbClr val="FFFFFF"/>
                </a:solidFill>
              </a:rPr>
              <a:t>dermo</a:t>
            </a:r>
            <a:r>
              <a:rPr lang="en-US" sz="2800" dirty="0">
                <a:solidFill>
                  <a:srgbClr val="FFFFFF"/>
                </a:solidFill>
              </a:rPr>
              <a:t>-epidermal junction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 Tissue damage and blister formation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2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pathophysiology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primary site of auto immunity seems not to be the skin, but the placenta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Antibodies bind not only to basement membrane zone of epidermis, but also to that of chorionic and amniotic epithelium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Aberrant expression of MHC class II molecules on chorionic villi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Allogenic immune reaction to placental matrix </a:t>
            </a:r>
          </a:p>
        </p:txBody>
      </p:sp>
    </p:spTree>
    <p:extLst>
      <p:ext uri="{BB962C8B-B14F-4D97-AF65-F5344CB8AC3E}">
        <p14:creationId xmlns:p14="http://schemas.microsoft.com/office/powerpoint/2010/main" val="106809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Clinical features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AU" sz="2800" dirty="0">
                <a:solidFill>
                  <a:srgbClr val="FFFFFF"/>
                </a:solidFill>
              </a:rPr>
              <a:t>Intensely itchy hive-like rash during mid to late pregnancy </a:t>
            </a:r>
          </a:p>
          <a:p>
            <a:pPr marL="0" lvl="0" indent="0" fontAlgn="base">
              <a:buNone/>
            </a:pPr>
            <a:r>
              <a:rPr lang="en-AU" sz="2800" dirty="0">
                <a:solidFill>
                  <a:srgbClr val="FFFFFF"/>
                </a:solidFill>
              </a:rPr>
              <a:t>Initially, red urticated papules and plaques on abdomen</a:t>
            </a:r>
          </a:p>
          <a:p>
            <a:pPr marL="0" lvl="0" indent="0" fontAlgn="base">
              <a:buNone/>
            </a:pPr>
            <a:r>
              <a:rPr lang="en-AU" sz="2800" dirty="0">
                <a:solidFill>
                  <a:srgbClr val="FFFFFF"/>
                </a:solidFill>
              </a:rPr>
              <a:t>Characteristically involving the periumbilical skin</a:t>
            </a:r>
          </a:p>
          <a:p>
            <a:pPr marL="0" lvl="0" indent="0" fontAlgn="base">
              <a:buNone/>
            </a:pPr>
            <a:r>
              <a:rPr lang="en-AU" sz="2800" dirty="0">
                <a:solidFill>
                  <a:srgbClr val="FFFFFF"/>
                </a:solidFill>
              </a:rPr>
              <a:t>Thereafter , the rash spreads to involve limbs and torso</a:t>
            </a:r>
          </a:p>
          <a:p>
            <a:pPr marL="0" lvl="0" indent="0" fontAlgn="base">
              <a:buNone/>
            </a:pPr>
            <a:r>
              <a:rPr lang="en-AU" sz="2800" dirty="0">
                <a:solidFill>
                  <a:srgbClr val="FFFFFF"/>
                </a:solidFill>
              </a:rPr>
              <a:t>The face, scalp, palms, soles and mucous membranes are usually spared</a:t>
            </a:r>
          </a:p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12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Clinical features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AU" sz="2800" dirty="0">
                <a:solidFill>
                  <a:srgbClr val="FFFFFF"/>
                </a:solidFill>
              </a:rPr>
              <a:t>After 2-4 weeks, large, tense fluid-filled blisters form</a:t>
            </a:r>
          </a:p>
          <a:p>
            <a:pPr marL="0" lvl="0" indent="0" fontAlgn="base">
              <a:lnSpc>
                <a:spcPct val="150000"/>
              </a:lnSpc>
              <a:buNone/>
            </a:pPr>
            <a:r>
              <a:rPr lang="en-AU" sz="2800" dirty="0">
                <a:solidFill>
                  <a:srgbClr val="FFFFFF"/>
                </a:solidFill>
              </a:rPr>
              <a:t>The face, scalp, palms, soles and mucous membranes are usually spared</a:t>
            </a:r>
          </a:p>
          <a:p>
            <a:pPr marL="0" lvl="0" indent="0" fontAlgn="base">
              <a:lnSpc>
                <a:spcPct val="150000"/>
              </a:lnSpc>
              <a:buNone/>
            </a:pPr>
            <a:r>
              <a:rPr lang="en-AU" sz="2800" dirty="0">
                <a:solidFill>
                  <a:srgbClr val="FFFFFF"/>
                </a:solidFill>
              </a:rPr>
              <a:t>Flare up at the time of delivery</a:t>
            </a:r>
          </a:p>
          <a:p>
            <a:pPr marL="0" lvl="0" indent="0" fontAlgn="base">
              <a:lnSpc>
                <a:spcPct val="150000"/>
              </a:lnSpc>
              <a:buNone/>
            </a:pPr>
            <a:r>
              <a:rPr lang="en-AU" sz="2800" dirty="0">
                <a:solidFill>
                  <a:srgbClr val="FFFFFF"/>
                </a:solidFill>
              </a:rPr>
              <a:t>Resolves within weeks to months after delivery</a:t>
            </a:r>
          </a:p>
          <a:p>
            <a:pPr marL="0" lvl="0" indent="0" fontAlgn="base">
              <a:lnSpc>
                <a:spcPct val="150000"/>
              </a:lnSpc>
              <a:buNone/>
            </a:pPr>
            <a:endParaRPr lang="en-AU" dirty="0">
              <a:solidFill>
                <a:srgbClr val="FFFFFF"/>
              </a:solidFill>
            </a:endParaRPr>
          </a:p>
          <a:p>
            <a:pPr lvl="0" fontAlgn="base">
              <a:lnSpc>
                <a:spcPct val="150000"/>
              </a:lnSpc>
            </a:pPr>
            <a:endParaRPr lang="en-AU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0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6ACA7-29FE-4B49-A174-19860F88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LEARNING OBJECTIVES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840C8-73B0-4E97-ADEA-840F4A30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Classification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Diagnosis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Clinical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Management of Dermatoses of Pregnancy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88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F0816-5A0B-467B-9174-332E68EE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Prognosis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CEE2F-5153-4030-9061-60CE7D5C5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16725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FFFF"/>
                </a:solidFill>
              </a:rPr>
              <a:t>FETAL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Increased risk of prematurity and small for size babies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Risk correlates with disease severity</a:t>
            </a:r>
          </a:p>
          <a:p>
            <a:r>
              <a:rPr lang="en-US" sz="2800" b="1" u="sng" dirty="0">
                <a:solidFill>
                  <a:srgbClr val="FFFFFF"/>
                </a:solidFill>
              </a:rPr>
              <a:t>NEONATAL PG: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Passive transfer of antibodies from mother to fetus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Skin lesions in 10% of newborns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Resolves spontaneously within days to weeks</a:t>
            </a:r>
          </a:p>
        </p:txBody>
      </p:sp>
    </p:spTree>
    <p:extLst>
      <p:ext uri="{BB962C8B-B14F-4D97-AF65-F5344CB8AC3E}">
        <p14:creationId xmlns:p14="http://schemas.microsoft.com/office/powerpoint/2010/main" val="12783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8D6CB-1971-4B67-A35E-395BE8D5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PROGNOSIS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15B6-C855-4C5C-9EFF-5A2378D2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FFFF"/>
                </a:solidFill>
              </a:rPr>
              <a:t>MATERNAL: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Can recur in subsequent pregnancies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Further episodes present at an early gestation and increased severity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An increased risk of developing other organ specific autoimmune diseases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Most important being Graves disease</a:t>
            </a:r>
          </a:p>
        </p:txBody>
      </p:sp>
    </p:spTree>
    <p:extLst>
      <p:ext uri="{BB962C8B-B14F-4D97-AF65-F5344CB8AC3E}">
        <p14:creationId xmlns:p14="http://schemas.microsoft.com/office/powerpoint/2010/main" val="226468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B6A017-54D1-C543-AA72-19052FA2AB4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528638"/>
            <a:ext cx="55350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Pemphigoid gestationis">
            <a:extLst>
              <a:ext uri="{FF2B5EF4-FFF2-40B4-BE49-F238E27FC236}">
                <a16:creationId xmlns:a16="http://schemas.microsoft.com/office/drawing/2014/main" id="{7C18A009-9474-E744-80F8-DF39CE23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74" y="901110"/>
            <a:ext cx="4985629" cy="44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C81E5-7908-7049-A45F-2B3975654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87" y="901110"/>
            <a:ext cx="4718740" cy="448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9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85478-3C2B-BA47-8C35-25C2FFBA2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27" r="-2" b="11952"/>
          <a:stretch/>
        </p:blipFill>
        <p:spPr>
          <a:xfrm>
            <a:off x="3062689" y="616724"/>
            <a:ext cx="5871992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60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u="sng" dirty="0">
                <a:solidFill>
                  <a:srgbClr val="FFFFFF"/>
                </a:solidFill>
              </a:rPr>
              <a:t>INVESTIGATIONS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sz="5400" u="sng" dirty="0">
                <a:solidFill>
                  <a:srgbClr val="FFFFFF"/>
                </a:solidFill>
              </a:rPr>
              <a:t>Skin Biopsy</a:t>
            </a:r>
            <a:br>
              <a:rPr lang="en-US" sz="5400" dirty="0">
                <a:solidFill>
                  <a:srgbClr val="FFFFFF"/>
                </a:solidFill>
              </a:rPr>
            </a:br>
            <a:endParaRPr lang="en-US" b="1" u="sng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358"/>
            <a:ext cx="10329671" cy="3862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u="sng" dirty="0">
                <a:solidFill>
                  <a:srgbClr val="FFFFFF"/>
                </a:solidFill>
              </a:rPr>
              <a:t>Pre-bullous stage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Edema of upper and middle dermis perivascular infiltrate of  lymphocytes, histiocytes and </a:t>
            </a:r>
            <a:r>
              <a:rPr lang="en-US" sz="2800" dirty="0" err="1">
                <a:solidFill>
                  <a:srgbClr val="FFFFFF"/>
                </a:solidFill>
              </a:rPr>
              <a:t>eosinophils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1" u="sng" dirty="0">
                <a:solidFill>
                  <a:srgbClr val="FFFFFF"/>
                </a:solidFill>
              </a:rPr>
              <a:t>Bullous stage</a:t>
            </a:r>
            <a:r>
              <a:rPr lang="en-US" sz="2800" dirty="0">
                <a:solidFill>
                  <a:srgbClr val="FFFFFF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Subepidermal blistering </a:t>
            </a:r>
          </a:p>
        </p:txBody>
      </p:sp>
    </p:spTree>
    <p:extLst>
      <p:ext uri="{BB962C8B-B14F-4D97-AF65-F5344CB8AC3E}">
        <p14:creationId xmlns:p14="http://schemas.microsoft.com/office/powerpoint/2010/main" val="2320554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D71F4-3824-4D91-949B-879BB6B3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INVESTIGATIONS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C273D-96C4-4E22-B14F-CFA9C6061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199"/>
            <a:ext cx="1032967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1" u="sng" dirty="0">
                <a:solidFill>
                  <a:srgbClr val="FFFF00"/>
                </a:solidFill>
              </a:rPr>
              <a:t>Gold Standard</a:t>
            </a:r>
            <a:r>
              <a:rPr lang="en-US" sz="2800" b="1" dirty="0">
                <a:solidFill>
                  <a:srgbClr val="FFFF00"/>
                </a:solidFill>
              </a:rPr>
              <a:t>: DIF of perilesional skin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Linear C3 deposition along dermo epidermal junction in 100% cases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Additional IgG deposition in 30-100% cases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Antibody levels correlate with disease activity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Can also be monitored using ELISA and immunoblotting techniques</a:t>
            </a:r>
          </a:p>
        </p:txBody>
      </p:sp>
    </p:spTree>
    <p:extLst>
      <p:ext uri="{BB962C8B-B14F-4D97-AF65-F5344CB8AC3E}">
        <p14:creationId xmlns:p14="http://schemas.microsoft.com/office/powerpoint/2010/main" val="31411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61" y="2062455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Treatment on severity of disease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Aims to control pruritis and to prevent blister formation </a:t>
            </a:r>
          </a:p>
          <a:p>
            <a:r>
              <a:rPr lang="en-US" sz="2800" b="1" u="sng" dirty="0">
                <a:solidFill>
                  <a:srgbClr val="FFFFFF"/>
                </a:solidFill>
              </a:rPr>
              <a:t>First Line: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 Topical emollients: aqueous cream + 1-2% menthol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 Potent topical steroids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 Oral antihistamines: Loratadine and cetirizine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0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D54E6-EBC4-4176-88E2-CDEE502B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A521-D1DA-48F0-9615-F9C5967CC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61" y="2084832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b="1" u="sng" dirty="0">
                <a:solidFill>
                  <a:srgbClr val="FFFFFF"/>
                </a:solidFill>
              </a:rPr>
              <a:t>Second Line: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Prednisolone : usually started at a dose of 0.5-1mg/kg/day </a:t>
            </a:r>
          </a:p>
          <a:p>
            <a:r>
              <a:rPr lang="en-US" sz="2800" b="1" u="sng" dirty="0">
                <a:solidFill>
                  <a:srgbClr val="FFFFFF"/>
                </a:solidFill>
              </a:rPr>
              <a:t>Third Line: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Azathioprine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Plasma Exchange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Intravenous Immunoglobulins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9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14E203-0629-5445-8E5E-C567E841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spc="200" dirty="0"/>
              <a:t>3. Atopic eruption of pregnancy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person, close&#10;&#10;Description automatically generated">
            <a:extLst>
              <a:ext uri="{FF2B5EF4-FFF2-40B4-BE49-F238E27FC236}">
                <a16:creationId xmlns:a16="http://schemas.microsoft.com/office/drawing/2014/main" id="{0C8890C2-AD1B-47BC-A19B-E81989A4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569" y="1228626"/>
            <a:ext cx="3032719" cy="44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Atopic eruption of pregnancy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45930"/>
            <a:ext cx="10329671" cy="3862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Most common dermatosis in pregnancy accounting for 50%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Starts in early pregnancy, with 75% cases presenting before third trimester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Benign pruritic disease of pregnancy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Eczematous </a:t>
            </a:r>
            <a:r>
              <a:rPr lang="en-US" sz="2800" dirty="0" err="1">
                <a:solidFill>
                  <a:srgbClr val="FFFFFF"/>
                </a:solidFill>
              </a:rPr>
              <a:t>papular</a:t>
            </a:r>
            <a:r>
              <a:rPr lang="en-US" sz="2800" dirty="0">
                <a:solidFill>
                  <a:srgbClr val="FFFFFF"/>
                </a:solidFill>
              </a:rPr>
              <a:t> lesions in patients with an atopic susceptibility</a:t>
            </a:r>
          </a:p>
        </p:txBody>
      </p:sp>
    </p:spTree>
    <p:extLst>
      <p:ext uri="{BB962C8B-B14F-4D97-AF65-F5344CB8AC3E}">
        <p14:creationId xmlns:p14="http://schemas.microsoft.com/office/powerpoint/2010/main" val="73973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E57F3-8145-4E74-8BB9-D4EAE3F7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rgbClr val="FFFFFF"/>
                </a:solidFill>
              </a:rPr>
              <a:t>OuTLINE</a:t>
            </a:r>
            <a:endParaRPr lang="en-US" b="1" u="sng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32D8-B028-4F68-9186-D3C8B7EE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Polymorphic Eruption of Pregnancy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Pemphigoid </a:t>
            </a:r>
            <a:r>
              <a:rPr lang="en-US" sz="2800" dirty="0" err="1">
                <a:solidFill>
                  <a:srgbClr val="FFFFFF"/>
                </a:solidFill>
              </a:rPr>
              <a:t>gestationis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Atopic eruption of pregnancy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Intrahepatic cholestasis of pregnancy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99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PATHOPHYSIOLOGY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Dominant Th2 immune response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This is pregnancy specific immunological change: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Reduced cellular immunity and reduced production of Th1 cytokines (IL-2, interferon–</a:t>
            </a:r>
            <a:r>
              <a:rPr lang="el-GR" sz="2800" dirty="0">
                <a:solidFill>
                  <a:srgbClr val="FFFFFF"/>
                </a:solidFill>
              </a:rPr>
              <a:t>γ</a:t>
            </a:r>
            <a:r>
              <a:rPr lang="en-AU" sz="2800" dirty="0">
                <a:solidFill>
                  <a:srgbClr val="FFFFFF"/>
                </a:solidFill>
              </a:rPr>
              <a:t>,</a:t>
            </a:r>
            <a:r>
              <a:rPr lang="en-US" sz="2800" dirty="0">
                <a:solidFill>
                  <a:srgbClr val="FFFFFF"/>
                </a:solidFill>
              </a:rPr>
              <a:t> IL-12)</a:t>
            </a:r>
          </a:p>
          <a:p>
            <a:r>
              <a:rPr lang="en-US" sz="2800" dirty="0">
                <a:solidFill>
                  <a:srgbClr val="FFFFFF"/>
                </a:solidFill>
              </a:rPr>
              <a:t>Dominant humoral immunity and increased secretion of Th2 cytokines (IL-4, IL-10)</a:t>
            </a:r>
          </a:p>
        </p:txBody>
      </p:sp>
    </p:spTree>
    <p:extLst>
      <p:ext uri="{BB962C8B-B14F-4D97-AF65-F5344CB8AC3E}">
        <p14:creationId xmlns:p14="http://schemas.microsoft.com/office/powerpoint/2010/main" val="368706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CLINICAL FEATURES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326"/>
            <a:ext cx="10329671" cy="3862971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20% patients suffer from exacerbation of preexisting atopic eczema with typical clinical picture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Remaining 80% experience atopic changes for the first time or after a long remission</a:t>
            </a:r>
          </a:p>
        </p:txBody>
      </p:sp>
    </p:spTree>
    <p:extLst>
      <p:ext uri="{BB962C8B-B14F-4D97-AF65-F5344CB8AC3E}">
        <p14:creationId xmlns:p14="http://schemas.microsoft.com/office/powerpoint/2010/main" val="2405228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4BF94-792F-44A1-92D3-752A12AF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CLINICAL FEATURES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8B6B7-96A3-4E91-A888-8E0F992D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Of these 2/3</a:t>
            </a:r>
            <a:r>
              <a:rPr lang="en-US" sz="2800" baseline="30000" dirty="0">
                <a:solidFill>
                  <a:srgbClr val="FFFFFF"/>
                </a:solidFill>
              </a:rPr>
              <a:t>rd</a:t>
            </a:r>
            <a:r>
              <a:rPr lang="en-US" sz="2800" dirty="0">
                <a:solidFill>
                  <a:srgbClr val="FFFFFF"/>
                </a:solidFill>
              </a:rPr>
              <a:t> present with widespread eczematous changes (so called E-type AEP) often affecting typical sites such as face, necks and flexural surfaces of limbs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1/3</a:t>
            </a:r>
            <a:r>
              <a:rPr lang="en-US" sz="2800" baseline="30000" dirty="0">
                <a:solidFill>
                  <a:srgbClr val="FFFFFF"/>
                </a:solidFill>
              </a:rPr>
              <a:t>rd</a:t>
            </a:r>
            <a:r>
              <a:rPr lang="en-US" sz="2800" dirty="0">
                <a:solidFill>
                  <a:srgbClr val="FFFFFF"/>
                </a:solidFill>
              </a:rPr>
              <a:t> have </a:t>
            </a:r>
            <a:r>
              <a:rPr lang="en-US" sz="2800" dirty="0" err="1">
                <a:solidFill>
                  <a:srgbClr val="FFFFFF"/>
                </a:solidFill>
              </a:rPr>
              <a:t>papular</a:t>
            </a:r>
            <a:r>
              <a:rPr lang="en-US" sz="2800" dirty="0">
                <a:solidFill>
                  <a:srgbClr val="FFFFFF"/>
                </a:solidFill>
              </a:rPr>
              <a:t> lesions (P-type AEP)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21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2E4A6-D526-482E-9661-83050817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rgbClr val="FFFFFF"/>
                </a:solidFill>
              </a:rPr>
              <a:t>CLInICAL</a:t>
            </a:r>
            <a:r>
              <a:rPr lang="en-US" b="1" u="sng" dirty="0">
                <a:solidFill>
                  <a:srgbClr val="FFFFFF"/>
                </a:solidFill>
              </a:rPr>
              <a:t> FEATURES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C4C9-A71A-41AD-BB44-8D0CB470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Small erythematous papules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Disseminated on trunk and limbs 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Typical prurigo nodules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On shins and arms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Recurrence in subsequent pregnancies is common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5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C426CD-4C41-FF48-8602-F122910F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921" y="643467"/>
            <a:ext cx="3390956" cy="25432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9325A9E-56C6-2C43-85AF-5C5B539B2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308" y="643467"/>
            <a:ext cx="3390956" cy="254321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0B2DA0C-F9B3-7040-A3F6-A38598B0B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158" y="3671316"/>
            <a:ext cx="3394482" cy="254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05BB1C-604C-A248-830C-94E1D3CD8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473" y="3671316"/>
            <a:ext cx="3404625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1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INVESTIGATIONS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Diagnosis: Clinical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Histopathology: Non-specific, varies with type and stage of disease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Both direct and indirect immunofluorescence are negative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Laboratory tests may reveal elevated serum </a:t>
            </a:r>
            <a:r>
              <a:rPr lang="en-US" sz="2800" dirty="0" err="1">
                <a:solidFill>
                  <a:srgbClr val="FFFFFF"/>
                </a:solidFill>
              </a:rPr>
              <a:t>IgE</a:t>
            </a:r>
            <a:r>
              <a:rPr lang="en-US" sz="2800" dirty="0">
                <a:solidFill>
                  <a:srgbClr val="FFFFFF"/>
                </a:solidFill>
              </a:rPr>
              <a:t> levels </a:t>
            </a:r>
          </a:p>
        </p:txBody>
      </p:sp>
    </p:spTree>
    <p:extLst>
      <p:ext uri="{BB962C8B-B14F-4D97-AF65-F5344CB8AC3E}">
        <p14:creationId xmlns:p14="http://schemas.microsoft.com/office/powerpoint/2010/main" val="392779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Management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 lvl="1"/>
            <a:r>
              <a:rPr lang="en-US" sz="2800" b="1" u="sng" dirty="0">
                <a:solidFill>
                  <a:srgbClr val="FFFFFF"/>
                </a:solidFill>
              </a:rPr>
              <a:t>First line: 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 Topical emollients </a:t>
            </a:r>
          </a:p>
          <a:p>
            <a:pPr lvl="2"/>
            <a:endParaRPr lang="en-US" sz="2400" b="1" dirty="0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 </a:t>
            </a:r>
            <a:r>
              <a:rPr lang="en-US" sz="2800" dirty="0">
                <a:solidFill>
                  <a:srgbClr val="FFFFFF"/>
                </a:solidFill>
              </a:rPr>
              <a:t>Topical corticosteroids </a:t>
            </a:r>
          </a:p>
          <a:p>
            <a:pPr marL="128016" lvl="1" indent="0">
              <a:buNone/>
            </a:pPr>
            <a:endParaRPr lang="en-US" sz="2800" b="1" dirty="0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  Oral antihistamines: loratadine and cetirizine</a:t>
            </a:r>
          </a:p>
        </p:txBody>
      </p:sp>
    </p:spTree>
    <p:extLst>
      <p:ext uri="{BB962C8B-B14F-4D97-AF65-F5344CB8AC3E}">
        <p14:creationId xmlns:p14="http://schemas.microsoft.com/office/powerpoint/2010/main" val="105583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07552-8E3B-41C5-BDBA-4BA7318B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46F68-0295-46F4-8676-97F98A67A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b="1" u="sng" dirty="0">
                <a:solidFill>
                  <a:srgbClr val="FFFFFF"/>
                </a:solidFill>
              </a:rPr>
              <a:t>Second Line: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 Narrow-band UVB phototherapy</a:t>
            </a:r>
          </a:p>
          <a:p>
            <a:pPr lvl="1">
              <a:buFont typeface="Wingdings" pitchFamily="2" charset="2"/>
              <a:buChar char="ü"/>
            </a:pPr>
            <a:endParaRPr lang="en-US" sz="2800" dirty="0">
              <a:solidFill>
                <a:srgbClr val="FFFFFF"/>
              </a:solidFill>
            </a:endParaRPr>
          </a:p>
          <a:p>
            <a:pPr lvl="1"/>
            <a:r>
              <a:rPr lang="en-US" sz="2800" b="1" u="sng" dirty="0">
                <a:solidFill>
                  <a:srgbClr val="FFFFFF"/>
                </a:solidFill>
              </a:rPr>
              <a:t>Third Line: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Prednisolone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solidFill>
                  <a:srgbClr val="FFFFFF"/>
                </a:solidFill>
              </a:rPr>
              <a:t>Azathioprine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6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14E203-0629-5445-8E5E-C567E841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spc="200" dirty="0"/>
              <a:t>4. INTRAHEPATIC CHOLESTASIS OF PREGNANCY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tattoo&#10;&#10;Description automatically generated">
            <a:extLst>
              <a:ext uri="{FF2B5EF4-FFF2-40B4-BE49-F238E27FC236}">
                <a16:creationId xmlns:a16="http://schemas.microsoft.com/office/drawing/2014/main" id="{765E106B-2616-41C5-9F58-FE76D165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977" y="1707614"/>
            <a:ext cx="3272010" cy="37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11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30131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Pathophysiology and clinical features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 fontScale="92500"/>
          </a:bodyPr>
          <a:lstStyle/>
          <a:p>
            <a:pPr marL="128016" lvl="1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Reversible form of hormonally triggered cholestasis</a:t>
            </a:r>
          </a:p>
          <a:p>
            <a:pPr marL="128016" lvl="1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Typically develops in genetically predisposed individuals in late pregnancy  </a:t>
            </a:r>
          </a:p>
          <a:p>
            <a:pPr marL="128016" lvl="1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Itching begins in second or third trimester </a:t>
            </a:r>
          </a:p>
          <a:p>
            <a:pPr marL="128016" lvl="1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Localized to the abdomen, or the palms and soles</a:t>
            </a:r>
          </a:p>
          <a:p>
            <a:pPr marL="128016" lvl="1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May also be widespread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3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D308F69-4838-4012-A772-C11B146938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D9C1EF8D-8E67-4C2D-818A-42334CF671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7E1C5365-D2D7-456B-95E5-F51CE6E31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CA05AF6-948C-4085-B5A5-61A4ABCD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2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A8CFD-F84C-4080-A447-308CD86D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CLINICAL FEATURES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1C66-A3F9-4444-9BEE-D70DACC9B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64" y="2097408"/>
            <a:ext cx="10329671" cy="3862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Mild jaundice: 10% of cases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In case of jaundice and vitamin K deficiency, there is an increased risk for intra and post-partum hemorrhage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 Secondary skin lesions: due to scratching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</a:rPr>
              <a:t>Range from subtle excoriations to severe prurigo nodules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99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Disease course and prognosis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0410"/>
            <a:ext cx="10329671" cy="3862971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Maternal: Good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</a:rPr>
              <a:t>After delivery, pruritus disappears simultaneously within days to weeks 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Fetal prognosis can be impaired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</a:rPr>
              <a:t>Increased risk of prematurity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</a:rPr>
              <a:t>Fetal distress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</a:rPr>
              <a:t>Still birth 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2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rgbClr val="FFFFFF"/>
                </a:solidFill>
              </a:rPr>
              <a:t>InvestigationS</a:t>
            </a:r>
            <a:endParaRPr lang="en-US" b="1" u="sng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 marL="128016" lvl="1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LFTs are usually normal</a:t>
            </a:r>
          </a:p>
          <a:p>
            <a:pPr marL="128016" lvl="1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ALP may be raised </a:t>
            </a:r>
          </a:p>
          <a:p>
            <a:pPr marL="128016" lvl="1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00"/>
                </a:solidFill>
              </a:rPr>
              <a:t>Serum bile acids are elevated</a:t>
            </a:r>
          </a:p>
        </p:txBody>
      </p:sp>
    </p:spTree>
    <p:extLst>
      <p:ext uri="{BB962C8B-B14F-4D97-AF65-F5344CB8AC3E}">
        <p14:creationId xmlns:p14="http://schemas.microsoft.com/office/powerpoint/2010/main" val="2327040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2904C-ED8A-4ACF-8BE1-3DD05AA3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4E295-0E0F-4DC2-B484-427C31B4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64" y="2084832"/>
            <a:ext cx="10329671" cy="38629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00"/>
                </a:solidFill>
              </a:rPr>
              <a:t>Treatment of choice: </a:t>
            </a:r>
            <a:r>
              <a:rPr lang="en-US" sz="2800" b="1" dirty="0" err="1">
                <a:solidFill>
                  <a:srgbClr val="FFFF00"/>
                </a:solidFill>
              </a:rPr>
              <a:t>Ursodeoxycholic</a:t>
            </a:r>
            <a:r>
              <a:rPr lang="en-US" sz="2800" b="1" dirty="0">
                <a:solidFill>
                  <a:srgbClr val="FFFF00"/>
                </a:solidFill>
              </a:rPr>
              <a:t> acid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Effective in reducing itch and serum bile acids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800" u="sng" dirty="0">
                <a:solidFill>
                  <a:srgbClr val="FFFFFF"/>
                </a:solidFill>
              </a:rPr>
              <a:t>First line</a:t>
            </a:r>
            <a:r>
              <a:rPr lang="en-US" sz="2800" dirty="0">
                <a:solidFill>
                  <a:srgbClr val="FFFFFF"/>
                </a:solidFill>
              </a:rPr>
              <a:t>: Topical emollients and oral antihistamines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800" u="sng" dirty="0">
                <a:solidFill>
                  <a:srgbClr val="FFFFFF"/>
                </a:solidFill>
              </a:rPr>
              <a:t>Second line: </a:t>
            </a:r>
            <a:r>
              <a:rPr lang="en-US" sz="2800" dirty="0">
                <a:solidFill>
                  <a:srgbClr val="FFFFFF"/>
                </a:solidFill>
              </a:rPr>
              <a:t>Cholestyramine and Dexamethasone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00"/>
                </a:solidFill>
              </a:rPr>
              <a:t>Close obstetric surveillance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Early delivery is sometimes recommended</a:t>
            </a:r>
          </a:p>
        </p:txBody>
      </p:sp>
    </p:spTree>
    <p:extLst>
      <p:ext uri="{BB962C8B-B14F-4D97-AF65-F5344CB8AC3E}">
        <p14:creationId xmlns:p14="http://schemas.microsoft.com/office/powerpoint/2010/main" val="312467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033F1-7379-405A-9B8D-700575C5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>
                <a:solidFill>
                  <a:srgbClr val="FFFFFF"/>
                </a:solidFill>
              </a:rPr>
              <a:t>Thank you!</a:t>
            </a:r>
          </a:p>
        </p:txBody>
      </p: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2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29789F-891D-5B43-AD47-C9D6FE86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spc="200" dirty="0"/>
              <a:t>1. POLYMORPHIC ERUPTION OF PREGNANCY</a:t>
            </a:r>
          </a:p>
        </p:txBody>
      </p: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A close-up of a person's skin&#10;&#10;Description automatically generated with low confidence">
            <a:extLst>
              <a:ext uri="{FF2B5EF4-FFF2-40B4-BE49-F238E27FC236}">
                <a16:creationId xmlns:a16="http://schemas.microsoft.com/office/drawing/2014/main" id="{F31C2FCC-A7A0-4597-B713-876D1172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933" y="1281987"/>
            <a:ext cx="3202097" cy="42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3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POLYMORPHIC ERUPTION OF PREGNANCY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Most common of the pregnancy specific dermatosis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Synonym: pruritic urticarial papules and plaques of pregnancy</a:t>
            </a:r>
          </a:p>
          <a:p>
            <a:r>
              <a:rPr lang="en-US" sz="2800" dirty="0">
                <a:solidFill>
                  <a:srgbClr val="FFFFFF"/>
                </a:solidFill>
              </a:rPr>
              <a:t>Benign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Self-limiting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Pruritic inflammatory disorder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Blisters are not a feature</a:t>
            </a:r>
          </a:p>
        </p:txBody>
      </p:sp>
    </p:spTree>
    <p:extLst>
      <p:ext uri="{BB962C8B-B14F-4D97-AF65-F5344CB8AC3E}">
        <p14:creationId xmlns:p14="http://schemas.microsoft.com/office/powerpoint/2010/main" val="3652701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44E41-D256-814B-BE11-35D61CD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POLYMORPHIC ERUPTION OF PREGNANCY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Usually effects primigravidae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rgbClr val="FFFF00"/>
                </a:solidFill>
              </a:rPr>
              <a:t>Associated with</a:t>
            </a:r>
            <a:r>
              <a:rPr lang="en-US" sz="2800" dirty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dirty="0"/>
              <a:t>Excessive maternal weight</a:t>
            </a:r>
          </a:p>
          <a:p>
            <a:pPr marL="0" indent="0">
              <a:buNone/>
            </a:pPr>
            <a:r>
              <a:rPr lang="en-US" sz="2800" dirty="0"/>
              <a:t>Multiple pregnancies</a:t>
            </a:r>
          </a:p>
          <a:p>
            <a:pPr marL="0" indent="0">
              <a:buNone/>
            </a:pPr>
            <a:r>
              <a:rPr lang="en-US" sz="2800" dirty="0"/>
              <a:t>Occurs in third trimester or imme</a:t>
            </a:r>
            <a:r>
              <a:rPr lang="en-US" sz="2800" dirty="0">
                <a:solidFill>
                  <a:srgbClr val="FFFFFF"/>
                </a:solidFill>
              </a:rPr>
              <a:t>diately after delivery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54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Typically starts on abdomen, often within striae </a:t>
            </a:r>
            <a:r>
              <a:rPr lang="en-US" sz="2800" dirty="0" err="1">
                <a:solidFill>
                  <a:srgbClr val="FFFFFF"/>
                </a:solidFill>
              </a:rPr>
              <a:t>distensae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Pruritic urticarial papules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Coalesce into plaques, spreading to the buttocks and proximal thighs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Umbilical sparing is a characteristic finding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Can quickly become generalized in severe cases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488D7F-BE79-4E93-9691-ABB5BA91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3160924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D4A79B-06B2-4FE7-9CF6-54D940A8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067-79EB-8143-8B17-049EF99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302" y="1779283"/>
            <a:ext cx="10329671" cy="38629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Later on, </a:t>
            </a:r>
            <a:r>
              <a:rPr lang="en-US" sz="2800" dirty="0">
                <a:solidFill>
                  <a:srgbClr val="FFFF00"/>
                </a:solidFill>
              </a:rPr>
              <a:t>morphology may become polymorphic</a:t>
            </a:r>
            <a:r>
              <a:rPr lang="en-US" sz="2800" dirty="0">
                <a:solidFill>
                  <a:srgbClr val="FFFFFF"/>
                </a:solidFill>
              </a:rPr>
              <a:t> (in half of patients):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Vesicles (never bullae)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Widespread erythema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Targetoid lesions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Eczematous lesions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93109D-6BA0-4FBE-8ACE-762701D2C228}"/>
              </a:ext>
            </a:extLst>
          </p:cNvPr>
          <p:cNvSpPr txBox="1">
            <a:spLocks/>
          </p:cNvSpPr>
          <p:nvPr/>
        </p:nvSpPr>
        <p:spPr>
          <a:xfrm>
            <a:off x="1024128" y="625519"/>
            <a:ext cx="1032967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FFFFFF"/>
                </a:solidFill>
              </a:rPr>
              <a:t>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361240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1053</Words>
  <Application>Microsoft Office PowerPoint</Application>
  <PresentationFormat>Widescreen</PresentationFormat>
  <Paragraphs>211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Integral</vt:lpstr>
      <vt:lpstr>Dermatosis of PREGNANCY</vt:lpstr>
      <vt:lpstr>LEARNING OBJECTIVES</vt:lpstr>
      <vt:lpstr>OuTLINE</vt:lpstr>
      <vt:lpstr>PowerPoint Presentation</vt:lpstr>
      <vt:lpstr>1. POLYMORPHIC ERUPTION OF PREGNANCY</vt:lpstr>
      <vt:lpstr>POLYMORPHIC ERUPTION OF PREGNANCY</vt:lpstr>
      <vt:lpstr>POLYMORPHIC ERUPTION OF PREGNANCY</vt:lpstr>
      <vt:lpstr>CLINICAL FEATURES</vt:lpstr>
      <vt:lpstr>PowerPoint Presentation</vt:lpstr>
      <vt:lpstr>Polymorphic eruption of Pregnancy</vt:lpstr>
      <vt:lpstr>Disease course AND prognosis</vt:lpstr>
      <vt:lpstr>INVESTIGATIONS</vt:lpstr>
      <vt:lpstr>Management </vt:lpstr>
      <vt:lpstr>2. Pemphigoid gestationis</vt:lpstr>
      <vt:lpstr>Pemphigoid gestationIs (pg)</vt:lpstr>
      <vt:lpstr>pathophysiology</vt:lpstr>
      <vt:lpstr>pathophysiology</vt:lpstr>
      <vt:lpstr>Clinical features</vt:lpstr>
      <vt:lpstr>Clinical features</vt:lpstr>
      <vt:lpstr>Prognosis</vt:lpstr>
      <vt:lpstr>PROGNOSIS</vt:lpstr>
      <vt:lpstr>PowerPoint Presentation</vt:lpstr>
      <vt:lpstr>PowerPoint Presentation</vt:lpstr>
      <vt:lpstr>INVESTIGATIONS Skin Biopsy </vt:lpstr>
      <vt:lpstr>INVESTIGATIONS</vt:lpstr>
      <vt:lpstr>management</vt:lpstr>
      <vt:lpstr>MANAGEMENT</vt:lpstr>
      <vt:lpstr>3. Atopic eruption of pregnancy</vt:lpstr>
      <vt:lpstr>Atopic eruption of pregnancy</vt:lpstr>
      <vt:lpstr>PATHOPHYSIOLOGY</vt:lpstr>
      <vt:lpstr>CLINICAL FEATURES</vt:lpstr>
      <vt:lpstr>CLINICAL FEATURES</vt:lpstr>
      <vt:lpstr>CLInICAL FEATURES</vt:lpstr>
      <vt:lpstr>PowerPoint Presentation</vt:lpstr>
      <vt:lpstr>INVESTIGATIONS</vt:lpstr>
      <vt:lpstr>Management </vt:lpstr>
      <vt:lpstr>MANAGEMENT</vt:lpstr>
      <vt:lpstr>4. INTRAHEPATIC CHOLESTASIS OF PREGNANCY</vt:lpstr>
      <vt:lpstr>Pathophysiology and clinical features</vt:lpstr>
      <vt:lpstr>CLINICAL FEATURES</vt:lpstr>
      <vt:lpstr>Disease course and prognosis</vt:lpstr>
      <vt:lpstr>InvestigationS</vt:lpstr>
      <vt:lpstr>MANAGEMENT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Dermatosis of PREGNANCY</dc:title>
  <dc:creator>Dr Safa Riaz BUIC</dc:creator>
  <cp:lastModifiedBy>minhashunaina@outlook.com</cp:lastModifiedBy>
  <cp:revision>91</cp:revision>
  <dcterms:created xsi:type="dcterms:W3CDTF">2020-09-18T14:42:56Z</dcterms:created>
  <dcterms:modified xsi:type="dcterms:W3CDTF">2023-11-13T14:54:04Z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2022-04-09T07:28:08Z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f57987fe-89af-4f00-8486-832cf210a00b</vt:lpwstr>
  </property>
  <property fmtid="{D5CDD505-2E9C-101B-9397-08002B2CF9AE}" pid="8" name="MSIP_Label_1ada0a2f-b917-4d51-b0d0-d418a10c8b23_ContentBits">
    <vt:lpwstr>0</vt:lpwstr>
  </property>
</Properties>
</file>