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78"/>
  </p:notesMasterIdLst>
  <p:handoutMasterIdLst>
    <p:handoutMasterId r:id="rId79"/>
  </p:handoutMasterIdLst>
  <p:sldIdLst>
    <p:sldId id="256" r:id="rId2"/>
    <p:sldId id="257" r:id="rId3"/>
    <p:sldId id="339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9" r:id="rId14"/>
    <p:sldId id="268" r:id="rId15"/>
    <p:sldId id="271" r:id="rId16"/>
    <p:sldId id="272" r:id="rId17"/>
    <p:sldId id="273" r:id="rId18"/>
    <p:sldId id="274" r:id="rId19"/>
    <p:sldId id="287" r:id="rId20"/>
    <p:sldId id="278" r:id="rId21"/>
    <p:sldId id="279" r:id="rId22"/>
    <p:sldId id="280" r:id="rId23"/>
    <p:sldId id="281" r:id="rId24"/>
    <p:sldId id="282" r:id="rId25"/>
    <p:sldId id="283" r:id="rId26"/>
    <p:sldId id="284" r:id="rId27"/>
    <p:sldId id="285" r:id="rId28"/>
    <p:sldId id="288" r:id="rId29"/>
    <p:sldId id="286" r:id="rId30"/>
    <p:sldId id="289" r:id="rId31"/>
    <p:sldId id="290" r:id="rId32"/>
    <p:sldId id="291" r:id="rId33"/>
    <p:sldId id="292" r:id="rId34"/>
    <p:sldId id="293" r:id="rId35"/>
    <p:sldId id="294" r:id="rId36"/>
    <p:sldId id="295" r:id="rId37"/>
    <p:sldId id="296" r:id="rId38"/>
    <p:sldId id="297" r:id="rId39"/>
    <p:sldId id="298" r:id="rId40"/>
    <p:sldId id="299" r:id="rId41"/>
    <p:sldId id="300" r:id="rId42"/>
    <p:sldId id="301" r:id="rId43"/>
    <p:sldId id="302" r:id="rId44"/>
    <p:sldId id="303" r:id="rId45"/>
    <p:sldId id="304" r:id="rId46"/>
    <p:sldId id="305" r:id="rId47"/>
    <p:sldId id="306" r:id="rId48"/>
    <p:sldId id="307" r:id="rId49"/>
    <p:sldId id="308" r:id="rId50"/>
    <p:sldId id="309" r:id="rId51"/>
    <p:sldId id="310" r:id="rId52"/>
    <p:sldId id="311" r:id="rId53"/>
    <p:sldId id="313" r:id="rId54"/>
    <p:sldId id="314" r:id="rId55"/>
    <p:sldId id="315" r:id="rId56"/>
    <p:sldId id="316" r:id="rId57"/>
    <p:sldId id="317" r:id="rId58"/>
    <p:sldId id="318" r:id="rId59"/>
    <p:sldId id="319" r:id="rId60"/>
    <p:sldId id="333" r:id="rId61"/>
    <p:sldId id="320" r:id="rId62"/>
    <p:sldId id="321" r:id="rId63"/>
    <p:sldId id="322" r:id="rId64"/>
    <p:sldId id="335" r:id="rId65"/>
    <p:sldId id="323" r:id="rId66"/>
    <p:sldId id="336" r:id="rId67"/>
    <p:sldId id="324" r:id="rId68"/>
    <p:sldId id="338" r:id="rId69"/>
    <p:sldId id="325" r:id="rId70"/>
    <p:sldId id="327" r:id="rId71"/>
    <p:sldId id="328" r:id="rId72"/>
    <p:sldId id="326" r:id="rId73"/>
    <p:sldId id="329" r:id="rId74"/>
    <p:sldId id="330" r:id="rId75"/>
    <p:sldId id="331" r:id="rId76"/>
    <p:sldId id="332" r:id="rId7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64" d="100"/>
          <a:sy n="64" d="100"/>
        </p:scale>
        <p:origin x="-1566" y="-19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56" d="100"/>
          <a:sy n="56" d="100"/>
        </p:scale>
        <p:origin x="-2838" y="-84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notesMaster" Target="notesMasters/notesMaster1.xml"/><Relationship Id="rId8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en-US" dirty="0" smtClean="0"/>
              <a:t>Dermatosis of eye,eyelids and eyebrows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B01D4C-3123-47F2-A4A1-DC82985EB9CA}" type="datetimeFigureOut">
              <a:rPr lang="en-US" smtClean="0"/>
              <a:t>6/28/2022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en-US" dirty="0" smtClean="0"/>
              <a:t>6/29/2022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C60418F-6C49-49FF-99CC-1BEF1406E10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2935164"/>
      </p:ext>
    </p:extLst>
  </p:cSld>
  <p:clrMap bg1="lt1" tx1="dk1" bg2="lt2" tx2="dk2" accent1="accent1" accent2="accent2" accent3="accent3" accent4="accent4" accent5="accent5" accent6="accent6" hlink="hlink" folHlink="folHlink"/>
  <p:hf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en-US" dirty="0" smtClean="0"/>
              <a:t>Dermatosis of eye,eyelids and eyebrows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18FDBF7-39CF-415F-A4CD-1A33F96969E3}" type="datetimeFigureOut">
              <a:rPr lang="en-US" smtClean="0"/>
              <a:t>6/28/2022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en-US" dirty="0" smtClean="0"/>
              <a:t>6/29/2022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4D6984-AC61-494A-9684-BCE84DB4AF5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4888188"/>
      </p:ext>
    </p:extLst>
  </p:cSld>
  <p:clrMap bg1="lt1" tx1="dk1" bg2="lt2" tx2="dk2" accent1="accent1" accent2="accent2" accent3="accent3" accent4="accent4" accent5="accent5" accent6="accent6" hlink="hlink" folHlink="folHlink"/>
  <p:hf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dirty="0" smtClean="0"/>
              <a:t>Dermatosis of eye,eyelids and eyebrows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6/29/2022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D6984-AC61-494A-9684-BCE84DB4AF54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45553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4D6984-AC61-494A-9684-BCE84DB4AF54}" type="slidenum">
              <a:rPr lang="en-US" smtClean="0"/>
              <a:t>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6/29/2022</a:t>
            </a:r>
            <a:endParaRPr lang="en-US" dirty="0"/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r>
              <a:rPr lang="en-US" dirty="0" smtClean="0"/>
              <a:t>Dermatosis of eye,eyelids and eyebrows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17318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4D6984-AC61-494A-9684-BCE84DB4AF54}" type="slidenum">
              <a:rPr lang="en-US" smtClean="0"/>
              <a:t>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6/29/2022</a:t>
            </a:r>
            <a:endParaRPr lang="en-US" dirty="0"/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r>
              <a:rPr lang="en-US" dirty="0" smtClean="0"/>
              <a:t>Dermatosis of eye,eyelids and eyebrows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248952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4D6984-AC61-494A-9684-BCE84DB4AF54}" type="slidenum">
              <a:rPr lang="en-US" smtClean="0"/>
              <a:t>53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6/29/2022</a:t>
            </a:r>
            <a:endParaRPr lang="en-US" dirty="0"/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r>
              <a:rPr lang="en-US" dirty="0" smtClean="0"/>
              <a:t>Dermatosis of eye,eyelids and eyebrows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09876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6/29/2022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Dermatosis of eyes,eyelids and eyebrows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ED0B14-2CC3-4439-990B-C90A352FE8C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42510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6/29/2022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Dermatosis of eyes,eyelids and eyebrows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ED0B14-2CC3-4439-990B-C90A352FE8C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15101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6/29/2022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Dermatosis of eyes,eyelids and eyebrows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ED0B14-2CC3-4439-990B-C90A352FE8C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85349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6/29/2022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Dermatosis of eyes,eyelids and eyebrows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ED0B14-2CC3-4439-990B-C90A352FE8C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52007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6/29/2022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Dermatosis of eyes,eyelids and eyebrows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ED0B14-2CC3-4439-990B-C90A352FE8C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04331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6/29/2022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Dermatosis of eyes,eyelids and eyebrows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ED0B14-2CC3-4439-990B-C90A352FE8C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9063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6/29/2022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Dermatosis of eyes,eyelids and eyebrows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ED0B14-2CC3-4439-990B-C90A352FE8C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35124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6/29/2022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Dermatosis of eyes,eyelids and eyebrows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ED0B14-2CC3-4439-990B-C90A352FE8C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47314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6/29/2022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Dermatosis of eyes,eyelids and eyebrows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ED0B14-2CC3-4439-990B-C90A352FE8C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20337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6/29/2022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Dermatosis of eyes,eyelids and eyebrows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ED0B14-2CC3-4439-990B-C90A352FE8C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5374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6/29/2022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Dermatosis of eyes,eyelids and eyebrows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ED0B14-2CC3-4439-990B-C90A352FE8C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17806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6/29/2022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Dermatosis of eyes,eyelids and eyebrows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ED0B14-2CC3-4439-990B-C90A352FE8C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07229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6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6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6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6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DERMATOSES OF THE EYE, EYELIDS AND EYEBROWS</a:t>
            </a:r>
            <a:endParaRPr lang="en-US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24400" y="4191000"/>
            <a:ext cx="3962400" cy="1752600"/>
          </a:xfrm>
        </p:spPr>
        <p:txBody>
          <a:bodyPr/>
          <a:lstStyle/>
          <a:p>
            <a:r>
              <a:rPr lang="en-US" i="1" dirty="0" smtClean="0">
                <a:solidFill>
                  <a:schemeClr val="tx1"/>
                </a:solidFill>
                <a:latin typeface="Bahnschrift Condensed" pitchFamily="34" charset="0"/>
              </a:rPr>
              <a:t>Dr. Taherah</a:t>
            </a:r>
          </a:p>
          <a:p>
            <a:r>
              <a:rPr lang="en-US" i="1" dirty="0" smtClean="0">
                <a:solidFill>
                  <a:schemeClr val="tx1"/>
                </a:solidFill>
                <a:latin typeface="Bahnschrift Condensed" pitchFamily="34" charset="0"/>
              </a:rPr>
              <a:t>PG R3 Ophthalmology</a:t>
            </a:r>
          </a:p>
          <a:p>
            <a:r>
              <a:rPr lang="en-US" i="1" dirty="0" smtClean="0">
                <a:solidFill>
                  <a:schemeClr val="tx1"/>
                </a:solidFill>
                <a:latin typeface="Bahnschrift Condensed" pitchFamily="34" charset="0"/>
              </a:rPr>
              <a:t>Civil Hospital, Karachi.</a:t>
            </a:r>
            <a:endParaRPr lang="en-US" i="1" dirty="0">
              <a:solidFill>
                <a:schemeClr val="tx1"/>
              </a:solidFill>
              <a:latin typeface="Bahnschrift Condens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2052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219200"/>
            <a:ext cx="3562350" cy="266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1219200"/>
            <a:ext cx="3533775" cy="266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62000" y="4728949"/>
            <a:ext cx="35623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dirty="0" smtClean="0"/>
              <a:t>Ocular surface failure and keratinization in advanced </a:t>
            </a:r>
            <a:r>
              <a:rPr lang="en-US" dirty="0" smtClean="0"/>
              <a:t>pemphigoid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5257800" y="4723263"/>
            <a:ext cx="35494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en-US" dirty="0" smtClean="0"/>
              <a:t>Terminally dry keratinized blind eye </a:t>
            </a:r>
          </a:p>
          <a:p>
            <a:pPr algn="just"/>
            <a:r>
              <a:rPr lang="en-US" dirty="0" smtClean="0"/>
              <a:t>with trichiasis and entropion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6/29/2022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Dermatosis of eyes,eyelids and eyebrows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ED0B14-2CC3-4439-990B-C90A352FE8CE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6687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1066800"/>
            <a:ext cx="4838700" cy="2809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286000" y="4572000"/>
            <a:ext cx="48387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b="1" dirty="0" smtClean="0"/>
              <a:t>                     Ankyloblepharon </a:t>
            </a:r>
          </a:p>
          <a:p>
            <a:pPr algn="just"/>
            <a:r>
              <a:rPr lang="en-US" b="1" dirty="0" smtClean="0"/>
              <a:t>          (</a:t>
            </a:r>
            <a:r>
              <a:rPr lang="en-US" dirty="0" smtClean="0">
                <a:solidFill>
                  <a:prstClr val="black"/>
                </a:solidFill>
              </a:rPr>
              <a:t>Late complication of </a:t>
            </a:r>
            <a:r>
              <a:rPr lang="en-US" dirty="0">
                <a:solidFill>
                  <a:prstClr val="black"/>
                </a:solidFill>
              </a:rPr>
              <a:t>ocular </a:t>
            </a:r>
            <a:r>
              <a:rPr lang="en-US" dirty="0" smtClean="0">
                <a:solidFill>
                  <a:prstClr val="black"/>
                </a:solidFill>
              </a:rPr>
              <a:t>MMP)</a:t>
            </a:r>
            <a:endParaRPr lang="en-US" b="1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6/29/2022</a:t>
            </a:r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Dermatosis of eyes,eyelids and eyebrows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ED0B14-2CC3-4439-990B-C90A352FE8CE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8007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020762"/>
          </a:xfrm>
        </p:spPr>
        <p:txBody>
          <a:bodyPr>
            <a:normAutofit/>
          </a:bodyPr>
          <a:lstStyle/>
          <a:p>
            <a:r>
              <a:rPr lang="en-US" sz="3200" b="1" i="1" dirty="0" smtClean="0"/>
              <a:t>Clinical variants of ocular MMP </a:t>
            </a:r>
            <a:endParaRPr lang="en-US" sz="3200" b="1" i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en-US" sz="2400" dirty="0" smtClean="0"/>
          </a:p>
          <a:p>
            <a:pPr lvl="1">
              <a:buFont typeface="Wingdings" pitchFamily="2" charset="2"/>
              <a:buChar char="Ø"/>
            </a:pPr>
            <a:r>
              <a:rPr lang="en-US" sz="2400" b="1" dirty="0" smtClean="0"/>
              <a:t>Idiopathic </a:t>
            </a:r>
            <a:r>
              <a:rPr lang="en-US" sz="2400" dirty="0" smtClean="0"/>
              <a:t>autoimmune  (most common).</a:t>
            </a:r>
          </a:p>
          <a:p>
            <a:pPr lvl="1">
              <a:buFont typeface="Wingdings" pitchFamily="2" charset="2"/>
              <a:buChar char="Ø"/>
            </a:pPr>
            <a:endParaRPr lang="en-US" sz="2400" dirty="0" smtClean="0"/>
          </a:p>
          <a:p>
            <a:pPr lvl="1">
              <a:buFont typeface="Wingdings" pitchFamily="2" charset="2"/>
              <a:buChar char="Ø"/>
            </a:pPr>
            <a:r>
              <a:rPr lang="en-US" sz="2400" dirty="0" smtClean="0"/>
              <a:t>Associated with other </a:t>
            </a:r>
            <a:r>
              <a:rPr lang="en-US" sz="2400" b="1" dirty="0" smtClean="0"/>
              <a:t>immunobullous disorders</a:t>
            </a:r>
            <a:r>
              <a:rPr lang="en-US" sz="2400" dirty="0" smtClean="0"/>
              <a:t> </a:t>
            </a:r>
          </a:p>
          <a:p>
            <a:pPr lvl="1">
              <a:buFont typeface="Wingdings" pitchFamily="2" charset="2"/>
              <a:buChar char="Ø"/>
            </a:pPr>
            <a:endParaRPr lang="en-US" sz="2400" dirty="0" smtClean="0"/>
          </a:p>
          <a:p>
            <a:pPr lvl="1">
              <a:buFont typeface="Wingdings" pitchFamily="2" charset="2"/>
              <a:buChar char="Ø"/>
            </a:pPr>
            <a:r>
              <a:rPr lang="en-US" sz="2400" dirty="0"/>
              <a:t>A</a:t>
            </a:r>
            <a:r>
              <a:rPr lang="en-US" sz="2400" dirty="0" smtClean="0"/>
              <a:t>s a result of </a:t>
            </a:r>
            <a:r>
              <a:rPr lang="en-US" sz="2400" b="1" dirty="0" smtClean="0"/>
              <a:t>drug‐induced</a:t>
            </a:r>
            <a:r>
              <a:rPr lang="en-US" sz="2400" dirty="0" smtClean="0"/>
              <a:t> conjunctival damage.</a:t>
            </a:r>
          </a:p>
          <a:p>
            <a:pPr lvl="1">
              <a:buFont typeface="Wingdings" pitchFamily="2" charset="2"/>
              <a:buChar char="Ø"/>
            </a:pPr>
            <a:endParaRPr lang="en-US" sz="2400" dirty="0" smtClean="0"/>
          </a:p>
          <a:p>
            <a:pPr marL="457200" lvl="1" indent="0">
              <a:buNone/>
            </a:pPr>
            <a:endParaRPr lang="en-US" sz="2400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6/29/2022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Dermatosis of eyes,eyelids and eyebrows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ED0B14-2CC3-4439-990B-C90A352FE8CE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020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09800" y="380999"/>
            <a:ext cx="4540795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CLASSIFICATION OF SEVERITY</a:t>
            </a:r>
          </a:p>
          <a:p>
            <a:r>
              <a:rPr lang="en-US" sz="2800" b="1" dirty="0" smtClean="0"/>
              <a:t>     (Fosters Staging System)</a:t>
            </a:r>
          </a:p>
          <a:p>
            <a:endParaRPr lang="en-US" sz="2800" b="1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6/29/2022</a:t>
            </a:r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Dermatosis of eyes,eyelids and eyebrows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ED0B14-2CC3-4439-990B-C90A352FE8CE}" type="slidenum">
              <a:rPr lang="en-US" smtClean="0"/>
              <a:t>13</a:t>
            </a:fld>
            <a:endParaRPr lang="en-US" dirty="0"/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34086969"/>
              </p:ext>
            </p:extLst>
          </p:nvPr>
        </p:nvGraphicFramePr>
        <p:xfrm>
          <a:off x="1437261" y="1828800"/>
          <a:ext cx="6400800" cy="402520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63139"/>
                <a:gridCol w="4637661"/>
              </a:tblGrid>
              <a:tr h="723775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STAGE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CHARACTERISTICS</a:t>
                      </a:r>
                      <a:endParaRPr lang="en-US" sz="2400" dirty="0"/>
                    </a:p>
                  </a:txBody>
                  <a:tcPr/>
                </a:tc>
              </a:tr>
              <a:tr h="856659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1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/>
                        <a:t>Subconjuctival scarring and fibrosis</a:t>
                      </a:r>
                      <a:endParaRPr lang="en-US" sz="2200" dirty="0"/>
                    </a:p>
                  </a:txBody>
                  <a:tcPr/>
                </a:tc>
              </a:tr>
              <a:tr h="798010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2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/>
                        <a:t>Fornix shortening, any degree</a:t>
                      </a:r>
                      <a:endParaRPr lang="en-US" sz="2200" dirty="0"/>
                    </a:p>
                  </a:txBody>
                  <a:tcPr/>
                </a:tc>
              </a:tr>
              <a:tr h="922987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3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/>
                        <a:t>Presence of symblepharon, any degree</a:t>
                      </a:r>
                      <a:endParaRPr lang="en-US" sz="2200" dirty="0"/>
                    </a:p>
                  </a:txBody>
                  <a:tcPr/>
                </a:tc>
              </a:tr>
              <a:tr h="723775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4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/>
                        <a:t>Ankyloblepharon, frozen</a:t>
                      </a:r>
                      <a:r>
                        <a:rPr lang="en-US" sz="2200" baseline="0" dirty="0" smtClean="0"/>
                        <a:t> globe</a:t>
                      </a:r>
                      <a:endParaRPr lang="en-US" sz="2200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8658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b="1" dirty="0" smtClean="0"/>
              <a:t>Diagnosis</a:t>
            </a:r>
            <a:endParaRPr lang="en-US" sz="32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sz="2400" dirty="0" smtClean="0"/>
          </a:p>
          <a:p>
            <a:endParaRPr lang="en-US" sz="2400" dirty="0"/>
          </a:p>
          <a:p>
            <a:r>
              <a:rPr lang="en-US" sz="2400" dirty="0" smtClean="0"/>
              <a:t>Conjunctival biopsy facilitates the early diagnosis of MMP. </a:t>
            </a:r>
          </a:p>
          <a:p>
            <a:endParaRPr lang="en-US" sz="2400" dirty="0" smtClean="0"/>
          </a:p>
          <a:p>
            <a:r>
              <a:rPr lang="en-US" sz="2400" dirty="0" smtClean="0"/>
              <a:t>Linear immunoreactant (immunoglobulin and/or complement) deposition at the BMZ confirms the diagnosis</a:t>
            </a:r>
            <a:endParaRPr lang="en-US" sz="2400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6/29/2022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Dermatosis of eyes,eyelids and eyebrows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ED0B14-2CC3-4439-990B-C90A352FE8CE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3277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457200"/>
            <a:ext cx="5029200" cy="609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6/29/2022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Dermatosis of eyes,eyelids and eyebrows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ED0B14-2CC3-4439-990B-C90A352FE8CE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8173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b="1" i="1" dirty="0" smtClean="0"/>
              <a:t>Management</a:t>
            </a:r>
            <a:endParaRPr lang="en-US" sz="3200" b="1" i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en-US" sz="2400" dirty="0" smtClean="0"/>
          </a:p>
          <a:p>
            <a:r>
              <a:rPr lang="en-US" sz="2400" b="1" dirty="0" smtClean="0"/>
              <a:t>Trichiasis:</a:t>
            </a:r>
            <a:r>
              <a:rPr lang="en-US" sz="2400" dirty="0" smtClean="0"/>
              <a:t> epilate in the short term, use electrolysis or laser for odd lashes, cryotherapy for misdirected lashes and surgery for entropion.</a:t>
            </a:r>
          </a:p>
          <a:p>
            <a:endParaRPr lang="en-US" sz="2400" dirty="0" smtClean="0"/>
          </a:p>
          <a:p>
            <a:r>
              <a:rPr lang="en-US" sz="2400" b="1" dirty="0" smtClean="0"/>
              <a:t>Blepharitis:</a:t>
            </a:r>
            <a:r>
              <a:rPr lang="en-US" sz="2400" dirty="0" smtClean="0"/>
              <a:t> use oral tetracyclines and lid hygiene.</a:t>
            </a:r>
          </a:p>
          <a:p>
            <a:endParaRPr lang="en-US" sz="2400" dirty="0"/>
          </a:p>
          <a:p>
            <a:pPr lvl="0"/>
            <a:r>
              <a:rPr lang="en-US" sz="2400" b="1" dirty="0">
                <a:solidFill>
                  <a:prstClr val="black"/>
                </a:solidFill>
              </a:rPr>
              <a:t>Keratinization</a:t>
            </a:r>
            <a:r>
              <a:rPr lang="en-US" sz="2400" dirty="0">
                <a:solidFill>
                  <a:prstClr val="black"/>
                </a:solidFill>
              </a:rPr>
              <a:t>: topical retinoic acid.</a:t>
            </a:r>
          </a:p>
          <a:p>
            <a:endParaRPr lang="en-US" sz="2400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6/29/2022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Dermatosis of eyes,eyelids and eyebrows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ED0B14-2CC3-4439-990B-C90A352FE8CE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9147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609600"/>
            <a:ext cx="8229600" cy="5516563"/>
          </a:xfrm>
        </p:spPr>
        <p:txBody>
          <a:bodyPr>
            <a:normAutofit/>
          </a:bodyPr>
          <a:lstStyle/>
          <a:p>
            <a:endParaRPr lang="en-US" sz="2400" b="1" dirty="0" smtClean="0"/>
          </a:p>
          <a:p>
            <a:endParaRPr lang="en-US" sz="2400" b="1" dirty="0"/>
          </a:p>
          <a:p>
            <a:r>
              <a:rPr lang="en-US" sz="2400" b="1" dirty="0" smtClean="0"/>
              <a:t>Dry eye and filaments</a:t>
            </a:r>
            <a:r>
              <a:rPr lang="en-US" sz="2400" dirty="0" smtClean="0"/>
              <a:t>: lubricants, topical acetylcysteine as a mucolytic, punctal occlusion to conserve tears , courses of topical steroids and topical ciclosporin.</a:t>
            </a:r>
          </a:p>
          <a:p>
            <a:pPr marL="0" indent="0">
              <a:buNone/>
            </a:pPr>
            <a:endParaRPr lang="en-US" sz="2400" dirty="0"/>
          </a:p>
          <a:p>
            <a:r>
              <a:rPr lang="en-US" sz="2400" b="1" dirty="0" smtClean="0"/>
              <a:t>Persistent corneal epithelial defect</a:t>
            </a:r>
            <a:r>
              <a:rPr lang="en-US" sz="2400" dirty="0" smtClean="0"/>
              <a:t>:  therapeutic lenses (BCL),  close the eye with a botulinum toxin or with a temporary tarsorrhaphy. </a:t>
            </a:r>
          </a:p>
          <a:p>
            <a:endParaRPr lang="en-US" sz="2400" dirty="0"/>
          </a:p>
          <a:p>
            <a:r>
              <a:rPr lang="en-US" sz="2400" b="1" dirty="0" smtClean="0"/>
              <a:t>Corneal perforation</a:t>
            </a:r>
            <a:r>
              <a:rPr lang="en-US" sz="2400" dirty="0" smtClean="0"/>
              <a:t>: temporize BCL, followed by keratoplasty</a:t>
            </a:r>
            <a:r>
              <a:rPr lang="en-US" sz="2400" dirty="0"/>
              <a:t>.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6/29/2022</a:t>
            </a:r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Dermatosis of eyes,eyelids and eyebrows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ED0B14-2CC3-4439-990B-C90A352FE8CE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2474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Exclude and treat any secondary infection.</a:t>
            </a:r>
          </a:p>
          <a:p>
            <a:endParaRPr lang="en-US" sz="2400" dirty="0"/>
          </a:p>
          <a:p>
            <a:r>
              <a:rPr lang="en-US" sz="2400" dirty="0" smtClean="0"/>
              <a:t>Eliminate or minimize treatment toxicity</a:t>
            </a:r>
          </a:p>
          <a:p>
            <a:endParaRPr lang="en-US" sz="2400" dirty="0" smtClean="0"/>
          </a:p>
          <a:p>
            <a:r>
              <a:rPr lang="en-US" sz="2400" dirty="0" smtClean="0"/>
              <a:t>Suppress inflammation</a:t>
            </a:r>
          </a:p>
          <a:p>
            <a:endParaRPr lang="en-US" sz="2400" dirty="0"/>
          </a:p>
          <a:p>
            <a:r>
              <a:rPr lang="en-US" sz="2400" dirty="0" smtClean="0"/>
              <a:t>commence immunosuppressive therapy</a:t>
            </a:r>
            <a:endParaRPr lang="en-US" sz="2400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6/29/2022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Dermatosis of eyes,eyelids and eyebrows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ED0B14-2CC3-4439-990B-C90A352FE8CE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3691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362200"/>
            <a:ext cx="7772400" cy="1362075"/>
          </a:xfrm>
        </p:spPr>
        <p:txBody>
          <a:bodyPr/>
          <a:lstStyle/>
          <a:p>
            <a:r>
              <a:rPr lang="en-US" dirty="0" smtClean="0"/>
              <a:t>Other subepithelial disorders and conjunctivitis</a:t>
            </a:r>
            <a:endParaRPr lang="en-US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6/29/2022</a:t>
            </a:r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Dermatosis of eyes,eyelids and eyebrows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ED0B14-2CC3-4439-990B-C90A352FE8CE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8573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685800"/>
            <a:ext cx="8229600" cy="2514600"/>
          </a:xfrm>
        </p:spPr>
        <p:txBody>
          <a:bodyPr>
            <a:normAutofit fontScale="90000"/>
          </a:bodyPr>
          <a:lstStyle/>
          <a:p>
            <a:r>
              <a:rPr lang="en-US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CICATRIZING CONJUNCTIVITIS ASSOCIATED </a:t>
            </a:r>
            <a:br>
              <a:rPr lang="en-US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WITH IMMUNOBULLOUS DISORDERS</a:t>
            </a:r>
            <a:br>
              <a:rPr lang="en-US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en-US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048000"/>
            <a:ext cx="8229600" cy="3078163"/>
          </a:xfrm>
        </p:spPr>
        <p:txBody>
          <a:bodyPr>
            <a:normAutofit/>
          </a:bodyPr>
          <a:lstStyle/>
          <a:p>
            <a:pPr algn="just"/>
            <a:r>
              <a:rPr lang="en-US" sz="2400" b="1" dirty="0" smtClean="0"/>
              <a:t>Cicatrizing conjunctivitis </a:t>
            </a:r>
            <a:r>
              <a:rPr lang="en-US" sz="2400" dirty="0" smtClean="0"/>
              <a:t>is conjunctival inflammation with progressive scarring.</a:t>
            </a:r>
          </a:p>
          <a:p>
            <a:pPr algn="just"/>
            <a:endParaRPr lang="en-US" sz="2400" dirty="0" smtClean="0"/>
          </a:p>
          <a:p>
            <a:pPr algn="just"/>
            <a:r>
              <a:rPr lang="en-US" sz="2400" dirty="0" smtClean="0"/>
              <a:t>The immunobullous disorder </a:t>
            </a:r>
            <a:r>
              <a:rPr lang="en-US" sz="2400" b="1" dirty="0" smtClean="0"/>
              <a:t>MMP</a:t>
            </a:r>
            <a:r>
              <a:rPr lang="en-US" sz="2400" dirty="0" smtClean="0"/>
              <a:t> is the commonest cause of progressive conjuctival scarring</a:t>
            </a:r>
            <a:endParaRPr lang="en-US" sz="2400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6/29/2022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Dermatosis of eyes,eyelids and eyebrows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ED0B14-2CC3-4439-990B-C90A352FE8CE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6755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133600"/>
            <a:ext cx="8229600" cy="39925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b="1" i="1" dirty="0" smtClean="0"/>
              <a:t>ERYTHEMA MULTIFORME MAJOR AND STEVENS–JOHNSON SYNDROME/TOXIC EPIDERMAL NECROLYSIS</a:t>
            </a:r>
            <a:r>
              <a:rPr lang="en-US" sz="2800" b="1" i="1" dirty="0" smtClean="0"/>
              <a:t>. </a:t>
            </a:r>
          </a:p>
          <a:p>
            <a:pPr marL="0" indent="0" algn="ctr">
              <a:buNone/>
            </a:pPr>
            <a:endParaRPr lang="en-US" sz="2800" b="1" i="1" dirty="0" smtClean="0"/>
          </a:p>
          <a:p>
            <a:r>
              <a:rPr lang="en-US" sz="2400" dirty="0" smtClean="0"/>
              <a:t>The ocular complications are identical.</a:t>
            </a:r>
            <a:endParaRPr lang="en-US" sz="2400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6/29/2022</a:t>
            </a:r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Dermatosis of eyes,eyelids and eyebrows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ED0B14-2CC3-4439-990B-C90A352FE8CE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3067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838200"/>
            <a:ext cx="4379155" cy="320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362200" y="4642513"/>
            <a:ext cx="453155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dirty="0" smtClean="0"/>
              <a:t>Acute conjunctivitis with mucus discharge occurring concurrently with typical erythema multiforme skin lesions</a:t>
            </a:r>
            <a:endParaRPr lang="en-US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6/29/2022</a:t>
            </a:r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Dermatosis of eyes,eyelids and eyebrows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ED0B14-2CC3-4439-990B-C90A352FE8CE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6177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1134328"/>
            <a:ext cx="4191000" cy="2990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362201" y="4876800"/>
            <a:ext cx="4191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dirty="0" smtClean="0"/>
              <a:t>Acute conjunctivitis in a patient with mild Stevens–Johnson syndrome</a:t>
            </a:r>
            <a:endParaRPr lang="en-US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6/29/2022</a:t>
            </a:r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Dermatosis of eyes,eyelids and eyebrows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ED0B14-2CC3-4439-990B-C90A352FE8CE}" type="slidenum">
              <a:rPr lang="en-US" smtClean="0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3503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1059976"/>
            <a:ext cx="4724400" cy="304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057400" y="4953000"/>
            <a:ext cx="4800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dirty="0" smtClean="0"/>
              <a:t>Upper tarsal conjunctival scarring in Stevens–Johnson syndrome</a:t>
            </a:r>
            <a:endParaRPr lang="en-US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6/29/2022</a:t>
            </a:r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Dermatosis of eyes,eyelids and eyebrows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ED0B14-2CC3-4439-990B-C90A352FE8CE}" type="slidenum">
              <a:rPr lang="en-US" smtClean="0"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3456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1040500"/>
            <a:ext cx="4495800" cy="2921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981201" y="4724400"/>
            <a:ext cx="449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dirty="0" smtClean="0"/>
              <a:t>Lower tarsal conjunctival scarring with squamous metaplasia and keratinization adjacent to the mucocutaneous junction of the lower lid.</a:t>
            </a:r>
            <a:endParaRPr lang="en-US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6/29/2022</a:t>
            </a:r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Dermatosis of eyes,eyelids and eyebrows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ED0B14-2CC3-4439-990B-C90A352FE8CE}" type="slidenum">
              <a:rPr lang="en-US" smtClean="0"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6504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5625" y="1066800"/>
            <a:ext cx="4419600" cy="297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2245625" y="4572000"/>
            <a:ext cx="434794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dirty="0" smtClean="0"/>
              <a:t>The late ocular complications of Stevens–Johnson syndrome showing entropion, a </a:t>
            </a:r>
          </a:p>
          <a:p>
            <a:pPr algn="just"/>
            <a:r>
              <a:rPr lang="en-US" dirty="0" smtClean="0"/>
              <a:t>dry eye with ocular surface failure</a:t>
            </a:r>
            <a:endParaRPr lang="en-US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6/29/2022</a:t>
            </a:r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Dermatosis of eyes,eyelids and eyebrows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ED0B14-2CC3-4439-990B-C90A352FE8CE}" type="slidenum">
              <a:rPr lang="en-US" smtClean="0"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9716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b="1" dirty="0" smtClean="0"/>
              <a:t>Management of acute ocular SJS/TEN</a:t>
            </a:r>
            <a:r>
              <a:rPr lang="en-US" sz="2400" dirty="0" smtClean="0"/>
              <a:t> includes </a:t>
            </a:r>
          </a:p>
          <a:p>
            <a:endParaRPr lang="en-US" sz="2400" dirty="0"/>
          </a:p>
          <a:p>
            <a:r>
              <a:rPr lang="en-US" sz="2400" dirty="0" smtClean="0"/>
              <a:t>topical steroids</a:t>
            </a:r>
          </a:p>
          <a:p>
            <a:pPr marL="0" indent="0">
              <a:buNone/>
            </a:pPr>
            <a:endParaRPr lang="en-US" sz="2400" dirty="0" smtClean="0"/>
          </a:p>
          <a:p>
            <a:r>
              <a:rPr lang="en-US" sz="2400" dirty="0" smtClean="0"/>
              <a:t>Urgent amniotic membrane transplantation in acute disease with  extensive ulceration can be helpful.</a:t>
            </a:r>
            <a:endParaRPr lang="en-US" sz="2400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6/29/2022</a:t>
            </a:r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Dermatosis of eyes,eyelids and eyebrows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ED0B14-2CC3-4439-990B-C90A352FE8CE}" type="slidenum">
              <a:rPr lang="en-US" smtClean="0"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6783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b="1" dirty="0" smtClean="0"/>
              <a:t>Management of chronic ocular SJS/TEN </a:t>
            </a:r>
            <a:r>
              <a:rPr lang="en-US" sz="2400" dirty="0" smtClean="0"/>
              <a:t>includes </a:t>
            </a:r>
          </a:p>
          <a:p>
            <a:endParaRPr lang="en-US" sz="2400" dirty="0" smtClean="0"/>
          </a:p>
          <a:p>
            <a:r>
              <a:rPr lang="en-US" sz="2400" dirty="0" smtClean="0"/>
              <a:t>management of severe dry eye, trichiasis and entropion , limbal stem cell deficiency and inflammation. </a:t>
            </a:r>
          </a:p>
          <a:p>
            <a:endParaRPr lang="en-US" sz="2400" dirty="0" smtClean="0"/>
          </a:p>
          <a:p>
            <a:r>
              <a:rPr lang="en-US" sz="2400" dirty="0" smtClean="0"/>
              <a:t>Systemic immunosuppression may be needed if inflammatory complications of chronic disease do not respond to topical therapies.</a:t>
            </a:r>
            <a:endParaRPr lang="en-US" sz="2400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6/29/2022</a:t>
            </a:r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Dermatosis of eyes,eyelids and eyebrows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ED0B14-2CC3-4439-990B-C90A352FE8CE}" type="slidenum">
              <a:rPr lang="en-US" smtClean="0"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3913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286000"/>
            <a:ext cx="8229600" cy="1143000"/>
          </a:xfrm>
        </p:spPr>
        <p:txBody>
          <a:bodyPr/>
          <a:lstStyle/>
          <a:p>
            <a:r>
              <a:rPr lang="en-US" b="1" i="1" dirty="0" smtClean="0"/>
              <a:t>VIRAL INFECTIONS</a:t>
            </a:r>
            <a:endParaRPr lang="en-US" b="1" i="1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6/29/2022</a:t>
            </a:r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Dermatosis of eyes,eyelids and eyebrows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ED0B14-2CC3-4439-990B-C90A352FE8CE}" type="slidenum">
              <a:rPr lang="en-US" smtClean="0"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2044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WARTS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These are common and found on the eyelid margins, often as a long thin (filiform) projection.</a:t>
            </a: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3782" y="2819400"/>
            <a:ext cx="4267200" cy="304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6/29/2022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Dermatosis of eyes,eyelids and eyebrows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ED0B14-2CC3-4439-990B-C90A352FE8CE}" type="slidenum">
              <a:rPr lang="en-US" smtClean="0"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6007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Immunobollous disorders associated with cicatrizing conjunctivitis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6/29/2022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Dermatosis of eyes,eyelids and eyebrows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ED0B14-2CC3-4439-990B-C90A352FE8CE}" type="slidenum">
              <a:rPr lang="en-US" smtClean="0"/>
              <a:t>3</a:t>
            </a:fld>
            <a:endParaRPr lang="en-US" dirty="0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16755949"/>
              </p:ext>
            </p:extLst>
          </p:nvPr>
        </p:nvGraphicFramePr>
        <p:xfrm>
          <a:off x="1676400" y="1981200"/>
          <a:ext cx="6096000" cy="377791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48000"/>
                <a:gridCol w="3048000"/>
              </a:tblGrid>
              <a:tr h="500514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INTRA</a:t>
                      </a:r>
                      <a:r>
                        <a:rPr lang="en-US" sz="2000" baseline="0" dirty="0" smtClean="0"/>
                        <a:t> EPITHELIAL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SUB EPITHELIAL</a:t>
                      </a:r>
                      <a:endParaRPr lang="en-US" sz="2000" dirty="0"/>
                    </a:p>
                  </a:txBody>
                  <a:tcPr/>
                </a:tc>
              </a:tr>
              <a:tr h="885524">
                <a:tc>
                  <a:txBody>
                    <a:bodyPr/>
                    <a:lstStyle/>
                    <a:p>
                      <a:pPr marL="342900" indent="-342900">
                        <a:buFont typeface="Arial" pitchFamily="34" charset="0"/>
                        <a:buChar char="•"/>
                      </a:pPr>
                      <a:r>
                        <a:rPr lang="en-US" sz="2000" dirty="0" smtClean="0"/>
                        <a:t>Pemphigus vulgaris vegetans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indent="-342900">
                        <a:buFont typeface="Arial" pitchFamily="34" charset="0"/>
                        <a:buChar char="•"/>
                      </a:pPr>
                      <a:r>
                        <a:rPr lang="en-US" sz="2000" dirty="0" smtClean="0"/>
                        <a:t>Pemphigoid</a:t>
                      </a:r>
                      <a:r>
                        <a:rPr lang="en-US" sz="2000" baseline="0" dirty="0" smtClean="0"/>
                        <a:t> bullous mucous membrane</a:t>
                      </a:r>
                      <a:endParaRPr lang="en-US" sz="2000" dirty="0"/>
                    </a:p>
                  </a:txBody>
                  <a:tcPr/>
                </a:tc>
              </a:tr>
              <a:tr h="885524">
                <a:tc>
                  <a:txBody>
                    <a:bodyPr/>
                    <a:lstStyle/>
                    <a:p>
                      <a:pPr marL="342900" indent="-342900">
                        <a:buFont typeface="Arial" pitchFamily="34" charset="0"/>
                        <a:buChar char="•"/>
                      </a:pPr>
                      <a:r>
                        <a:rPr lang="en-US" sz="2000" dirty="0" smtClean="0"/>
                        <a:t>Paraneoplastic pemphigus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indent="-342900">
                        <a:buFont typeface="Arial" pitchFamily="34" charset="0"/>
                        <a:buChar char="•"/>
                      </a:pPr>
                      <a:r>
                        <a:rPr lang="en-US" sz="2000" dirty="0" smtClean="0"/>
                        <a:t>Epidermolysis bullosa  acquisita</a:t>
                      </a:r>
                      <a:endParaRPr lang="en-US" sz="2000" dirty="0"/>
                    </a:p>
                  </a:txBody>
                  <a:tcPr/>
                </a:tc>
              </a:tr>
              <a:tr h="500514">
                <a:tc>
                  <a:txBody>
                    <a:bodyPr/>
                    <a:lstStyle/>
                    <a:p>
                      <a:pPr marL="342900" indent="-342900">
                        <a:buFont typeface="Arial" pitchFamily="34" charset="0"/>
                        <a:buChar char="•"/>
                      </a:pPr>
                      <a:r>
                        <a:rPr lang="en-US" sz="2000" dirty="0" smtClean="0"/>
                        <a:t>Lichen planus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indent="-342900">
                        <a:buFont typeface="Arial" pitchFamily="34" charset="0"/>
                        <a:buChar char="•"/>
                      </a:pPr>
                      <a:r>
                        <a:rPr lang="en-US" sz="2000" dirty="0" smtClean="0"/>
                        <a:t>Linear</a:t>
                      </a:r>
                      <a:r>
                        <a:rPr lang="en-US" sz="2000" baseline="0" dirty="0" smtClean="0"/>
                        <a:t> IgA disease</a:t>
                      </a:r>
                      <a:endParaRPr lang="en-US" sz="2000" dirty="0"/>
                    </a:p>
                  </a:txBody>
                  <a:tcPr/>
                </a:tc>
              </a:tr>
              <a:tr h="885524">
                <a:tc>
                  <a:txBody>
                    <a:bodyPr/>
                    <a:lstStyle/>
                    <a:p>
                      <a:pPr marL="342900" indent="-342900">
                        <a:buFont typeface="Arial" pitchFamily="34" charset="0"/>
                        <a:buChar char="•"/>
                      </a:pP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indent="-342900">
                        <a:buFont typeface="Arial" pitchFamily="34" charset="0"/>
                        <a:buChar char="•"/>
                      </a:pPr>
                      <a:r>
                        <a:rPr lang="en-US" sz="2000" dirty="0" smtClean="0"/>
                        <a:t>Dermatitis herpetiformis</a:t>
                      </a:r>
                    </a:p>
                    <a:p>
                      <a:pPr marL="342900" indent="-342900">
                        <a:buFont typeface="Arial" pitchFamily="34" charset="0"/>
                        <a:buChar char="•"/>
                      </a:pPr>
                      <a:endParaRPr lang="en-US" sz="2000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139843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b="1" dirty="0" smtClean="0"/>
              <a:t>Management</a:t>
            </a:r>
          </a:p>
          <a:p>
            <a:r>
              <a:rPr lang="en-US" sz="2400" dirty="0" smtClean="0"/>
              <a:t>Lesions in this site are best treated with careful cryotherapy and accurate application of liquid nitrogen to the tip of the lesion using a cotton wool bud rather than cryospray</a:t>
            </a:r>
          </a:p>
          <a:p>
            <a:endParaRPr lang="en-US" sz="2400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6/29/2022</a:t>
            </a:r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Dermatosis of eyes,eyelids and eyebrows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ED0B14-2CC3-4439-990B-C90A352FE8CE}" type="slidenum">
              <a:rPr lang="en-US" smtClean="0"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4883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b="1" dirty="0" smtClean="0"/>
              <a:t>HERPES ZOSTER OPHTHALMICUS</a:t>
            </a:r>
            <a:endParaRPr lang="en-US" sz="3200" b="1" dirty="0"/>
          </a:p>
        </p:txBody>
      </p:sp>
      <p:pic>
        <p:nvPicPr>
          <p:cNvPr id="1741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1676400"/>
            <a:ext cx="4066384" cy="41151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457200" y="2667000"/>
            <a:ext cx="30480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It is an infection and inflammation of that portion of skin and eye which is innervated by ophthalmic division of trigeminal nerve(5th CN).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6/29/2022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Dermatosis of eyes,eyelids and eyebrows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ED0B14-2CC3-4439-990B-C90A352FE8CE}" type="slidenum">
              <a:rPr lang="en-US" smtClean="0"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1828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ETIOLOGY</a:t>
            </a:r>
            <a:endParaRPr lang="en-US" dirty="0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1371600"/>
            <a:ext cx="3273425" cy="441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533400" y="1905000"/>
            <a:ext cx="3048000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Double stranded DNA virus VARICELLA ZOSTER  VIRUS (HHV-3) </a:t>
            </a:r>
          </a:p>
          <a:p>
            <a:endParaRPr lang="en-US" dirty="0" smtClean="0"/>
          </a:p>
          <a:p>
            <a:r>
              <a:rPr lang="en-US" dirty="0" smtClean="0"/>
              <a:t>HHV-3 causes two different clinical conditions,</a:t>
            </a:r>
          </a:p>
          <a:p>
            <a:r>
              <a:rPr lang="en-US" b="1" dirty="0" smtClean="0"/>
              <a:t>Varicella</a:t>
            </a:r>
            <a:r>
              <a:rPr lang="en-US" dirty="0" smtClean="0"/>
              <a:t> chicken pox</a:t>
            </a:r>
            <a:br>
              <a:rPr lang="en-US" dirty="0" smtClean="0"/>
            </a:br>
            <a:endParaRPr lang="en-US" dirty="0" smtClean="0"/>
          </a:p>
          <a:p>
            <a:r>
              <a:rPr lang="en-US" b="1" dirty="0" smtClean="0"/>
              <a:t>Zoster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shingles/herpes zoster ophthalmicus.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6/29/2022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Dermatosis of eyes,eyelids and eyebrows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ED0B14-2CC3-4439-990B-C90A352FE8CE}" type="slidenum">
              <a:rPr lang="en-US" smtClean="0"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6488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32"/>
          <a:stretch/>
        </p:blipFill>
        <p:spPr bwMode="auto">
          <a:xfrm>
            <a:off x="26158" y="152400"/>
            <a:ext cx="9144000" cy="65609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6/29/2022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Dermatosis of eyes,eyelids and eyebrows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ED0B14-2CC3-4439-990B-C90A352FE8CE}" type="slidenum">
              <a:rPr lang="en-US" smtClean="0"/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7091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295400" y="5029200"/>
            <a:ext cx="66294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/>
              <a:t>HUTCHISON’s sign </a:t>
            </a:r>
            <a:r>
              <a:rPr lang="en-US" dirty="0" smtClean="0"/>
              <a:t>describes involvement of the skin supplied by the external nasal nerve, a branch of the nasociliary nerve supplying the tip, side and root of the nose. </a:t>
            </a:r>
            <a:br>
              <a:rPr lang="en-US" dirty="0" smtClean="0"/>
            </a:br>
            <a:endParaRPr lang="en-US" dirty="0"/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685800"/>
            <a:ext cx="2974975" cy="36270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685800"/>
            <a:ext cx="3200400" cy="36270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6/29/2022</a:t>
            </a:r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Dermatosis of eyes,eyelids and eyebrows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ED0B14-2CC3-4439-990B-C90A352FE8CE}" type="slidenum">
              <a:rPr lang="en-US" smtClean="0"/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8360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914400"/>
            <a:ext cx="5783873" cy="47664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6/29/2022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Dermatosis of eyes,eyelids and eyebrows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ED0B14-2CC3-4439-990B-C90A352FE8CE}" type="slidenum">
              <a:rPr lang="en-US" smtClean="0"/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4617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ACUTE EYE DISEASE</a:t>
            </a:r>
            <a:endParaRPr lang="en-US" dirty="0"/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1524000"/>
            <a:ext cx="3889375" cy="4187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457200" y="2551837"/>
            <a:ext cx="3810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/>
              <a:t>characterized by dendritic lesions which are small , fine  and have tapered ends without terminal bulbs. </a:t>
            </a:r>
            <a:endParaRPr lang="en-US" sz="2400" dirty="0"/>
          </a:p>
        </p:txBody>
      </p:sp>
      <p:sp>
        <p:nvSpPr>
          <p:cNvPr id="4" name="Rectangle 3"/>
          <p:cNvSpPr/>
          <p:nvPr/>
        </p:nvSpPr>
        <p:spPr>
          <a:xfrm>
            <a:off x="228600" y="1524000"/>
            <a:ext cx="4572000" cy="80021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800" b="1" i="1" u="sng" dirty="0" smtClean="0"/>
              <a:t>Acute epithelial keratitis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6/29/2022</a:t>
            </a:r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Dermatosis of eyes,eyelids and eyebrows</a:t>
            </a:r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ED0B14-2CC3-4439-990B-C90A352FE8CE}" type="slidenum">
              <a:rPr lang="en-US" smtClean="0"/>
              <a:t>36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2543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b="1" i="1" u="sng" dirty="0" smtClean="0"/>
              <a:t>Nummular Keratitis</a:t>
            </a:r>
            <a:endParaRPr lang="en-US" sz="3200" b="1" i="1" u="sng" dirty="0"/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1456781"/>
            <a:ext cx="3813175" cy="42582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278642" y="3105834"/>
            <a:ext cx="383615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dirty="0" smtClean="0"/>
              <a:t>characterized by fine granular subepithelial deposits surrounded by a halo of stromal haze</a:t>
            </a:r>
            <a:endParaRPr lang="en-US" sz="2400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6/29/2022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Dermatosis of eyes,eyelids and eyebrows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ED0B14-2CC3-4439-990B-C90A352FE8CE}" type="slidenum">
              <a:rPr lang="en-US" smtClean="0"/>
              <a:t>37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8037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6/29/2022</a:t>
            </a:r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Dermatosis of eyes,eyelids and eyebrows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ED0B14-2CC3-4439-990B-C90A352FE8CE}" type="slidenum">
              <a:rPr lang="en-US" smtClean="0"/>
              <a:t>38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9830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b="1" i="1" u="sng" dirty="0" smtClean="0"/>
              <a:t>Other acute findings</a:t>
            </a:r>
            <a:endParaRPr lang="en-US" sz="3200" b="1" i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b="1" dirty="0" smtClean="0"/>
              <a:t>Conjunctivitis</a:t>
            </a:r>
          </a:p>
          <a:p>
            <a:r>
              <a:rPr lang="en-US" b="1" dirty="0" smtClean="0"/>
              <a:t>Scleritis </a:t>
            </a:r>
          </a:p>
          <a:p>
            <a:r>
              <a:rPr lang="en-US" b="1" dirty="0" smtClean="0"/>
              <a:t>Episcleritis</a:t>
            </a:r>
          </a:p>
          <a:p>
            <a:r>
              <a:rPr lang="en-US" b="1" dirty="0" smtClean="0"/>
              <a:t>Anterior uveitis</a:t>
            </a:r>
          </a:p>
          <a:p>
            <a:r>
              <a:rPr lang="en-US" b="1" dirty="0" smtClean="0"/>
              <a:t>IOP elevation</a:t>
            </a:r>
          </a:p>
          <a:p>
            <a:r>
              <a:rPr lang="en-US" b="1" dirty="0" smtClean="0"/>
              <a:t>Neurological complications like </a:t>
            </a:r>
            <a:r>
              <a:rPr lang="en-US" sz="2400" dirty="0" smtClean="0"/>
              <a:t>Cranial nerve palsies affecting the third (most common), 4th and 6th nerves usually recover within 6 months</a:t>
            </a:r>
          </a:p>
          <a:p>
            <a:endParaRPr lang="en-US" b="1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6/29/2022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Dermatosis of eyes,eyelids and eyebrows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ED0B14-2CC3-4439-990B-C90A352FE8CE}" type="slidenum">
              <a:rPr lang="en-US" smtClean="0"/>
              <a:t>39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6720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i="1" dirty="0" smtClean="0"/>
              <a:t>MUCOUS MEMBRANE PEMPHIGOID</a:t>
            </a:r>
            <a:endParaRPr lang="en-US" b="1" i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en-US" sz="2400" dirty="0"/>
          </a:p>
          <a:p>
            <a:r>
              <a:rPr lang="en-US" sz="2400" dirty="0" smtClean="0"/>
              <a:t>It is an immunologically heterogeneous group of systemic </a:t>
            </a:r>
            <a:r>
              <a:rPr lang="en-US" sz="2400" b="1" dirty="0" smtClean="0"/>
              <a:t>autoimmune</a:t>
            </a:r>
            <a:r>
              <a:rPr lang="en-US" sz="2400" dirty="0" smtClean="0"/>
              <a:t> disorders , affecting mucous membranes and skin.</a:t>
            </a:r>
          </a:p>
          <a:p>
            <a:endParaRPr lang="en-US" sz="2400" dirty="0"/>
          </a:p>
          <a:p>
            <a:r>
              <a:rPr lang="en-US" sz="2400" dirty="0" smtClean="0"/>
              <a:t>The age range is 30–90 years.</a:t>
            </a:r>
          </a:p>
          <a:p>
            <a:endParaRPr lang="en-US" sz="2400" dirty="0" smtClean="0"/>
          </a:p>
          <a:p>
            <a:r>
              <a:rPr lang="en-US" sz="2400" dirty="0" smtClean="0"/>
              <a:t>The male : female ratio is most commonly 1 : 3</a:t>
            </a:r>
            <a:endParaRPr lang="en-US" sz="2400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6/29/2022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Dermatosis of eyes,eyelids and eyebrows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ED0B14-2CC3-4439-990B-C90A352FE8CE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4984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CHRONIC PHASE</a:t>
            </a:r>
            <a:endParaRPr lang="en-US" dirty="0"/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850"/>
          <a:stretch/>
        </p:blipFill>
        <p:spPr bwMode="auto">
          <a:xfrm>
            <a:off x="0" y="1433015"/>
            <a:ext cx="9144000" cy="5428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6/29/2022</a:t>
            </a:r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Dermatosis of eyes,eyelids and eyebrows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ED0B14-2CC3-4439-990B-C90A352FE8CE}" type="slidenum">
              <a:rPr lang="en-US" smtClean="0"/>
              <a:t>40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4922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Work up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Diagnosis of herpes zoster is based primarily on the history and physical findings.</a:t>
            </a:r>
          </a:p>
          <a:p>
            <a:endParaRPr lang="en-US" sz="2400" dirty="0" smtClean="0"/>
          </a:p>
          <a:p>
            <a:r>
              <a:rPr lang="en-US" sz="2400" dirty="0" smtClean="0"/>
              <a:t>For accurate diagnosis modern tests like direct fluorescent antibody (DFA) testing or PCR are preferred to the Tzanck smear.</a:t>
            </a:r>
          </a:p>
          <a:p>
            <a:endParaRPr lang="en-US" sz="2400" dirty="0" smtClean="0"/>
          </a:p>
          <a:p>
            <a:r>
              <a:rPr lang="en-US" sz="2400" dirty="0" smtClean="0"/>
              <a:t>Skin biopsy can also be advised in complicated cases.</a:t>
            </a:r>
          </a:p>
          <a:p>
            <a:endParaRPr lang="en-US" sz="2400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6/29/2022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Dermatosis of eyes,eyelids and eyebrows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ED0B14-2CC3-4439-990B-C90A352FE8CE}" type="slidenum">
              <a:rPr lang="en-US" smtClean="0"/>
              <a:t>41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3613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TREATMENT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sz="2400" b="1" dirty="0" smtClean="0"/>
              <a:t>Acute epithelial keratitis</a:t>
            </a:r>
            <a:r>
              <a:rPr lang="en-US" sz="2400" dirty="0" smtClean="0"/>
              <a:t>: with a topical antiviral.</a:t>
            </a:r>
          </a:p>
          <a:p>
            <a:endParaRPr lang="en-US" sz="2400" dirty="0" smtClean="0"/>
          </a:p>
          <a:p>
            <a:r>
              <a:rPr lang="en-US" sz="2400" b="1" dirty="0" smtClean="0"/>
              <a:t>Nummular keratitis</a:t>
            </a:r>
            <a:r>
              <a:rPr lang="en-US" sz="2400" dirty="0" smtClean="0"/>
              <a:t>: The lesions fade in response to topical steroids but recur if treatment is discontinued prematurely.</a:t>
            </a:r>
          </a:p>
          <a:p>
            <a:endParaRPr lang="en-US" sz="2400" dirty="0" smtClean="0"/>
          </a:p>
          <a:p>
            <a:r>
              <a:rPr lang="en-US" sz="2400" b="1" dirty="0" smtClean="0"/>
              <a:t>Stromal keratitis</a:t>
            </a:r>
            <a:r>
              <a:rPr lang="en-US" sz="2400" dirty="0" smtClean="0"/>
              <a:t>: It responds to topical steroids but can become chronic and require slow tapering</a:t>
            </a:r>
          </a:p>
          <a:p>
            <a:endParaRPr lang="en-US" sz="2400" dirty="0"/>
          </a:p>
          <a:p>
            <a:r>
              <a:rPr lang="en-US" sz="2400" b="1" dirty="0" smtClean="0"/>
              <a:t>Episcleritis</a:t>
            </a:r>
            <a:r>
              <a:rPr lang="en-US" sz="2400" dirty="0" smtClean="0"/>
              <a:t>: A mild nonsteroidal anti-inflammatory may be used if necessary.</a:t>
            </a:r>
            <a:br>
              <a:rPr lang="en-US" sz="2400" dirty="0" smtClean="0"/>
            </a:br>
            <a:endParaRPr lang="en-US" sz="2400" dirty="0" smtClean="0"/>
          </a:p>
          <a:p>
            <a:endParaRPr lang="en-US" sz="2400" dirty="0" smtClean="0"/>
          </a:p>
          <a:p>
            <a:endParaRPr lang="en-US" sz="2400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6/29/2022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Dermatosis of eyes,eyelids and eyebrows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ED0B14-2CC3-4439-990B-C90A352FE8CE}" type="slidenum">
              <a:rPr lang="en-US" smtClean="0"/>
              <a:t>42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6124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685800"/>
            <a:ext cx="8229600" cy="5440363"/>
          </a:xfrm>
        </p:spPr>
        <p:txBody>
          <a:bodyPr>
            <a:normAutofit/>
          </a:bodyPr>
          <a:lstStyle/>
          <a:p>
            <a:r>
              <a:rPr lang="en-US" sz="2400" b="1" dirty="0" smtClean="0"/>
              <a:t>Scleritis</a:t>
            </a:r>
            <a:r>
              <a:rPr lang="en-US" sz="2400" dirty="0" smtClean="0"/>
              <a:t>: Treatment of indolent lesions is with oral flurbiprofen (Froben) 100 mg t.i.d. Occasionally, oral steroids with antiviral cover may be required for severe involvement.</a:t>
            </a:r>
            <a:endParaRPr lang="en-US" dirty="0" smtClean="0"/>
          </a:p>
          <a:p>
            <a:endParaRPr lang="en-US" sz="2400" dirty="0" smtClean="0"/>
          </a:p>
          <a:p>
            <a:r>
              <a:rPr lang="en-US" sz="2400" b="1" dirty="0" smtClean="0"/>
              <a:t>Mucus Plaque keratitis</a:t>
            </a:r>
            <a:r>
              <a:rPr lang="en-US" sz="2400" dirty="0" smtClean="0"/>
              <a:t>: Treatment involves a combination of topical steroid and acetylcysteine</a:t>
            </a:r>
          </a:p>
          <a:p>
            <a:endParaRPr lang="en-US" sz="2400" dirty="0"/>
          </a:p>
          <a:p>
            <a:r>
              <a:rPr lang="en-US" sz="2400" b="1" dirty="0" smtClean="0"/>
              <a:t>Oral aciclovir </a:t>
            </a:r>
            <a:r>
              <a:rPr lang="en-US" sz="2400" dirty="0" smtClean="0"/>
              <a:t>has been the standard therapy at doses of 800  mg five times a day for 7–10 days. </a:t>
            </a:r>
            <a:r>
              <a:rPr lang="en-US" sz="2400" b="1" dirty="0" smtClean="0"/>
              <a:t>Valaciclovir</a:t>
            </a:r>
            <a:r>
              <a:rPr lang="en-US" sz="2400" dirty="0" smtClean="0"/>
              <a:t> (1000 mg three times per day) or </a:t>
            </a:r>
            <a:r>
              <a:rPr lang="en-US" sz="2400" b="1" dirty="0" smtClean="0"/>
              <a:t>famciclovir </a:t>
            </a:r>
            <a:r>
              <a:rPr lang="en-US" sz="2400" dirty="0" smtClean="0"/>
              <a:t>(500 mg three times per day for 7 days) </a:t>
            </a:r>
            <a:endParaRPr lang="en-US" sz="2400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6/29/2022</a:t>
            </a:r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Dermatosis of eyes,eyelids and eyebrows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ED0B14-2CC3-4439-990B-C90A352FE8CE}" type="slidenum">
              <a:rPr lang="en-US" smtClean="0"/>
              <a:t>43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6600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3200"/>
            <a:ext cx="8229600" cy="1143000"/>
          </a:xfrm>
        </p:spPr>
        <p:txBody>
          <a:bodyPr/>
          <a:lstStyle/>
          <a:p>
            <a:r>
              <a:rPr lang="en-US" b="1" i="1" dirty="0" smtClean="0"/>
              <a:t>BACTERIAL INFECTIONS</a:t>
            </a:r>
            <a:endParaRPr lang="en-US" b="1" i="1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6/29/2022</a:t>
            </a:r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Dermatosis of eyes,eyelids and eyebrows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ED0B14-2CC3-4439-990B-C90A352FE8CE}" type="slidenum">
              <a:rPr lang="en-US" smtClean="0"/>
              <a:t>44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2849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1693"/>
            <a:ext cx="8229600" cy="1143000"/>
          </a:xfrm>
        </p:spPr>
        <p:txBody>
          <a:bodyPr>
            <a:normAutofit/>
          </a:bodyPr>
          <a:lstStyle/>
          <a:p>
            <a:r>
              <a:rPr lang="en-US" sz="3200" b="1" dirty="0" smtClean="0"/>
              <a:t>STAPHYLOCOCCAL INFECTIONS </a:t>
            </a:r>
            <a:endParaRPr lang="en-US" sz="3200" b="1" dirty="0"/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1295400"/>
            <a:ext cx="3600450" cy="5067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381000" y="1676400"/>
            <a:ext cx="35814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b="1" dirty="0" smtClean="0"/>
              <a:t>External hordeolum (stye) </a:t>
            </a:r>
            <a:r>
              <a:rPr lang="en-US" dirty="0" smtClean="0"/>
              <a:t>is caused by staphylococcal infection of </a:t>
            </a:r>
          </a:p>
          <a:p>
            <a:pPr algn="just"/>
            <a:r>
              <a:rPr lang="en-US" dirty="0" smtClean="0"/>
              <a:t>an eyelash follicle and its associated glands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381000" y="4572000"/>
            <a:ext cx="35814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b="1" dirty="0"/>
              <a:t>I</a:t>
            </a:r>
            <a:r>
              <a:rPr lang="en-US" b="1" dirty="0" smtClean="0"/>
              <a:t>nternal hordeolum</a:t>
            </a:r>
            <a:r>
              <a:rPr lang="en-US" dirty="0" smtClean="0"/>
              <a:t> is a staphylococcal abscess of the meibomian  glands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6/29/2022</a:t>
            </a:r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Dermatosis of eyes,eyelids and eyebrows</a:t>
            </a:r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ED0B14-2CC3-4439-990B-C90A352FE8CE}" type="slidenum">
              <a:rPr lang="en-US" smtClean="0"/>
              <a:t>45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6711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b="1" dirty="0" smtClean="0"/>
              <a:t>Management:</a:t>
            </a:r>
          </a:p>
          <a:p>
            <a:pPr marL="0" indent="0">
              <a:buNone/>
            </a:pPr>
            <a:endParaRPr lang="en-US" sz="2400" b="1" dirty="0" smtClean="0"/>
          </a:p>
          <a:p>
            <a:r>
              <a:rPr lang="en-US" sz="2400" dirty="0" smtClean="0"/>
              <a:t>No treatment is usually required beyond the application of local soothing compresses and removal of the affected lash.</a:t>
            </a:r>
          </a:p>
          <a:p>
            <a:endParaRPr lang="en-US" sz="2400" dirty="0" smtClean="0"/>
          </a:p>
          <a:p>
            <a:r>
              <a:rPr lang="en-US" sz="2400" dirty="0" smtClean="0"/>
              <a:t> If there is a local cellulitis then systemic antibiotics should be given. </a:t>
            </a:r>
          </a:p>
          <a:p>
            <a:endParaRPr lang="en-US" sz="2400" dirty="0" smtClean="0"/>
          </a:p>
          <a:p>
            <a:r>
              <a:rPr lang="en-US" sz="2400" dirty="0" smtClean="0"/>
              <a:t>An internal hordeolum  needs incision and drainage.</a:t>
            </a:r>
            <a:endParaRPr lang="en-US" sz="2400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6/29/2022</a:t>
            </a:r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Dermatosis of eyes,eyelids and eyebrows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ED0B14-2CC3-4439-990B-C90A352FE8CE}" type="slidenum">
              <a:rPr lang="en-US" smtClean="0"/>
              <a:t>46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7525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2514600"/>
            <a:ext cx="7772400" cy="1362075"/>
          </a:xfrm>
        </p:spPr>
        <p:txBody>
          <a:bodyPr/>
          <a:lstStyle/>
          <a:p>
            <a:r>
              <a:rPr lang="en-US" dirty="0" smtClean="0"/>
              <a:t>MYCOBACTERIAL INFECTIONS</a:t>
            </a:r>
            <a:endParaRPr lang="en-US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6/29/2022</a:t>
            </a:r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Dermatosis of eyes,eyelids and eyebrows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ED0B14-2CC3-4439-990B-C90A352FE8CE}" type="slidenum">
              <a:rPr lang="en-US" smtClean="0"/>
              <a:t>47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9844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0"/>
            <a:ext cx="8229600" cy="1143000"/>
          </a:xfrm>
        </p:spPr>
        <p:txBody>
          <a:bodyPr>
            <a:normAutofit/>
          </a:bodyPr>
          <a:lstStyle/>
          <a:p>
            <a:r>
              <a:rPr lang="en-US" sz="4000" b="1" dirty="0" smtClean="0"/>
              <a:t>TUBERCULOSIS</a:t>
            </a:r>
            <a:endParaRPr lang="en-US" sz="40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667000"/>
            <a:ext cx="8229600" cy="3459163"/>
          </a:xfrm>
        </p:spPr>
        <p:txBody>
          <a:bodyPr>
            <a:normAutofit/>
          </a:bodyPr>
          <a:lstStyle/>
          <a:p>
            <a:r>
              <a:rPr lang="en-US" sz="2400" dirty="0" smtClean="0"/>
              <a:t>There are no specific ocular findings in tuberculosis.</a:t>
            </a:r>
          </a:p>
          <a:p>
            <a:endParaRPr lang="en-US" sz="2400" dirty="0" smtClean="0"/>
          </a:p>
          <a:p>
            <a:pPr marL="0" indent="0">
              <a:buNone/>
            </a:pPr>
            <a:endParaRPr lang="en-US" sz="2400" dirty="0" smtClean="0"/>
          </a:p>
          <a:p>
            <a:endParaRPr lang="en-US" sz="2400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6/29/2022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Dermatosis of eyes,eyelids and eyebrows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ED0B14-2CC3-4439-990B-C90A352FE8CE}" type="slidenum">
              <a:rPr lang="en-US" smtClean="0"/>
              <a:t>48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2654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choroidal granuloma</a:t>
            </a:r>
            <a:endParaRPr lang="en-US" sz="3200" dirty="0"/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752600"/>
            <a:ext cx="7543800" cy="426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6/29/2022</a:t>
            </a:r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Dermatosis of eyes,eyelids and eyebrows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ED0B14-2CC3-4439-990B-C90A352FE8CE}" type="slidenum">
              <a:rPr lang="en-US" smtClean="0"/>
              <a:t>49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0698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4906963"/>
          </a:xfrm>
        </p:spPr>
        <p:txBody>
          <a:bodyPr>
            <a:normAutofit/>
          </a:bodyPr>
          <a:lstStyle/>
          <a:p>
            <a:r>
              <a:rPr lang="en-US" sz="2400" dirty="0" smtClean="0"/>
              <a:t>In the EYE, following can lead to the development of </a:t>
            </a:r>
            <a:r>
              <a:rPr lang="en-US" sz="2400" b="1" dirty="0" smtClean="0"/>
              <a:t>autoantibodies against basement membrane</a:t>
            </a:r>
            <a:r>
              <a:rPr lang="en-US" sz="2400" dirty="0" smtClean="0"/>
              <a:t>, and a clinical and immunopathological phenotype typical of </a:t>
            </a:r>
            <a:r>
              <a:rPr lang="en-US" sz="2400" b="1" dirty="0" smtClean="0"/>
              <a:t>ocular MMP</a:t>
            </a:r>
            <a:r>
              <a:rPr lang="en-US" sz="2400" dirty="0" smtClean="0"/>
              <a:t>.</a:t>
            </a:r>
          </a:p>
          <a:p>
            <a:pPr lvl="1">
              <a:buFont typeface="Wingdings" pitchFamily="2" charset="2"/>
              <a:buChar char="Ø"/>
            </a:pPr>
            <a:endParaRPr lang="en-US" sz="2000" dirty="0" smtClean="0"/>
          </a:p>
          <a:p>
            <a:pPr lvl="1">
              <a:buFont typeface="Wingdings" pitchFamily="2" charset="2"/>
              <a:buChar char="Ø"/>
            </a:pPr>
            <a:endParaRPr lang="en-US" sz="2000" dirty="0"/>
          </a:p>
          <a:p>
            <a:pPr lvl="1">
              <a:buFont typeface="Wingdings" pitchFamily="2" charset="2"/>
              <a:buChar char="Ø"/>
            </a:pPr>
            <a:r>
              <a:rPr lang="en-US" sz="2400" dirty="0" smtClean="0"/>
              <a:t>drug‐induced </a:t>
            </a:r>
            <a:r>
              <a:rPr lang="en-US" sz="2400" dirty="0"/>
              <a:t>pemphigoid</a:t>
            </a:r>
            <a:r>
              <a:rPr lang="en-US" sz="2400" dirty="0"/>
              <a:t> </a:t>
            </a:r>
          </a:p>
          <a:p>
            <a:pPr lvl="1">
              <a:buFont typeface="Wingdings" pitchFamily="2" charset="2"/>
              <a:buChar char="Ø"/>
            </a:pPr>
            <a:r>
              <a:rPr lang="en-US" sz="2400" dirty="0" smtClean="0"/>
              <a:t>Stevens–Johnson syndrome</a:t>
            </a:r>
          </a:p>
          <a:p>
            <a:pPr lvl="1">
              <a:buFont typeface="Wingdings" pitchFamily="2" charset="2"/>
              <a:buChar char="Ø"/>
            </a:pPr>
            <a:r>
              <a:rPr lang="en-US" sz="2400" dirty="0" smtClean="0"/>
              <a:t>toxic </a:t>
            </a:r>
            <a:r>
              <a:rPr lang="en-US" sz="2400" dirty="0"/>
              <a:t>epidermal necrolysis </a:t>
            </a:r>
            <a:endParaRPr lang="en-US" sz="2400" dirty="0" smtClean="0"/>
          </a:p>
          <a:p>
            <a:pPr lvl="1">
              <a:buFont typeface="Wingdings" pitchFamily="2" charset="2"/>
              <a:buChar char="Ø"/>
            </a:pPr>
            <a:r>
              <a:rPr lang="en-US" sz="2400" dirty="0" smtClean="0"/>
              <a:t>ectodermal </a:t>
            </a:r>
            <a:r>
              <a:rPr lang="en-US" sz="2400" dirty="0"/>
              <a:t>dysplasia</a:t>
            </a:r>
            <a:endParaRPr lang="en-US" sz="2400" dirty="0" smtClean="0"/>
          </a:p>
          <a:p>
            <a:endParaRPr lang="en-US" sz="2400" dirty="0"/>
          </a:p>
          <a:p>
            <a:endParaRPr lang="en-US" sz="2400" dirty="0" smtClean="0"/>
          </a:p>
          <a:p>
            <a:endParaRPr lang="en-US" sz="2400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6/29/2022</a:t>
            </a:r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Dermatosis of eyes,eyelids and eyebrows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ED0B14-2CC3-4439-990B-C90A352FE8CE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768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Multifocal serpiginoid choroiditis</a:t>
            </a:r>
            <a:endParaRPr lang="en-US" sz="3200" dirty="0"/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905000"/>
            <a:ext cx="6705600" cy="396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6/29/2022</a:t>
            </a:r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Dermatosis of eyes,eyelids and eyebrows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ED0B14-2CC3-4439-990B-C90A352FE8CE}" type="slidenum">
              <a:rPr lang="en-US" smtClean="0"/>
              <a:t>50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0845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TB delayed hypersensitivity uveitis presenting with hemorrhagic ischemic vascular occlusion</a:t>
            </a:r>
            <a:endParaRPr lang="en-US" sz="3200" dirty="0"/>
          </a:p>
        </p:txBody>
      </p:sp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708150"/>
            <a:ext cx="8732520" cy="49120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6/29/2022</a:t>
            </a:r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Dermatosis of eyes,eyelids and eyebrows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ED0B14-2CC3-4439-990B-C90A352FE8CE}" type="slidenum">
              <a:rPr lang="en-US" smtClean="0"/>
              <a:t>51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618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b="1" dirty="0" smtClean="0"/>
              <a:t>LEPROSY</a:t>
            </a:r>
            <a:endParaRPr lang="en-US" sz="4800" b="1" dirty="0"/>
          </a:p>
        </p:txBody>
      </p:sp>
      <p:pic>
        <p:nvPicPr>
          <p:cNvPr id="307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9121" y="2209800"/>
            <a:ext cx="3790950" cy="25566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403163" y="5257800"/>
            <a:ext cx="274286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Lagophthalmos</a:t>
            </a:r>
            <a:endParaRPr lang="en-US" sz="3200" dirty="0"/>
          </a:p>
        </p:txBody>
      </p:sp>
      <p:sp>
        <p:nvSpPr>
          <p:cNvPr id="5" name="TextBox 4"/>
          <p:cNvSpPr txBox="1"/>
          <p:nvPr/>
        </p:nvSpPr>
        <p:spPr>
          <a:xfrm>
            <a:off x="838200" y="1447800"/>
            <a:ext cx="6324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OCULAR COMPLICATIONS:</a:t>
            </a:r>
            <a:endParaRPr lang="en-US" sz="3200" dirty="0"/>
          </a:p>
        </p:txBody>
      </p:sp>
      <p:pic>
        <p:nvPicPr>
          <p:cNvPr id="307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2286000"/>
            <a:ext cx="3352800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729545" y="5378970"/>
            <a:ext cx="157011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Cataract</a:t>
            </a:r>
            <a:endParaRPr lang="en-US" sz="3200" dirty="0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6/29/2022</a:t>
            </a:r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Dermatosis of eyes,eyelids and eyebrows</a:t>
            </a:r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ED0B14-2CC3-4439-990B-C90A352FE8CE}" type="slidenum">
              <a:rPr lang="en-US" smtClean="0"/>
              <a:t>52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701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609600"/>
            <a:ext cx="3810000" cy="3221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94463" y="4304437"/>
            <a:ext cx="313547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Exposure keratitis</a:t>
            </a:r>
            <a:endParaRPr lang="en-US" sz="3200" dirty="0"/>
          </a:p>
        </p:txBody>
      </p:sp>
      <p:pic>
        <p:nvPicPr>
          <p:cNvPr id="3174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599" y="646905"/>
            <a:ext cx="3962401" cy="3146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74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599" y="4304437"/>
            <a:ext cx="411480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6/29/2022</a:t>
            </a:r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Dermatosis of eyes,eyelids and eyebrows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ED0B14-2CC3-4439-990B-C90A352FE8CE}" type="slidenum">
              <a:rPr lang="en-US" smtClean="0"/>
              <a:t>53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5490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295400"/>
            <a:ext cx="3505200" cy="289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77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1286656"/>
            <a:ext cx="3505200" cy="29043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450597" y="5117812"/>
            <a:ext cx="197560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Acute Iritis</a:t>
            </a:r>
            <a:endParaRPr lang="en-US" sz="3200" dirty="0"/>
          </a:p>
        </p:txBody>
      </p:sp>
      <p:sp>
        <p:nvSpPr>
          <p:cNvPr id="4" name="TextBox 3"/>
          <p:cNvSpPr txBox="1"/>
          <p:nvPr/>
        </p:nvSpPr>
        <p:spPr>
          <a:xfrm>
            <a:off x="4876800" y="4917757"/>
            <a:ext cx="350519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Acute Episcleritis and Scleritis</a:t>
            </a:r>
            <a:endParaRPr lang="en-US" sz="3200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6/29/2022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Dermatosis of eyes,eyelids and eyebrows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ED0B14-2CC3-4439-990B-C90A352FE8CE}" type="slidenum">
              <a:rPr lang="en-US" smtClean="0"/>
              <a:t>54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3888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05000" y="2438400"/>
            <a:ext cx="7772400" cy="1362075"/>
          </a:xfrm>
        </p:spPr>
        <p:txBody>
          <a:bodyPr/>
          <a:lstStyle/>
          <a:p>
            <a:r>
              <a:rPr lang="en-US" dirty="0" smtClean="0"/>
              <a:t>PARASITIC INFECTIONS</a:t>
            </a:r>
            <a:endParaRPr lang="en-US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6/29/2022</a:t>
            </a:r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Dermatosis of eyes,eyelids and eyebrows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ED0B14-2CC3-4439-990B-C90A352FE8CE}" type="slidenum">
              <a:rPr lang="en-US" smtClean="0"/>
              <a:t>55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489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PHTHIRIASIS (lice)</a:t>
            </a:r>
            <a:endParaRPr lang="en-US" dirty="0"/>
          </a:p>
        </p:txBody>
      </p:sp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1981200"/>
            <a:ext cx="4429125" cy="312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152400" y="1981200"/>
            <a:ext cx="3733800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dirty="0" smtClean="0"/>
          </a:p>
          <a:p>
            <a:pPr marL="342900" indent="-342900" algn="just">
              <a:buFont typeface="Arial" pitchFamily="34" charset="0"/>
              <a:buChar char="•"/>
            </a:pPr>
            <a:r>
              <a:rPr lang="en-US" sz="2400" dirty="0" smtClean="0"/>
              <a:t>This is an infestation of the eyelashes by the pubic louse, Phthirus pubis .</a:t>
            </a:r>
          </a:p>
          <a:p>
            <a:pPr marL="342900" indent="-342900" algn="just">
              <a:buFont typeface="Arial" pitchFamily="34" charset="0"/>
              <a:buChar char="•"/>
            </a:pPr>
            <a:endParaRPr lang="en-US" sz="2400" dirty="0" smtClean="0"/>
          </a:p>
          <a:p>
            <a:pPr marL="342900" indent="-342900" algn="just">
              <a:buFont typeface="Arial" pitchFamily="34" charset="0"/>
              <a:buChar char="•"/>
            </a:pPr>
            <a:r>
              <a:rPr lang="en-US" sz="2400" dirty="0" smtClean="0"/>
              <a:t>It causes chronic itching, irritation and rubbing of the lids</a:t>
            </a:r>
            <a:endParaRPr lang="en-US" sz="2400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6/29/2022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Dermatosis of eyes,eyelids and eyebrows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ED0B14-2CC3-4439-990B-C90A352FE8CE}" type="slidenum">
              <a:rPr lang="en-US" smtClean="0"/>
              <a:t>56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5411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Treatment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81200"/>
            <a:ext cx="8229600" cy="4144963"/>
          </a:xfrm>
        </p:spPr>
        <p:txBody>
          <a:bodyPr>
            <a:normAutofit/>
          </a:bodyPr>
          <a:lstStyle/>
          <a:p>
            <a:r>
              <a:rPr lang="en-US" sz="2400" dirty="0" smtClean="0"/>
              <a:t>mechanical removal with forceps,</a:t>
            </a:r>
          </a:p>
          <a:p>
            <a:endParaRPr lang="en-US" sz="2400" dirty="0" smtClean="0"/>
          </a:p>
          <a:p>
            <a:r>
              <a:rPr lang="en-US" sz="2400" dirty="0" smtClean="0"/>
              <a:t> epilation and trimming of infested lashes, </a:t>
            </a:r>
          </a:p>
          <a:p>
            <a:endParaRPr lang="en-US" sz="2400" dirty="0" smtClean="0"/>
          </a:p>
          <a:p>
            <a:r>
              <a:rPr lang="en-US" sz="2400" dirty="0" smtClean="0"/>
              <a:t>and application of fluorescein, occlusive ointments (e.g. petrolatum) or aqueous malathion for 7–10 days.</a:t>
            </a:r>
          </a:p>
          <a:p>
            <a:endParaRPr lang="en-US" sz="2400" dirty="0"/>
          </a:p>
          <a:p>
            <a:endParaRPr lang="en-US" sz="2400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6/29/2022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Dermatosis of eyes,eyelids and eyebrows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ED0B14-2CC3-4439-990B-C90A352FE8CE}" type="slidenum">
              <a:rPr lang="en-US" smtClean="0"/>
              <a:t>57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0592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1524000"/>
            <a:ext cx="7772400" cy="1362075"/>
          </a:xfrm>
        </p:spPr>
        <p:txBody>
          <a:bodyPr/>
          <a:lstStyle/>
          <a:p>
            <a:r>
              <a:rPr lang="en-US" dirty="0" smtClean="0"/>
              <a:t>                     Tumours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286000"/>
            <a:ext cx="7772400" cy="1500187"/>
          </a:xfrm>
        </p:spPr>
        <p:txBody>
          <a:bodyPr>
            <a:normAutofit/>
          </a:bodyPr>
          <a:lstStyle/>
          <a:p>
            <a:r>
              <a:rPr lang="en-US" sz="2800" dirty="0" smtClean="0">
                <a:solidFill>
                  <a:schemeClr val="tx1"/>
                </a:solidFill>
              </a:rPr>
              <a:t>                </a:t>
            </a:r>
            <a:r>
              <a:rPr lang="en-US" sz="3200" dirty="0" smtClean="0">
                <a:solidFill>
                  <a:schemeClr val="tx1"/>
                </a:solidFill>
              </a:rPr>
              <a:t>BENIGN TUMOURS OF THE EYELID</a:t>
            </a:r>
            <a:endParaRPr lang="en-US" sz="3200" dirty="0">
              <a:solidFill>
                <a:schemeClr val="tx1"/>
              </a:solidFill>
            </a:endParaRP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6/29/2022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Dermatosis of eyes,eyelids and eyebrows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ED0B14-2CC3-4439-990B-C90A352FE8CE}" type="slidenum">
              <a:rPr lang="en-US" smtClean="0"/>
              <a:t>58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9502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XANTHELASMA</a:t>
            </a:r>
            <a:endParaRPr lang="en-US" dirty="0"/>
          </a:p>
        </p:txBody>
      </p:sp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1612184"/>
            <a:ext cx="3962399" cy="31122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48325" y="1632171"/>
            <a:ext cx="44958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2400" dirty="0" smtClean="0"/>
              <a:t>These present as</a:t>
            </a:r>
            <a:r>
              <a:rPr lang="en-US" sz="2400" b="1" dirty="0" smtClean="0"/>
              <a:t> yellowish cutaneous plaques</a:t>
            </a:r>
            <a:endParaRPr lang="en-US" sz="2400" dirty="0" smtClean="0"/>
          </a:p>
          <a:p>
            <a:pPr marL="285750" indent="-285750">
              <a:buFont typeface="Arial" pitchFamily="34" charset="0"/>
              <a:buChar char="•"/>
            </a:pPr>
            <a:endParaRPr lang="en-US" sz="2400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en-US" sz="2400" dirty="0" smtClean="0"/>
              <a:t>usually bilateral  </a:t>
            </a:r>
          </a:p>
          <a:p>
            <a:pPr marL="285750" indent="-285750">
              <a:buFont typeface="Arial" pitchFamily="34" charset="0"/>
              <a:buChar char="•"/>
            </a:pPr>
            <a:endParaRPr lang="en-US" sz="2400" dirty="0"/>
          </a:p>
          <a:p>
            <a:pPr marL="285750" indent="-285750">
              <a:buFont typeface="Arial" pitchFamily="34" charset="0"/>
              <a:buChar char="•"/>
            </a:pPr>
            <a:r>
              <a:rPr lang="en-US" sz="2400" dirty="0" smtClean="0"/>
              <a:t>common in elderly patients.</a:t>
            </a:r>
          </a:p>
          <a:p>
            <a:r>
              <a:rPr lang="en-US" sz="2400" dirty="0" smtClean="0"/>
              <a:t>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400" dirty="0" smtClean="0"/>
              <a:t>About 60% of patients have an associated hypercholesterolaemia </a:t>
            </a:r>
            <a:endParaRPr lang="en-US" sz="2400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6/29/2022</a:t>
            </a:r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Dermatosis of eyes,eyelids and eyebrows</a:t>
            </a:r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ED0B14-2CC3-4439-990B-C90A352FE8CE}" type="slidenum">
              <a:rPr lang="en-US" smtClean="0"/>
              <a:t>59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7546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3000"/>
            <a:ext cx="8229600" cy="4983163"/>
          </a:xfrm>
        </p:spPr>
        <p:txBody>
          <a:bodyPr>
            <a:normAutofit/>
          </a:bodyPr>
          <a:lstStyle/>
          <a:p>
            <a:r>
              <a:rPr lang="en-US" sz="2400" dirty="0" smtClean="0"/>
              <a:t>In the EYE, irreversible blinding consequences occur as a result of two main pathological processes: </a:t>
            </a:r>
          </a:p>
          <a:p>
            <a:endParaRPr lang="en-US" sz="2400" dirty="0" smtClean="0"/>
          </a:p>
          <a:p>
            <a:endParaRPr lang="en-US" sz="2400" dirty="0" smtClean="0"/>
          </a:p>
          <a:p>
            <a:pPr lvl="1">
              <a:buFont typeface="Wingdings" pitchFamily="2" charset="2"/>
              <a:buChar char="Ø"/>
            </a:pPr>
            <a:r>
              <a:rPr lang="en-US" sz="2400" b="1" dirty="0"/>
              <a:t>E</a:t>
            </a:r>
            <a:r>
              <a:rPr lang="en-US" sz="2400" b="1" dirty="0" smtClean="0"/>
              <a:t>xcessive inflammation </a:t>
            </a:r>
            <a:endParaRPr lang="en-US" sz="2400" dirty="0" smtClean="0"/>
          </a:p>
          <a:p>
            <a:pPr marL="400050" lvl="1" indent="0">
              <a:buNone/>
            </a:pPr>
            <a:endParaRPr lang="en-US" sz="2400" dirty="0" smtClean="0"/>
          </a:p>
          <a:p>
            <a:pPr lvl="1">
              <a:buFont typeface="Wingdings" pitchFamily="2" charset="2"/>
              <a:buChar char="Ø"/>
            </a:pPr>
            <a:r>
              <a:rPr lang="en-US" sz="2400" b="1" dirty="0" smtClean="0"/>
              <a:t>Fibrosis</a:t>
            </a:r>
            <a:r>
              <a:rPr lang="en-US" sz="2400" dirty="0" smtClean="0"/>
              <a:t>.</a:t>
            </a:r>
            <a:endParaRPr lang="en-US" sz="2400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6/29/2022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Dermatosis of eyes,eyelids and eyebrows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ED0B14-2CC3-4439-990B-C90A352FE8CE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4700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Treatment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Treatment is done for cosmetic reasons. </a:t>
            </a:r>
            <a:endParaRPr lang="en-US" sz="2400" dirty="0" smtClean="0"/>
          </a:p>
          <a:p>
            <a:endParaRPr lang="en-US" sz="2400" dirty="0"/>
          </a:p>
          <a:p>
            <a:r>
              <a:rPr lang="en-US" sz="2400" dirty="0"/>
              <a:t>90% trichloroacetic acid applied with a cotton wool bud</a:t>
            </a:r>
            <a:r>
              <a:rPr lang="en-US" sz="2400" dirty="0" smtClean="0"/>
              <a:t>.</a:t>
            </a:r>
          </a:p>
          <a:p>
            <a:endParaRPr lang="en-US" sz="2400" dirty="0"/>
          </a:p>
          <a:p>
            <a:r>
              <a:rPr lang="en-US" sz="2400" dirty="0"/>
              <a:t> 0R surgical excision or ablation with carbon dioxide laser.</a:t>
            </a:r>
          </a:p>
          <a:p>
            <a:endParaRPr lang="en-US" sz="2400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6/29/2022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Dermatosis of eyes,eyelids and eyebrows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ED0B14-2CC3-4439-990B-C90A352FE8CE}" type="slidenum">
              <a:rPr lang="en-US" smtClean="0"/>
              <a:t>60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8168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Juvenile Xanthogranuloma</a:t>
            </a:r>
            <a:endParaRPr lang="en-US" dirty="0"/>
          </a:p>
        </p:txBody>
      </p:sp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600200"/>
            <a:ext cx="3990975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304800" y="2035115"/>
            <a:ext cx="381000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en-US" sz="2400" dirty="0" smtClean="0"/>
              <a:t>These lesions occasionally involve the eyelid, conjunctiva or uveal tract. </a:t>
            </a:r>
          </a:p>
          <a:p>
            <a:pPr marL="342900" indent="-342900">
              <a:buFont typeface="Arial" pitchFamily="34" charset="0"/>
              <a:buChar char="•"/>
            </a:pPr>
            <a:endParaRPr lang="en-US" sz="2400" dirty="0" smtClean="0"/>
          </a:p>
          <a:p>
            <a:pPr marL="342900" indent="-342900">
              <a:buFont typeface="Arial" pitchFamily="34" charset="0"/>
              <a:buChar char="•"/>
            </a:pPr>
            <a:r>
              <a:rPr lang="en-US" sz="2400" dirty="0" smtClean="0"/>
              <a:t>They may be associated with glaucoma and threaten sight</a:t>
            </a:r>
            <a:endParaRPr lang="en-US" sz="2400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6/29/2022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Dermatosis of eyes,eyelids and eyebrows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ED0B14-2CC3-4439-990B-C90A352FE8CE}" type="slidenum">
              <a:rPr lang="en-US" smtClean="0"/>
              <a:t>61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3947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BENIGN CYSTS OF THE EYELID</a:t>
            </a:r>
            <a:endParaRPr lang="en-US" dirty="0"/>
          </a:p>
        </p:txBody>
      </p:sp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1828800"/>
            <a:ext cx="3952875" cy="320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381000" y="1397674"/>
            <a:ext cx="4191000" cy="40626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dirty="0" smtClean="0"/>
          </a:p>
          <a:p>
            <a:pPr marL="342900" indent="-342900">
              <a:buFont typeface="Arial" pitchFamily="34" charset="0"/>
              <a:buChar char="•"/>
            </a:pPr>
            <a:r>
              <a:rPr lang="en-US" sz="2400" dirty="0" smtClean="0"/>
              <a:t>A </a:t>
            </a:r>
            <a:r>
              <a:rPr lang="en-US" sz="2400" b="1" dirty="0" smtClean="0"/>
              <a:t>cyst of Moll </a:t>
            </a:r>
            <a:r>
              <a:rPr lang="en-US" sz="2400" dirty="0" smtClean="0"/>
              <a:t>usually presents as a small translucent lesion on the anterior lid margin</a:t>
            </a:r>
          </a:p>
          <a:p>
            <a:pPr marL="342900" indent="-342900">
              <a:buFont typeface="Arial" pitchFamily="34" charset="0"/>
              <a:buChar char="•"/>
            </a:pPr>
            <a:endParaRPr lang="en-US" sz="2400" dirty="0"/>
          </a:p>
          <a:p>
            <a:pPr marL="342900" indent="-342900">
              <a:buFont typeface="Arial" pitchFamily="34" charset="0"/>
              <a:buChar char="•"/>
            </a:pPr>
            <a:r>
              <a:rPr lang="en-US" sz="2400" b="1" dirty="0" smtClean="0"/>
              <a:t>Glands of Zeis</a:t>
            </a:r>
            <a:r>
              <a:rPr lang="en-US" sz="2400" dirty="0" smtClean="0"/>
              <a:t> are sebaceous glands and their retention cysts contain oily secretions and are more opaque than a cyst of Moll</a:t>
            </a:r>
            <a:endParaRPr lang="en-US" sz="2400" dirty="0"/>
          </a:p>
        </p:txBody>
      </p:sp>
      <p:sp>
        <p:nvSpPr>
          <p:cNvPr id="4" name="TextBox 3"/>
          <p:cNvSpPr txBox="1"/>
          <p:nvPr/>
        </p:nvSpPr>
        <p:spPr>
          <a:xfrm>
            <a:off x="562131" y="5741312"/>
            <a:ext cx="77075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lvl="0" indent="-342900">
              <a:buFont typeface="Wingdings" pitchFamily="2" charset="2"/>
              <a:buChar char="Ø"/>
            </a:pPr>
            <a:r>
              <a:rPr lang="en-US" sz="2400" dirty="0">
                <a:solidFill>
                  <a:prstClr val="black"/>
                </a:solidFill>
              </a:rPr>
              <a:t>They are treated by excision and submission for histology.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6/29/2022</a:t>
            </a:r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Dermatosis of eyes,eyelids and eyebrows</a:t>
            </a:r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ED0B14-2CC3-4439-990B-C90A352FE8CE}" type="slidenum">
              <a:rPr lang="en-US" smtClean="0"/>
              <a:t>62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5004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CHALAZION</a:t>
            </a:r>
            <a:endParaRPr lang="en-US" dirty="0"/>
          </a:p>
        </p:txBody>
      </p:sp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1905000"/>
            <a:ext cx="37338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381000" y="2286000"/>
            <a:ext cx="434340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2400" dirty="0"/>
              <a:t>C</a:t>
            </a:r>
            <a:r>
              <a:rPr lang="en-US" sz="2400" dirty="0" smtClean="0"/>
              <a:t>hronic granulomatous inflammatory reaction around a blocked sebaceous gland. </a:t>
            </a:r>
          </a:p>
          <a:p>
            <a:pPr marL="285750" indent="-285750">
              <a:buFont typeface="Arial" pitchFamily="34" charset="0"/>
              <a:buChar char="•"/>
            </a:pPr>
            <a:endParaRPr lang="en-US" sz="2400" dirty="0"/>
          </a:p>
          <a:p>
            <a:pPr marL="285750" indent="-285750">
              <a:buFont typeface="Arial" pitchFamily="34" charset="0"/>
              <a:buChar char="•"/>
            </a:pPr>
            <a:r>
              <a:rPr lang="en-US" sz="2400" dirty="0" smtClean="0"/>
              <a:t>Patients with seborrhoeic dermatitis and rosacea are at increased risk </a:t>
            </a:r>
            <a:endParaRPr lang="en-US" sz="2400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6/29/2022</a:t>
            </a:r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Dermatosis of eyes,eyelids and eyebrows</a:t>
            </a:r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ED0B14-2CC3-4439-990B-C90A352FE8CE}" type="slidenum">
              <a:rPr lang="en-US" smtClean="0"/>
              <a:t>63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4469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Treatment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Chalazia will usually resolve spontaneously</a:t>
            </a:r>
          </a:p>
          <a:p>
            <a:endParaRPr lang="en-US" sz="2400" dirty="0"/>
          </a:p>
          <a:p>
            <a:r>
              <a:rPr lang="en-US" sz="2400" dirty="0"/>
              <a:t>For large and chronic I&amp;C is done through the tarsal plate</a:t>
            </a:r>
          </a:p>
          <a:p>
            <a:endParaRPr lang="en-US" sz="2400" dirty="0"/>
          </a:p>
          <a:p>
            <a:r>
              <a:rPr lang="en-US" sz="2400" dirty="0"/>
              <a:t>recurrent chalazion benefit from using tetracyclines &amp; Hot compresses</a:t>
            </a:r>
          </a:p>
          <a:p>
            <a:endParaRPr lang="en-US" sz="2400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6/29/2022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Dermatosis of eyes,eyelids and eyebrows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ED0B14-2CC3-4439-990B-C90A352FE8CE}" type="slidenum">
              <a:rPr lang="en-US" smtClean="0"/>
              <a:t>64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5866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STRAWBERRY NAEVUS (CAPILLARY HAEMANGIOMA) </a:t>
            </a:r>
            <a:endParaRPr lang="en-US" dirty="0"/>
          </a:p>
        </p:txBody>
      </p:sp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1714968"/>
            <a:ext cx="5105400" cy="17902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331033" y="3886200"/>
            <a:ext cx="8382000" cy="1846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2000" dirty="0" smtClean="0"/>
          </a:p>
          <a:p>
            <a:pPr marL="342900" indent="-342900">
              <a:buFont typeface="Arial" pitchFamily="34" charset="0"/>
              <a:buChar char="•"/>
            </a:pPr>
            <a:r>
              <a:rPr lang="en-US" sz="2400" dirty="0" smtClean="0"/>
              <a:t>A unilateral red raised lesion, grows quickly during the first year of life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400" dirty="0" smtClean="0"/>
              <a:t>Amblyopia is the main complication</a:t>
            </a:r>
          </a:p>
          <a:p>
            <a:pPr marL="342900" indent="-342900">
              <a:buFont typeface="Arial" pitchFamily="34" charset="0"/>
              <a:buChar char="•"/>
            </a:pPr>
            <a:endParaRPr lang="en-US" sz="2200" dirty="0" smtClean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6/29/2022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Dermatosis of eyes,eyelids and eyebrows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ED0B14-2CC3-4439-990B-C90A352FE8CE}" type="slidenum">
              <a:rPr lang="en-US" smtClean="0"/>
              <a:t>65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5376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Treatment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Spontaneous involution occurs usually by age 9 years. </a:t>
            </a:r>
            <a:endParaRPr lang="en-US" sz="2400" dirty="0" smtClean="0"/>
          </a:p>
          <a:p>
            <a:endParaRPr lang="en-US" sz="2400" dirty="0"/>
          </a:p>
          <a:p>
            <a:r>
              <a:rPr lang="en-US" sz="2400" dirty="0"/>
              <a:t>Both systemic and intralesional corticosteroids </a:t>
            </a:r>
            <a:endParaRPr lang="en-US" sz="2400" dirty="0" smtClean="0"/>
          </a:p>
          <a:p>
            <a:endParaRPr lang="en-US" sz="2400" dirty="0"/>
          </a:p>
          <a:p>
            <a:r>
              <a:rPr lang="en-US" sz="2400" dirty="0"/>
              <a:t>Or systemic and topical β‐blockers . </a:t>
            </a:r>
            <a:endParaRPr lang="en-US" sz="2400" dirty="0" smtClean="0"/>
          </a:p>
          <a:p>
            <a:endParaRPr lang="en-US" sz="2400" dirty="0"/>
          </a:p>
          <a:p>
            <a:r>
              <a:rPr lang="en-US" sz="2400" dirty="0"/>
              <a:t>Or Surgical resection or laser therapy 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6/29/2022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Dermatosis of eyes,eyelids and eyebrows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ED0B14-2CC3-4439-990B-C90A352FE8CE}" type="slidenum">
              <a:rPr lang="en-US" smtClean="0"/>
              <a:t>66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1541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KERATOACONTHOMA</a:t>
            </a:r>
            <a:endParaRPr lang="en-US" dirty="0"/>
          </a:p>
        </p:txBody>
      </p:sp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1905000"/>
            <a:ext cx="3962400" cy="350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434715" y="2514600"/>
            <a:ext cx="4572000" cy="2646878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 algn="just">
              <a:buFont typeface="Arial" pitchFamily="34" charset="0"/>
              <a:buChar char="•"/>
            </a:pPr>
            <a:r>
              <a:rPr lang="en-US" sz="2400" dirty="0"/>
              <a:t>A</a:t>
            </a:r>
            <a:r>
              <a:rPr lang="en-US" sz="2400" dirty="0" smtClean="0"/>
              <a:t> small papule which grows rapidly, developing a characteristic keratin‐filled crater and may reach up to 3 cm in diameter. </a:t>
            </a:r>
          </a:p>
          <a:p>
            <a:pPr marL="342900" indent="-342900" algn="just">
              <a:buFont typeface="Arial" pitchFamily="34" charset="0"/>
              <a:buChar char="•"/>
            </a:pPr>
            <a:endParaRPr lang="en-US" sz="2400" dirty="0" smtClean="0"/>
          </a:p>
          <a:p>
            <a:pPr marL="342900" indent="-342900">
              <a:buFont typeface="Arial" pitchFamily="34" charset="0"/>
              <a:buChar char="•"/>
            </a:pPr>
            <a:endParaRPr lang="en-US" sz="2200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6/29/2022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Dermatosis of eyes,eyelids and eyebrows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ED0B14-2CC3-4439-990B-C90A352FE8CE}" type="slidenum">
              <a:rPr lang="en-US" smtClean="0"/>
              <a:t>67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8034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sz="2400" dirty="0" smtClean="0"/>
          </a:p>
          <a:p>
            <a:endParaRPr lang="en-US" sz="2400" dirty="0"/>
          </a:p>
          <a:p>
            <a:r>
              <a:rPr lang="en-US" sz="2400" dirty="0" smtClean="0"/>
              <a:t>The </a:t>
            </a:r>
            <a:r>
              <a:rPr lang="en-US" sz="2400" dirty="0"/>
              <a:t>lesions then stop growing and </a:t>
            </a:r>
            <a:r>
              <a:rPr lang="en-US" sz="2400" dirty="0" smtClean="0"/>
              <a:t>remain </a:t>
            </a:r>
            <a:r>
              <a:rPr lang="en-US" sz="2400" dirty="0"/>
              <a:t>static for 2 or 3 months before spontaneously involuting, which can lead to significant scarring of the eyelid. </a:t>
            </a:r>
          </a:p>
          <a:p>
            <a:endParaRPr lang="en-US" sz="2400" dirty="0"/>
          </a:p>
          <a:p>
            <a:r>
              <a:rPr lang="en-US" sz="2400" dirty="0"/>
              <a:t>It should be excised at an early stage.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6/29/2022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Dermatosis of eyes,eyelids and eyebrows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ED0B14-2CC3-4439-990B-C90A352FE8CE}" type="slidenum">
              <a:rPr lang="en-US" smtClean="0"/>
              <a:t>68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9300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286000"/>
            <a:ext cx="7772400" cy="1362075"/>
          </a:xfrm>
        </p:spPr>
        <p:txBody>
          <a:bodyPr/>
          <a:lstStyle/>
          <a:p>
            <a:r>
              <a:rPr lang="en-US" dirty="0" smtClean="0"/>
              <a:t>Malignant tumours of the eyelid</a:t>
            </a:r>
            <a:endParaRPr lang="en-US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6/29/2022</a:t>
            </a:r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Dermatosis of eyes,eyelids and eyebrows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ED0B14-2CC3-4439-990B-C90A352FE8CE}" type="slidenum">
              <a:rPr lang="en-US" smtClean="0"/>
              <a:t>69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0989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b="1" i="1" dirty="0" smtClean="0"/>
              <a:t>Ocular signs of MMP</a:t>
            </a:r>
            <a:endParaRPr lang="en-US" sz="3200" b="1" i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676399"/>
            <a:ext cx="3810000" cy="30241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1676400"/>
            <a:ext cx="3810001" cy="3024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23260" y="5131474"/>
            <a:ext cx="37677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dirty="0" smtClean="0"/>
              <a:t>loss of the medial canthal structures with a reduced interpalpebral aperture secondary to shortening of the fornices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5029200" y="5257800"/>
            <a:ext cx="38100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dirty="0" smtClean="0"/>
              <a:t>Inferior fornix shortening and subconjunctival scarring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6/29/2022</a:t>
            </a:r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Dermatosis of eyes,eyelids and eyebrows</a:t>
            </a:r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ED0B14-2CC3-4439-990B-C90A352FE8CE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5551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BASAL CELL CARCINOMA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05000"/>
            <a:ext cx="8229600" cy="4221163"/>
          </a:xfrm>
        </p:spPr>
        <p:txBody>
          <a:bodyPr>
            <a:normAutofit/>
          </a:bodyPr>
          <a:lstStyle/>
          <a:p>
            <a:r>
              <a:rPr lang="en-US" sz="2400" dirty="0" smtClean="0"/>
              <a:t>These are the most common skin malignancy (90%). </a:t>
            </a:r>
          </a:p>
          <a:p>
            <a:endParaRPr lang="en-US" sz="2400" dirty="0" smtClean="0"/>
          </a:p>
          <a:p>
            <a:r>
              <a:rPr lang="en-US" sz="2400" dirty="0" smtClean="0"/>
              <a:t>They rarely metastasize e but cause problems by local tissue destruction</a:t>
            </a:r>
          </a:p>
          <a:p>
            <a:endParaRPr lang="en-US" sz="2400" dirty="0"/>
          </a:p>
          <a:p>
            <a:r>
              <a:rPr lang="en-US" sz="2400" dirty="0" smtClean="0"/>
              <a:t>They are more difficult to excise than those elsewhere, because of the high risk of damaging the tear duct.</a:t>
            </a:r>
          </a:p>
          <a:p>
            <a:endParaRPr lang="en-US" sz="2400" dirty="0" smtClean="0"/>
          </a:p>
          <a:p>
            <a:r>
              <a:rPr lang="en-US" sz="2400" dirty="0" smtClean="0"/>
              <a:t>The majority of BCCs are solid or cystic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6/29/2022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Dermatosis of eyes,eyelids and eyebrows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ED0B14-2CC3-4439-990B-C90A352FE8CE}" type="slidenum">
              <a:rPr lang="en-US" smtClean="0"/>
              <a:t>70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5447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1885" y="228600"/>
            <a:ext cx="3748185" cy="23597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557114" y="731342"/>
            <a:ext cx="4572000" cy="67710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000" dirty="0" smtClean="0"/>
              <a:t>Ulcerated BCC on the lower lid. </a:t>
            </a:r>
          </a:p>
          <a:p>
            <a:endParaRPr lang="en-US" dirty="0"/>
          </a:p>
        </p:txBody>
      </p:sp>
      <p:pic>
        <p:nvPicPr>
          <p:cNvPr id="4096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1745" y="3167418"/>
            <a:ext cx="3768464" cy="240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534629" y="4002998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 smtClean="0"/>
              <a:t>Poorly defined BCC at medial canthus.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6/29/2022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Dermatosis of eyes,eyelids and eyebrows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ED0B14-2CC3-4439-990B-C90A352FE8CE}" type="slidenum">
              <a:rPr lang="en-US" smtClean="0"/>
              <a:t>71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2529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533400"/>
            <a:ext cx="3562350" cy="2381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507167" y="1704566"/>
            <a:ext cx="383623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Morphoeic BCC along the lower lid.</a:t>
            </a:r>
            <a:endParaRPr lang="en-US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6/29/2022</a:t>
            </a:r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Dermatosis of eyes,eyelids and eyebrows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ED0B14-2CC3-4439-990B-C90A352FE8CE}" type="slidenum">
              <a:rPr lang="en-US" smtClean="0"/>
              <a:t>72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0901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Treatment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en-US" sz="2400" dirty="0" smtClean="0"/>
          </a:p>
          <a:p>
            <a:endParaRPr lang="en-US" sz="2400" dirty="0" smtClean="0"/>
          </a:p>
          <a:p>
            <a:r>
              <a:rPr lang="en-US" sz="2400" b="1" dirty="0" smtClean="0"/>
              <a:t>Mohs micrographic surgery</a:t>
            </a:r>
            <a:r>
              <a:rPr lang="en-US" sz="2400" dirty="0" smtClean="0"/>
              <a:t> is usually the treatment of choice where margins are in doubt</a:t>
            </a:r>
          </a:p>
          <a:p>
            <a:endParaRPr lang="en-US" sz="2400" dirty="0"/>
          </a:p>
          <a:p>
            <a:r>
              <a:rPr lang="en-US" sz="2400" b="1" dirty="0" smtClean="0"/>
              <a:t>Radiotherapy </a:t>
            </a:r>
            <a:r>
              <a:rPr lang="en-US" sz="2400" dirty="0" smtClean="0"/>
              <a:t>damages and scars the eyelid tissues and should be reserved for situations when surgery is otherwise inappropriate. </a:t>
            </a:r>
          </a:p>
          <a:p>
            <a:endParaRPr lang="en-US" sz="2400" dirty="0" smtClean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6/29/2022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Dermatosis of eyes,eyelids and eyebrows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ED0B14-2CC3-4439-990B-C90A352FE8CE}" type="slidenum">
              <a:rPr lang="en-US" smtClean="0"/>
              <a:t>73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3203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SQUAMOUS CELL CARCINOMA</a:t>
            </a:r>
            <a:endParaRPr lang="en-US" dirty="0"/>
          </a:p>
        </p:txBody>
      </p:sp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1600200"/>
            <a:ext cx="3571875" cy="29867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1043690" y="1647669"/>
            <a:ext cx="358140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 typeface="Arial" pitchFamily="34" charset="0"/>
              <a:buChar char="•"/>
            </a:pPr>
            <a:r>
              <a:rPr lang="en-US" sz="2400" dirty="0" smtClean="0"/>
              <a:t>less common (10%). They may arise de novo or from pre‐existing actinic keratoses.</a:t>
            </a:r>
          </a:p>
          <a:p>
            <a:pPr marL="342900" indent="-342900" algn="just">
              <a:buFont typeface="Arial" pitchFamily="34" charset="0"/>
              <a:buChar char="•"/>
            </a:pPr>
            <a:endParaRPr lang="en-US" sz="2400" dirty="0"/>
          </a:p>
          <a:p>
            <a:pPr marL="342900" indent="-342900" algn="just">
              <a:buFont typeface="Arial" pitchFamily="34" charset="0"/>
              <a:buChar char="•"/>
            </a:pPr>
            <a:r>
              <a:rPr lang="en-US" sz="2400" dirty="0" smtClean="0"/>
              <a:t> SCC of  the eyelids may be nodular, plaque‐like or ulcerated</a:t>
            </a:r>
          </a:p>
        </p:txBody>
      </p:sp>
      <p:sp>
        <p:nvSpPr>
          <p:cNvPr id="5" name="Rectangle 4"/>
          <p:cNvSpPr/>
          <p:nvPr/>
        </p:nvSpPr>
        <p:spPr>
          <a:xfrm>
            <a:off x="1120515" y="5053412"/>
            <a:ext cx="720027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/>
              <a:t>Tumours greater than 2 cm in diameter and those with deep penetration have a higher risk of metastasis.</a:t>
            </a:r>
            <a:endParaRPr lang="en-US" sz="2400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6/29/2022</a:t>
            </a:r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Dermatosis of eyes,eyelids and eyebrows</a:t>
            </a:r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ED0B14-2CC3-4439-990B-C90A352FE8CE}" type="slidenum">
              <a:rPr lang="en-US" smtClean="0"/>
              <a:t>74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9034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Treatment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b="1" dirty="0" smtClean="0"/>
              <a:t>Excision</a:t>
            </a:r>
            <a:r>
              <a:rPr lang="en-US" sz="2400" dirty="0" smtClean="0"/>
              <a:t> with adequate margins is the treatment of choice. </a:t>
            </a:r>
          </a:p>
          <a:p>
            <a:endParaRPr lang="en-US" sz="2400" dirty="0"/>
          </a:p>
          <a:p>
            <a:r>
              <a:rPr lang="en-US" sz="2400" b="1" dirty="0" smtClean="0"/>
              <a:t> Mohs micrographic surgery </a:t>
            </a:r>
            <a:r>
              <a:rPr lang="en-US" sz="2400" dirty="0" smtClean="0"/>
              <a:t>is indicated where the initial margins are not free of tumour.</a:t>
            </a:r>
          </a:p>
          <a:p>
            <a:endParaRPr lang="en-US" sz="2400" dirty="0" smtClean="0"/>
          </a:p>
          <a:p>
            <a:r>
              <a:rPr lang="en-US" sz="2400" dirty="0" smtClean="0"/>
              <a:t>As with BCC, </a:t>
            </a:r>
            <a:r>
              <a:rPr lang="en-US" sz="2400" b="1" dirty="0" smtClean="0"/>
              <a:t>cryotherapy</a:t>
            </a:r>
            <a:r>
              <a:rPr lang="en-US" sz="2400" dirty="0" smtClean="0"/>
              <a:t> and </a:t>
            </a:r>
            <a:r>
              <a:rPr lang="en-US" sz="2400" b="1" dirty="0" smtClean="0"/>
              <a:t>radiotherapy</a:t>
            </a:r>
            <a:r>
              <a:rPr lang="en-US" sz="2400" dirty="0" smtClean="0"/>
              <a:t> are reserved for situations where surgery is inappropriate</a:t>
            </a:r>
            <a:endParaRPr lang="en-US" sz="2400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6/29/2022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Dermatosis of eyes,eyelids and eyebrows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ED0B14-2CC3-4439-990B-C90A352FE8CE}" type="slidenum">
              <a:rPr lang="en-US" smtClean="0"/>
              <a:t>75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7397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1447800"/>
            <a:ext cx="6057900" cy="336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6/29/2022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Dermatosis of eyes,eyelids and eyebrows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ED0B14-2CC3-4439-990B-C90A352FE8CE}" type="slidenum">
              <a:rPr lang="en-US" smtClean="0"/>
              <a:t>76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1057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219200"/>
            <a:ext cx="3571875" cy="266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1219200"/>
            <a:ext cx="3543300" cy="266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838200" y="4648200"/>
            <a:ext cx="35718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Acute exacerbation showing conjunctival ulceration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4863153" y="4672294"/>
            <a:ext cx="3657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Severe conjunctival inflammation and limbitis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6/29/2022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Dermatosis of eyes,eyelids and eyebrows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ED0B14-2CC3-4439-990B-C90A352FE8CE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7777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274" y="1371600"/>
            <a:ext cx="3571875" cy="2647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219198" y="4884634"/>
            <a:ext cx="32019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Conjunctival symblepharon</a:t>
            </a:r>
            <a:endParaRPr lang="en-US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1371600"/>
            <a:ext cx="3533775" cy="2647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105400" y="4746135"/>
            <a:ext cx="33813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Upper and lower lid trichiasis due to cicatricial entropion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6/29/2022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Dermatosis of eyes,eyelids and eyebrows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ED0B14-2CC3-4439-990B-C90A352FE8CE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231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684</TotalTime>
  <Words>2138</Words>
  <Application>Microsoft Office PowerPoint</Application>
  <PresentationFormat>On-screen Show (4:3)</PresentationFormat>
  <Paragraphs>522</Paragraphs>
  <Slides>76</Slides>
  <Notes>4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76</vt:i4>
      </vt:variant>
    </vt:vector>
  </HeadingPairs>
  <TitlesOfParts>
    <vt:vector size="77" baseType="lpstr">
      <vt:lpstr>Office Theme</vt:lpstr>
      <vt:lpstr>DERMATOSES OF THE EYE, EYELIDS AND EYEBROWS</vt:lpstr>
      <vt:lpstr>CICATRIZING CONJUNCTIVITIS ASSOCIATED  WITH IMMUNOBULLOUS DISORDERS </vt:lpstr>
      <vt:lpstr>Immunobollous disorders associated with cicatrizing conjunctivitis</vt:lpstr>
      <vt:lpstr>MUCOUS MEMBRANE PEMPHIGOID</vt:lpstr>
      <vt:lpstr>PowerPoint Presentation</vt:lpstr>
      <vt:lpstr>PowerPoint Presentation</vt:lpstr>
      <vt:lpstr>Ocular signs of MMP</vt:lpstr>
      <vt:lpstr>PowerPoint Presentation</vt:lpstr>
      <vt:lpstr>PowerPoint Presentation</vt:lpstr>
      <vt:lpstr>PowerPoint Presentation</vt:lpstr>
      <vt:lpstr>PowerPoint Presentation</vt:lpstr>
      <vt:lpstr>Clinical variants of ocular MMP </vt:lpstr>
      <vt:lpstr>PowerPoint Presentation</vt:lpstr>
      <vt:lpstr>Diagnosis</vt:lpstr>
      <vt:lpstr>PowerPoint Presentation</vt:lpstr>
      <vt:lpstr>Management</vt:lpstr>
      <vt:lpstr>PowerPoint Presentation</vt:lpstr>
      <vt:lpstr>PowerPoint Presentation</vt:lpstr>
      <vt:lpstr>Other subepithelial disorders and conjunctivitis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VIRAL INFECTIONS</vt:lpstr>
      <vt:lpstr>WARTS</vt:lpstr>
      <vt:lpstr>PowerPoint Presentation</vt:lpstr>
      <vt:lpstr>HERPES ZOSTER OPHTHALMICUS</vt:lpstr>
      <vt:lpstr>ETIOLOGY</vt:lpstr>
      <vt:lpstr>PowerPoint Presentation</vt:lpstr>
      <vt:lpstr>PowerPoint Presentation</vt:lpstr>
      <vt:lpstr>PowerPoint Presentation</vt:lpstr>
      <vt:lpstr>ACUTE EYE DISEASE</vt:lpstr>
      <vt:lpstr>Nummular Keratitis</vt:lpstr>
      <vt:lpstr>PowerPoint Presentation</vt:lpstr>
      <vt:lpstr>Other acute findings</vt:lpstr>
      <vt:lpstr>CHRONIC PHASE</vt:lpstr>
      <vt:lpstr>Work up</vt:lpstr>
      <vt:lpstr>TREATMENT</vt:lpstr>
      <vt:lpstr>PowerPoint Presentation</vt:lpstr>
      <vt:lpstr>BACTERIAL INFECTIONS</vt:lpstr>
      <vt:lpstr>STAPHYLOCOCCAL INFECTIONS </vt:lpstr>
      <vt:lpstr>PowerPoint Presentation</vt:lpstr>
      <vt:lpstr>MYCOBACTERIAL INFECTIONS</vt:lpstr>
      <vt:lpstr>TUBERCULOSIS</vt:lpstr>
      <vt:lpstr>choroidal granuloma</vt:lpstr>
      <vt:lpstr>Multifocal serpiginoid choroiditis</vt:lpstr>
      <vt:lpstr>TB delayed hypersensitivity uveitis presenting with hemorrhagic ischemic vascular occlusion</vt:lpstr>
      <vt:lpstr>LEPROSY</vt:lpstr>
      <vt:lpstr>PowerPoint Presentation</vt:lpstr>
      <vt:lpstr>PowerPoint Presentation</vt:lpstr>
      <vt:lpstr>PARASITIC INFECTIONS</vt:lpstr>
      <vt:lpstr>PHTHIRIASIS (lice)</vt:lpstr>
      <vt:lpstr>Treatment</vt:lpstr>
      <vt:lpstr>                     Tumours</vt:lpstr>
      <vt:lpstr>XANTHELASMA</vt:lpstr>
      <vt:lpstr>Treatment</vt:lpstr>
      <vt:lpstr>Juvenile Xanthogranuloma</vt:lpstr>
      <vt:lpstr>BENIGN CYSTS OF THE EYELID</vt:lpstr>
      <vt:lpstr>CHALAZION</vt:lpstr>
      <vt:lpstr>Treatment</vt:lpstr>
      <vt:lpstr>STRAWBERRY NAEVUS (CAPILLARY HAEMANGIOMA) </vt:lpstr>
      <vt:lpstr>Treatment</vt:lpstr>
      <vt:lpstr>KERATOACONTHOMA</vt:lpstr>
      <vt:lpstr>PowerPoint Presentation</vt:lpstr>
      <vt:lpstr>Malignant tumours of the eyelid</vt:lpstr>
      <vt:lpstr>BASAL CELL CARCINOMA</vt:lpstr>
      <vt:lpstr>PowerPoint Presentation</vt:lpstr>
      <vt:lpstr>PowerPoint Presentation</vt:lpstr>
      <vt:lpstr>Treatment</vt:lpstr>
      <vt:lpstr>SQUAMOUS CELL CARCINOMA</vt:lpstr>
      <vt:lpstr>Treatment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Dermatoses of the eye, eyelids and eyebrows</dc:title>
  <dc:creator>home</dc:creator>
  <cp:lastModifiedBy>home</cp:lastModifiedBy>
  <cp:revision>64</cp:revision>
  <dcterms:created xsi:type="dcterms:W3CDTF">2022-06-26T09:53:43Z</dcterms:created>
  <dcterms:modified xsi:type="dcterms:W3CDTF">2022-06-28T16:44:20Z</dcterms:modified>
</cp:coreProperties>
</file>