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302" r:id="rId24"/>
    <p:sldId id="301" r:id="rId25"/>
    <p:sldId id="300" r:id="rId26"/>
    <p:sldId id="299" r:id="rId27"/>
    <p:sldId id="298" r:id="rId28"/>
    <p:sldId id="297" r:id="rId29"/>
    <p:sldId id="296" r:id="rId30"/>
    <p:sldId id="295" r:id="rId31"/>
    <p:sldId id="294" r:id="rId32"/>
    <p:sldId id="293" r:id="rId33"/>
    <p:sldId id="292" r:id="rId34"/>
    <p:sldId id="282" r:id="rId35"/>
    <p:sldId id="281" r:id="rId36"/>
    <p:sldId id="280" r:id="rId37"/>
    <p:sldId id="289" r:id="rId38"/>
    <p:sldId id="288" r:id="rId39"/>
    <p:sldId id="319" r:id="rId40"/>
    <p:sldId id="287" r:id="rId41"/>
    <p:sldId id="286" r:id="rId42"/>
    <p:sldId id="285" r:id="rId43"/>
    <p:sldId id="284" r:id="rId44"/>
    <p:sldId id="283" r:id="rId45"/>
    <p:sldId id="303" r:id="rId46"/>
    <p:sldId id="321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FF6-8D65-4B4B-A47F-70D0CE7CD48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F455-E7AF-4E8A-A550-55ED7AC4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96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FF6-8D65-4B4B-A47F-70D0CE7CD48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F455-E7AF-4E8A-A550-55ED7AC4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8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FF6-8D65-4B4B-A47F-70D0CE7CD48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F455-E7AF-4E8A-A550-55ED7AC4410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37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FF6-8D65-4B4B-A47F-70D0CE7CD48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F455-E7AF-4E8A-A550-55ED7AC4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43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FF6-8D65-4B4B-A47F-70D0CE7CD48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F455-E7AF-4E8A-A550-55ED7AC4410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5096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FF6-8D65-4B4B-A47F-70D0CE7CD48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F455-E7AF-4E8A-A550-55ED7AC4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35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FF6-8D65-4B4B-A47F-70D0CE7CD48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F455-E7AF-4E8A-A550-55ED7AC4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07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FF6-8D65-4B4B-A47F-70D0CE7CD48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F455-E7AF-4E8A-A550-55ED7AC4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3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FF6-8D65-4B4B-A47F-70D0CE7CD48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F455-E7AF-4E8A-A550-55ED7AC4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4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FF6-8D65-4B4B-A47F-70D0CE7CD48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F455-E7AF-4E8A-A550-55ED7AC4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6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FF6-8D65-4B4B-A47F-70D0CE7CD48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F455-E7AF-4E8A-A550-55ED7AC4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52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FF6-8D65-4B4B-A47F-70D0CE7CD48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F455-E7AF-4E8A-A550-55ED7AC4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69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FF6-8D65-4B4B-A47F-70D0CE7CD48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F455-E7AF-4E8A-A550-55ED7AC4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FF6-8D65-4B4B-A47F-70D0CE7CD48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F455-E7AF-4E8A-A550-55ED7AC4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09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FF6-8D65-4B4B-A47F-70D0CE7CD48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F455-E7AF-4E8A-A550-55ED7AC4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05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7FF6-8D65-4B4B-A47F-70D0CE7CD48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F455-E7AF-4E8A-A550-55ED7AC4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6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7FF6-8D65-4B4B-A47F-70D0CE7CD48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74F455-E7AF-4E8A-A550-55ED7AC4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0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488580" cy="1646302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Dermatoses of the Neonate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Ayesha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Naeem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8538881" cy="107819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pustulosis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myeloproliferative disorder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neonates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trisomy 21 (and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mosaic trisomy 21) developing pustules and vesicles (on an erythematous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background), predominantly on the face, as part of congenital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leukaemia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transient myeloproliferative disorder (TMD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may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pustulate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sites of trauma, such 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venepuncture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sites 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adhesive tape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biopsy shows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intraepidermal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pustules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perivascular dermal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infiltrate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neutrophils,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eosinophils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atypical mononuclear cells. The lesions often resolve spontaneously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a few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55" y="2811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Congenital erosive and vesicular</a:t>
            </a:r>
            <a:br>
              <a:rPr lang="en-US" b="1" dirty="0"/>
            </a:br>
            <a:r>
              <a:rPr lang="en-US" b="1" dirty="0" err="1"/>
              <a:t>dermatosis</a:t>
            </a:r>
            <a:r>
              <a:rPr lang="en-US" b="1" dirty="0"/>
              <a:t> healing with reticulated</a:t>
            </a:r>
            <a:br>
              <a:rPr lang="en-US" b="1" dirty="0"/>
            </a:br>
            <a:r>
              <a:rPr lang="en-US" b="1" dirty="0"/>
              <a:t>supple scarring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rare cause of blistering 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at birth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in boys than in girls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0" i="0" u="none" strike="noStrike" baseline="0" dirty="0" smtClean="0">
                <a:latin typeface="PalatinoLTStd-Roman"/>
              </a:rPr>
              <a:t>Biopsies of vesicular areas have shown </a:t>
            </a:r>
            <a:r>
              <a:rPr lang="en-US" b="0" i="0" u="none" strike="noStrike" baseline="0" dirty="0" err="1" smtClean="0">
                <a:latin typeface="PalatinoLTStd-Roman"/>
              </a:rPr>
              <a:t>spongiosis</a:t>
            </a:r>
            <a:r>
              <a:rPr lang="en-US" b="0" i="0" u="none" strike="noStrike" baseline="0" dirty="0" smtClean="0">
                <a:latin typeface="PalatinoLTStd-Roman"/>
              </a:rPr>
              <a:t> or epidermal</a:t>
            </a:r>
          </a:p>
          <a:p>
            <a:r>
              <a:rPr lang="en-US" b="0" i="0" u="none" strike="noStrike" baseline="0" dirty="0" smtClean="0">
                <a:latin typeface="PalatinoLTStd-Roman"/>
              </a:rPr>
              <a:t>necrosis with dermal </a:t>
            </a:r>
            <a:r>
              <a:rPr lang="en-US" b="0" i="0" u="none" strike="noStrike" baseline="0" dirty="0" err="1" smtClean="0">
                <a:latin typeface="PalatinoLTStd-Roman"/>
              </a:rPr>
              <a:t>haemorrhage</a:t>
            </a:r>
            <a:r>
              <a:rPr lang="en-US" b="0" i="0" u="none" strike="noStrike" baseline="0" dirty="0" smtClean="0">
                <a:latin typeface="PalatinoLTStd-Roman"/>
              </a:rPr>
              <a:t> and inflammation .</a:t>
            </a:r>
          </a:p>
          <a:p>
            <a:r>
              <a:rPr lang="en-US" b="0" i="0" u="none" strike="noStrike" baseline="0" dirty="0" err="1" smtClean="0">
                <a:latin typeface="PalatinoLTStd-Roman"/>
              </a:rPr>
              <a:t>Parakeratotic</a:t>
            </a:r>
            <a:r>
              <a:rPr lang="en-US" b="0" i="0" u="none" strike="noStrike" baseline="0" dirty="0" smtClean="0">
                <a:latin typeface="PalatinoLTStd-Roman"/>
              </a:rPr>
              <a:t> scale may be present. Scarred</a:t>
            </a:r>
          </a:p>
          <a:p>
            <a:r>
              <a:rPr lang="en-US" b="0" i="0" u="none" strike="noStrike" baseline="0" dirty="0" smtClean="0">
                <a:latin typeface="PalatinoLTStd-Roman"/>
              </a:rPr>
              <a:t>areas have shown an increased density of dermal collagen, and</a:t>
            </a:r>
          </a:p>
          <a:p>
            <a:r>
              <a:rPr lang="en-US" b="0" i="0" u="none" strike="noStrike" baseline="0" dirty="0" smtClean="0">
                <a:latin typeface="PalatinoLTStd-Roman"/>
              </a:rPr>
              <a:t>absence of </a:t>
            </a:r>
            <a:r>
              <a:rPr lang="en-US" b="0" i="0" u="none" strike="noStrike" baseline="0" dirty="0" err="1" smtClean="0">
                <a:latin typeface="PalatinoLTStd-Roman"/>
              </a:rPr>
              <a:t>eccrine</a:t>
            </a:r>
            <a:r>
              <a:rPr lang="en-US" b="0" i="0" u="none" strike="noStrike" baseline="0" dirty="0" smtClean="0">
                <a:latin typeface="PalatinoLTStd-Roman"/>
              </a:rPr>
              <a:t> sweat glands. Direct immunofluorescence does</a:t>
            </a:r>
          </a:p>
          <a:p>
            <a:r>
              <a:rPr lang="en-US" b="0" i="0" u="none" strike="noStrike" baseline="0" dirty="0" smtClean="0">
                <a:latin typeface="PalatinoLTStd-Roman"/>
              </a:rPr>
              <a:t>not show any specific pattern of deposition of </a:t>
            </a:r>
            <a:r>
              <a:rPr lang="en-US" b="0" i="0" u="none" strike="noStrike" baseline="0" dirty="0" err="1" smtClean="0">
                <a:latin typeface="PalatinoLTStd-Roman"/>
              </a:rPr>
              <a:t>immunoglobulins</a:t>
            </a:r>
            <a:r>
              <a:rPr lang="en-US" b="0" i="0" u="none" strike="noStrike" baseline="0" dirty="0" smtClean="0">
                <a:latin typeface="PalatinoLTStd-Roman"/>
              </a:rPr>
              <a:t>,</a:t>
            </a:r>
          </a:p>
          <a:p>
            <a:r>
              <a:rPr lang="en-US" b="0" i="0" u="none" strike="noStrike" baseline="0" dirty="0" smtClean="0">
                <a:latin typeface="PalatinoLTStd-Roman"/>
              </a:rPr>
              <a:t>C3 or fibrin.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extensive, </a:t>
            </a:r>
            <a:r>
              <a:rPr lang="en-US" dirty="0" smtClean="0"/>
              <a:t>superficial </a:t>
            </a:r>
            <a:r>
              <a:rPr lang="en-US" dirty="0"/>
              <a:t>erosions, with scattered vesicles and</a:t>
            </a:r>
          </a:p>
          <a:p>
            <a:r>
              <a:rPr lang="en-US" dirty="0"/>
              <a:t>bullae, affecting up to 75% of the body surface. These erosions may</a:t>
            </a:r>
          </a:p>
          <a:p>
            <a:r>
              <a:rPr lang="en-US" dirty="0"/>
              <a:t>extend in the </a:t>
            </a:r>
            <a:r>
              <a:rPr lang="en-US" dirty="0" smtClean="0"/>
              <a:t>first </a:t>
            </a:r>
            <a:r>
              <a:rPr lang="en-US" dirty="0"/>
              <a:t>few days. The trunk and limbs tend to be more</a:t>
            </a:r>
          </a:p>
          <a:p>
            <a:r>
              <a:rPr lang="en-US" dirty="0"/>
              <a:t>severely affected than the face and scalp. Hands and feet may be</a:t>
            </a:r>
          </a:p>
          <a:p>
            <a:r>
              <a:rPr lang="en-US" dirty="0"/>
              <a:t>spared </a:t>
            </a:r>
            <a:r>
              <a:rPr lang="en-US" dirty="0" smtClean="0"/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healing of the skin lesions, there may be residual loss of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eccrine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sweating in scarred areas, with the potential for hyperthermia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appropriate conditions, patchy alopecia, partial loss of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eyelashes and the absence or hypoplasia of nails.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Teeth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normal. Mild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localized, recurrent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vesiculation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occur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reterm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(79%), nail dystrophies (46%), hyperthermia/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hypophidrosis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(46%), maternal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chorioamnionitis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(43%), neurological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 (microcephaly, convulsions, developmental delay)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lacrimal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duct obstruction,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macular or corneal scars) (36% each) and tongue atrophy (29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diagnosis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infective blisters (e.g. herpes simplex),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epidermolysis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bullosa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bullous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ichthyosiform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erythroderma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incontinentia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pigmenti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aplasia cutis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congenita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focal dermal hypoplasia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staphylococcal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scalded skin syndrome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and prognosis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healing occurs within 2 weeks to 3 months.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swabs and blood culture are needed to investigate for infections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(viral, bacterial and fungal). Skin biopsy may be useful</a:t>
            </a:r>
          </a:p>
        </p:txBody>
      </p:sp>
    </p:spTree>
    <p:extLst>
      <p:ext uri="{BB962C8B-B14F-4D97-AF65-F5344CB8AC3E}">
        <p14:creationId xmlns:p14="http://schemas.microsoft.com/office/powerpoint/2010/main" val="7313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 will need to be nursed on an appropriate neonatal unit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management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balance, temperature control and any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if this develops. Non‐adhesive dressings (e.g. silicon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dressings) will be needed for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weeks of life until healing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for this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COMPLICATIONS OF PREMATURITY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Anetoderma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prematurity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Anetoderma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due to loss of elastic tissue in the dermis and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atrophic lesions that often herniate.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Anetoderma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occur in preterm babies appearing at, or soon after, birth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electrocardiogram (ECG)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Anetoderma</a:t>
            </a:r>
            <a:r>
              <a:rPr lang="en-US" dirty="0" smtClean="0"/>
              <a:t> </a:t>
            </a:r>
            <a:r>
              <a:rPr lang="en-US" dirty="0"/>
              <a:t>of prematurity presents with nummular </a:t>
            </a:r>
            <a:r>
              <a:rPr lang="en-US" dirty="0" smtClean="0"/>
              <a:t>areas of </a:t>
            </a:r>
            <a:r>
              <a:rPr lang="en-US" dirty="0"/>
              <a:t>cutaneous atrophy appearing on the </a:t>
            </a:r>
            <a:r>
              <a:rPr lang="en-US" dirty="0" smtClean="0"/>
              <a:t>trunk. </a:t>
            </a:r>
          </a:p>
          <a:p>
            <a:r>
              <a:rPr lang="en-US" dirty="0" smtClean="0"/>
              <a:t>Proximal limbs </a:t>
            </a:r>
            <a:r>
              <a:rPr lang="en-US" dirty="0"/>
              <a:t>within a few weeks of birth </a:t>
            </a:r>
            <a:r>
              <a:rPr lang="en-US" dirty="0" smtClean="0"/>
              <a:t>All </a:t>
            </a:r>
            <a:r>
              <a:rPr lang="en-US" dirty="0"/>
              <a:t>cases </a:t>
            </a:r>
            <a:r>
              <a:rPr lang="en-US" dirty="0" smtClean="0"/>
              <a:t>have been </a:t>
            </a:r>
            <a:r>
              <a:rPr lang="en-US" dirty="0"/>
              <a:t>born between the 24th and 29th weeks of </a:t>
            </a:r>
            <a:r>
              <a:rPr lang="en-US" dirty="0" smtClean="0"/>
              <a:t>gestation. </a:t>
            </a:r>
          </a:p>
          <a:p>
            <a:r>
              <a:rPr lang="en-US" dirty="0" smtClean="0"/>
              <a:t>Cases </a:t>
            </a:r>
            <a:r>
              <a:rPr lang="en-US" dirty="0"/>
              <a:t>that present later at 2–3 </a:t>
            </a:r>
            <a:r>
              <a:rPr lang="en-US" dirty="0" smtClean="0"/>
              <a:t>months of </a:t>
            </a:r>
            <a:r>
              <a:rPr lang="en-US" dirty="0"/>
              <a:t>age are more likely a consequence of trauma from gel </a:t>
            </a:r>
            <a:r>
              <a:rPr lang="en-US" dirty="0" smtClean="0"/>
              <a:t>ECG Electrodes.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 CAUSED BY TRANSPLACENTAL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TRANSFER/MATERNAL MILK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Transplacental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 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Autoantibodies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pemphigus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vulgaris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Transplacental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pemphigoid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gestationis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lupus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erythematosus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general description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lupus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erythematosus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(NLE) is a rare syndrome comprising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skin lesions resembling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subacute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cutaneous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lupus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erythematosus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(LE) and/or congenital heart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block. NLE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the babies of mothers with clinical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subclinical autoimmune connective tissue disease, and 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transplacental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passage of maternal autoantibodies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ribonucleoproteins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(RNPs) Ro‐SSA (&gt;90%),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La‐SSB.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SKIN DISORDERS IN THE NEONATE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2400"/>
            <a:ext cx="10515600" cy="488308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Toxic erythema of the newborn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common, transient, blotchy,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macular rash (sometimes with small pustules) seen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few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of life.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Synonyms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inclusions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Erythema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toxicum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neonatorum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and prevalence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Thirty to 50% of children develop a degree of toxic erythema. 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appears to decrease with both prematurity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smallness for dates.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 prevalence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occurs in all racial groups.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diseases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eosinophilia is associated.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cause is unknown. There is frequently an associated blood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eosinophilia.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28" y="1837417"/>
            <a:ext cx="41074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Epidemiology</a:t>
            </a:r>
          </a:p>
          <a:p>
            <a:r>
              <a:rPr lang="en-US" b="1" dirty="0"/>
              <a:t>Incidence and prevalence</a:t>
            </a:r>
          </a:p>
          <a:p>
            <a:r>
              <a:rPr lang="en-US" dirty="0"/>
              <a:t>Only 1–2% of Ro‐positive/La‐</a:t>
            </a:r>
            <a:r>
              <a:rPr lang="en-US" dirty="0" err="1"/>
              <a:t>postive</a:t>
            </a:r>
            <a:r>
              <a:rPr lang="en-US" dirty="0"/>
              <a:t> mothers will have babies</a:t>
            </a:r>
          </a:p>
          <a:p>
            <a:r>
              <a:rPr lang="en-US" dirty="0"/>
              <a:t>with NLE </a:t>
            </a:r>
            <a:r>
              <a:rPr lang="en-US" dirty="0" smtClean="0"/>
              <a:t>.It </a:t>
            </a:r>
            <a:r>
              <a:rPr lang="en-US" dirty="0"/>
              <a:t>occurs in </a:t>
            </a:r>
            <a:r>
              <a:rPr lang="en-US" dirty="0" smtClean="0"/>
              <a:t>neonates.</a:t>
            </a:r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equal sex incidence.</a:t>
            </a:r>
          </a:p>
          <a:p>
            <a:r>
              <a:rPr lang="en-US" dirty="0" smtClean="0"/>
              <a:t>in </a:t>
            </a:r>
            <a:r>
              <a:rPr lang="en-US" dirty="0"/>
              <a:t>all racial groups.</a:t>
            </a:r>
          </a:p>
          <a:p>
            <a:r>
              <a:rPr lang="en-US" b="1" dirty="0"/>
              <a:t>Associated diseases</a:t>
            </a:r>
          </a:p>
          <a:p>
            <a:r>
              <a:rPr lang="en-US" dirty="0"/>
              <a:t>The risk of connective tissue disease later in life is increased</a:t>
            </a:r>
          </a:p>
        </p:txBody>
      </p:sp>
    </p:spTree>
    <p:extLst>
      <p:ext uri="{BB962C8B-B14F-4D97-AF65-F5344CB8AC3E}">
        <p14:creationId xmlns:p14="http://schemas.microsoft.com/office/powerpoint/2010/main" val="11129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disease is provoked in the fetus or</a:t>
            </a:r>
          </a:p>
          <a:p>
            <a:r>
              <a:rPr lang="en-US" dirty="0"/>
              <a:t>newborn infant by maternal </a:t>
            </a:r>
            <a:r>
              <a:rPr lang="en-US" dirty="0" err="1"/>
              <a:t>IgG</a:t>
            </a:r>
            <a:r>
              <a:rPr lang="en-US" dirty="0"/>
              <a:t> autoantibodies that have crossed</a:t>
            </a:r>
          </a:p>
          <a:p>
            <a:r>
              <a:rPr lang="en-US" dirty="0"/>
              <a:t>the placenta </a:t>
            </a:r>
            <a:r>
              <a:rPr lang="en-US" dirty="0" smtClean="0"/>
              <a:t>In </a:t>
            </a:r>
            <a:r>
              <a:rPr lang="en-US" dirty="0"/>
              <a:t>95% of cases, these are of IgG1 class and</a:t>
            </a:r>
          </a:p>
          <a:p>
            <a:r>
              <a:rPr lang="en-US" dirty="0"/>
              <a:t>are directed against the Ro RNP </a:t>
            </a:r>
            <a:r>
              <a:rPr lang="en-US" dirty="0" smtClean="0"/>
              <a:t>antigen. </a:t>
            </a:r>
          </a:p>
          <a:p>
            <a:r>
              <a:rPr lang="en-US" dirty="0" smtClean="0"/>
              <a:t>Anti‐La</a:t>
            </a:r>
            <a:r>
              <a:rPr lang="en-US" dirty="0"/>
              <a:t>, </a:t>
            </a:r>
            <a:r>
              <a:rPr lang="en-US" dirty="0" smtClean="0"/>
              <a:t>anti‐native DNA</a:t>
            </a:r>
            <a:r>
              <a:rPr lang="en-US" dirty="0"/>
              <a:t>, </a:t>
            </a:r>
            <a:r>
              <a:rPr lang="en-US" dirty="0" err="1"/>
              <a:t>anticardiolipin</a:t>
            </a:r>
            <a:r>
              <a:rPr lang="en-US" dirty="0"/>
              <a:t> or antinuclear antibodies, or </a:t>
            </a:r>
            <a:endParaRPr lang="en-US" dirty="0" smtClean="0"/>
          </a:p>
          <a:p>
            <a:r>
              <a:rPr lang="en-US" dirty="0" smtClean="0"/>
              <a:t>rheumatoid factor</a:t>
            </a:r>
            <a:r>
              <a:rPr lang="en-US" dirty="0"/>
              <a:t>, may be present in addition to Ro </a:t>
            </a:r>
            <a:r>
              <a:rPr lang="en-US" dirty="0" smtClean="0"/>
              <a:t>antibodies.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Pathology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biopsy specimens from infants with cutaneous lesions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demonstrate the features of LE: epidermal atrophy,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liquefaction degeneration of basal keratinocytes, colloid bodies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perivascular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periappendageal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lymphohistiocytic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inflammatory infiltrate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dermis.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immunofluorescence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positive in about 50% of cases, showing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dermal epidermal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junction and perivascular deposition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factors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Sunlight may induce skin lesions.</a:t>
            </a:r>
          </a:p>
        </p:txBody>
      </p:sp>
    </p:spTree>
    <p:extLst>
      <p:ext uri="{BB962C8B-B14F-4D97-AF65-F5344CB8AC3E}">
        <p14:creationId xmlns:p14="http://schemas.microsoft.com/office/powerpoint/2010/main" val="19859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LE have either skin lesions (90%) 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lesions (1%); approximately 8% have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well‐defined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of macular or slightly elevated erythema,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annular, occurring predominantly on the face, particularly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forehead, temples and upper cheeks, and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scalp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neck.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‘spectacle‐like’ distribution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lesions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eyes is especially characteristic. The chest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 or limbs may also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affected.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Provocation or exacerbation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lesions by sun exposure has been reported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some cases.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Follicular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plugging is not prominent, but scaling is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commonearly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of atrophy and/or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telangiectasia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long‐term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sequelae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 loss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occur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9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lupus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erythematosus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showing fading facial lesions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characteristic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periorbital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distribution, with residual atrophy,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4‐month‐old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9906" y="2160588"/>
            <a:ext cx="327222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variants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neonatal LE presents as extensive reticulate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erythema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atrophy,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closely resembling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marmorata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telangiectatica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co‐morbidities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cardiac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involvement is the commonest.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 heart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(due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conducting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tissue) occurs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about 1–2% of Ro‐positive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pregnancies,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Anti‐Ro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 can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conduction cells during mid to late fetal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development, leading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altered membrane repolarization and selective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damage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atrioventricular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block can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detected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early as the 18th week of gestation by ultrasound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electrocardiography 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is generally permanent,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associated with structural cardiac abnormalities such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septal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defects. About a half of affected infants require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pacemakers.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smaller proportion of infants have combinations of hepatomegaly,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splenomegaly, lymphadenopathy and pneumonitis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Autoimmune Haemolytic anaemia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thrombocytopenia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vasculopathy and cerebral vasculitis.</a:t>
            </a:r>
          </a:p>
          <a:p>
            <a:r>
              <a:rPr lang="en-US" b="1" dirty="0"/>
              <a:t>Investigations</a:t>
            </a:r>
          </a:p>
          <a:p>
            <a:r>
              <a:rPr lang="en-US" dirty="0"/>
              <a:t>A skin biopsy will usually allow an accurate diagnosis of </a:t>
            </a:r>
            <a:r>
              <a:rPr lang="en-US" dirty="0" smtClean="0"/>
              <a:t>neonatal.</a:t>
            </a:r>
          </a:p>
          <a:p>
            <a:r>
              <a:rPr lang="en-US" b="1" dirty="0"/>
              <a:t>Management</a:t>
            </a:r>
          </a:p>
          <a:p>
            <a:r>
              <a:rPr lang="en-US" dirty="0"/>
              <a:t>The skin lesions of neonatal LE require no treatment, but sun protection</a:t>
            </a:r>
          </a:p>
          <a:p>
            <a:r>
              <a:rPr lang="en-US" dirty="0"/>
              <a:t>is essential.</a:t>
            </a:r>
          </a:p>
          <a:p>
            <a:r>
              <a:rPr lang="en-US" dirty="0"/>
              <a:t>Occasionally, thrombocytopenia, </a:t>
            </a:r>
            <a:r>
              <a:rPr lang="en-US" dirty="0" err="1"/>
              <a:t>haemolytic</a:t>
            </a:r>
            <a:r>
              <a:rPr lang="en-US" dirty="0"/>
              <a:t> anaemia or hepatitis</a:t>
            </a:r>
          </a:p>
          <a:p>
            <a:r>
              <a:rPr lang="en-US" dirty="0"/>
              <a:t>may warrant systemic steroid </a:t>
            </a:r>
            <a:r>
              <a:rPr lang="en-US" dirty="0" smtClean="0"/>
              <a:t>therapy. </a:t>
            </a:r>
            <a:r>
              <a:rPr lang="en-US" dirty="0"/>
              <a:t>Up to 50% of infants</a:t>
            </a:r>
          </a:p>
          <a:p>
            <a:r>
              <a:rPr lang="en-US" dirty="0"/>
              <a:t>with cardiac involvement will require a pacemaker </a:t>
            </a:r>
            <a:r>
              <a:rPr lang="en-US" dirty="0" smtClean="0"/>
              <a:t>,The </a:t>
            </a:r>
            <a:r>
              <a:rPr lang="en-US" dirty="0"/>
              <a:t>pregnancy of a woman who has Ro, La </a:t>
            </a:r>
            <a:r>
              <a:rPr lang="en-US" dirty="0" smtClean="0"/>
              <a:t>antibodies should </a:t>
            </a:r>
            <a:r>
              <a:rPr lang="en-US" dirty="0"/>
              <a:t>be monitored to detect a slow fetal heart </a:t>
            </a:r>
            <a:r>
              <a:rPr lang="en-US" dirty="0" smtClean="0"/>
              <a:t>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 OF SUBCUTANEOUS FAT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conditions are described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panniculitis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cold injury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 necrosis of the newborn and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sclerema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neonatorum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56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panniculitis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91" y="1209804"/>
            <a:ext cx="8352453" cy="527497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 of the newborn appears to be more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saturated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that of older children and adults, with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solidifies at a higher temperature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.Applying ice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s causes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panniculitis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all newborn infants,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panniculitis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infancy has most often followed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cheeks to: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xtremely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air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therapy for supraventricular tachycardia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rozen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lollies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(popsicles)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warm, red,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plaques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nodules appear within hours or days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cold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exposure. Skin biopsy is not usually needed but if done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it shows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lymphohistiocytic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infiltrate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blood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vessels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junction of the dermis and subcutaneous fat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induration resolves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a period of a week or so, often leaving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residual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postinflammatory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hyperpigmentation. No treatment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required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18" y="826844"/>
            <a:ext cx="2862944" cy="51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cold injury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cold injury is a disorder, now rare in developed countries,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cold exposure of a small‐for‐dates neonate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hypothermia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lethargy and generalized pitting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oedema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skin, clinically and pathologically distinct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sclerema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neonatorum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infant is usually a full‐term neonate, born at home,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small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gestational age.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striking features are intense erythema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cyanosis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face and extremities,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pitting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oedema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macular erythema shows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oedema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upper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dermis,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perivascular inflammatory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infiltrate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comprising principally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eosinophils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Papular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lesions are characterized, in addition, by eosinophil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infiltration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outer root sheath of one or more hair follicles, above the point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entry of the sebaceous duct. </a:t>
            </a:r>
          </a:p>
        </p:txBody>
      </p:sp>
    </p:spTree>
    <p:extLst>
      <p:ext uri="{BB962C8B-B14F-4D97-AF65-F5344CB8AC3E}">
        <p14:creationId xmlns:p14="http://schemas.microsoft.com/office/powerpoint/2010/main" val="9107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fat necrosis of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newborn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417795" cy="388077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fat necrosis of the newborn is an uncommon and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disorder of neonates in which focal areas of fat necrosis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nodular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skin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lesion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fat necrosis generally occurs in full‐term 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postterm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infants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normal birth weight during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weeks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diseases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pre‐eclampsia, diabetes, perinatal asphyxia and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hypothermia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associated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28" y="1730188"/>
            <a:ext cx="4096871" cy="512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Biopsies of the affected subcutaneous tissue show patchy fat necrosis,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granulomatous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foreign‐body type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fibrosis 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fat cells and the giant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contain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needle‐shaped clefts, which may be radially arranged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 deposits are commonly found in the necrotic fat</a:t>
            </a:r>
          </a:p>
        </p:txBody>
      </p:sp>
    </p:spTree>
    <p:extLst>
      <p:ext uri="{BB962C8B-B14F-4D97-AF65-F5344CB8AC3E}">
        <p14:creationId xmlns:p14="http://schemas.microsoft.com/office/powerpoint/2010/main" val="326684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tissues is usually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second and 21st days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nodules tend to be symmetrically distributed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show a predilection for the buttocks, thighs, shoulders, back,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cheeks and arms. Lesions may be single or multiple, rounded 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oval, and pea‐sized or many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centimetres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diameter. They are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 discrete, but may fuse to form large plaques. The overlying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is often red or bluish red. The nodules feel rubbery 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hard, and are not attached to deeper structures. The lesions may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painful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.New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nodules may continue to develop for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 has occasionally been fatal, particularly when visceral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 has been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has been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hypercalcaemia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and co‐morbidities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fat necrosis of the newborn may be associated with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hypercalcaemia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tends to occur in around a quarter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cases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cause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hypercalcaemia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unknown. It may be due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increased calcium absorption due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extrarenal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 of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1,25‐dihydroxyvitamin 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,which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observed in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granulomatous disorders including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sarcoidosis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fi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increased urinary excretion of prostaglandin E 1 led to the suggestion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increased bone calcium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resorption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might be responsible</a:t>
            </a:r>
          </a:p>
        </p:txBody>
      </p:sp>
    </p:spTree>
    <p:extLst>
      <p:ext uri="{BB962C8B-B14F-4D97-AF65-F5344CB8AC3E}">
        <p14:creationId xmlns:p14="http://schemas.microsoft.com/office/powerpoint/2010/main" val="4003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course and prognosis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treatment is generally required as the condition spontaneously resolves over several weeks.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Analgesia may occasionally be required.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Hypercalcaemia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treated aggressively to prevent soft‐tissue calcification.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Treatments include diuretics, dietary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restriction of calcium and vitamin D, and sometimes oral corticosteroids.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resistant cases bisphosphonates can be Used.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927068"/>
            <a:ext cx="8596312" cy="2348476"/>
          </a:xfrm>
        </p:spPr>
      </p:pic>
    </p:spTree>
    <p:extLst>
      <p:ext uri="{BB962C8B-B14F-4D97-AF65-F5344CB8AC3E}">
        <p14:creationId xmlns:p14="http://schemas.microsoft.com/office/powerpoint/2010/main" val="16537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Collodion</a:t>
            </a:r>
            <a:r>
              <a:rPr lang="en-US" b="1" dirty="0"/>
              <a:t> baby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term describes a highly characteristic clinical entity present at</a:t>
            </a:r>
          </a:p>
          <a:p>
            <a:r>
              <a:rPr lang="en-US" dirty="0"/>
              <a:t>birth where a child is born with an ‘extra’ skin resembling a shiny</a:t>
            </a:r>
          </a:p>
          <a:p>
            <a:r>
              <a:rPr lang="en-US" dirty="0"/>
              <a:t>membrane or </a:t>
            </a:r>
            <a:r>
              <a:rPr lang="en-US" dirty="0" err="1"/>
              <a:t>collodion</a:t>
            </a:r>
            <a:r>
              <a:rPr lang="en-US" dirty="0"/>
              <a:t>.</a:t>
            </a:r>
          </a:p>
          <a:p>
            <a:r>
              <a:rPr lang="en-US" b="1" dirty="0"/>
              <a:t>Synonyms and inclusions</a:t>
            </a:r>
          </a:p>
          <a:p>
            <a:r>
              <a:rPr lang="en-US" dirty="0" smtClean="0"/>
              <a:t>Lamellar </a:t>
            </a:r>
            <a:r>
              <a:rPr lang="en-US" dirty="0"/>
              <a:t>desquamation/exfoliation of the newborn</a:t>
            </a:r>
          </a:p>
          <a:p>
            <a:r>
              <a:rPr lang="en-US" b="1" dirty="0"/>
              <a:t>Introduction and general description</a:t>
            </a:r>
          </a:p>
          <a:p>
            <a:r>
              <a:rPr lang="en-US" dirty="0" err="1"/>
              <a:t>Collodion</a:t>
            </a:r>
            <a:r>
              <a:rPr lang="en-US" dirty="0"/>
              <a:t> baby is a distinctive phenotype present at birth. </a:t>
            </a:r>
            <a:endParaRPr lang="en-US" dirty="0" smtClean="0"/>
          </a:p>
          <a:p>
            <a:r>
              <a:rPr lang="en-US" dirty="0" smtClean="0"/>
              <a:t>It usually precedes </a:t>
            </a:r>
            <a:r>
              <a:rPr lang="en-US" dirty="0"/>
              <a:t>the development of one of a variety of </a:t>
            </a:r>
            <a:r>
              <a:rPr lang="en-US" dirty="0" err="1"/>
              <a:t>ichthyoses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The commonest </a:t>
            </a:r>
            <a:r>
              <a:rPr lang="en-US" dirty="0"/>
              <a:t>of which are the autosomal recessive </a:t>
            </a:r>
            <a:r>
              <a:rPr lang="en-US" dirty="0" err="1"/>
              <a:t>ichthyoses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Associated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Almost </a:t>
            </a:r>
            <a:r>
              <a:rPr lang="en-US" dirty="0"/>
              <a:t>90% of </a:t>
            </a:r>
            <a:r>
              <a:rPr lang="en-US" dirty="0" err="1"/>
              <a:t>collodion</a:t>
            </a:r>
            <a:r>
              <a:rPr lang="en-US" dirty="0"/>
              <a:t> babies will go on to develop a </a:t>
            </a:r>
            <a:r>
              <a:rPr lang="en-US" dirty="0" smtClean="0"/>
              <a:t>severe form </a:t>
            </a:r>
            <a:r>
              <a:rPr lang="en-US" dirty="0"/>
              <a:t>of autosomal recessive </a:t>
            </a:r>
            <a:r>
              <a:rPr lang="en-US" dirty="0" err="1"/>
              <a:t>ichthyosis</a:t>
            </a:r>
            <a:r>
              <a:rPr lang="en-US" dirty="0"/>
              <a:t> in the </a:t>
            </a:r>
            <a:r>
              <a:rPr lang="en-US" dirty="0" smtClean="0"/>
              <a:t>first </a:t>
            </a:r>
            <a:r>
              <a:rPr lang="en-US" dirty="0"/>
              <a:t>few weeks </a:t>
            </a:r>
            <a:r>
              <a:rPr lang="en-US" dirty="0" smtClean="0"/>
              <a:t>of life</a:t>
            </a:r>
            <a:r>
              <a:rPr lang="en-US" dirty="0"/>
              <a:t>: lamellar </a:t>
            </a:r>
            <a:r>
              <a:rPr lang="en-US" dirty="0" err="1"/>
              <a:t>ichthyosis</a:t>
            </a:r>
            <a:r>
              <a:rPr lang="en-US" dirty="0"/>
              <a:t> and non‐bullous </a:t>
            </a:r>
            <a:r>
              <a:rPr lang="en-US" dirty="0" err="1"/>
              <a:t>ichthyosiform</a:t>
            </a:r>
            <a:r>
              <a:rPr lang="en-US" dirty="0"/>
              <a:t> </a:t>
            </a:r>
            <a:r>
              <a:rPr lang="en-US" dirty="0" err="1" smtClean="0"/>
              <a:t>erythroderma</a:t>
            </a:r>
            <a:r>
              <a:rPr lang="en-US" dirty="0" smtClean="0"/>
              <a:t> (syn</a:t>
            </a:r>
            <a:r>
              <a:rPr lang="en-US" dirty="0"/>
              <a:t>. congenital </a:t>
            </a:r>
            <a:r>
              <a:rPr lang="en-US" dirty="0" err="1"/>
              <a:t>ichthyosiform</a:t>
            </a:r>
            <a:r>
              <a:rPr lang="en-US" dirty="0"/>
              <a:t> </a:t>
            </a:r>
            <a:r>
              <a:rPr lang="en-US" dirty="0" err="1"/>
              <a:t>erythroderma</a:t>
            </a:r>
            <a:r>
              <a:rPr lang="en-US" dirty="0"/>
              <a:t>) are the </a:t>
            </a:r>
            <a:r>
              <a:rPr lang="en-US" dirty="0" smtClean="0"/>
              <a:t>most common </a:t>
            </a:r>
            <a:r>
              <a:rPr lang="en-US" dirty="0"/>
              <a:t>(see Chapter 65 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The </a:t>
            </a:r>
            <a:r>
              <a:rPr lang="en-US" dirty="0" err="1"/>
              <a:t>collodion</a:t>
            </a:r>
            <a:r>
              <a:rPr lang="en-US" dirty="0"/>
              <a:t> baby phenotype </a:t>
            </a:r>
            <a:r>
              <a:rPr lang="en-US" dirty="0" smtClean="0"/>
              <a:t>is also </a:t>
            </a:r>
            <a:r>
              <a:rPr lang="en-US" dirty="0"/>
              <a:t>reported in the rarer autosomal dominant form of </a:t>
            </a:r>
            <a:r>
              <a:rPr lang="en-US" dirty="0" smtClean="0"/>
              <a:t>lamellar </a:t>
            </a:r>
            <a:r>
              <a:rPr lang="en-US" dirty="0" err="1" smtClean="0"/>
              <a:t>ichthyosis</a:t>
            </a:r>
            <a:r>
              <a:rPr lang="en-US" dirty="0" smtClean="0"/>
              <a:t>  </a:t>
            </a:r>
            <a:r>
              <a:rPr lang="en-US" dirty="0"/>
              <a:t>and in bathing suit </a:t>
            </a:r>
            <a:r>
              <a:rPr lang="en-US" dirty="0" err="1"/>
              <a:t>ichthyosis</a:t>
            </a:r>
            <a:r>
              <a:rPr lang="en-US" dirty="0"/>
              <a:t> </a:t>
            </a:r>
            <a:r>
              <a:rPr lang="en-US" dirty="0" smtClean="0"/>
              <a:t>; </a:t>
            </a:r>
            <a:r>
              <a:rPr lang="en-US" dirty="0"/>
              <a:t>it is also </a:t>
            </a:r>
            <a:r>
              <a:rPr lang="en-US" dirty="0" smtClean="0"/>
              <a:t>characteristic of </a:t>
            </a:r>
            <a:r>
              <a:rPr lang="en-US" dirty="0"/>
              <a:t>the </a:t>
            </a:r>
            <a:r>
              <a:rPr lang="en-US" dirty="0" err="1"/>
              <a:t>trichothiodystrophy</a:t>
            </a:r>
            <a:r>
              <a:rPr lang="en-US" dirty="0"/>
              <a:t>–</a:t>
            </a:r>
            <a:r>
              <a:rPr lang="en-US" dirty="0" err="1"/>
              <a:t>ichthyosis</a:t>
            </a:r>
            <a:r>
              <a:rPr lang="en-US" dirty="0"/>
              <a:t> syndrome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There are other </a:t>
            </a:r>
            <a:r>
              <a:rPr lang="en-US" dirty="0" err="1"/>
              <a:t>ichthyoses</a:t>
            </a:r>
            <a:r>
              <a:rPr lang="en-US" dirty="0"/>
              <a:t> in which an initial </a:t>
            </a:r>
            <a:r>
              <a:rPr lang="en-US" dirty="0" err="1"/>
              <a:t>collodion</a:t>
            </a:r>
            <a:r>
              <a:rPr lang="en-US" dirty="0"/>
              <a:t> </a:t>
            </a:r>
            <a:r>
              <a:rPr lang="en-US" dirty="0" smtClean="0"/>
              <a:t>baby phase </a:t>
            </a:r>
            <a:r>
              <a:rPr lang="en-US" dirty="0"/>
              <a:t>has occasionally been reported. These include the </a:t>
            </a:r>
            <a:r>
              <a:rPr lang="en-US" dirty="0" err="1" smtClean="0"/>
              <a:t>Netherton</a:t>
            </a:r>
            <a:r>
              <a:rPr lang="en-US" dirty="0" smtClean="0"/>
              <a:t> syndrome , </a:t>
            </a:r>
          </a:p>
          <a:p>
            <a:r>
              <a:rPr lang="en-US" dirty="0" smtClean="0"/>
              <a:t>neutral </a:t>
            </a:r>
            <a:r>
              <a:rPr lang="en-US" dirty="0"/>
              <a:t>lipid storage disease </a:t>
            </a:r>
            <a:r>
              <a:rPr lang="en-US" dirty="0" smtClean="0"/>
              <a:t>, </a:t>
            </a:r>
            <a:r>
              <a:rPr lang="en-US" dirty="0" err="1" smtClean="0"/>
              <a:t>Loricrin</a:t>
            </a:r>
            <a:r>
              <a:rPr lang="en-US" dirty="0" smtClean="0"/>
              <a:t> </a:t>
            </a:r>
            <a:r>
              <a:rPr lang="en-US" dirty="0" err="1" smtClean="0"/>
              <a:t>keratoderma</a:t>
            </a:r>
            <a:r>
              <a:rPr lang="en-US" dirty="0" smtClean="0"/>
              <a:t> </a:t>
            </a:r>
            <a:r>
              <a:rPr lang="en-US" dirty="0"/>
              <a:t>(syn. </a:t>
            </a:r>
            <a:r>
              <a:rPr lang="en-US" dirty="0" err="1"/>
              <a:t>Camisa’s</a:t>
            </a:r>
            <a:r>
              <a:rPr lang="en-US" dirty="0"/>
              <a:t> </a:t>
            </a:r>
            <a:r>
              <a:rPr lang="en-US" dirty="0" err="1"/>
              <a:t>keratoderma</a:t>
            </a:r>
            <a:r>
              <a:rPr lang="en-US" dirty="0"/>
              <a:t>) 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Sjögren</a:t>
            </a:r>
            <a:r>
              <a:rPr lang="en-US" dirty="0" smtClean="0"/>
              <a:t>–Larsson syndrome , </a:t>
            </a:r>
            <a:r>
              <a:rPr lang="en-US" dirty="0"/>
              <a:t>but the great majority of neonates with </a:t>
            </a:r>
            <a:r>
              <a:rPr lang="en-US" dirty="0" smtClean="0"/>
              <a:t>these disorders </a:t>
            </a:r>
            <a:r>
              <a:rPr lang="en-US" dirty="0"/>
              <a:t>do not demonstrate the </a:t>
            </a:r>
            <a:r>
              <a:rPr lang="en-US" dirty="0" err="1"/>
              <a:t>collodion</a:t>
            </a:r>
            <a:r>
              <a:rPr lang="en-US" dirty="0"/>
              <a:t> baby phenotype. </a:t>
            </a:r>
            <a:endParaRPr lang="en-US" dirty="0" smtClean="0"/>
          </a:p>
          <a:p>
            <a:r>
              <a:rPr lang="en-US" dirty="0" smtClean="0"/>
              <a:t>A transient </a:t>
            </a:r>
            <a:r>
              <a:rPr lang="en-US" dirty="0" err="1"/>
              <a:t>collodion</a:t>
            </a:r>
            <a:r>
              <a:rPr lang="en-US" dirty="0"/>
              <a:t> membrane has also been reported in </a:t>
            </a:r>
            <a:r>
              <a:rPr lang="en-US" dirty="0" err="1" smtClean="0"/>
              <a:t>Gaucher</a:t>
            </a:r>
            <a:r>
              <a:rPr lang="en-US" dirty="0" smtClean="0"/>
              <a:t> disease .</a:t>
            </a:r>
            <a:endParaRPr lang="en-US" dirty="0"/>
          </a:p>
          <a:p>
            <a:r>
              <a:rPr lang="en-US" dirty="0"/>
              <a:t>In about 10% of cases, the </a:t>
            </a:r>
            <a:r>
              <a:rPr lang="en-US" dirty="0" err="1"/>
              <a:t>collodion</a:t>
            </a:r>
            <a:r>
              <a:rPr lang="en-US" dirty="0"/>
              <a:t> baby phase is followed </a:t>
            </a:r>
            <a:r>
              <a:rPr lang="en-US" dirty="0" smtClean="0"/>
              <a:t>by a </a:t>
            </a:r>
            <a:r>
              <a:rPr lang="en-US" dirty="0"/>
              <a:t>relatively mild </a:t>
            </a:r>
            <a:r>
              <a:rPr lang="en-US" dirty="0" err="1"/>
              <a:t>ichthyosis</a:t>
            </a:r>
            <a:r>
              <a:rPr lang="en-US" dirty="0"/>
              <a:t> of lamellar type or indeed normal </a:t>
            </a:r>
            <a:r>
              <a:rPr lang="en-US" dirty="0" smtClean="0"/>
              <a:t>skin (self‐healing </a:t>
            </a:r>
            <a:r>
              <a:rPr lang="en-US" dirty="0" err="1"/>
              <a:t>ichthyosis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Presentation</a:t>
            </a:r>
          </a:p>
          <a:p>
            <a:r>
              <a:rPr lang="en-US" dirty="0"/>
              <a:t>The severely affected infant is bright red and encased in a </a:t>
            </a:r>
            <a:r>
              <a:rPr lang="en-US" dirty="0" smtClean="0"/>
              <a:t>taut, glistening</a:t>
            </a:r>
            <a:r>
              <a:rPr lang="en-US" dirty="0"/>
              <a:t>, yellowish, translucent covering resembling </a:t>
            </a:r>
            <a:r>
              <a:rPr lang="en-US" dirty="0" err="1" smtClean="0"/>
              <a:t>collodion</a:t>
            </a:r>
            <a:r>
              <a:rPr lang="en-US" dirty="0" smtClean="0"/>
              <a:t> .The </a:t>
            </a:r>
            <a:r>
              <a:rPr lang="en-US" dirty="0"/>
              <a:t>face is immobilized; tension on the skin results in</a:t>
            </a:r>
          </a:p>
          <a:p>
            <a:r>
              <a:rPr lang="en-US" dirty="0" err="1"/>
              <a:t>ectropion</a:t>
            </a:r>
            <a:r>
              <a:rPr lang="en-US" dirty="0"/>
              <a:t>, eversion of the lips (</a:t>
            </a:r>
            <a:r>
              <a:rPr lang="en-US" dirty="0" err="1"/>
              <a:t>eclabion</a:t>
            </a:r>
            <a:r>
              <a:rPr lang="en-US" dirty="0"/>
              <a:t>), producing a </a:t>
            </a:r>
            <a:r>
              <a:rPr lang="en-US" dirty="0" smtClean="0"/>
              <a:t>rather fish‐like </a:t>
            </a:r>
            <a:r>
              <a:rPr lang="en-US" dirty="0"/>
              <a:t>appearance of the mouth, and effacement of the </a:t>
            </a:r>
            <a:r>
              <a:rPr lang="en-US" dirty="0" smtClean="0"/>
              <a:t>nose and </a:t>
            </a:r>
            <a:r>
              <a:rPr lang="en-US" dirty="0"/>
              <a:t>ears.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nostrils may be blocked. The skin over the </a:t>
            </a:r>
            <a:r>
              <a:rPr lang="en-US" dirty="0" smtClean="0"/>
              <a:t>fingers, hands</a:t>
            </a:r>
            <a:r>
              <a:rPr lang="en-US" dirty="0"/>
              <a:t>, toes and feet may result in immobility and may </a:t>
            </a:r>
            <a:r>
              <a:rPr lang="en-US" dirty="0" smtClean="0"/>
              <a:t>interfere with </a:t>
            </a:r>
            <a:r>
              <a:rPr lang="en-US" dirty="0"/>
              <a:t>blood </a:t>
            </a:r>
            <a:r>
              <a:rPr lang="en-US" dirty="0" smtClean="0"/>
              <a:t>flow</a:t>
            </a:r>
            <a:r>
              <a:rPr lang="en-US" dirty="0"/>
              <a:t>, occasionally resulting in the loss of parts of </a:t>
            </a:r>
            <a:r>
              <a:rPr lang="en-US" dirty="0" smtClean="0"/>
              <a:t>the digits</a:t>
            </a:r>
            <a:r>
              <a:rPr lang="en-US" dirty="0"/>
              <a:t>.</a:t>
            </a:r>
          </a:p>
          <a:p>
            <a:r>
              <a:rPr lang="en-US" dirty="0"/>
              <a:t>Within hours, this membrane dries and cracks, and </a:t>
            </a:r>
            <a:r>
              <a:rPr lang="en-US" dirty="0" smtClean="0"/>
              <a:t>bleeding may </a:t>
            </a:r>
            <a:r>
              <a:rPr lang="en-US" dirty="0"/>
              <a:t>occur along the resulting </a:t>
            </a:r>
            <a:r>
              <a:rPr lang="en-US" dirty="0" smtClean="0"/>
              <a:t>fissures</a:t>
            </a:r>
            <a:r>
              <a:rPr lang="en-US" dirty="0"/>
              <a:t>. Within 1 or 2 days, </a:t>
            </a:r>
            <a:r>
              <a:rPr lang="en-US" dirty="0" smtClean="0"/>
              <a:t>it starts </a:t>
            </a:r>
            <a:r>
              <a:rPr lang="en-US" dirty="0"/>
              <a:t>to peel off, either in extensive sheets or as large, light </a:t>
            </a:r>
            <a:r>
              <a:rPr lang="en-US" dirty="0" smtClean="0"/>
              <a:t>brown scales</a:t>
            </a:r>
            <a:r>
              <a:rPr lang="en-US" dirty="0"/>
              <a:t>, but may reform several times.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shedding will </a:t>
            </a:r>
            <a:r>
              <a:rPr lang="en-US" dirty="0" smtClean="0"/>
              <a:t>generally be </a:t>
            </a:r>
            <a:r>
              <a:rPr lang="en-US" dirty="0"/>
              <a:t>more or less complete within 4 weeks. Subsequently, the </a:t>
            </a:r>
            <a:r>
              <a:rPr lang="en-US" dirty="0" smtClean="0"/>
              <a:t>typical features </a:t>
            </a:r>
            <a:r>
              <a:rPr lang="en-US" dirty="0"/>
              <a:t>of one of several varieties of </a:t>
            </a:r>
            <a:r>
              <a:rPr lang="en-US" dirty="0" err="1"/>
              <a:t>ichthyosis</a:t>
            </a:r>
            <a:r>
              <a:rPr lang="en-US" dirty="0"/>
              <a:t> gradually </a:t>
            </a:r>
            <a:r>
              <a:rPr lang="en-US" dirty="0" smtClean="0"/>
              <a:t>emerge over </a:t>
            </a:r>
            <a:r>
              <a:rPr lang="en-US" dirty="0"/>
              <a:t>a period of weeks or months.</a:t>
            </a:r>
          </a:p>
          <a:p>
            <a:r>
              <a:rPr lang="en-US" dirty="0"/>
              <a:t>During the </a:t>
            </a:r>
            <a:r>
              <a:rPr lang="en-US" dirty="0" smtClean="0"/>
              <a:t>first </a:t>
            </a:r>
            <a:r>
              <a:rPr lang="en-US" dirty="0"/>
              <a:t>day or two, tightness of the skin on the </a:t>
            </a:r>
            <a:r>
              <a:rPr lang="en-US" dirty="0" smtClean="0"/>
              <a:t>thorax may </a:t>
            </a:r>
            <a:r>
              <a:rPr lang="en-US" dirty="0"/>
              <a:t>interfere with respiration, and very occasionally, </a:t>
            </a:r>
            <a:r>
              <a:rPr lang="en-US" dirty="0" smtClean="0"/>
              <a:t>respiratory distress </a:t>
            </a:r>
            <a:r>
              <a:rPr lang="en-US" dirty="0"/>
              <a:t>may be caused by nasal obstruction</a:t>
            </a:r>
          </a:p>
        </p:txBody>
      </p:sp>
    </p:spTree>
    <p:extLst>
      <p:ext uri="{BB962C8B-B14F-4D97-AF65-F5344CB8AC3E}">
        <p14:creationId xmlns:p14="http://schemas.microsoft.com/office/powerpoint/2010/main" val="23100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93" y="2160588"/>
            <a:ext cx="4910251" cy="3881437"/>
          </a:xfrm>
        </p:spPr>
      </p:pic>
    </p:spTree>
    <p:extLst>
      <p:ext uri="{BB962C8B-B14F-4D97-AF65-F5344CB8AC3E}">
        <p14:creationId xmlns:p14="http://schemas.microsoft.com/office/powerpoint/2010/main" val="21917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commonly, the eruption initially takes the form of a blotchy,</a:t>
            </a:r>
          </a:p>
          <a:p>
            <a:r>
              <a:rPr lang="en-US" dirty="0"/>
              <a:t>macular erythema, the number of individual lesions varying from</a:t>
            </a:r>
          </a:p>
          <a:p>
            <a:r>
              <a:rPr lang="en-US" dirty="0"/>
              <a:t>one or two to several hundred. They are most profuse on the trunk,</a:t>
            </a:r>
          </a:p>
          <a:p>
            <a:r>
              <a:rPr lang="en-US" dirty="0"/>
              <a:t>particularly the anterior trunk, but also commonly appear on the</a:t>
            </a:r>
          </a:p>
          <a:p>
            <a:r>
              <a:rPr lang="en-US" dirty="0"/>
              <a:t>face and proximal parts of the limbs, especially the thighs. </a:t>
            </a:r>
            <a:r>
              <a:rPr lang="en-US" dirty="0" smtClean="0"/>
              <a:t> Sparing  the palms</a:t>
            </a:r>
            <a:endParaRPr lang="en-US" dirty="0"/>
          </a:p>
          <a:p>
            <a:r>
              <a:rPr lang="en-US" dirty="0"/>
              <a:t>and soles. In the mildest cases, these macules fade within a day</a:t>
            </a:r>
          </a:p>
        </p:txBody>
      </p:sp>
    </p:spTree>
    <p:extLst>
      <p:ext uri="{BB962C8B-B14F-4D97-AF65-F5344CB8AC3E}">
        <p14:creationId xmlns:p14="http://schemas.microsoft.com/office/powerpoint/2010/main" val="25457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variants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Rarely</a:t>
            </a:r>
            <a:r>
              <a:rPr lang="en-US" dirty="0"/>
              <a:t>, the </a:t>
            </a:r>
            <a:r>
              <a:rPr lang="en-US" dirty="0" err="1"/>
              <a:t>collodion</a:t>
            </a:r>
            <a:r>
              <a:rPr lang="en-US" dirty="0"/>
              <a:t> phenotype can be </a:t>
            </a:r>
            <a:r>
              <a:rPr lang="en-US" dirty="0" smtClean="0"/>
              <a:t>confined </a:t>
            </a:r>
            <a:r>
              <a:rPr lang="en-US" dirty="0"/>
              <a:t>to </a:t>
            </a:r>
            <a:r>
              <a:rPr lang="en-US" dirty="0" err="1"/>
              <a:t>acral</a:t>
            </a:r>
            <a:r>
              <a:rPr lang="en-US" dirty="0"/>
              <a:t> areas.</a:t>
            </a:r>
          </a:p>
          <a:p>
            <a:r>
              <a:rPr lang="en-US" dirty="0"/>
              <a:t>This usually heals spontaneously (‘</a:t>
            </a:r>
            <a:r>
              <a:rPr lang="en-US" dirty="0" err="1"/>
              <a:t>acral</a:t>
            </a:r>
            <a:r>
              <a:rPr lang="en-US" dirty="0"/>
              <a:t> self‐healing </a:t>
            </a:r>
            <a:r>
              <a:rPr lang="en-US" dirty="0" err="1" smtClean="0"/>
              <a:t>collodion</a:t>
            </a:r>
            <a:r>
              <a:rPr lang="en-US" dirty="0" smtClean="0"/>
              <a:t> baby</a:t>
            </a:r>
            <a:r>
              <a:rPr lang="en-US" dirty="0"/>
              <a:t>’)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Differential diagnosis</a:t>
            </a:r>
          </a:p>
          <a:p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be confused with harlequin </a:t>
            </a:r>
            <a:r>
              <a:rPr lang="en-US" dirty="0" err="1"/>
              <a:t>ichthyosis</a:t>
            </a:r>
            <a:r>
              <a:rPr lang="en-US" dirty="0"/>
              <a:t> as the </a:t>
            </a:r>
            <a:r>
              <a:rPr lang="en-US" dirty="0" smtClean="0"/>
              <a:t>facial appearances </a:t>
            </a:r>
            <a:r>
              <a:rPr lang="en-US" dirty="0"/>
              <a:t>can be </a:t>
            </a:r>
            <a:r>
              <a:rPr lang="en-US" dirty="0" smtClean="0"/>
              <a:t>similar.</a:t>
            </a:r>
          </a:p>
          <a:p>
            <a:r>
              <a:rPr lang="en-US" dirty="0" smtClean="0"/>
              <a:t>However </a:t>
            </a:r>
            <a:r>
              <a:rPr lang="en-US" dirty="0"/>
              <a:t>a </a:t>
            </a:r>
            <a:r>
              <a:rPr lang="en-US" dirty="0" smtClean="0"/>
              <a:t>child with </a:t>
            </a:r>
            <a:r>
              <a:rPr lang="en-US" dirty="0"/>
              <a:t>harlequin </a:t>
            </a:r>
            <a:r>
              <a:rPr lang="en-US" dirty="0" err="1"/>
              <a:t>ichthyosis</a:t>
            </a:r>
            <a:r>
              <a:rPr lang="en-US" dirty="0"/>
              <a:t> has much thicker skin, which </a:t>
            </a:r>
            <a:r>
              <a:rPr lang="en-US" dirty="0" smtClean="0"/>
              <a:t>typically encases </a:t>
            </a:r>
            <a:r>
              <a:rPr lang="en-US" dirty="0"/>
              <a:t>the baby like a suit of </a:t>
            </a:r>
            <a:r>
              <a:rPr lang="en-US" dirty="0" err="1"/>
              <a:t>armour</a:t>
            </a:r>
            <a:r>
              <a:rPr lang="en-US" dirty="0"/>
              <a:t> with deep </a:t>
            </a:r>
            <a:r>
              <a:rPr lang="en-US" dirty="0" smtClean="0"/>
              <a:t>fissures</a:t>
            </a:r>
            <a:r>
              <a:rPr lang="en-US" dirty="0"/>
              <a:t>. </a:t>
            </a:r>
            <a:r>
              <a:rPr lang="en-US" dirty="0" smtClean="0"/>
              <a:t>Harlequin </a:t>
            </a:r>
            <a:r>
              <a:rPr lang="en-US" dirty="0" err="1" smtClean="0"/>
              <a:t>ichthyosis</a:t>
            </a:r>
            <a:r>
              <a:rPr lang="en-US" dirty="0" smtClean="0"/>
              <a:t> </a:t>
            </a:r>
            <a:r>
              <a:rPr lang="en-US" dirty="0"/>
              <a:t>shows almost fusion of the </a:t>
            </a:r>
            <a:r>
              <a:rPr lang="en-US" dirty="0" smtClean="0"/>
              <a:t>fingers </a:t>
            </a:r>
            <a:r>
              <a:rPr lang="en-US" dirty="0"/>
              <a:t>and toes </a:t>
            </a:r>
            <a:r>
              <a:rPr lang="en-US" dirty="0" smtClean="0"/>
              <a:t>with thick </a:t>
            </a:r>
            <a:r>
              <a:rPr lang="en-US" dirty="0" err="1"/>
              <a:t>palmoplantar</a:t>
            </a:r>
            <a:r>
              <a:rPr lang="en-US" dirty="0"/>
              <a:t> skin. </a:t>
            </a:r>
            <a:endParaRPr lang="en-US" dirty="0" smtClean="0"/>
          </a:p>
          <a:p>
            <a:r>
              <a:rPr lang="en-US" dirty="0" smtClean="0"/>
              <a:t>Finally</a:t>
            </a:r>
            <a:r>
              <a:rPr lang="en-US" dirty="0"/>
              <a:t>, the ears are usually bound </a:t>
            </a:r>
            <a:r>
              <a:rPr lang="en-US" dirty="0" smtClean="0"/>
              <a:t>down to </a:t>
            </a:r>
            <a:r>
              <a:rPr lang="en-US" dirty="0"/>
              <a:t>the scalp in harlequin </a:t>
            </a:r>
            <a:r>
              <a:rPr lang="en-US" dirty="0" err="1"/>
              <a:t>ichthyosis</a:t>
            </a:r>
            <a:r>
              <a:rPr lang="en-US" dirty="0"/>
              <a:t> whereas they are </a:t>
            </a:r>
            <a:r>
              <a:rPr lang="en-US" dirty="0" smtClean="0"/>
              <a:t>normally ‘free</a:t>
            </a:r>
            <a:r>
              <a:rPr lang="en-US" dirty="0"/>
              <a:t>’ in </a:t>
            </a:r>
            <a:r>
              <a:rPr lang="en-US" dirty="0" err="1"/>
              <a:t>collodion</a:t>
            </a:r>
            <a:r>
              <a:rPr lang="en-US" dirty="0"/>
              <a:t> babies.</a:t>
            </a:r>
          </a:p>
        </p:txBody>
      </p:sp>
    </p:spTree>
    <p:extLst>
      <p:ext uri="{BB962C8B-B14F-4D97-AF65-F5344CB8AC3E}">
        <p14:creationId xmlns:p14="http://schemas.microsoft.com/office/powerpoint/2010/main" val="21053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Restrictive </a:t>
            </a:r>
            <a:r>
              <a:rPr lang="en-US" dirty="0" err="1"/>
              <a:t>dermopathy</a:t>
            </a:r>
            <a:r>
              <a:rPr lang="en-US" dirty="0"/>
              <a:t> also results in a neonate with tight and</a:t>
            </a:r>
          </a:p>
          <a:p>
            <a:r>
              <a:rPr lang="en-US" dirty="0"/>
              <a:t>immobilizing skin, but in this condition the skin appears thin and</a:t>
            </a:r>
          </a:p>
          <a:p>
            <a:r>
              <a:rPr lang="en-US" dirty="0"/>
              <a:t>transparent, with prominent underlying blood vessels. The mouth</a:t>
            </a:r>
          </a:p>
          <a:p>
            <a:r>
              <a:rPr lang="en-US" dirty="0"/>
              <a:t>is also open, but </a:t>
            </a:r>
            <a:r>
              <a:rPr lang="en-US" dirty="0" err="1"/>
              <a:t>ectropion</a:t>
            </a:r>
            <a:r>
              <a:rPr lang="en-US" dirty="0"/>
              <a:t> is not present. The skin does not dry out</a:t>
            </a:r>
          </a:p>
          <a:p>
            <a:r>
              <a:rPr lang="en-US" dirty="0"/>
              <a:t>and come </a:t>
            </a:r>
            <a:r>
              <a:rPr lang="en-US" dirty="0" smtClean="0"/>
              <a:t>away. Death </a:t>
            </a:r>
            <a:r>
              <a:rPr lang="en-US" dirty="0"/>
              <a:t>occurs rapidly as a consequence of </a:t>
            </a:r>
            <a:r>
              <a:rPr lang="en-US" dirty="0" smtClean="0"/>
              <a:t>respiratory failure</a:t>
            </a:r>
            <a:r>
              <a:rPr lang="en-US" dirty="0"/>
              <a:t>.</a:t>
            </a:r>
          </a:p>
          <a:p>
            <a:r>
              <a:rPr lang="en-US" dirty="0"/>
              <a:t>Neonates with the lethal autosomal recessive </a:t>
            </a:r>
            <a:r>
              <a:rPr lang="en-US" dirty="0" err="1"/>
              <a:t>Neu</a:t>
            </a:r>
            <a:r>
              <a:rPr lang="en-US" dirty="0"/>
              <a:t>–</a:t>
            </a:r>
            <a:r>
              <a:rPr lang="en-US" dirty="0" err="1"/>
              <a:t>Laxova</a:t>
            </a:r>
            <a:endParaRPr lang="en-US" dirty="0"/>
          </a:p>
          <a:p>
            <a:r>
              <a:rPr lang="en-US" dirty="0"/>
              <a:t>syndrome may have skin changes closely resembling a </a:t>
            </a:r>
            <a:r>
              <a:rPr lang="en-US" dirty="0" err="1"/>
              <a:t>collodion</a:t>
            </a:r>
            <a:endParaRPr lang="en-US" dirty="0"/>
          </a:p>
          <a:p>
            <a:r>
              <a:rPr lang="en-US" dirty="0"/>
              <a:t>membrane. The condition is characterized by intrauterine growth</a:t>
            </a:r>
          </a:p>
          <a:p>
            <a:r>
              <a:rPr lang="en-US" dirty="0"/>
              <a:t>retardation, and central nervous system, skeletal and cranial</a:t>
            </a:r>
          </a:p>
          <a:p>
            <a:r>
              <a:rPr lang="en-US" dirty="0"/>
              <a:t>abnormalities.</a:t>
            </a:r>
          </a:p>
        </p:txBody>
      </p:sp>
    </p:spTree>
    <p:extLst>
      <p:ext uri="{BB962C8B-B14F-4D97-AF65-F5344CB8AC3E}">
        <p14:creationId xmlns:p14="http://schemas.microsoft.com/office/powerpoint/2010/main" val="32185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Complications and co‐morbidities</a:t>
            </a:r>
          </a:p>
          <a:p>
            <a:r>
              <a:rPr lang="en-US" dirty="0"/>
              <a:t>The </a:t>
            </a:r>
            <a:r>
              <a:rPr lang="en-US" dirty="0" err="1"/>
              <a:t>collodion</a:t>
            </a:r>
            <a:r>
              <a:rPr lang="en-US" dirty="0"/>
              <a:t> baby is at risk, largely because of the </a:t>
            </a:r>
            <a:r>
              <a:rPr lang="en-US" dirty="0" smtClean="0"/>
              <a:t>consequences of </a:t>
            </a:r>
            <a:r>
              <a:rPr lang="en-US" dirty="0"/>
              <a:t>losing the skin barrier function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</a:t>
            </a:r>
            <a:r>
              <a:rPr lang="en-US" dirty="0"/>
              <a:t>results in the following: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Impaired </a:t>
            </a:r>
            <a:r>
              <a:rPr lang="en-US" dirty="0"/>
              <a:t>temperature regulation.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Increased </a:t>
            </a:r>
            <a:r>
              <a:rPr lang="en-US" dirty="0"/>
              <a:t>insensible water loss, </a:t>
            </a:r>
            <a:r>
              <a:rPr lang="en-US" dirty="0" err="1"/>
              <a:t>hypernatraemic</a:t>
            </a:r>
            <a:r>
              <a:rPr lang="en-US" dirty="0"/>
              <a:t> </a:t>
            </a:r>
            <a:r>
              <a:rPr lang="en-US" dirty="0" smtClean="0"/>
              <a:t>dehydration and </a:t>
            </a:r>
            <a:r>
              <a:rPr lang="en-US" dirty="0"/>
              <a:t>acute renal </a:t>
            </a:r>
            <a:r>
              <a:rPr lang="en-US" dirty="0" smtClean="0"/>
              <a:t>failure.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/>
              <a:t>Septicaemia</a:t>
            </a:r>
            <a:r>
              <a:rPr lang="en-US" dirty="0" smtClean="0"/>
              <a:t> </a:t>
            </a:r>
            <a:r>
              <a:rPr lang="en-US" dirty="0"/>
              <a:t>(bacterial, </a:t>
            </a:r>
            <a:r>
              <a:rPr lang="en-US" i="1" dirty="0"/>
              <a:t>Candida </a:t>
            </a:r>
            <a:r>
              <a:rPr lang="en-US" dirty="0" smtClean="0"/>
              <a:t>).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Percutaneous </a:t>
            </a:r>
            <a:r>
              <a:rPr lang="en-US" dirty="0"/>
              <a:t>toxicity from topical medicaments (</a:t>
            </a:r>
            <a:r>
              <a:rPr lang="en-US" dirty="0" smtClean="0"/>
              <a:t>increased absorption</a:t>
            </a:r>
            <a:r>
              <a:rPr lang="en-US" dirty="0"/>
              <a:t>).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Respiratory </a:t>
            </a:r>
            <a:r>
              <a:rPr lang="en-US" dirty="0"/>
              <a:t>failure. </a:t>
            </a:r>
            <a:endParaRPr lang="en-US" dirty="0" smtClean="0"/>
          </a:p>
          <a:p>
            <a:r>
              <a:rPr lang="en-US" dirty="0" smtClean="0"/>
              <a:t>Respiration </a:t>
            </a:r>
            <a:r>
              <a:rPr lang="en-US" dirty="0"/>
              <a:t>may be impaired as a result </a:t>
            </a:r>
            <a:r>
              <a:rPr lang="en-US" dirty="0" smtClean="0"/>
              <a:t>of </a:t>
            </a:r>
            <a:r>
              <a:rPr lang="en-US" dirty="0" err="1" smtClean="0"/>
              <a:t>intrapartum</a:t>
            </a:r>
            <a:r>
              <a:rPr lang="en-US" dirty="0" smtClean="0"/>
              <a:t> </a:t>
            </a:r>
            <a:r>
              <a:rPr lang="en-US" dirty="0"/>
              <a:t>aspiration of squamous debris shed into the </a:t>
            </a:r>
            <a:r>
              <a:rPr lang="en-US" dirty="0" smtClean="0"/>
              <a:t>amniotic fluid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Immobility </a:t>
            </a:r>
            <a:r>
              <a:rPr lang="en-US" dirty="0"/>
              <a:t>of the chest may also compromise </a:t>
            </a:r>
            <a:r>
              <a:rPr lang="en-US" dirty="0" smtClean="0"/>
              <a:t>respiratory function</a:t>
            </a:r>
            <a:r>
              <a:rPr lang="en-US" dirty="0"/>
              <a:t>, and predispose to pneumonia </a:t>
            </a:r>
            <a:r>
              <a:rPr lang="en-US" dirty="0" smtClean="0"/>
              <a:t>. With </a:t>
            </a:r>
            <a:r>
              <a:rPr lang="en-US" dirty="0"/>
              <a:t>good neonatal care mortality fi </a:t>
            </a:r>
            <a:r>
              <a:rPr lang="en-US" dirty="0" err="1"/>
              <a:t>gures</a:t>
            </a:r>
            <a:r>
              <a:rPr lang="en-US" dirty="0"/>
              <a:t> have fallen from </a:t>
            </a:r>
            <a:r>
              <a:rPr lang="en-US" dirty="0" smtClean="0"/>
              <a:t>50% in </a:t>
            </a:r>
            <a:r>
              <a:rPr lang="en-US" dirty="0"/>
              <a:t>the 1960s to less than 5% today in the western world.</a:t>
            </a:r>
          </a:p>
        </p:txBody>
      </p:sp>
    </p:spTree>
    <p:extLst>
      <p:ext uri="{BB962C8B-B14F-4D97-AF65-F5344CB8AC3E}">
        <p14:creationId xmlns:p14="http://schemas.microsoft.com/office/powerpoint/2010/main" val="17058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Investigations</a:t>
            </a:r>
          </a:p>
          <a:p>
            <a:r>
              <a:rPr lang="en-US" dirty="0"/>
              <a:t>Genetic analysis, if available.</a:t>
            </a:r>
          </a:p>
          <a:p>
            <a:r>
              <a:rPr lang="en-US" b="1" dirty="0"/>
              <a:t>Management</a:t>
            </a:r>
          </a:p>
          <a:p>
            <a:r>
              <a:rPr lang="en-US" dirty="0" smtClean="0"/>
              <a:t>The baby </a:t>
            </a:r>
            <a:r>
              <a:rPr lang="en-US" dirty="0"/>
              <a:t>should be nursed in an incubator in a high‐humidity </a:t>
            </a:r>
            <a:r>
              <a:rPr lang="en-US" dirty="0" smtClean="0"/>
              <a:t>atmosphere, with </a:t>
            </a:r>
            <a:r>
              <a:rPr lang="en-US" dirty="0"/>
              <a:t>careful monitoring of body temperature </a:t>
            </a:r>
            <a:r>
              <a:rPr lang="en-US" dirty="0" smtClean="0"/>
              <a:t>.Great </a:t>
            </a:r>
            <a:r>
              <a:rPr lang="en-US" dirty="0"/>
              <a:t>attention needs to be given to </a:t>
            </a:r>
            <a:r>
              <a:rPr lang="en-US" dirty="0" smtClean="0"/>
              <a:t>fluid and </a:t>
            </a:r>
            <a:r>
              <a:rPr lang="en-US" dirty="0"/>
              <a:t>electrolyte balance </a:t>
            </a:r>
            <a:r>
              <a:rPr lang="en-US" dirty="0" smtClean="0"/>
              <a:t>.Peritoneal dialysis may </a:t>
            </a:r>
            <a:r>
              <a:rPr lang="en-US" dirty="0"/>
              <a:t>be indicated if renal failure occurs. Fluid loss is </a:t>
            </a:r>
            <a:r>
              <a:rPr lang="en-US" dirty="0" smtClean="0"/>
              <a:t>significantly reduced </a:t>
            </a:r>
            <a:r>
              <a:rPr lang="en-US" dirty="0"/>
              <a:t>by frequent applications of lipid; a 50%/50% mixture </a:t>
            </a:r>
            <a:r>
              <a:rPr lang="en-US" dirty="0" smtClean="0"/>
              <a:t>of white </a:t>
            </a:r>
            <a:r>
              <a:rPr lang="en-US" dirty="0"/>
              <a:t>soft </a:t>
            </a:r>
            <a:r>
              <a:rPr lang="en-US" dirty="0" smtClean="0"/>
              <a:t>paraffin </a:t>
            </a:r>
            <a:r>
              <a:rPr lang="en-US" dirty="0"/>
              <a:t>and liquid </a:t>
            </a:r>
            <a:r>
              <a:rPr lang="en-US" dirty="0" smtClean="0"/>
              <a:t>paraffin </a:t>
            </a:r>
            <a:r>
              <a:rPr lang="en-US" dirty="0"/>
              <a:t>is ideal for this </a:t>
            </a:r>
            <a:r>
              <a:rPr lang="en-US" dirty="0" smtClean="0"/>
              <a:t>purpose. Frequent </a:t>
            </a:r>
            <a:r>
              <a:rPr lang="en-US" dirty="0"/>
              <a:t>oiling of the skin increases mobility and comfort, </a:t>
            </a:r>
            <a:r>
              <a:rPr lang="en-US" dirty="0" smtClean="0"/>
              <a:t>accelerates healing </a:t>
            </a:r>
            <a:r>
              <a:rPr lang="en-US" dirty="0"/>
              <a:t>of </a:t>
            </a:r>
            <a:r>
              <a:rPr lang="en-US" dirty="0" smtClean="0"/>
              <a:t>fissures </a:t>
            </a:r>
            <a:r>
              <a:rPr lang="en-US" dirty="0"/>
              <a:t>and may reduce the risk of </a:t>
            </a:r>
            <a:r>
              <a:rPr lang="en-US" dirty="0" smtClean="0"/>
              <a:t>infection.</a:t>
            </a:r>
            <a:endParaRPr lang="en-US" dirty="0"/>
          </a:p>
          <a:p>
            <a:r>
              <a:rPr lang="en-US" dirty="0" smtClean="0"/>
              <a:t>Supplemental </a:t>
            </a:r>
            <a:r>
              <a:rPr lang="en-US" dirty="0"/>
              <a:t>feeds may be needed via a </a:t>
            </a:r>
            <a:r>
              <a:rPr lang="en-US" dirty="0" err="1"/>
              <a:t>naso</a:t>
            </a:r>
            <a:r>
              <a:rPr lang="en-US" dirty="0"/>
              <a:t>‐gastric </a:t>
            </a:r>
            <a:r>
              <a:rPr lang="en-US" dirty="0" smtClean="0"/>
              <a:t>tube. Avoid </a:t>
            </a:r>
            <a:r>
              <a:rPr lang="en-US" dirty="0"/>
              <a:t>topical products that contain active compounds (e.g. </a:t>
            </a:r>
            <a:r>
              <a:rPr lang="en-US" dirty="0" smtClean="0"/>
              <a:t>urea or </a:t>
            </a:r>
            <a:r>
              <a:rPr lang="en-US" dirty="0"/>
              <a:t>salicylic acid) as toxicity is a real risk due to absorption.</a:t>
            </a:r>
          </a:p>
        </p:txBody>
      </p:sp>
    </p:spTree>
    <p:extLst>
      <p:ext uri="{BB962C8B-B14F-4D97-AF65-F5344CB8AC3E}">
        <p14:creationId xmlns:p14="http://schemas.microsoft.com/office/powerpoint/2010/main" val="27377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 Skin </a:t>
            </a:r>
            <a:r>
              <a:rPr lang="en-US" dirty="0"/>
              <a:t>punctures should be kept to a minimum, and vascular access</a:t>
            </a:r>
          </a:p>
          <a:p>
            <a:r>
              <a:rPr lang="en-US" dirty="0"/>
              <a:t>should be avoided as far as possible. Deeper </a:t>
            </a:r>
            <a:r>
              <a:rPr lang="en-US" dirty="0" smtClean="0"/>
              <a:t>fissures </a:t>
            </a:r>
            <a:r>
              <a:rPr lang="en-US" dirty="0"/>
              <a:t>are more</a:t>
            </a:r>
          </a:p>
          <a:p>
            <a:r>
              <a:rPr lang="en-US" dirty="0"/>
              <a:t>likely to become infected especially if </a:t>
            </a:r>
            <a:r>
              <a:rPr lang="en-US" dirty="0" smtClean="0"/>
              <a:t>inflamed</a:t>
            </a:r>
            <a:r>
              <a:rPr lang="en-US" dirty="0"/>
              <a:t>, so regular swabs</a:t>
            </a:r>
          </a:p>
          <a:p>
            <a:r>
              <a:rPr lang="en-US" dirty="0"/>
              <a:t>should be done for bacteria and </a:t>
            </a:r>
            <a:r>
              <a:rPr lang="en-US" i="1" dirty="0"/>
              <a:t>Candida </a:t>
            </a:r>
            <a:r>
              <a:rPr lang="en-US" dirty="0"/>
              <a:t>as </a:t>
            </a:r>
            <a:r>
              <a:rPr lang="en-US" dirty="0" err="1"/>
              <a:t>septicaemia</a:t>
            </a:r>
            <a:r>
              <a:rPr lang="en-US" dirty="0"/>
              <a:t> is a common</a:t>
            </a:r>
          </a:p>
          <a:p>
            <a:r>
              <a:rPr lang="en-US" dirty="0" smtClean="0"/>
              <a:t>Complication.</a:t>
            </a:r>
            <a:endParaRPr lang="en-US" dirty="0"/>
          </a:p>
          <a:p>
            <a:r>
              <a:rPr lang="en-US" dirty="0"/>
              <a:t>Bands of tight skin constricting the digits, hands or feet may</a:t>
            </a:r>
          </a:p>
          <a:p>
            <a:r>
              <a:rPr lang="en-US" dirty="0"/>
              <a:t>occasionally require surgical division.</a:t>
            </a:r>
          </a:p>
        </p:txBody>
      </p:sp>
    </p:spTree>
    <p:extLst>
      <p:ext uri="{BB962C8B-B14F-4D97-AF65-F5344CB8AC3E}">
        <p14:creationId xmlns:p14="http://schemas.microsoft.com/office/powerpoint/2010/main" val="40472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Blueberry muffin’ baby (dermal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erythropoiesis)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64024"/>
          </a:xfrm>
        </p:spPr>
        <p:txBody>
          <a:bodyPr>
            <a:normAutofit/>
          </a:bodyPr>
          <a:lstStyle/>
          <a:p>
            <a:r>
              <a:rPr lang="en-US" b="1" dirty="0" smtClean="0"/>
              <a:t>‘</a:t>
            </a:r>
            <a:r>
              <a:rPr lang="en-US" dirty="0" smtClean="0"/>
              <a:t>This </a:t>
            </a:r>
            <a:r>
              <a:rPr lang="en-US" dirty="0"/>
              <a:t>term has been used to describe a characteristic eruption </a:t>
            </a:r>
            <a:r>
              <a:rPr lang="en-US" dirty="0" smtClean="0"/>
              <a:t>in neonates</a:t>
            </a:r>
            <a:r>
              <a:rPr lang="en-US" dirty="0"/>
              <a:t>, often present at birth, </a:t>
            </a:r>
            <a:r>
              <a:rPr lang="en-US" dirty="0" smtClean="0"/>
              <a:t>widespread</a:t>
            </a:r>
            <a:r>
              <a:rPr lang="en-US" dirty="0"/>
              <a:t>, </a:t>
            </a:r>
            <a:r>
              <a:rPr lang="en-US" dirty="0" smtClean="0"/>
              <a:t>purple, erythematous</a:t>
            </a:r>
            <a:r>
              <a:rPr lang="en-US" dirty="0"/>
              <a:t>, oval or circular macules, papules and </a:t>
            </a:r>
            <a:r>
              <a:rPr lang="en-US" dirty="0" smtClean="0"/>
              <a:t>nodules reflecting </a:t>
            </a:r>
            <a:r>
              <a:rPr lang="en-US" dirty="0"/>
              <a:t>dermal </a:t>
            </a:r>
            <a:r>
              <a:rPr lang="en-US" dirty="0" smtClean="0"/>
              <a:t>erythropoiesis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3419475"/>
            <a:ext cx="10282140" cy="306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63" y="2160588"/>
            <a:ext cx="5161911" cy="3881437"/>
          </a:xfrm>
        </p:spPr>
      </p:pic>
    </p:spTree>
    <p:extLst>
      <p:ext uri="{BB962C8B-B14F-4D97-AF65-F5344CB8AC3E}">
        <p14:creationId xmlns:p14="http://schemas.microsoft.com/office/powerpoint/2010/main" val="34528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purpura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fulminans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fulminans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potentially lethal disorder characterized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progressive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haemorrhagic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necrosis of the skin associated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cutaneous vascular thrombosis. It is usually due to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genetically transmitted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thrombophilic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disorder: most commonly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homozygous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deficiency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protein C or, less frequently, protein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older child,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fulminans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characteristic feature of meningococcal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septicaemia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fulminans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occur due to infection, such as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B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meticillin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‐resistant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varicella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measles.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758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107981"/>
            <a:ext cx="7794812" cy="520317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symmetrical and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well‐defined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‘lakes’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confluent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ecchymosis, without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petechiae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lesions occur most often on the limbs, particularly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sites of pressure, but may also appear on the trunk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on the face and scalp. The onset is sudden, and the lesions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enlarge rapidly, with coalescence and the development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haemorrhagic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bullae and central necrosis. There is surrounding erythema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lesions are tender. The patient is frequently febrile. These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infants are also at risk of thrombosis in the central nervous system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 the retinal vessels. There is a substantial danger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haemorrhage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shock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13" y="1810645"/>
            <a:ext cx="2966774" cy="347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anagement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 frozen plasma should be given urgently in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dose of 10–15 mL/kg/12 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C concentrate should continue until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skin lesions have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transplantation can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curative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concomitant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needs to be treated as well.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pustular</a:t>
            </a:r>
            <a:r>
              <a:rPr lang="en-US" dirty="0" smtClean="0"/>
              <a:t> </a:t>
            </a:r>
            <a:r>
              <a:rPr lang="en-US" dirty="0" err="1" smtClean="0"/>
              <a:t>miliaria</a:t>
            </a:r>
            <a:r>
              <a:rPr lang="en-US" dirty="0"/>
              <a:t>, transient neonatal </a:t>
            </a:r>
            <a:r>
              <a:rPr lang="en-US" dirty="0" err="1"/>
              <a:t>pustular</a:t>
            </a:r>
            <a:r>
              <a:rPr lang="en-US" dirty="0"/>
              <a:t> </a:t>
            </a:r>
            <a:r>
              <a:rPr lang="en-US" dirty="0" err="1"/>
              <a:t>melanosis</a:t>
            </a:r>
            <a:r>
              <a:rPr lang="en-US" dirty="0"/>
              <a:t>,</a:t>
            </a:r>
          </a:p>
          <a:p>
            <a:r>
              <a:rPr lang="en-US" dirty="0" err="1"/>
              <a:t>incontinentia</a:t>
            </a:r>
            <a:r>
              <a:rPr lang="en-US" dirty="0"/>
              <a:t> </a:t>
            </a:r>
            <a:r>
              <a:rPr lang="en-US" dirty="0" err="1" smtClean="0"/>
              <a:t>pigmenti</a:t>
            </a:r>
            <a:r>
              <a:rPr lang="en-US" dirty="0" smtClean="0"/>
              <a:t>, </a:t>
            </a:r>
            <a:r>
              <a:rPr lang="en-US" dirty="0"/>
              <a:t>herpes simplex</a:t>
            </a:r>
          </a:p>
          <a:p>
            <a:r>
              <a:rPr lang="en-US" dirty="0"/>
              <a:t>virus (HSV) infection, varicella, impetigo </a:t>
            </a:r>
            <a:r>
              <a:rPr lang="en-US" dirty="0" err="1"/>
              <a:t>neonatorum</a:t>
            </a:r>
            <a:r>
              <a:rPr lang="en-US" dirty="0"/>
              <a:t> and</a:t>
            </a:r>
          </a:p>
          <a:p>
            <a:r>
              <a:rPr lang="en-US" i="1" dirty="0" err="1"/>
              <a:t>Malassezia</a:t>
            </a:r>
            <a:r>
              <a:rPr lang="en-US" i="1" dirty="0"/>
              <a:t> furfur </a:t>
            </a:r>
            <a:r>
              <a:rPr lang="en-US" dirty="0" err="1"/>
              <a:t>pustulosis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24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95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078"/>
            <a:ext cx="10515600" cy="4948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Viral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herpes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simplex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 varicella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syndrome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rubella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Bullous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impetigo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Staphylococcal scalded skin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syndrome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Periporitis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staphylogenes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sweat gland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abscesses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Mastitis and breast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abscesses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staphylococcal cold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abscesses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folds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Omphalitis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Preorbital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orbital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cellulitis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Necrotizing fasciitis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listeriosis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Ecthyma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gangrenosum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neonatorum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cancrum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‐facial gangrene)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gangrenous disorder of the nose,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lips, mouth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perianal area and, occasionally, the scrotum and eyelids,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frequently caused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aeruginosa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is almost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invariably lethal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appropriate antibiotic treatment.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similar condition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seen in older children and adults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nutrition, delayed growth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immunodefi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ciency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also seen in concentration camp victims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World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is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parentral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antibiotics and often requires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plastic surgery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 to repair large facial defects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Congenital syphilis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skin is clinically affected in about 40% of neonates with</a:t>
            </a:r>
          </a:p>
          <a:p>
            <a:r>
              <a:rPr lang="en-US" dirty="0"/>
              <a:t>congenital syphilis .</a:t>
            </a:r>
            <a:r>
              <a:rPr lang="en-US" dirty="0" smtClean="0"/>
              <a:t> </a:t>
            </a:r>
            <a:r>
              <a:rPr lang="en-US" dirty="0"/>
              <a:t>the initial lesions occurring between the</a:t>
            </a:r>
          </a:p>
          <a:p>
            <a:r>
              <a:rPr lang="en-US" dirty="0"/>
              <a:t>second and eighth week, and occasionally later. Sites of predilection</a:t>
            </a:r>
          </a:p>
          <a:p>
            <a:r>
              <a:rPr lang="en-US" dirty="0"/>
              <a:t>are the </a:t>
            </a:r>
            <a:r>
              <a:rPr lang="en-US" dirty="0" err="1"/>
              <a:t>ano</a:t>
            </a:r>
            <a:r>
              <a:rPr lang="en-US" dirty="0"/>
              <a:t>‐genital area, the face and the palms and soles.</a:t>
            </a:r>
          </a:p>
          <a:p>
            <a:r>
              <a:rPr lang="en-US" dirty="0"/>
              <a:t>The lesions </a:t>
            </a:r>
            <a:r>
              <a:rPr lang="en-US" dirty="0" smtClean="0"/>
              <a:t> </a:t>
            </a:r>
            <a:r>
              <a:rPr lang="en-US" dirty="0"/>
              <a:t>are reddish brown in </a:t>
            </a:r>
            <a:r>
              <a:rPr lang="en-US" dirty="0" err="1"/>
              <a:t>colour</a:t>
            </a:r>
            <a:r>
              <a:rPr lang="en-US" dirty="0"/>
              <a:t>; </a:t>
            </a:r>
          </a:p>
          <a:p>
            <a:r>
              <a:rPr lang="en-US" dirty="0"/>
              <a:t>macular or </a:t>
            </a:r>
            <a:r>
              <a:rPr lang="en-US" dirty="0" err="1"/>
              <a:t>papular</a:t>
            </a:r>
            <a:r>
              <a:rPr lang="en-US" dirty="0"/>
              <a:t>, and tend to be larger and </a:t>
            </a:r>
            <a:r>
              <a:rPr lang="en-US" dirty="0" smtClean="0"/>
              <a:t>firmer </a:t>
            </a:r>
            <a:r>
              <a:rPr lang="en-US" dirty="0"/>
              <a:t>than those</a:t>
            </a:r>
          </a:p>
          <a:p>
            <a:r>
              <a:rPr lang="en-US" dirty="0"/>
              <a:t>seen in acquired secondary syphilis </a:t>
            </a:r>
            <a:r>
              <a:rPr lang="en-US" dirty="0" smtClean="0"/>
              <a:t>. </a:t>
            </a:r>
            <a:r>
              <a:rPr lang="en-US" dirty="0"/>
              <a:t>In about 3%</a:t>
            </a:r>
          </a:p>
          <a:p>
            <a:r>
              <a:rPr lang="en-US" dirty="0"/>
              <a:t>of cases the lesions are bullous. Paronychia is commonly present.</a:t>
            </a:r>
          </a:p>
          <a:p>
            <a:r>
              <a:rPr lang="en-US" dirty="0"/>
              <a:t>Small, round, moist, </a:t>
            </a:r>
            <a:r>
              <a:rPr lang="en-US" dirty="0" err="1"/>
              <a:t>papular</a:t>
            </a:r>
            <a:r>
              <a:rPr lang="en-US" dirty="0"/>
              <a:t> lesions, traditionally termed mucous</a:t>
            </a:r>
          </a:p>
          <a:p>
            <a:r>
              <a:rPr lang="en-US" dirty="0"/>
              <a:t>patches, are frequently present in the mouth and on other mucosal</a:t>
            </a:r>
          </a:p>
          <a:p>
            <a:r>
              <a:rPr lang="en-US" dirty="0"/>
              <a:t>surfaces. </a:t>
            </a:r>
            <a:r>
              <a:rPr lang="en-US" dirty="0" err="1"/>
              <a:t>Condylomata</a:t>
            </a:r>
            <a:r>
              <a:rPr lang="en-US" dirty="0"/>
              <a:t> </a:t>
            </a:r>
            <a:r>
              <a:rPr lang="en-US" dirty="0" err="1"/>
              <a:t>lata</a:t>
            </a:r>
            <a:r>
              <a:rPr lang="en-US" dirty="0"/>
              <a:t> may be present in the </a:t>
            </a:r>
            <a:r>
              <a:rPr lang="en-US" dirty="0" err="1"/>
              <a:t>ano</a:t>
            </a:r>
            <a:r>
              <a:rPr lang="en-US" dirty="0"/>
              <a:t>‐genital </a:t>
            </a:r>
            <a:r>
              <a:rPr lang="en-US" dirty="0" smtClean="0"/>
              <a:t>flexures</a:t>
            </a:r>
            <a:endParaRPr lang="en-US" dirty="0"/>
          </a:p>
          <a:p>
            <a:r>
              <a:rPr lang="en-US" dirty="0"/>
              <a:t>or at other </a:t>
            </a:r>
            <a:r>
              <a:rPr lang="en-US" dirty="0" smtClean="0"/>
              <a:t>flexural </a:t>
            </a:r>
            <a:r>
              <a:rPr lang="en-US" dirty="0"/>
              <a:t>sites, for example between the toes or </a:t>
            </a:r>
            <a:r>
              <a:rPr lang="en-US" dirty="0" smtClean="0"/>
              <a:t>in the </a:t>
            </a:r>
            <a:r>
              <a:rPr lang="en-US" dirty="0"/>
              <a:t>angles of the mouth</a:t>
            </a:r>
          </a:p>
        </p:txBody>
      </p:sp>
    </p:spTree>
    <p:extLst>
      <p:ext uri="{BB962C8B-B14F-4D97-AF65-F5344CB8AC3E}">
        <p14:creationId xmlns:p14="http://schemas.microsoft.com/office/powerpoint/2010/main" val="14680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Fungal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Neonatal </a:t>
            </a:r>
            <a:r>
              <a:rPr lang="en-US" b="1" dirty="0" smtClean="0"/>
              <a:t>candidiasis</a:t>
            </a:r>
          </a:p>
          <a:p>
            <a:r>
              <a:rPr lang="en-US" dirty="0"/>
              <a:t>This is a relatively common disorder that occurs in the early </a:t>
            </a:r>
            <a:r>
              <a:rPr lang="en-US" dirty="0" smtClean="0"/>
              <a:t>weeks after </a:t>
            </a:r>
            <a:r>
              <a:rPr lang="en-US" dirty="0"/>
              <a:t>birth, in the form of oral candidiasis with or without </a:t>
            </a:r>
            <a:r>
              <a:rPr lang="en-US" dirty="0" smtClean="0"/>
              <a:t>candidiasis in </a:t>
            </a:r>
            <a:r>
              <a:rPr lang="en-US" dirty="0"/>
              <a:t>the napkin </a:t>
            </a:r>
            <a:r>
              <a:rPr lang="en-US" dirty="0" smtClean="0"/>
              <a:t>area. </a:t>
            </a:r>
            <a:r>
              <a:rPr lang="en-US" dirty="0"/>
              <a:t>The rash is usually</a:t>
            </a:r>
          </a:p>
          <a:p>
            <a:r>
              <a:rPr lang="en-US" dirty="0"/>
              <a:t>focused in the perianal area, and is a deep ‘beefy’ red </a:t>
            </a:r>
            <a:r>
              <a:rPr lang="en-US" dirty="0" err="1"/>
              <a:t>colour</a:t>
            </a:r>
            <a:r>
              <a:rPr lang="en-US" dirty="0"/>
              <a:t>, </a:t>
            </a:r>
            <a:r>
              <a:rPr lang="en-US" dirty="0" smtClean="0"/>
              <a:t>with a </a:t>
            </a:r>
            <a:r>
              <a:rPr lang="en-US" dirty="0"/>
              <a:t>moist appearance, often with pustules at the periphery, which </a:t>
            </a:r>
            <a:r>
              <a:rPr lang="en-US" dirty="0" smtClean="0"/>
              <a:t>is often </a:t>
            </a:r>
            <a:r>
              <a:rPr lang="en-US" dirty="0"/>
              <a:t>scalloped in outline. Just beyond the margin, in as yet unaffected</a:t>
            </a:r>
          </a:p>
          <a:p>
            <a:r>
              <a:rPr lang="en-US" dirty="0"/>
              <a:t>skin, there may be punctate erythematous lesions, </a:t>
            </a:r>
            <a:r>
              <a:rPr lang="en-US" dirty="0" smtClean="0"/>
              <a:t>sometimes </a:t>
            </a:r>
            <a:r>
              <a:rPr lang="en-US" dirty="0" err="1" smtClean="0"/>
              <a:t>pustular</a:t>
            </a:r>
            <a:r>
              <a:rPr lang="en-US" dirty="0" smtClean="0"/>
              <a:t> </a:t>
            </a:r>
            <a:r>
              <a:rPr lang="en-US" dirty="0"/>
              <a:t>(‘satellite’ lesions).</a:t>
            </a:r>
          </a:p>
          <a:p>
            <a:r>
              <a:rPr lang="en-US" dirty="0" smtClean="0"/>
              <a:t>The occurrence of </a:t>
            </a:r>
            <a:r>
              <a:rPr lang="en-US" dirty="0"/>
              <a:t>localized palmar pustules in an infant with neonatal oral</a:t>
            </a:r>
          </a:p>
          <a:p>
            <a:r>
              <a:rPr lang="en-US" dirty="0"/>
              <a:t>candidiasis was believed to </a:t>
            </a:r>
            <a:r>
              <a:rPr lang="en-US" dirty="0" smtClean="0"/>
              <a:t>reflect </a:t>
            </a:r>
            <a:r>
              <a:rPr lang="en-US" dirty="0"/>
              <a:t>the inoculation of </a:t>
            </a:r>
            <a:r>
              <a:rPr lang="en-US" i="1" dirty="0"/>
              <a:t>Candida </a:t>
            </a:r>
            <a:r>
              <a:rPr lang="en-US" dirty="0" smtClean="0"/>
              <a:t>from the </a:t>
            </a:r>
            <a:r>
              <a:rPr lang="en-US" dirty="0"/>
              <a:t>mouth into the skin as a result of sucking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Treatment is with topical </a:t>
            </a:r>
            <a:r>
              <a:rPr lang="en-US" dirty="0" err="1"/>
              <a:t>anticandidal</a:t>
            </a:r>
            <a:r>
              <a:rPr lang="en-US" dirty="0"/>
              <a:t> creams and oral </a:t>
            </a:r>
            <a:r>
              <a:rPr lang="en-US" dirty="0" smtClean="0"/>
              <a:t>gels. Systemic </a:t>
            </a:r>
            <a:r>
              <a:rPr lang="en-US" dirty="0"/>
              <a:t>neonatal candidiasis </a:t>
            </a:r>
            <a:r>
              <a:rPr lang="en-US" dirty="0" smtClean="0"/>
              <a:t> can </a:t>
            </a:r>
            <a:r>
              <a:rPr lang="en-US" dirty="0"/>
              <a:t>cause </a:t>
            </a:r>
            <a:r>
              <a:rPr lang="en-US" dirty="0" err="1"/>
              <a:t>septicaemia</a:t>
            </a:r>
            <a:r>
              <a:rPr lang="en-US" dirty="0"/>
              <a:t> </a:t>
            </a:r>
            <a:r>
              <a:rPr lang="en-US" dirty="0" smtClean="0"/>
              <a:t>and death.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Congenital candidiasis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extensive eruption of scattered pinkish red macules </a:t>
            </a:r>
            <a:r>
              <a:rPr lang="en-US" dirty="0" smtClean="0"/>
              <a:t>and papules </a:t>
            </a:r>
            <a:r>
              <a:rPr lang="en-US" dirty="0"/>
              <a:t>is present at birth or appears within a few hours. </a:t>
            </a:r>
            <a:r>
              <a:rPr lang="en-US" dirty="0" smtClean="0"/>
              <a:t>The lesions </a:t>
            </a:r>
            <a:r>
              <a:rPr lang="en-US" dirty="0"/>
              <a:t>generally progress to a vesicular phase, and then either </a:t>
            </a:r>
            <a:r>
              <a:rPr lang="en-US" dirty="0" smtClean="0"/>
              <a:t>to a </a:t>
            </a:r>
            <a:r>
              <a:rPr lang="en-US" dirty="0" err="1"/>
              <a:t>pustular</a:t>
            </a:r>
            <a:r>
              <a:rPr lang="en-US" dirty="0"/>
              <a:t> or a bullous phase, over a period of 1–3 days. </a:t>
            </a:r>
            <a:endParaRPr lang="en-US" dirty="0" smtClean="0"/>
          </a:p>
          <a:p>
            <a:r>
              <a:rPr lang="en-US" dirty="0" smtClean="0"/>
              <a:t>More or less </a:t>
            </a:r>
            <a:r>
              <a:rPr lang="en-US" dirty="0"/>
              <a:t>any part of the skin surface may be affected, including </a:t>
            </a:r>
            <a:r>
              <a:rPr lang="en-US" dirty="0" smtClean="0"/>
              <a:t>the nails</a:t>
            </a:r>
            <a:r>
              <a:rPr lang="en-US" dirty="0"/>
              <a:t>, palms and soles. In fact, palmar and plantar pustules </a:t>
            </a:r>
            <a:r>
              <a:rPr lang="en-US" dirty="0" smtClean="0"/>
              <a:t>are regarded </a:t>
            </a:r>
            <a:r>
              <a:rPr lang="en-US" dirty="0"/>
              <a:t>as a hallmark of congenital cutaneous candidiasis. </a:t>
            </a:r>
            <a:endParaRPr lang="en-US" dirty="0" smtClean="0"/>
          </a:p>
          <a:p>
            <a:r>
              <a:rPr lang="en-US" dirty="0" err="1" smtClean="0"/>
              <a:t>Paronychiamay</a:t>
            </a:r>
            <a:r>
              <a:rPr lang="en-US" dirty="0" smtClean="0"/>
              <a:t> </a:t>
            </a:r>
            <a:r>
              <a:rPr lang="en-US" dirty="0"/>
              <a:t>occur and isolated involvement of the nail plates </a:t>
            </a:r>
            <a:r>
              <a:rPr lang="en-US" dirty="0" smtClean="0"/>
              <a:t>has been </a:t>
            </a:r>
            <a:r>
              <a:rPr lang="en-US" dirty="0"/>
              <a:t>described </a:t>
            </a:r>
            <a:r>
              <a:rPr lang="en-US" dirty="0" smtClean="0"/>
              <a:t>. </a:t>
            </a:r>
            <a:r>
              <a:rPr lang="en-US" dirty="0"/>
              <a:t>Oral involvement is usually absent, and </a:t>
            </a:r>
            <a:r>
              <a:rPr lang="en-US" dirty="0" smtClean="0"/>
              <a:t>the napkin </a:t>
            </a:r>
            <a:r>
              <a:rPr lang="en-US" dirty="0"/>
              <a:t>area tends to be spared, at least initially.</a:t>
            </a:r>
          </a:p>
        </p:txBody>
      </p:sp>
    </p:spTree>
    <p:extLst>
      <p:ext uri="{BB962C8B-B14F-4D97-AF65-F5344CB8AC3E}">
        <p14:creationId xmlns:p14="http://schemas.microsoft.com/office/powerpoint/2010/main" val="26396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Skin and mucosal involvement may be complicated by </a:t>
            </a:r>
            <a:r>
              <a:rPr lang="en-US" dirty="0" smtClean="0"/>
              <a:t>systemic candidiasis</a:t>
            </a:r>
            <a:r>
              <a:rPr lang="en-US" dirty="0"/>
              <a:t>, particularly in the premature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dirty="0"/>
              <a:t>lungs </a:t>
            </a:r>
            <a:r>
              <a:rPr lang="en-US" dirty="0" smtClean="0"/>
              <a:t>maybe </a:t>
            </a:r>
            <a:r>
              <a:rPr lang="en-US" dirty="0"/>
              <a:t>affected </a:t>
            </a:r>
            <a:r>
              <a:rPr lang="en-US" dirty="0" smtClean="0"/>
              <a:t> </a:t>
            </a:r>
            <a:r>
              <a:rPr lang="en-US" dirty="0" err="1"/>
              <a:t>hepatosplenomegaly</a:t>
            </a:r>
            <a:r>
              <a:rPr lang="en-US" dirty="0"/>
              <a:t> and abnormal liver </a:t>
            </a:r>
            <a:r>
              <a:rPr lang="en-US" dirty="0" err="1" smtClean="0"/>
              <a:t>functionhave</a:t>
            </a:r>
            <a:r>
              <a:rPr lang="en-US" dirty="0" smtClean="0"/>
              <a:t> </a:t>
            </a:r>
            <a:r>
              <a:rPr lang="en-US" dirty="0"/>
              <a:t>also been recorded 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Candidal</a:t>
            </a:r>
            <a:r>
              <a:rPr lang="en-US" dirty="0" smtClean="0"/>
              <a:t> </a:t>
            </a:r>
            <a:r>
              <a:rPr lang="en-US" dirty="0"/>
              <a:t>meningitis is another </a:t>
            </a:r>
            <a:r>
              <a:rPr lang="en-US" dirty="0" smtClean="0"/>
              <a:t>potential complication</a:t>
            </a:r>
          </a:p>
          <a:p>
            <a:r>
              <a:rPr lang="en-US" dirty="0"/>
              <a:t>Systemic antifungal therapy</a:t>
            </a:r>
          </a:p>
          <a:p>
            <a:r>
              <a:rPr lang="en-US" dirty="0"/>
              <a:t>should be considered in at‐risk infants </a:t>
            </a:r>
            <a:r>
              <a:rPr lang="en-US" dirty="0" smtClean="0"/>
              <a:t> </a:t>
            </a:r>
            <a:r>
              <a:rPr lang="en-US" dirty="0"/>
              <a:t>amphotericin B is probably</a:t>
            </a:r>
          </a:p>
          <a:p>
            <a:r>
              <a:rPr lang="en-US" dirty="0"/>
              <a:t>the drug of choice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Malassezia</a:t>
            </a:r>
            <a:r>
              <a:rPr lang="en-US" b="1" i="1" dirty="0"/>
              <a:t> </a:t>
            </a:r>
            <a:r>
              <a:rPr lang="en-US" b="1" dirty="0" err="1"/>
              <a:t>pustulosis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Colonization of the skin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furfur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starts soon after birth and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progresses until the age of about 3 months, probably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of the sebaceous glands during this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erythematous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papulopustular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eruptions occurring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face and scalp in neonates, a condition now widely termed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cephalic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pustulosis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diagnosis includes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eosinophilic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pustulosis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scalp, transient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pustular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scabies, neonatal acne and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with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Disease course and prognosis</a:t>
            </a:r>
          </a:p>
          <a:p>
            <a:r>
              <a:rPr lang="en-US" dirty="0"/>
              <a:t>Spontaneous recovery occurs rapidly, usually within 3 days, but</a:t>
            </a:r>
          </a:p>
          <a:p>
            <a:r>
              <a:rPr lang="en-US" dirty="0"/>
              <a:t>recurrences are occasionally seen and have been reported as late</a:t>
            </a:r>
          </a:p>
          <a:p>
            <a:r>
              <a:rPr lang="en-US" dirty="0"/>
              <a:t>as the sixth week of life</a:t>
            </a:r>
            <a:r>
              <a:rPr lang="en-US" dirty="0" smtClean="0"/>
              <a:t>.</a:t>
            </a:r>
            <a:r>
              <a:rPr lang="en-US" b="1" dirty="0"/>
              <a:t> </a:t>
            </a:r>
            <a:r>
              <a:rPr lang="en-US" dirty="0" smtClean="0"/>
              <a:t>Investigations </a:t>
            </a:r>
            <a:r>
              <a:rPr lang="en-US" dirty="0"/>
              <a:t>are rarely needed as it is a clinical diagnosis. </a:t>
            </a:r>
          </a:p>
          <a:p>
            <a:r>
              <a:rPr lang="en-US" b="1" dirty="0"/>
              <a:t>Management</a:t>
            </a:r>
          </a:p>
          <a:p>
            <a:r>
              <a:rPr lang="en-US" dirty="0"/>
              <a:t>No treatment is </a:t>
            </a:r>
            <a:r>
              <a:rPr lang="en-US" dirty="0" smtClean="0"/>
              <a:t>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Transient </a:t>
            </a:r>
            <a:r>
              <a:rPr lang="en-US" b="1" dirty="0" err="1"/>
              <a:t>pustular</a:t>
            </a:r>
            <a:r>
              <a:rPr lang="en-US" b="1" dirty="0"/>
              <a:t> </a:t>
            </a:r>
            <a:r>
              <a:rPr lang="en-US" b="1" dirty="0" err="1"/>
              <a:t>melanosis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Synonyms and </a:t>
            </a:r>
            <a:r>
              <a:rPr lang="en-US" b="1" dirty="0" smtClean="0"/>
              <a:t>inclusions</a:t>
            </a:r>
            <a:endParaRPr lang="en-US" b="1" dirty="0"/>
          </a:p>
          <a:p>
            <a:r>
              <a:rPr lang="en-US" dirty="0" smtClean="0"/>
              <a:t>Lesions </a:t>
            </a:r>
            <a:r>
              <a:rPr lang="en-US" dirty="0"/>
              <a:t>are usually present at birth. The most characteristic component</a:t>
            </a:r>
          </a:p>
          <a:p>
            <a:r>
              <a:rPr lang="en-US" dirty="0"/>
              <a:t>of the eruption is 1–3 mm </a:t>
            </a:r>
            <a:r>
              <a:rPr lang="en-US" dirty="0" smtClean="0"/>
              <a:t>flaccid</a:t>
            </a:r>
            <a:r>
              <a:rPr lang="en-US" dirty="0"/>
              <a:t>, </a:t>
            </a:r>
            <a:r>
              <a:rPr lang="en-US" dirty="0" smtClean="0"/>
              <a:t>superficial</a:t>
            </a:r>
            <a:r>
              <a:rPr lang="en-US" dirty="0"/>
              <a:t>, fragile pustules,</a:t>
            </a:r>
          </a:p>
          <a:p>
            <a:r>
              <a:rPr lang="en-US" dirty="0"/>
              <a:t>with no surrounding erythema. These pustules may occur</a:t>
            </a:r>
          </a:p>
          <a:p>
            <a:r>
              <a:rPr lang="en-US" dirty="0"/>
              <a:t>at any site, but </a:t>
            </a:r>
            <a:r>
              <a:rPr lang="en-US" dirty="0" err="1"/>
              <a:t>favour</a:t>
            </a:r>
            <a:r>
              <a:rPr lang="en-US" dirty="0"/>
              <a:t> the chin, neck, forehead, back and </a:t>
            </a:r>
            <a:r>
              <a:rPr lang="en-US" dirty="0" smtClean="0"/>
              <a:t>buttocks.</a:t>
            </a:r>
            <a:endParaRPr lang="en-US" dirty="0"/>
          </a:p>
          <a:p>
            <a:r>
              <a:rPr lang="en-US" dirty="0" smtClean="0"/>
              <a:t>Sites </a:t>
            </a:r>
            <a:r>
              <a:rPr lang="en-US" dirty="0"/>
              <a:t>where they have ruptured are marked initially </a:t>
            </a:r>
            <a:r>
              <a:rPr lang="en-US" dirty="0" smtClean="0"/>
              <a:t>by a </a:t>
            </a:r>
            <a:r>
              <a:rPr lang="en-US" dirty="0"/>
              <a:t>detachable brown crust, and subsequently by a small </a:t>
            </a:r>
            <a:r>
              <a:rPr lang="en-US" dirty="0" err="1" smtClean="0"/>
              <a:t>collarette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smtClean="0"/>
              <a:t>scale. </a:t>
            </a:r>
            <a:endParaRPr lang="en-US" dirty="0" smtClean="0"/>
          </a:p>
          <a:p>
            <a:r>
              <a:rPr lang="en-US" dirty="0" smtClean="0"/>
              <a:t>Sometimes, pigmented </a:t>
            </a:r>
            <a:r>
              <a:rPr lang="en-US" dirty="0"/>
              <a:t>macules are already present at birth. The </a:t>
            </a:r>
            <a:r>
              <a:rPr lang="en-US" dirty="0" smtClean="0"/>
              <a:t>pigmented macules </a:t>
            </a:r>
            <a:r>
              <a:rPr lang="en-US" dirty="0"/>
              <a:t>are a prominent element in black infants, and are </a:t>
            </a:r>
            <a:r>
              <a:rPr lang="en-US" dirty="0" smtClean="0"/>
              <a:t>seen more </a:t>
            </a:r>
            <a:r>
              <a:rPr lang="en-US" dirty="0"/>
              <a:t>rarely in other </a:t>
            </a:r>
            <a:r>
              <a:rPr lang="en-US" dirty="0" smtClean="0"/>
              <a:t>races.</a:t>
            </a:r>
            <a:endParaRPr lang="en-US" dirty="0"/>
          </a:p>
          <a:p>
            <a:r>
              <a:rPr lang="en-US" dirty="0" smtClean="0"/>
              <a:t>Affected </a:t>
            </a:r>
            <a:r>
              <a:rPr lang="en-US" dirty="0"/>
              <a:t>infants are otherwise entirely well. Diagnosis</a:t>
            </a:r>
          </a:p>
          <a:p>
            <a:r>
              <a:rPr lang="en-US" dirty="0"/>
              <a:t>can usually be made on clinical </a:t>
            </a:r>
            <a:r>
              <a:rPr lang="en-US" dirty="0" smtClean="0"/>
              <a:t>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78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9" y="439272"/>
            <a:ext cx="8907037" cy="6142984"/>
          </a:xfrm>
        </p:spPr>
      </p:pic>
    </p:spTree>
    <p:extLst>
      <p:ext uri="{BB962C8B-B14F-4D97-AF65-F5344CB8AC3E}">
        <p14:creationId xmlns:p14="http://schemas.microsoft.com/office/powerpoint/2010/main" val="16659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Infantile </a:t>
            </a:r>
            <a:r>
              <a:rPr lang="en-US" b="1" dirty="0" err="1"/>
              <a:t>acropustulosis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presents </a:t>
            </a:r>
            <a:r>
              <a:rPr lang="en-US" dirty="0"/>
              <a:t>with recurrent crops of</a:t>
            </a:r>
          </a:p>
          <a:p>
            <a:r>
              <a:rPr lang="en-US" dirty="0"/>
              <a:t>intensely itchy, 1–4 mm </a:t>
            </a:r>
            <a:r>
              <a:rPr lang="en-US" dirty="0" err="1"/>
              <a:t>vesicopustules</a:t>
            </a:r>
            <a:r>
              <a:rPr lang="en-US" dirty="0"/>
              <a:t> that </a:t>
            </a:r>
            <a:r>
              <a:rPr lang="en-US" dirty="0" smtClean="0"/>
              <a:t>appears on</a:t>
            </a:r>
            <a:endParaRPr lang="en-US" dirty="0"/>
          </a:p>
          <a:p>
            <a:r>
              <a:rPr lang="en-US" dirty="0"/>
              <a:t>the soles </a:t>
            </a:r>
            <a:r>
              <a:rPr lang="en-US" dirty="0" smtClean="0"/>
              <a:t>,sides </a:t>
            </a:r>
            <a:r>
              <a:rPr lang="en-US" dirty="0"/>
              <a:t>of the feet, </a:t>
            </a:r>
            <a:r>
              <a:rPr lang="en-US" dirty="0" smtClean="0"/>
              <a:t>hands, </a:t>
            </a:r>
            <a:r>
              <a:rPr lang="en-US" dirty="0"/>
              <a:t>and on the</a:t>
            </a:r>
          </a:p>
          <a:p>
            <a:r>
              <a:rPr lang="en-US" dirty="0"/>
              <a:t>ankles, wrists and forearms. Scattered lesions may also be seen on</a:t>
            </a:r>
          </a:p>
          <a:p>
            <a:r>
              <a:rPr lang="en-US" dirty="0"/>
              <a:t>the face, scalp and trunk, but a predominantly </a:t>
            </a:r>
            <a:r>
              <a:rPr lang="en-US" dirty="0" err="1"/>
              <a:t>acral</a:t>
            </a:r>
            <a:r>
              <a:rPr lang="en-US" dirty="0"/>
              <a:t> distribution is</a:t>
            </a:r>
          </a:p>
          <a:p>
            <a:r>
              <a:rPr lang="en-US" dirty="0"/>
              <a:t>characteristic. Mucosal lesions do not </a:t>
            </a:r>
            <a:r>
              <a:rPr lang="en-US" dirty="0" smtClean="0"/>
              <a:t>occur. </a:t>
            </a:r>
            <a:r>
              <a:rPr lang="en-US" dirty="0"/>
              <a:t>Individual</a:t>
            </a:r>
          </a:p>
          <a:p>
            <a:r>
              <a:rPr lang="en-US" dirty="0"/>
              <a:t>lesions appear to start as tiny, red papules, which evolve into vesicles</a:t>
            </a:r>
          </a:p>
          <a:p>
            <a:r>
              <a:rPr lang="en-US" dirty="0"/>
              <a:t>and then pustules over about 24 h. Excoriation results in erosions</a:t>
            </a:r>
          </a:p>
          <a:p>
            <a:r>
              <a:rPr lang="en-US" dirty="0"/>
              <a:t>and then crusts</a:t>
            </a:r>
            <a:r>
              <a:rPr lang="en-US" dirty="0" smtClean="0"/>
              <a:t>.,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358</TotalTime>
  <Words>4394</Words>
  <Application>Microsoft Office PowerPoint</Application>
  <PresentationFormat>Widescreen</PresentationFormat>
  <Paragraphs>414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PalatinoLTStd-Roman</vt:lpstr>
      <vt:lpstr>Times New Roman</vt:lpstr>
      <vt:lpstr>Trebuchet MS</vt:lpstr>
      <vt:lpstr>Wingdings 3</vt:lpstr>
      <vt:lpstr>Facet</vt:lpstr>
      <vt:lpstr>Dermatoses of the Neonate</vt:lpstr>
      <vt:lpstr>SKIN DISORDERS IN THE NEONATE</vt:lpstr>
      <vt:lpstr>Pathology</vt:lpstr>
      <vt:lpstr>Clinical features</vt:lpstr>
      <vt:lpstr>Differential diagnosis</vt:lpstr>
      <vt:lpstr>PowerPoint Presentation</vt:lpstr>
      <vt:lpstr>Transient pustular melanosis </vt:lpstr>
      <vt:lpstr>PowerPoint Presentation</vt:lpstr>
      <vt:lpstr>Infantile acropustulosis</vt:lpstr>
      <vt:lpstr>Neonatal pustulosis of transient myeloproliferative disorder </vt:lpstr>
      <vt:lpstr>Congenital erosive and vesicular dermatosis healing with reticulated supple scarring</vt:lpstr>
      <vt:lpstr>PowerPoint Presentation</vt:lpstr>
      <vt:lpstr>Associations</vt:lpstr>
      <vt:lpstr>Differential diagnosis </vt:lpstr>
      <vt:lpstr>Management </vt:lpstr>
      <vt:lpstr>COMPLICATIONS OF PREMATURITY</vt:lpstr>
      <vt:lpstr>Presentation </vt:lpstr>
      <vt:lpstr>DISORDERS CAUSED BY TRANSPLACENTAL TRANSFER/MATERNAL MILK</vt:lpstr>
      <vt:lpstr>Neonatal lupus erythematosus</vt:lpstr>
      <vt:lpstr>PowerPoint Presentation</vt:lpstr>
      <vt:lpstr>PowerPoint Presentation</vt:lpstr>
      <vt:lpstr>Pathology </vt:lpstr>
      <vt:lpstr>PowerPoint Presentation</vt:lpstr>
      <vt:lpstr>Neonatal lupus erythematosus showing fading facial lesions in a characteristic periorbital distribution, with residual atrophy, in 4‐month‐old infant.</vt:lpstr>
      <vt:lpstr>Clinical variants </vt:lpstr>
      <vt:lpstr>PowerPoint Presentation</vt:lpstr>
      <vt:lpstr>DISORDERS OF SUBCUTANEOUS FAT </vt:lpstr>
      <vt:lpstr>Cold panniculitis </vt:lpstr>
      <vt:lpstr>Neonatal cold injury</vt:lpstr>
      <vt:lpstr>Subcutaneous fat necrosis of the newborn</vt:lpstr>
      <vt:lpstr>Pathology</vt:lpstr>
      <vt:lpstr>Clinical features</vt:lpstr>
      <vt:lpstr>PowerPoint Presentation</vt:lpstr>
      <vt:lpstr>Disease course and prognosis</vt:lpstr>
      <vt:lpstr>PowerPoint Presentation</vt:lpstr>
      <vt:lpstr>Collodion baby</vt:lpstr>
      <vt:lpstr>Associated diseases</vt:lpstr>
      <vt:lpstr>Clinical features</vt:lpstr>
      <vt:lpstr>PowerPoint Presentation</vt:lpstr>
      <vt:lpstr>Clinical variants </vt:lpstr>
      <vt:lpstr>PowerPoint Presentation</vt:lpstr>
      <vt:lpstr>PowerPoint Presentation</vt:lpstr>
      <vt:lpstr>PowerPoint Presentation</vt:lpstr>
      <vt:lpstr>PowerPoint Presentation</vt:lpstr>
      <vt:lpstr>Blueberry muffin’ baby (dermal erythropoiesis)</vt:lpstr>
      <vt:lpstr>PowerPoint Presentation</vt:lpstr>
      <vt:lpstr>Neonatal purpura fulminans</vt:lpstr>
      <vt:lpstr>PowerPoint Presentation</vt:lpstr>
      <vt:lpstr>Management</vt:lpstr>
      <vt:lpstr>INFECTIONS</vt:lpstr>
      <vt:lpstr>Noma neonatorum (cancrum oris/oro‐facial gangrene)</vt:lpstr>
      <vt:lpstr>Congenital syphilis</vt:lpstr>
      <vt:lpstr>Fungal infections</vt:lpstr>
      <vt:lpstr>Congenital candidiasis</vt:lpstr>
      <vt:lpstr>PowerPoint Presentation</vt:lpstr>
      <vt:lpstr>Malassezia pustulosis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83</cp:revision>
  <dcterms:created xsi:type="dcterms:W3CDTF">2021-02-11T11:26:13Z</dcterms:created>
  <dcterms:modified xsi:type="dcterms:W3CDTF">2021-02-11T17:37:38Z</dcterms:modified>
</cp:coreProperties>
</file>